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2"/>
  </p:notesMasterIdLst>
  <p:sldIdLst>
    <p:sldId id="302" r:id="rId4"/>
    <p:sldId id="256" r:id="rId5"/>
    <p:sldId id="263" r:id="rId6"/>
    <p:sldId id="264" r:id="rId7"/>
    <p:sldId id="265" r:id="rId8"/>
    <p:sldId id="266" r:id="rId9"/>
    <p:sldId id="268" r:id="rId10"/>
    <p:sldId id="269" r:id="rId11"/>
    <p:sldId id="273" r:id="rId12"/>
    <p:sldId id="285" r:id="rId13"/>
    <p:sldId id="286" r:id="rId14"/>
    <p:sldId id="289" r:id="rId15"/>
    <p:sldId id="293" r:id="rId16"/>
    <p:sldId id="294" r:id="rId17"/>
    <p:sldId id="295" r:id="rId18"/>
    <p:sldId id="297" r:id="rId19"/>
    <p:sldId id="306" r:id="rId20"/>
    <p:sldId id="30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7C6B"/>
    <a:srgbClr val="30802A"/>
    <a:srgbClr val="97C2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64" autoAdjust="0"/>
    <p:restoredTop sz="94660"/>
  </p:normalViewPr>
  <p:slideViewPr>
    <p:cSldViewPr snapToGrid="0" snapToObjects="1">
      <p:cViewPr varScale="1">
        <p:scale>
          <a:sx n="99" d="100"/>
          <a:sy n="99" d="100"/>
        </p:scale>
        <p:origin x="96" y="17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1AC12-BCA5-4241-8142-462E28D3663E}" type="datetimeFigureOut">
              <a:rPr lang="en-US" smtClean="0"/>
              <a:pPr/>
              <a:t>11/10/2014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F7EA04-474E-4970-BDE3-14F142552DB0}" type="slidenum">
              <a:rPr lang="en-US" smtClean="0"/>
              <a:pPr/>
              <a:t>‹#›</a:t>
            </a:fld>
            <a:endParaRPr lang="en-US"/>
          </a:p>
        </p:txBody>
      </p:sp>
    </p:spTree>
    <p:extLst>
      <p:ext uri="{BB962C8B-B14F-4D97-AF65-F5344CB8AC3E}">
        <p14:creationId xmlns:p14="http://schemas.microsoft.com/office/powerpoint/2010/main" val="4579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84F8AE-426F-432E-AFF4-638C09995B0F}"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4F8AE-426F-432E-AFF4-638C09995B0F}"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4F8AE-426F-432E-AFF4-638C09995B0F}"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00C111-CC3E-445F-9536-B9457DB210A1}"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BE778E-FD19-4FB0-A39E-FDDE8FD46CE8}"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FB1A9A-AB3E-4ED4-9C34-5E1FC7635B2C}"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14D25B-BA14-453C-B344-EC4802EE28F2}"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A70600A-868F-410F-BB60-7F38E5DAC1CE}"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02BA24-AAF5-4F36-878E-885C2CC4D3DF}"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F1DD052-CEEE-4B1B-9995-95E0A6A4C238}"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1B1673-8A0C-43EB-B839-7CBC27319F74}"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4F8AE-426F-432E-AFF4-638C09995B0F}"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0AAF40-DEAD-43CE-9351-AACB87659BF2}"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ACD48F-ED3B-4F9C-873E-2FD9EF9CE33B}"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08C0E9-A71A-41D0-850F-F79B63356120}"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5DC235-9F6E-4811-AFE2-E4FAAA3CB455}"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E1612-5D4D-4DCB-903B-75B090ADF98F}"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9ECC7-72F3-4D46-9A57-61A6579C58D1}"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AF5E5D-A9FD-41FA-96E9-64A3C2C0F3EC}"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35DF726-9654-4BBF-B5B8-54E2510481F7}"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4E67CF-45C3-4E1A-A33A-9A8F6C42F082}"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8A2D09-D0D2-41B1-838B-1861BBAB193F}"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4F8AE-426F-432E-AFF4-638C09995B0F}"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488785-1209-4EDE-9375-741704C5AA8C}"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83FD92-B341-4908-A9ED-EB61A190F70B}"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CC51A3-9EED-4F75-B02B-E310B56B5037}"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D9B6B-3C79-457B-9E49-A1247B5743AD}"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84F8AE-426F-432E-AFF4-638C09995B0F}"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84F8AE-426F-432E-AFF4-638C09995B0F}" type="datetimeFigureOut">
              <a:rPr lang="en-US" smtClean="0"/>
              <a:pPr/>
              <a:t>11/10/2014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84F8AE-426F-432E-AFF4-638C09995B0F}" type="datetimeFigureOut">
              <a:rPr lang="en-US" smtClean="0"/>
              <a:pPr/>
              <a:t>11/10/2014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4F8AE-426F-432E-AFF4-638C09995B0F}" type="datetimeFigureOut">
              <a:rPr lang="en-US" smtClean="0"/>
              <a:pPr/>
              <a:t>11/10/2014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4F8AE-426F-432E-AFF4-638C09995B0F}"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4F8AE-426F-432E-AFF4-638C09995B0F}"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4F8AE-426F-432E-AFF4-638C09995B0F}" type="datetimeFigureOut">
              <a:rPr lang="en-US" smtClean="0"/>
              <a:pPr/>
              <a:t>11/10/2014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F77B8-67B1-46F2-9093-B9710EB1BE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FACA547E-FEDD-49E6-A34F-2017C4C16F3C}"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83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defTabSz="914400" fontAlgn="base">
              <a:spcBef>
                <a:spcPct val="0"/>
              </a:spcBef>
              <a:spcAft>
                <a:spcPct val="0"/>
              </a:spcAft>
              <a:defRPr/>
            </a:pPr>
            <a:endParaRPr lang="en-US" altLang="en-US">
              <a:solidFill>
                <a:srgbClr val="000000"/>
              </a:solidFill>
            </a:endParaRPr>
          </a:p>
        </p:txBody>
      </p:sp>
      <p:sp>
        <p:nvSpPr>
          <p:cNvPr id="228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defTabSz="914400" fontAlgn="base">
              <a:spcBef>
                <a:spcPct val="0"/>
              </a:spcBef>
              <a:spcAft>
                <a:spcPct val="0"/>
              </a:spcAft>
              <a:defRPr/>
            </a:pPr>
            <a:endParaRPr lang="en-US" altLang="en-US">
              <a:solidFill>
                <a:srgbClr val="000000"/>
              </a:solidFill>
            </a:endParaRPr>
          </a:p>
        </p:txBody>
      </p:sp>
      <p:sp>
        <p:nvSpPr>
          <p:cNvPr id="2283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defTabSz="914400" fontAlgn="base">
              <a:spcBef>
                <a:spcPct val="0"/>
              </a:spcBef>
              <a:spcAft>
                <a:spcPct val="0"/>
              </a:spcAft>
              <a:defRPr/>
            </a:pPr>
            <a:fld id="{3B6394B7-5B62-4F52-A216-92C9C0C97816}"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9.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1.jpe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Text Box 4"/>
          <p:cNvSpPr txBox="1">
            <a:spLocks noChangeArrowheads="1"/>
          </p:cNvSpPr>
          <p:nvPr/>
        </p:nvSpPr>
        <p:spPr bwMode="auto">
          <a:xfrm>
            <a:off x="1049156" y="1438307"/>
            <a:ext cx="7087746" cy="4216539"/>
          </a:xfrm>
          <a:prstGeom prst="rect">
            <a:avLst/>
          </a:prstGeom>
          <a:noFill/>
          <a:ln w="9525">
            <a:noFill/>
            <a:miter lim="800000"/>
            <a:headEnd/>
            <a:tailEnd/>
          </a:ln>
          <a:effectLst/>
        </p:spPr>
        <p:txBody>
          <a:bodyPr wrap="square">
            <a:spAutoFit/>
          </a:bodyPr>
          <a:lstStyle/>
          <a:p>
            <a:pPr marL="571500" indent="-571500" defTabSz="914400" eaLnBrk="0" fontAlgn="base" hangingPunct="0">
              <a:spcBef>
                <a:spcPct val="50000"/>
              </a:spcBef>
              <a:spcAft>
                <a:spcPct val="0"/>
              </a:spcAft>
              <a:buFont typeface="Arial" panose="020B0604020202020204" pitchFamily="34" charset="0"/>
              <a:buChar char="•"/>
              <a:defRPr/>
            </a:pPr>
            <a:r>
              <a:rPr lang="en-US" sz="4000" dirty="0" smtClean="0">
                <a:solidFill>
                  <a:srgbClr val="000000"/>
                </a:solidFill>
                <a:latin typeface="Arial" charset="0"/>
              </a:rPr>
              <a:t>Relative</a:t>
            </a:r>
          </a:p>
          <a:p>
            <a:pPr marL="914400" lvl="1" indent="-457200" defTabSz="914400" eaLnBrk="0" fontAlgn="base" hangingPunct="0">
              <a:spcBef>
                <a:spcPct val="50000"/>
              </a:spcBef>
              <a:spcAft>
                <a:spcPct val="0"/>
              </a:spcAft>
              <a:buFont typeface="Arial" panose="020B0604020202020204" pitchFamily="34" charset="0"/>
              <a:buChar char="•"/>
              <a:defRPr/>
            </a:pPr>
            <a:r>
              <a:rPr lang="en-US" sz="2800" dirty="0" smtClean="0">
                <a:solidFill>
                  <a:srgbClr val="000000"/>
                </a:solidFill>
                <a:latin typeface="Arial" charset="0"/>
              </a:rPr>
              <a:t>One event older or younger than another based on a comparison of features</a:t>
            </a:r>
          </a:p>
          <a:p>
            <a:pPr marL="571500" indent="-571500" defTabSz="914400" eaLnBrk="0" fontAlgn="base" hangingPunct="0">
              <a:spcBef>
                <a:spcPct val="50000"/>
              </a:spcBef>
              <a:spcAft>
                <a:spcPct val="0"/>
              </a:spcAft>
              <a:buFont typeface="Arial" panose="020B0604020202020204" pitchFamily="34" charset="0"/>
              <a:buChar char="•"/>
              <a:defRPr/>
            </a:pPr>
            <a:r>
              <a:rPr lang="en-US" sz="4000" dirty="0" smtClean="0">
                <a:solidFill>
                  <a:srgbClr val="000000"/>
                </a:solidFill>
                <a:latin typeface="Arial" charset="0"/>
              </a:rPr>
              <a:t>Absolute</a:t>
            </a:r>
          </a:p>
          <a:p>
            <a:pPr marL="914400" lvl="1" indent="-457200" defTabSz="914400" eaLnBrk="0" fontAlgn="base" hangingPunct="0">
              <a:spcBef>
                <a:spcPct val="50000"/>
              </a:spcBef>
              <a:spcAft>
                <a:spcPct val="0"/>
              </a:spcAft>
              <a:buFont typeface="Arial" panose="020B0604020202020204" pitchFamily="34" charset="0"/>
              <a:buChar char="•"/>
              <a:defRPr/>
            </a:pPr>
            <a:r>
              <a:rPr lang="en-US" sz="2800" dirty="0" smtClean="0">
                <a:solidFill>
                  <a:srgbClr val="000000"/>
                </a:solidFill>
                <a:latin typeface="Arial" charset="0"/>
              </a:rPr>
              <a:t>Numerical Age based on Radioactive Decay</a:t>
            </a:r>
            <a:endParaRPr lang="en-US" sz="2800" dirty="0">
              <a:solidFill>
                <a:srgbClr val="000000"/>
              </a:solidFill>
              <a:latin typeface="Arial" charset="0"/>
            </a:endParaRPr>
          </a:p>
        </p:txBody>
      </p:sp>
      <p:sp>
        <p:nvSpPr>
          <p:cNvPr id="16389" name="Text Box 5"/>
          <p:cNvSpPr txBox="1">
            <a:spLocks noChangeArrowheads="1"/>
          </p:cNvSpPr>
          <p:nvPr/>
        </p:nvSpPr>
        <p:spPr bwMode="auto">
          <a:xfrm>
            <a:off x="1049155" y="204652"/>
            <a:ext cx="7087747" cy="830997"/>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flatTx/>
          </a:bodyPr>
          <a:lstStyle/>
          <a:p>
            <a:pPr algn="ctr" defTabSz="914400" eaLnBrk="0" fontAlgn="base" hangingPunct="0">
              <a:spcBef>
                <a:spcPct val="0"/>
              </a:spcBef>
              <a:spcAft>
                <a:spcPct val="0"/>
              </a:spcAft>
            </a:pPr>
            <a:r>
              <a:rPr lang="en-US" altLang="en-US" sz="4800" dirty="0" smtClean="0">
                <a:solidFill>
                  <a:srgbClr val="7030A0"/>
                </a:solidFill>
                <a:latin typeface="Arial" charset="0"/>
              </a:rPr>
              <a:t>Geologic Age Dating</a:t>
            </a:r>
          </a:p>
        </p:txBody>
      </p:sp>
    </p:spTree>
    <p:extLst>
      <p:ext uri="{BB962C8B-B14F-4D97-AF65-F5344CB8AC3E}">
        <p14:creationId xmlns:p14="http://schemas.microsoft.com/office/powerpoint/2010/main" val="375366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0404"/>
                                        </p:tgtEl>
                                        <p:attrNameLst>
                                          <p:attrName>style.visibility</p:attrName>
                                        </p:attrNameLst>
                                      </p:cBhvr>
                                      <p:to>
                                        <p:strVal val="visible"/>
                                      </p:to>
                                    </p:set>
                                    <p:animEffect transition="in" filter="fade">
                                      <p:cBhvr>
                                        <p:cTn id="7" dur="1000"/>
                                        <p:tgtEl>
                                          <p:spTgt spid="230404"/>
                                        </p:tgtEl>
                                      </p:cBhvr>
                                    </p:animEffect>
                                    <p:anim calcmode="lin" valueType="num">
                                      <p:cBhvr>
                                        <p:cTn id="8" dur="1000" fill="hold"/>
                                        <p:tgtEl>
                                          <p:spTgt spid="230404"/>
                                        </p:tgtEl>
                                        <p:attrNameLst>
                                          <p:attrName>ppt_x</p:attrName>
                                        </p:attrNameLst>
                                      </p:cBhvr>
                                      <p:tavLst>
                                        <p:tav tm="0">
                                          <p:val>
                                            <p:strVal val="#ppt_x"/>
                                          </p:val>
                                        </p:tav>
                                        <p:tav tm="100000">
                                          <p:val>
                                            <p:strVal val="#ppt_x"/>
                                          </p:val>
                                        </p:tav>
                                      </p:tavLst>
                                    </p:anim>
                                    <p:anim calcmode="lin" valueType="num">
                                      <p:cBhvr>
                                        <p:cTn id="9" dur="1000" fill="hold"/>
                                        <p:tgtEl>
                                          <p:spTgt spid="2304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0404">
                                            <p:txEl>
                                              <p:pRg st="0" end="0"/>
                                            </p:txEl>
                                          </p:spTgt>
                                        </p:tgtEl>
                                        <p:attrNameLst>
                                          <p:attrName>style.visibility</p:attrName>
                                        </p:attrNameLst>
                                      </p:cBhvr>
                                      <p:to>
                                        <p:strVal val="visible"/>
                                      </p:to>
                                    </p:set>
                                    <p:animEffect transition="in" filter="fade">
                                      <p:cBhvr>
                                        <p:cTn id="14" dur="500"/>
                                        <p:tgtEl>
                                          <p:spTgt spid="23040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0404">
                                            <p:txEl>
                                              <p:pRg st="1" end="1"/>
                                            </p:txEl>
                                          </p:spTgt>
                                        </p:tgtEl>
                                        <p:attrNameLst>
                                          <p:attrName>style.visibility</p:attrName>
                                        </p:attrNameLst>
                                      </p:cBhvr>
                                      <p:to>
                                        <p:strVal val="visible"/>
                                      </p:to>
                                    </p:set>
                                    <p:animEffect transition="in" filter="fade">
                                      <p:cBhvr>
                                        <p:cTn id="19" dur="500"/>
                                        <p:tgtEl>
                                          <p:spTgt spid="23040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0404">
                                            <p:txEl>
                                              <p:pRg st="2" end="2"/>
                                            </p:txEl>
                                          </p:spTgt>
                                        </p:tgtEl>
                                        <p:attrNameLst>
                                          <p:attrName>style.visibility</p:attrName>
                                        </p:attrNameLst>
                                      </p:cBhvr>
                                      <p:to>
                                        <p:strVal val="visible"/>
                                      </p:to>
                                    </p:set>
                                    <p:animEffect transition="in" filter="fade">
                                      <p:cBhvr>
                                        <p:cTn id="24" dur="500"/>
                                        <p:tgtEl>
                                          <p:spTgt spid="23040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0404">
                                            <p:txEl>
                                              <p:pRg st="3" end="3"/>
                                            </p:txEl>
                                          </p:spTgt>
                                        </p:tgtEl>
                                        <p:attrNameLst>
                                          <p:attrName>style.visibility</p:attrName>
                                        </p:attrNameLst>
                                      </p:cBhvr>
                                      <p:to>
                                        <p:strVal val="visible"/>
                                      </p:to>
                                    </p:set>
                                    <p:animEffect transition="in" filter="fade">
                                      <p:cBhvr>
                                        <p:cTn id="29" dur="500"/>
                                        <p:tgtEl>
                                          <p:spTgt spid="2304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609600" y="6583363"/>
            <a:ext cx="4541838" cy="274637"/>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200" i="1" smtClean="0">
                <a:solidFill>
                  <a:srgbClr val="000000"/>
                </a:solidFill>
                <a:latin typeface="Arial" charset="0"/>
              </a:rPr>
              <a:t>http://3dparks.wr.usgs.gov/coloradoplateau/images/timescale.jpg</a:t>
            </a:r>
          </a:p>
        </p:txBody>
      </p:sp>
      <p:pic>
        <p:nvPicPr>
          <p:cNvPr id="31747" name="Picture 6" descr="timescale"/>
          <p:cNvPicPr>
            <a:picLocks noChangeAspect="1" noChangeArrowheads="1"/>
          </p:cNvPicPr>
          <p:nvPr/>
        </p:nvPicPr>
        <p:blipFill>
          <a:blip r:embed="rId2"/>
          <a:srcRect/>
          <a:stretch>
            <a:fillRect/>
          </a:stretch>
        </p:blipFill>
        <p:spPr bwMode="auto">
          <a:xfrm>
            <a:off x="533400" y="228600"/>
            <a:ext cx="3657600" cy="6210300"/>
          </a:xfrm>
          <a:prstGeom prst="rect">
            <a:avLst/>
          </a:prstGeom>
          <a:noFill/>
          <a:ln w="9525">
            <a:noFill/>
            <a:miter lim="800000"/>
            <a:headEnd/>
            <a:tailEnd/>
          </a:ln>
        </p:spPr>
      </p:pic>
      <p:sp>
        <p:nvSpPr>
          <p:cNvPr id="31748" name="Text Box 9"/>
          <p:cNvSpPr txBox="1">
            <a:spLocks noChangeArrowheads="1"/>
          </p:cNvSpPr>
          <p:nvPr/>
        </p:nvSpPr>
        <p:spPr bwMode="auto">
          <a:xfrm rot="-5400000">
            <a:off x="-2674143" y="3131343"/>
            <a:ext cx="5867400" cy="519113"/>
          </a:xfrm>
          <a:prstGeom prst="rect">
            <a:avLst/>
          </a:prstGeom>
          <a:noFill/>
          <a:ln w="9525">
            <a:noFill/>
            <a:miter lim="800000"/>
            <a:headEnd/>
            <a:tailEnd/>
          </a:ln>
        </p:spPr>
        <p:txBody>
          <a:bodyPr>
            <a:spAutoFit/>
          </a:bodyPr>
          <a:lstStyle/>
          <a:p>
            <a:pPr algn="ctr" defTabSz="914400" fontAlgn="base">
              <a:spcBef>
                <a:spcPct val="50000"/>
              </a:spcBef>
              <a:spcAft>
                <a:spcPct val="0"/>
              </a:spcAft>
            </a:pPr>
            <a:r>
              <a:rPr lang="en-US" sz="2800" smtClean="0">
                <a:solidFill>
                  <a:srgbClr val="000000"/>
                </a:solidFill>
                <a:latin typeface="Arial" charset="0"/>
              </a:rPr>
              <a:t>Geologic Time Scale</a:t>
            </a:r>
          </a:p>
        </p:txBody>
      </p:sp>
      <p:sp>
        <p:nvSpPr>
          <p:cNvPr id="321546" name="Text Box 10"/>
          <p:cNvSpPr txBox="1">
            <a:spLocks noChangeArrowheads="1"/>
          </p:cNvSpPr>
          <p:nvPr/>
        </p:nvSpPr>
        <p:spPr bwMode="auto">
          <a:xfrm>
            <a:off x="4267200" y="1066800"/>
            <a:ext cx="4648200" cy="3690938"/>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a:solidFill>
                  <a:srgbClr val="000000"/>
                </a:solidFill>
                <a:latin typeface="Arial" charset="0"/>
              </a:rPr>
              <a:t>The Geologic Time Scale subdivides the history of the Earth based on biostratigraphy and other dating techniques into:</a:t>
            </a:r>
          </a:p>
          <a:p>
            <a:pPr defTabSz="914400" fontAlgn="base">
              <a:spcBef>
                <a:spcPct val="50000"/>
              </a:spcBef>
              <a:spcAft>
                <a:spcPct val="0"/>
              </a:spcAft>
              <a:defRPr/>
            </a:pPr>
            <a:r>
              <a:rPr lang="en-US" sz="2000">
                <a:solidFill>
                  <a:srgbClr val="3333CC"/>
                </a:solidFill>
                <a:effectLst>
                  <a:outerShdw blurRad="38100" dist="38100" dir="2700000" algn="tl">
                    <a:srgbClr val="C0C0C0"/>
                  </a:outerShdw>
                </a:effectLst>
                <a:latin typeface="Arial" charset="0"/>
              </a:rPr>
              <a:t>4 Eons</a:t>
            </a:r>
            <a:r>
              <a:rPr lang="en-US">
                <a:solidFill>
                  <a:srgbClr val="000000"/>
                </a:solidFill>
                <a:latin typeface="Arial" charset="0"/>
              </a:rPr>
              <a:t> (Hadean, Archean, Proterozoic, Phanerozoic), each of which contains</a:t>
            </a:r>
          </a:p>
          <a:p>
            <a:pPr defTabSz="914400" fontAlgn="base">
              <a:spcBef>
                <a:spcPct val="50000"/>
              </a:spcBef>
              <a:spcAft>
                <a:spcPct val="0"/>
              </a:spcAft>
              <a:defRPr/>
            </a:pPr>
            <a:r>
              <a:rPr lang="en-US" sz="2000">
                <a:solidFill>
                  <a:srgbClr val="3333CC"/>
                </a:solidFill>
                <a:effectLst>
                  <a:outerShdw blurRad="38100" dist="38100" dir="2700000" algn="tl">
                    <a:srgbClr val="C0C0C0"/>
                  </a:outerShdw>
                </a:effectLst>
                <a:latin typeface="Arial" charset="0"/>
              </a:rPr>
              <a:t>Eras</a:t>
            </a:r>
            <a:r>
              <a:rPr lang="en-US" sz="2000">
                <a:solidFill>
                  <a:srgbClr val="3333CC"/>
                </a:solidFill>
                <a:latin typeface="Arial" charset="0"/>
              </a:rPr>
              <a:t> </a:t>
            </a:r>
            <a:r>
              <a:rPr lang="en-US">
                <a:solidFill>
                  <a:srgbClr val="000000"/>
                </a:solidFill>
                <a:latin typeface="Arial" charset="0"/>
              </a:rPr>
              <a:t>(e.g., Paleozoic, Mesozoic, Cenozoic) which are further subdivided into </a:t>
            </a:r>
          </a:p>
          <a:p>
            <a:pPr defTabSz="914400" fontAlgn="base">
              <a:spcBef>
                <a:spcPct val="50000"/>
              </a:spcBef>
              <a:spcAft>
                <a:spcPct val="0"/>
              </a:spcAft>
              <a:defRPr/>
            </a:pPr>
            <a:r>
              <a:rPr lang="en-US" sz="2000">
                <a:solidFill>
                  <a:srgbClr val="3333CC"/>
                </a:solidFill>
                <a:effectLst>
                  <a:outerShdw blurRad="38100" dist="38100" dir="2700000" algn="tl">
                    <a:srgbClr val="C0C0C0"/>
                  </a:outerShdw>
                </a:effectLst>
                <a:latin typeface="Arial" charset="0"/>
              </a:rPr>
              <a:t>Periods</a:t>
            </a:r>
            <a:r>
              <a:rPr lang="en-US">
                <a:solidFill>
                  <a:srgbClr val="000000"/>
                </a:solidFill>
                <a:latin typeface="Arial" charset="0"/>
              </a:rPr>
              <a:t> (e.g., Triassic, Jurassic and Cretaceous), </a:t>
            </a:r>
            <a:r>
              <a:rPr lang="en-US" sz="2000">
                <a:solidFill>
                  <a:srgbClr val="3333CC"/>
                </a:solidFill>
                <a:effectLst>
                  <a:outerShdw blurRad="38100" dist="38100" dir="2700000" algn="tl">
                    <a:srgbClr val="C0C0C0"/>
                  </a:outerShdw>
                </a:effectLst>
                <a:latin typeface="Arial" charset="0"/>
              </a:rPr>
              <a:t>Epochs</a:t>
            </a:r>
            <a:r>
              <a:rPr lang="en-US">
                <a:solidFill>
                  <a:srgbClr val="000000"/>
                </a:solidFill>
                <a:latin typeface="Arial" charset="0"/>
              </a:rPr>
              <a:t> and smaller time divisions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3979" y="565512"/>
            <a:ext cx="7193759" cy="461665"/>
          </a:xfrm>
          <a:prstGeom prst="rect">
            <a:avLst/>
          </a:prstGeom>
          <a:solidFill>
            <a:schemeClr val="accent6">
              <a:lumMod val="60000"/>
              <a:lumOff val="40000"/>
              <a:alpha val="84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rgbClr val="800000"/>
                </a:solidFill>
                <a:latin typeface="Arial"/>
                <a:cs typeface="Arial"/>
              </a:rPr>
              <a:t>Absolute Age Dating</a:t>
            </a:r>
            <a:endParaRPr lang="en-US" sz="2400" dirty="0">
              <a:solidFill>
                <a:srgbClr val="800000"/>
              </a:solidFill>
              <a:latin typeface="Arial"/>
              <a:cs typeface="Arial"/>
            </a:endParaRPr>
          </a:p>
        </p:txBody>
      </p:sp>
      <p:sp>
        <p:nvSpPr>
          <p:cNvPr id="3" name="AutoShape 3"/>
          <p:cNvSpPr>
            <a:spLocks noChangeArrowheads="1"/>
          </p:cNvSpPr>
          <p:nvPr/>
        </p:nvSpPr>
        <p:spPr bwMode="auto">
          <a:xfrm>
            <a:off x="1473979" y="1335162"/>
            <a:ext cx="7193759" cy="5466576"/>
          </a:xfrm>
          <a:prstGeom prst="roundRect">
            <a:avLst>
              <a:gd name="adj" fmla="val 6999"/>
            </a:avLst>
          </a:prstGeom>
          <a:solidFill>
            <a:schemeClr val="accent6">
              <a:lumMod val="20000"/>
              <a:lumOff val="80000"/>
              <a:alpha val="96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defTabSz="914400" eaLnBrk="0" fontAlgn="base" hangingPunct="0">
              <a:spcBef>
                <a:spcPct val="50000"/>
              </a:spcBef>
              <a:spcAft>
                <a:spcPct val="0"/>
              </a:spcAft>
              <a:defRPr/>
            </a:pPr>
            <a:r>
              <a:rPr lang="en-US" sz="2400" dirty="0" smtClean="0">
                <a:solidFill>
                  <a:srgbClr val="000000"/>
                </a:solidFill>
                <a:latin typeface="Arial" pitchFamily="34" charset="0"/>
                <a:cs typeface="Arial" pitchFamily="34" charset="0"/>
              </a:rPr>
              <a:t>Absolute Ages</a:t>
            </a:r>
          </a:p>
          <a:p>
            <a:pPr defTabSz="914400" eaLnBrk="0" fontAlgn="base" hangingPunct="0">
              <a:spcBef>
                <a:spcPct val="50000"/>
              </a:spcBef>
              <a:spcAft>
                <a:spcPct val="0"/>
              </a:spcAft>
              <a:defRPr/>
            </a:pPr>
            <a:r>
              <a:rPr lang="en-US" sz="2400" dirty="0" smtClean="0">
                <a:solidFill>
                  <a:srgbClr val="000000"/>
                </a:solidFill>
                <a:latin typeface="Arial" pitchFamily="34" charset="0"/>
                <a:cs typeface="Arial" pitchFamily="34" charset="0"/>
              </a:rPr>
              <a:t>Radiometric Dating</a:t>
            </a:r>
          </a:p>
          <a:p>
            <a:pPr lvl="1" defTabSz="914400" eaLnBrk="0" fontAlgn="base" hangingPunct="0">
              <a:spcBef>
                <a:spcPct val="50000"/>
              </a:spcBef>
              <a:spcAft>
                <a:spcPct val="0"/>
              </a:spcAft>
              <a:buBlip>
                <a:blip r:embed="rId2"/>
              </a:buBlip>
              <a:defRPr/>
            </a:pPr>
            <a:r>
              <a:rPr lang="en-US" sz="2400" dirty="0" smtClean="0">
                <a:solidFill>
                  <a:srgbClr val="000000"/>
                </a:solidFill>
                <a:latin typeface="Arial" pitchFamily="34" charset="0"/>
                <a:cs typeface="Arial" pitchFamily="34" charset="0"/>
              </a:rPr>
              <a:t>Radioactive isotopes</a:t>
            </a:r>
          </a:p>
          <a:p>
            <a:pPr lvl="2" defTabSz="914400" eaLnBrk="0" fontAlgn="base" hangingPunct="0">
              <a:spcBef>
                <a:spcPct val="50000"/>
              </a:spcBef>
              <a:spcAft>
                <a:spcPct val="0"/>
              </a:spcAft>
              <a:buBlip>
                <a:blip r:embed="rId2"/>
              </a:buBlip>
              <a:defRPr/>
            </a:pPr>
            <a:r>
              <a:rPr lang="en-US" sz="2400" dirty="0" smtClean="0">
                <a:solidFill>
                  <a:srgbClr val="000000"/>
                </a:solidFill>
                <a:latin typeface="Arial" pitchFamily="34" charset="0"/>
                <a:cs typeface="Arial" pitchFamily="34" charset="0"/>
              </a:rPr>
              <a:t>Atomic Number &amp; Mass</a:t>
            </a:r>
          </a:p>
          <a:p>
            <a:pPr lvl="2" defTabSz="914400" eaLnBrk="0" fontAlgn="base" hangingPunct="0">
              <a:spcBef>
                <a:spcPct val="50000"/>
              </a:spcBef>
              <a:spcAft>
                <a:spcPct val="0"/>
              </a:spcAft>
              <a:buBlip>
                <a:blip r:embed="rId2"/>
              </a:buBlip>
              <a:defRPr/>
            </a:pPr>
            <a:r>
              <a:rPr lang="en-US" sz="2400" dirty="0" smtClean="0">
                <a:solidFill>
                  <a:srgbClr val="000000"/>
                </a:solidFill>
                <a:latin typeface="Arial" pitchFamily="34" charset="0"/>
                <a:cs typeface="Arial" pitchFamily="34" charset="0"/>
              </a:rPr>
              <a:t>Carbon-14* (12, 13, </a:t>
            </a:r>
            <a:r>
              <a:rPr lang="en-US" sz="2400" dirty="0" err="1" smtClean="0">
                <a:solidFill>
                  <a:srgbClr val="000000"/>
                </a:solidFill>
                <a:latin typeface="Arial" pitchFamily="34" charset="0"/>
                <a:cs typeface="Arial" pitchFamily="34" charset="0"/>
              </a:rPr>
              <a:t>etc</a:t>
            </a:r>
            <a:r>
              <a:rPr lang="en-US" sz="2400" dirty="0" smtClean="0">
                <a:solidFill>
                  <a:srgbClr val="000000"/>
                </a:solidFill>
                <a:latin typeface="Arial" pitchFamily="34" charset="0"/>
                <a:cs typeface="Arial" pitchFamily="34" charset="0"/>
              </a:rPr>
              <a:t>)</a:t>
            </a:r>
          </a:p>
          <a:p>
            <a:pPr lvl="2" defTabSz="914400" eaLnBrk="0" fontAlgn="base" hangingPunct="0">
              <a:spcBef>
                <a:spcPct val="50000"/>
              </a:spcBef>
              <a:spcAft>
                <a:spcPct val="0"/>
              </a:spcAft>
              <a:buBlip>
                <a:blip r:embed="rId2"/>
              </a:buBlip>
              <a:defRPr/>
            </a:pPr>
            <a:r>
              <a:rPr lang="en-US" sz="2400" dirty="0" smtClean="0">
                <a:solidFill>
                  <a:srgbClr val="000000"/>
                </a:solidFill>
                <a:latin typeface="Arial" pitchFamily="34" charset="0"/>
                <a:cs typeface="Arial" pitchFamily="34" charset="0"/>
              </a:rPr>
              <a:t>Hydrogen (1, 2, 3*)</a:t>
            </a:r>
          </a:p>
          <a:p>
            <a:pPr lvl="1" defTabSz="914400" eaLnBrk="0" fontAlgn="base" hangingPunct="0">
              <a:spcBef>
                <a:spcPct val="50000"/>
              </a:spcBef>
              <a:spcAft>
                <a:spcPct val="0"/>
              </a:spcAft>
              <a:buBlip>
                <a:blip r:embed="rId2"/>
              </a:buBlip>
              <a:defRPr/>
            </a:pPr>
            <a:r>
              <a:rPr lang="en-US" sz="2400" dirty="0" smtClean="0">
                <a:solidFill>
                  <a:srgbClr val="000000"/>
                </a:solidFill>
                <a:latin typeface="Arial" pitchFamily="34" charset="0"/>
                <a:cs typeface="Arial" pitchFamily="34" charset="0"/>
              </a:rPr>
              <a:t>Radioactive decay - spontaneous</a:t>
            </a:r>
          </a:p>
          <a:p>
            <a:pPr lvl="1" defTabSz="914400" eaLnBrk="0" fontAlgn="base" hangingPunct="0">
              <a:spcBef>
                <a:spcPct val="50000"/>
              </a:spcBef>
              <a:spcAft>
                <a:spcPct val="0"/>
              </a:spcAft>
              <a:buBlip>
                <a:blip r:embed="rId2"/>
              </a:buBlip>
              <a:defRPr/>
            </a:pPr>
            <a:r>
              <a:rPr lang="en-US" sz="2400" dirty="0" smtClean="0">
                <a:solidFill>
                  <a:srgbClr val="000000"/>
                </a:solidFill>
                <a:latin typeface="Arial" pitchFamily="34" charset="0"/>
                <a:cs typeface="Arial" pitchFamily="34" charset="0"/>
              </a:rPr>
              <a:t>Half-life</a:t>
            </a:r>
          </a:p>
          <a:p>
            <a:pPr lvl="2" defTabSz="914400" eaLnBrk="0" fontAlgn="base" hangingPunct="0">
              <a:spcBef>
                <a:spcPct val="50000"/>
              </a:spcBef>
              <a:spcAft>
                <a:spcPct val="0"/>
              </a:spcAft>
              <a:buBlip>
                <a:blip r:embed="rId2"/>
              </a:buBlip>
              <a:defRPr/>
            </a:pPr>
            <a:r>
              <a:rPr lang="en-US" sz="2400" dirty="0" smtClean="0">
                <a:solidFill>
                  <a:srgbClr val="000000"/>
                </a:solidFill>
                <a:latin typeface="Arial" pitchFamily="34" charset="0"/>
                <a:cs typeface="Arial" pitchFamily="34" charset="0"/>
              </a:rPr>
              <a:t>Amount of time for one-half of the mass of isotopes to decay</a:t>
            </a:r>
          </a:p>
        </p:txBody>
      </p:sp>
    </p:spTree>
    <p:extLst>
      <p:ext uri="{BB962C8B-B14F-4D97-AF65-F5344CB8AC3E}">
        <p14:creationId xmlns:p14="http://schemas.microsoft.com/office/powerpoint/2010/main" val="163788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667000" y="74613"/>
            <a:ext cx="6400800" cy="6705600"/>
          </a:xfrm>
          <a:prstGeom prst="rect">
            <a:avLst/>
          </a:prstGeom>
          <a:solidFill>
            <a:schemeClr val="bg1"/>
          </a:solidFill>
          <a:ln w="9525">
            <a:solidFill>
              <a:schemeClr val="folHlink"/>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pic>
        <p:nvPicPr>
          <p:cNvPr id="7171" name="Picture 3"/>
          <p:cNvPicPr>
            <a:picLocks noChangeAspect="1" noChangeArrowheads="1"/>
          </p:cNvPicPr>
          <p:nvPr/>
        </p:nvPicPr>
        <p:blipFill>
          <a:blip r:embed="rId2"/>
          <a:srcRect/>
          <a:stretch>
            <a:fillRect/>
          </a:stretch>
        </p:blipFill>
        <p:spPr bwMode="auto">
          <a:xfrm>
            <a:off x="2971800" y="304800"/>
            <a:ext cx="6027738" cy="6056313"/>
          </a:xfrm>
          <a:prstGeom prst="rect">
            <a:avLst/>
          </a:prstGeom>
          <a:noFill/>
          <a:ln w="9525">
            <a:noFill/>
            <a:miter lim="800000"/>
            <a:headEnd/>
            <a:tailEnd/>
          </a:ln>
        </p:spPr>
      </p:pic>
      <p:sp>
        <p:nvSpPr>
          <p:cNvPr id="7172" name="Text Box 4"/>
          <p:cNvSpPr txBox="1">
            <a:spLocks noChangeArrowheads="1"/>
          </p:cNvSpPr>
          <p:nvPr/>
        </p:nvSpPr>
        <p:spPr bwMode="auto">
          <a:xfrm>
            <a:off x="7731125" y="6400800"/>
            <a:ext cx="1371600" cy="30480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sz="1400" b="1" smtClean="0">
                <a:solidFill>
                  <a:srgbClr val="000000"/>
                </a:solidFill>
                <a:latin typeface="Arial" charset="0"/>
              </a:rPr>
              <a:t>Fig. 08.23</a:t>
            </a:r>
          </a:p>
        </p:txBody>
      </p:sp>
      <p:sp>
        <p:nvSpPr>
          <p:cNvPr id="229381" name="Text Box 5"/>
          <p:cNvSpPr txBox="1">
            <a:spLocks noChangeArrowheads="1"/>
          </p:cNvSpPr>
          <p:nvPr/>
        </p:nvSpPr>
        <p:spPr bwMode="auto">
          <a:xfrm>
            <a:off x="4803775" y="533400"/>
            <a:ext cx="2362200" cy="396875"/>
          </a:xfrm>
          <a:prstGeom prst="rect">
            <a:avLst/>
          </a:prstGeom>
          <a:gradFill rotWithShape="0">
            <a:gsLst>
              <a:gs pos="0">
                <a:srgbClr val="FFFF66"/>
              </a:gs>
              <a:gs pos="100000">
                <a:srgbClr val="FF9933"/>
              </a:gs>
            </a:gsLst>
            <a:path path="rect">
              <a:fillToRect l="100000" b="10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flatTx/>
          </a:bodyPr>
          <a:lstStyle/>
          <a:p>
            <a:pPr algn="ctr" defTabSz="914400" eaLnBrk="0" fontAlgn="base" hangingPunct="0">
              <a:spcBef>
                <a:spcPct val="50000"/>
              </a:spcBef>
              <a:spcAft>
                <a:spcPct val="0"/>
              </a:spcAft>
              <a:defRPr/>
            </a:pPr>
            <a:r>
              <a:rPr lang="en-US" sz="2000">
                <a:solidFill>
                  <a:srgbClr val="000000"/>
                </a:solidFill>
                <a:effectLst>
                  <a:outerShdw blurRad="38100" dist="38100" dir="2700000" algn="tl">
                    <a:srgbClr val="FFFFFF"/>
                  </a:outerShdw>
                </a:effectLst>
                <a:latin typeface="Arial" charset="0"/>
              </a:rPr>
              <a:t>Decay of </a:t>
            </a:r>
            <a:r>
              <a:rPr lang="en-US" sz="2000" baseline="30000">
                <a:solidFill>
                  <a:srgbClr val="000000"/>
                </a:solidFill>
                <a:effectLst>
                  <a:outerShdw blurRad="38100" dist="38100" dir="2700000" algn="tl">
                    <a:srgbClr val="FFFFFF"/>
                  </a:outerShdw>
                </a:effectLst>
                <a:latin typeface="Arial" charset="0"/>
              </a:rPr>
              <a:t>238</a:t>
            </a:r>
            <a:r>
              <a:rPr lang="en-US" sz="2000">
                <a:solidFill>
                  <a:srgbClr val="000000"/>
                </a:solidFill>
                <a:effectLst>
                  <a:outerShdw blurRad="38100" dist="38100" dir="2700000" algn="tl">
                    <a:srgbClr val="FFFFFF"/>
                  </a:outerShdw>
                </a:effectLst>
                <a:latin typeface="Arial" charset="0"/>
              </a:rPr>
              <a:t>U</a:t>
            </a:r>
          </a:p>
        </p:txBody>
      </p:sp>
      <p:sp>
        <p:nvSpPr>
          <p:cNvPr id="229382" name="Text Box 6"/>
          <p:cNvSpPr txBox="1">
            <a:spLocks noChangeArrowheads="1"/>
          </p:cNvSpPr>
          <p:nvPr/>
        </p:nvSpPr>
        <p:spPr bwMode="auto">
          <a:xfrm>
            <a:off x="117475" y="919731"/>
            <a:ext cx="2819400" cy="2893100"/>
          </a:xfrm>
          <a:prstGeom prst="rect">
            <a:avLst/>
          </a:prstGeom>
          <a:gradFill rotWithShape="0">
            <a:gsLst>
              <a:gs pos="0">
                <a:srgbClr val="FFFF66"/>
              </a:gs>
              <a:gs pos="100000">
                <a:srgbClr val="FFFF66">
                  <a:gamma/>
                  <a:tint val="50980"/>
                  <a:invGamma/>
                </a:srgbClr>
              </a:gs>
            </a:gsLst>
            <a:path path="rect">
              <a:fillToRect l="100000" t="10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defTabSz="914400" eaLnBrk="0" fontAlgn="base" hangingPunct="0">
              <a:spcBef>
                <a:spcPct val="50000"/>
              </a:spcBef>
              <a:spcAft>
                <a:spcPct val="0"/>
              </a:spcAft>
              <a:defRPr/>
            </a:pPr>
            <a:r>
              <a:rPr lang="en-US" sz="2000" dirty="0">
                <a:solidFill>
                  <a:srgbClr val="7030A0"/>
                </a:solidFill>
                <a:latin typeface="Arial" charset="0"/>
              </a:rPr>
              <a:t>General Decay Rules</a:t>
            </a:r>
            <a:endParaRPr lang="en-US" dirty="0">
              <a:solidFill>
                <a:srgbClr val="7030A0"/>
              </a:solidFill>
              <a:latin typeface="Arial" charset="0"/>
            </a:endParaRPr>
          </a:p>
          <a:p>
            <a:pPr defTabSz="914400" eaLnBrk="0" fontAlgn="base" hangingPunct="0">
              <a:spcBef>
                <a:spcPct val="50000"/>
              </a:spcBef>
              <a:spcAft>
                <a:spcPct val="0"/>
              </a:spcAft>
              <a:defRPr/>
            </a:pPr>
            <a:r>
              <a:rPr lang="en-US" i="1" dirty="0">
                <a:solidFill>
                  <a:srgbClr val="FF3300"/>
                </a:solidFill>
                <a:latin typeface="Arial" charset="0"/>
              </a:rPr>
              <a:t>Atomic mass number</a:t>
            </a:r>
            <a:r>
              <a:rPr lang="en-US" dirty="0">
                <a:solidFill>
                  <a:srgbClr val="000000"/>
                </a:solidFill>
                <a:latin typeface="Arial" charset="0"/>
              </a:rPr>
              <a:t> </a:t>
            </a:r>
          </a:p>
          <a:p>
            <a:pPr defTabSz="914400" eaLnBrk="0" fontAlgn="base" hangingPunct="0">
              <a:spcBef>
                <a:spcPct val="50000"/>
              </a:spcBef>
              <a:spcAft>
                <a:spcPct val="0"/>
              </a:spcAft>
              <a:buFontTx/>
              <a:buBlip>
                <a:blip r:embed="rId3"/>
              </a:buBlip>
              <a:defRPr/>
            </a:pPr>
            <a:r>
              <a:rPr lang="en-US" dirty="0">
                <a:solidFill>
                  <a:srgbClr val="000000"/>
                </a:solidFill>
                <a:latin typeface="Arial" charset="0"/>
              </a:rPr>
              <a:t> No change</a:t>
            </a:r>
          </a:p>
          <a:p>
            <a:pPr defTabSz="914400" eaLnBrk="0" fontAlgn="base" hangingPunct="0">
              <a:spcBef>
                <a:spcPct val="50000"/>
              </a:spcBef>
              <a:spcAft>
                <a:spcPct val="0"/>
              </a:spcAft>
              <a:buFontTx/>
              <a:buBlip>
                <a:blip r:embed="rId3"/>
              </a:buBlip>
              <a:defRPr/>
            </a:pPr>
            <a:r>
              <a:rPr lang="en-US" dirty="0">
                <a:solidFill>
                  <a:srgbClr val="000000"/>
                </a:solidFill>
                <a:latin typeface="Arial" charset="0"/>
              </a:rPr>
              <a:t> Decrease</a:t>
            </a:r>
          </a:p>
          <a:p>
            <a:pPr defTabSz="914400" eaLnBrk="0" fontAlgn="base" hangingPunct="0">
              <a:spcBef>
                <a:spcPct val="50000"/>
              </a:spcBef>
              <a:spcAft>
                <a:spcPct val="0"/>
              </a:spcAft>
              <a:defRPr/>
            </a:pPr>
            <a:r>
              <a:rPr lang="en-US" i="1" dirty="0">
                <a:solidFill>
                  <a:srgbClr val="FF3300"/>
                </a:solidFill>
                <a:latin typeface="Arial" charset="0"/>
              </a:rPr>
              <a:t>Atomic number</a:t>
            </a:r>
            <a:endParaRPr lang="en-US" dirty="0">
              <a:solidFill>
                <a:srgbClr val="000000"/>
              </a:solidFill>
              <a:latin typeface="Arial" charset="0"/>
            </a:endParaRPr>
          </a:p>
          <a:p>
            <a:pPr defTabSz="914400" eaLnBrk="0" fontAlgn="base" hangingPunct="0">
              <a:spcBef>
                <a:spcPct val="50000"/>
              </a:spcBef>
              <a:spcAft>
                <a:spcPct val="0"/>
              </a:spcAft>
              <a:buFontTx/>
              <a:buBlip>
                <a:blip r:embed="rId3"/>
              </a:buBlip>
              <a:defRPr/>
            </a:pPr>
            <a:r>
              <a:rPr lang="en-US" dirty="0">
                <a:solidFill>
                  <a:srgbClr val="000000"/>
                </a:solidFill>
                <a:latin typeface="Arial" charset="0"/>
              </a:rPr>
              <a:t> Decrease</a:t>
            </a:r>
          </a:p>
          <a:p>
            <a:pPr defTabSz="914400" eaLnBrk="0" fontAlgn="base" hangingPunct="0">
              <a:spcBef>
                <a:spcPct val="50000"/>
              </a:spcBef>
              <a:spcAft>
                <a:spcPct val="0"/>
              </a:spcAft>
              <a:buFontTx/>
              <a:buBlip>
                <a:blip r:embed="rId3"/>
              </a:buBlip>
              <a:defRPr/>
            </a:pPr>
            <a:r>
              <a:rPr lang="en-US" dirty="0">
                <a:solidFill>
                  <a:srgbClr val="000000"/>
                </a:solidFill>
                <a:latin typeface="Arial" charset="0"/>
              </a:rPr>
              <a:t> Increase </a:t>
            </a:r>
            <a:endParaRPr lang="en-US" dirty="0" smtClean="0">
              <a:solidFill>
                <a:srgbClr val="000000"/>
              </a:solidFill>
              <a:latin typeface="Arial" charset="0"/>
            </a:endParaRPr>
          </a:p>
        </p:txBody>
      </p:sp>
      <p:sp>
        <p:nvSpPr>
          <p:cNvPr id="7175" name="Rectangle 7"/>
          <p:cNvSpPr>
            <a:spLocks noChangeArrowheads="1"/>
          </p:cNvSpPr>
          <p:nvPr/>
        </p:nvSpPr>
        <p:spPr bwMode="auto">
          <a:xfrm>
            <a:off x="3200400" y="4343400"/>
            <a:ext cx="1524000" cy="762000"/>
          </a:xfrm>
          <a:prstGeom prst="rect">
            <a:avLst/>
          </a:prstGeom>
          <a:solidFill>
            <a:schemeClr val="bg1"/>
          </a:solidFill>
          <a:ln w="9525">
            <a:no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229384" name="AutoShape 8"/>
          <p:cNvSpPr>
            <a:spLocks noChangeArrowheads="1"/>
          </p:cNvSpPr>
          <p:nvPr/>
        </p:nvSpPr>
        <p:spPr bwMode="auto">
          <a:xfrm>
            <a:off x="4194175" y="1311442"/>
            <a:ext cx="1219200" cy="685800"/>
          </a:xfrm>
          <a:prstGeom prst="wedgeRoundRectCallout">
            <a:avLst>
              <a:gd name="adj1" fmla="val -82965"/>
              <a:gd name="adj2" fmla="val 139340"/>
              <a:gd name="adj3" fmla="val 16667"/>
            </a:avLst>
          </a:prstGeom>
          <a:solidFill>
            <a:srgbClr val="33CCFF">
              <a:alpha val="47058"/>
            </a:srgbClr>
          </a:solidFill>
          <a:ln w="9525">
            <a:solidFill>
              <a:srgbClr val="C0C0C0"/>
            </a:solidFill>
            <a:miter lim="800000"/>
            <a:headEnd/>
            <a:tailEnd/>
          </a:ln>
        </p:spPr>
        <p:txBody>
          <a:bodyPr/>
          <a:lstStyle/>
          <a:p>
            <a:pPr algn="ctr" defTabSz="914400" fontAlgn="base">
              <a:spcBef>
                <a:spcPct val="0"/>
              </a:spcBef>
              <a:spcAft>
                <a:spcPct val="0"/>
              </a:spcAft>
            </a:pPr>
            <a:r>
              <a:rPr lang="en-US" smtClean="0">
                <a:solidFill>
                  <a:srgbClr val="000000"/>
                </a:solidFill>
                <a:latin typeface="Arial" charset="0"/>
              </a:rPr>
              <a:t>Alpha emission</a:t>
            </a:r>
          </a:p>
        </p:txBody>
      </p:sp>
      <p:sp>
        <p:nvSpPr>
          <p:cNvPr id="229385" name="AutoShape 9"/>
          <p:cNvSpPr>
            <a:spLocks noChangeArrowheads="1"/>
          </p:cNvSpPr>
          <p:nvPr/>
        </p:nvSpPr>
        <p:spPr bwMode="auto">
          <a:xfrm>
            <a:off x="5943600" y="2438400"/>
            <a:ext cx="1219200" cy="685800"/>
          </a:xfrm>
          <a:prstGeom prst="wedgeRoundRectCallout">
            <a:avLst>
              <a:gd name="adj1" fmla="val -194273"/>
              <a:gd name="adj2" fmla="val 20833"/>
              <a:gd name="adj3" fmla="val 16667"/>
            </a:avLst>
          </a:prstGeom>
          <a:solidFill>
            <a:srgbClr val="C0C0C0">
              <a:alpha val="47058"/>
            </a:srgbClr>
          </a:solidFill>
          <a:ln w="9525">
            <a:solidFill>
              <a:srgbClr val="C0C0C0"/>
            </a:solidFill>
            <a:miter lim="800000"/>
            <a:headEnd/>
            <a:tailEnd/>
          </a:ln>
        </p:spPr>
        <p:txBody>
          <a:bodyPr/>
          <a:lstStyle/>
          <a:p>
            <a:pPr algn="ctr" defTabSz="914400" fontAlgn="base">
              <a:spcBef>
                <a:spcPct val="0"/>
              </a:spcBef>
              <a:spcAft>
                <a:spcPct val="0"/>
              </a:spcAft>
            </a:pPr>
            <a:r>
              <a:rPr lang="en-US" smtClean="0">
                <a:solidFill>
                  <a:srgbClr val="000000"/>
                </a:solidFill>
                <a:latin typeface="Arial" charset="0"/>
              </a:rPr>
              <a:t>Beta emission</a:t>
            </a:r>
          </a:p>
        </p:txBody>
      </p:sp>
      <p:sp>
        <p:nvSpPr>
          <p:cNvPr id="10" name="Text Box 6"/>
          <p:cNvSpPr txBox="1">
            <a:spLocks noChangeArrowheads="1"/>
          </p:cNvSpPr>
          <p:nvPr/>
        </p:nvSpPr>
        <p:spPr bwMode="auto">
          <a:xfrm>
            <a:off x="125126" y="3939140"/>
            <a:ext cx="2819400" cy="2369880"/>
          </a:xfrm>
          <a:prstGeom prst="rect">
            <a:avLst/>
          </a:prstGeom>
          <a:gradFill rotWithShape="0">
            <a:gsLst>
              <a:gs pos="0">
                <a:srgbClr val="FFFF66"/>
              </a:gs>
              <a:gs pos="100000">
                <a:srgbClr val="FFFF66">
                  <a:gamma/>
                  <a:tint val="50980"/>
                  <a:invGamma/>
                </a:srgbClr>
              </a:gs>
            </a:gsLst>
            <a:path path="rect">
              <a:fillToRect l="100000" t="10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defTabSz="914400" eaLnBrk="0" fontAlgn="base" hangingPunct="0">
              <a:spcBef>
                <a:spcPct val="50000"/>
              </a:spcBef>
              <a:spcAft>
                <a:spcPct val="0"/>
              </a:spcAft>
              <a:defRPr/>
            </a:pPr>
            <a:r>
              <a:rPr lang="en-US" sz="2000" dirty="0" smtClean="0">
                <a:solidFill>
                  <a:srgbClr val="7030A0"/>
                </a:solidFill>
                <a:latin typeface="Arial" charset="0"/>
              </a:rPr>
              <a:t>Intermediary Daughters</a:t>
            </a:r>
            <a:endParaRPr lang="en-US" dirty="0">
              <a:solidFill>
                <a:srgbClr val="7030A0"/>
              </a:solidFill>
              <a:latin typeface="Arial" charset="0"/>
            </a:endParaRPr>
          </a:p>
          <a:p>
            <a:pPr defTabSz="914400" eaLnBrk="0" fontAlgn="base" hangingPunct="0">
              <a:spcBef>
                <a:spcPct val="50000"/>
              </a:spcBef>
              <a:spcAft>
                <a:spcPct val="0"/>
              </a:spcAft>
              <a:defRPr/>
            </a:pPr>
            <a:r>
              <a:rPr lang="en-US" i="1" dirty="0" smtClean="0">
                <a:solidFill>
                  <a:srgbClr val="FF3300"/>
                </a:solidFill>
                <a:latin typeface="Arial" charset="0"/>
              </a:rPr>
              <a:t>Varying Half-</a:t>
            </a:r>
            <a:r>
              <a:rPr lang="en-US" i="1" dirty="0" err="1" smtClean="0">
                <a:solidFill>
                  <a:srgbClr val="FF3300"/>
                </a:solidFill>
                <a:latin typeface="Arial" charset="0"/>
              </a:rPr>
              <a:t>Lifes</a:t>
            </a:r>
            <a:endParaRPr lang="en-US" dirty="0">
              <a:solidFill>
                <a:srgbClr val="000000"/>
              </a:solidFill>
              <a:latin typeface="Arial" charset="0"/>
            </a:endParaRPr>
          </a:p>
          <a:p>
            <a:pPr defTabSz="914400" eaLnBrk="0" fontAlgn="base" hangingPunct="0">
              <a:spcBef>
                <a:spcPct val="50000"/>
              </a:spcBef>
              <a:spcAft>
                <a:spcPct val="0"/>
              </a:spcAft>
              <a:buFontTx/>
              <a:buBlip>
                <a:blip r:embed="rId3"/>
              </a:buBlip>
              <a:defRPr/>
            </a:pPr>
            <a:r>
              <a:rPr lang="en-US" dirty="0">
                <a:solidFill>
                  <a:srgbClr val="000000"/>
                </a:solidFill>
                <a:latin typeface="Arial" charset="0"/>
              </a:rPr>
              <a:t> </a:t>
            </a:r>
            <a:r>
              <a:rPr lang="en-US" dirty="0" smtClean="0">
                <a:solidFill>
                  <a:srgbClr val="000000"/>
                </a:solidFill>
                <a:latin typeface="Arial" charset="0"/>
              </a:rPr>
              <a:t>Seconds to</a:t>
            </a:r>
            <a:endParaRPr lang="en-US" dirty="0">
              <a:solidFill>
                <a:srgbClr val="000000"/>
              </a:solidFill>
              <a:latin typeface="Arial" charset="0"/>
            </a:endParaRPr>
          </a:p>
          <a:p>
            <a:pPr defTabSz="914400" eaLnBrk="0" fontAlgn="base" hangingPunct="0">
              <a:spcBef>
                <a:spcPct val="50000"/>
              </a:spcBef>
              <a:spcAft>
                <a:spcPct val="0"/>
              </a:spcAft>
              <a:buFontTx/>
              <a:buBlip>
                <a:blip r:embed="rId3"/>
              </a:buBlip>
              <a:defRPr/>
            </a:pPr>
            <a:r>
              <a:rPr lang="en-US" dirty="0">
                <a:solidFill>
                  <a:srgbClr val="000000"/>
                </a:solidFill>
                <a:latin typeface="Arial" charset="0"/>
              </a:rPr>
              <a:t> </a:t>
            </a:r>
            <a:r>
              <a:rPr lang="en-US" dirty="0" smtClean="0">
                <a:solidFill>
                  <a:srgbClr val="000000"/>
                </a:solidFill>
                <a:latin typeface="Arial" charset="0"/>
              </a:rPr>
              <a:t>Billions of Years</a:t>
            </a:r>
          </a:p>
          <a:p>
            <a:pPr defTabSz="914400" eaLnBrk="0" fontAlgn="base" hangingPunct="0">
              <a:spcBef>
                <a:spcPct val="50000"/>
              </a:spcBef>
              <a:spcAft>
                <a:spcPct val="0"/>
              </a:spcAft>
              <a:buFontTx/>
              <a:buBlip>
                <a:blip r:embed="rId3"/>
              </a:buBlip>
              <a:defRPr/>
            </a:pPr>
            <a:r>
              <a:rPr lang="en-US" dirty="0" smtClean="0">
                <a:solidFill>
                  <a:srgbClr val="000000"/>
                </a:solidFill>
                <a:latin typeface="Arial" charset="0"/>
              </a:rPr>
              <a:t> Total: 4.5 Billion Years</a:t>
            </a:r>
            <a:endParaRPr lang="en-US" dirty="0">
              <a:solidFill>
                <a:srgbClr val="000000"/>
              </a:solidFill>
              <a:latin typeface="Arial" charset="0"/>
            </a:endParaRPr>
          </a:p>
        </p:txBody>
      </p:sp>
    </p:spTree>
    <p:extLst>
      <p:ext uri="{BB962C8B-B14F-4D97-AF65-F5344CB8AC3E}">
        <p14:creationId xmlns:p14="http://schemas.microsoft.com/office/powerpoint/2010/main" val="243192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9384"/>
                                        </p:tgtEl>
                                        <p:attrNameLst>
                                          <p:attrName>style.visibility</p:attrName>
                                        </p:attrNameLst>
                                      </p:cBhvr>
                                      <p:to>
                                        <p:strVal val="visible"/>
                                      </p:to>
                                    </p:set>
                                    <p:animEffect transition="in" filter="wipe(down)">
                                      <p:cBhvr>
                                        <p:cTn id="7" dur="500"/>
                                        <p:tgtEl>
                                          <p:spTgt spid="22938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9385"/>
                                        </p:tgtEl>
                                        <p:attrNameLst>
                                          <p:attrName>style.visibility</p:attrName>
                                        </p:attrNameLst>
                                      </p:cBhvr>
                                      <p:to>
                                        <p:strVal val="visible"/>
                                      </p:to>
                                    </p:set>
                                    <p:animEffect transition="in" filter="wipe(left)">
                                      <p:cBhvr>
                                        <p:cTn id="10" dur="500"/>
                                        <p:tgtEl>
                                          <p:spTgt spid="229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animBg="1"/>
      <p:bldP spid="2293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descr="radioactive_light_md_wht_me"/>
          <p:cNvSpPr>
            <a:spLocks noChangeArrowheads="1"/>
          </p:cNvSpPr>
          <p:nvPr/>
        </p:nvSpPr>
        <p:spPr bwMode="auto">
          <a:xfrm>
            <a:off x="685800" y="106363"/>
            <a:ext cx="8077200" cy="6553200"/>
          </a:xfrm>
          <a:prstGeom prst="rect">
            <a:avLst/>
          </a:prstGeom>
          <a:blipFill dpi="0" rotWithShape="0">
            <a:blip r:embed="rId2" cstate="print"/>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sp>
        <p:nvSpPr>
          <p:cNvPr id="13315" name="Rectangle 3"/>
          <p:cNvSpPr>
            <a:spLocks noChangeArrowheads="1"/>
          </p:cNvSpPr>
          <p:nvPr/>
        </p:nvSpPr>
        <p:spPr bwMode="auto">
          <a:xfrm>
            <a:off x="2362200" y="487363"/>
            <a:ext cx="5943600" cy="5181600"/>
          </a:xfrm>
          <a:prstGeom prst="rect">
            <a:avLst/>
          </a:prstGeom>
          <a:solidFill>
            <a:schemeClr val="bg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13316" name="Text Box 4"/>
          <p:cNvSpPr txBox="1">
            <a:spLocks noChangeArrowheads="1"/>
          </p:cNvSpPr>
          <p:nvPr/>
        </p:nvSpPr>
        <p:spPr bwMode="auto">
          <a:xfrm>
            <a:off x="2290763" y="5592763"/>
            <a:ext cx="354012"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400" smtClean="0">
                <a:solidFill>
                  <a:srgbClr val="000000"/>
                </a:solidFill>
                <a:latin typeface="Arial" charset="0"/>
              </a:rPr>
              <a:t>0</a:t>
            </a:r>
          </a:p>
        </p:txBody>
      </p:sp>
      <p:sp>
        <p:nvSpPr>
          <p:cNvPr id="13317" name="Text Box 5"/>
          <p:cNvSpPr txBox="1">
            <a:spLocks noChangeArrowheads="1"/>
          </p:cNvSpPr>
          <p:nvPr/>
        </p:nvSpPr>
        <p:spPr bwMode="auto">
          <a:xfrm>
            <a:off x="3344075" y="5592763"/>
            <a:ext cx="356188" cy="46166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400" dirty="0" smtClean="0">
                <a:solidFill>
                  <a:srgbClr val="000000"/>
                </a:solidFill>
                <a:latin typeface="Arial" charset="0"/>
              </a:rPr>
              <a:t>1</a:t>
            </a:r>
            <a:endParaRPr lang="en-US" sz="2400" dirty="0" smtClean="0">
              <a:solidFill>
                <a:srgbClr val="000000"/>
              </a:solidFill>
              <a:latin typeface="Arial" charset="0"/>
            </a:endParaRPr>
          </a:p>
        </p:txBody>
      </p:sp>
      <p:sp>
        <p:nvSpPr>
          <p:cNvPr id="13318" name="Text Box 6"/>
          <p:cNvSpPr txBox="1">
            <a:spLocks noChangeArrowheads="1"/>
          </p:cNvSpPr>
          <p:nvPr/>
        </p:nvSpPr>
        <p:spPr bwMode="auto">
          <a:xfrm>
            <a:off x="4413250" y="5592763"/>
            <a:ext cx="356188" cy="46166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400" dirty="0" smtClean="0">
                <a:solidFill>
                  <a:srgbClr val="000000"/>
                </a:solidFill>
                <a:latin typeface="Arial" charset="0"/>
              </a:rPr>
              <a:t>2</a:t>
            </a:r>
            <a:endParaRPr lang="en-US" sz="2400" dirty="0" smtClean="0">
              <a:solidFill>
                <a:srgbClr val="000000"/>
              </a:solidFill>
              <a:latin typeface="Arial" charset="0"/>
            </a:endParaRPr>
          </a:p>
        </p:txBody>
      </p:sp>
      <p:sp>
        <p:nvSpPr>
          <p:cNvPr id="13319" name="Text Box 7"/>
          <p:cNvSpPr txBox="1">
            <a:spLocks noChangeArrowheads="1"/>
          </p:cNvSpPr>
          <p:nvPr/>
        </p:nvSpPr>
        <p:spPr bwMode="auto">
          <a:xfrm>
            <a:off x="5655675" y="5592763"/>
            <a:ext cx="356188" cy="46166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400" dirty="0" smtClean="0">
                <a:solidFill>
                  <a:srgbClr val="000000"/>
                </a:solidFill>
                <a:latin typeface="Arial" charset="0"/>
              </a:rPr>
              <a:t>3</a:t>
            </a:r>
            <a:endParaRPr lang="en-US" sz="2400" dirty="0" smtClean="0">
              <a:solidFill>
                <a:srgbClr val="000000"/>
              </a:solidFill>
              <a:latin typeface="Arial" charset="0"/>
            </a:endParaRPr>
          </a:p>
        </p:txBody>
      </p:sp>
      <p:sp>
        <p:nvSpPr>
          <p:cNvPr id="13320" name="Text Box 8"/>
          <p:cNvSpPr txBox="1">
            <a:spLocks noChangeArrowheads="1"/>
          </p:cNvSpPr>
          <p:nvPr/>
        </p:nvSpPr>
        <p:spPr bwMode="auto">
          <a:xfrm>
            <a:off x="6705600" y="5592763"/>
            <a:ext cx="356188" cy="46166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400" dirty="0" smtClean="0">
                <a:solidFill>
                  <a:srgbClr val="000000"/>
                </a:solidFill>
                <a:latin typeface="Arial" charset="0"/>
              </a:rPr>
              <a:t>4</a:t>
            </a:r>
            <a:endParaRPr lang="en-US" sz="2400" dirty="0" smtClean="0">
              <a:solidFill>
                <a:srgbClr val="000000"/>
              </a:solidFill>
              <a:latin typeface="Arial" charset="0"/>
            </a:endParaRPr>
          </a:p>
        </p:txBody>
      </p:sp>
      <p:sp>
        <p:nvSpPr>
          <p:cNvPr id="13321" name="Text Box 9"/>
          <p:cNvSpPr txBox="1">
            <a:spLocks noChangeArrowheads="1"/>
          </p:cNvSpPr>
          <p:nvPr/>
        </p:nvSpPr>
        <p:spPr bwMode="auto">
          <a:xfrm>
            <a:off x="7939988" y="5592763"/>
            <a:ext cx="356188" cy="46166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400" dirty="0" smtClean="0">
                <a:solidFill>
                  <a:srgbClr val="000000"/>
                </a:solidFill>
                <a:latin typeface="Arial" charset="0"/>
              </a:rPr>
              <a:t>5</a:t>
            </a:r>
            <a:endParaRPr lang="en-US" sz="2400" dirty="0" smtClean="0">
              <a:solidFill>
                <a:srgbClr val="000000"/>
              </a:solidFill>
              <a:latin typeface="Arial" charset="0"/>
            </a:endParaRPr>
          </a:p>
        </p:txBody>
      </p:sp>
      <p:sp>
        <p:nvSpPr>
          <p:cNvPr id="13322" name="Text Box 10"/>
          <p:cNvSpPr txBox="1">
            <a:spLocks noChangeArrowheads="1"/>
          </p:cNvSpPr>
          <p:nvPr/>
        </p:nvSpPr>
        <p:spPr bwMode="auto">
          <a:xfrm>
            <a:off x="1406319" y="639763"/>
            <a:ext cx="973344" cy="461665"/>
          </a:xfrm>
          <a:prstGeom prst="rect">
            <a:avLst/>
          </a:prstGeom>
          <a:noFill/>
          <a:ln w="9525">
            <a:noFill/>
            <a:miter lim="800000"/>
            <a:headEnd/>
            <a:tailEnd/>
          </a:ln>
        </p:spPr>
        <p:txBody>
          <a:bodyPr wrap="none">
            <a:spAutoFit/>
          </a:bodyPr>
          <a:lstStyle/>
          <a:p>
            <a:pPr algn="r" defTabSz="914400" eaLnBrk="0" fontAlgn="base" hangingPunct="0">
              <a:spcBef>
                <a:spcPct val="0"/>
              </a:spcBef>
              <a:spcAft>
                <a:spcPct val="0"/>
              </a:spcAft>
            </a:pPr>
            <a:r>
              <a:rPr lang="en-US" sz="2400" dirty="0" smtClean="0">
                <a:solidFill>
                  <a:srgbClr val="000000"/>
                </a:solidFill>
                <a:latin typeface="Arial" charset="0"/>
              </a:rPr>
              <a:t>100%</a:t>
            </a:r>
            <a:endParaRPr lang="en-US" sz="2400" dirty="0" smtClean="0">
              <a:solidFill>
                <a:srgbClr val="000000"/>
              </a:solidFill>
              <a:latin typeface="Arial" charset="0"/>
            </a:endParaRPr>
          </a:p>
        </p:txBody>
      </p:sp>
      <p:sp>
        <p:nvSpPr>
          <p:cNvPr id="13323" name="Text Box 11"/>
          <p:cNvSpPr txBox="1">
            <a:spLocks noChangeArrowheads="1"/>
          </p:cNvSpPr>
          <p:nvPr/>
        </p:nvSpPr>
        <p:spPr bwMode="auto">
          <a:xfrm>
            <a:off x="1577840" y="4240213"/>
            <a:ext cx="801823" cy="461665"/>
          </a:xfrm>
          <a:prstGeom prst="rect">
            <a:avLst/>
          </a:prstGeom>
          <a:noFill/>
          <a:ln w="9525">
            <a:noFill/>
            <a:miter lim="800000"/>
            <a:headEnd/>
            <a:tailEnd/>
          </a:ln>
        </p:spPr>
        <p:txBody>
          <a:bodyPr wrap="none">
            <a:spAutoFit/>
          </a:bodyPr>
          <a:lstStyle/>
          <a:p>
            <a:pPr algn="r" defTabSz="914400" eaLnBrk="0" fontAlgn="base" hangingPunct="0">
              <a:spcBef>
                <a:spcPct val="0"/>
              </a:spcBef>
              <a:spcAft>
                <a:spcPct val="0"/>
              </a:spcAft>
            </a:pPr>
            <a:r>
              <a:rPr lang="en-US" sz="2400" dirty="0" smtClean="0">
                <a:solidFill>
                  <a:srgbClr val="000000"/>
                </a:solidFill>
                <a:latin typeface="Arial" charset="0"/>
              </a:rPr>
              <a:t>25%</a:t>
            </a:r>
            <a:endParaRPr lang="en-US" sz="2400" dirty="0" smtClean="0">
              <a:solidFill>
                <a:srgbClr val="000000"/>
              </a:solidFill>
              <a:latin typeface="Arial" charset="0"/>
            </a:endParaRPr>
          </a:p>
        </p:txBody>
      </p:sp>
      <p:sp>
        <p:nvSpPr>
          <p:cNvPr id="13324" name="Text Box 12"/>
          <p:cNvSpPr txBox="1">
            <a:spLocks noChangeArrowheads="1"/>
          </p:cNvSpPr>
          <p:nvPr/>
        </p:nvSpPr>
        <p:spPr bwMode="auto">
          <a:xfrm>
            <a:off x="1577840" y="1839913"/>
            <a:ext cx="801823" cy="461665"/>
          </a:xfrm>
          <a:prstGeom prst="rect">
            <a:avLst/>
          </a:prstGeom>
          <a:noFill/>
          <a:ln w="9525">
            <a:noFill/>
            <a:miter lim="800000"/>
            <a:headEnd/>
            <a:tailEnd/>
          </a:ln>
        </p:spPr>
        <p:txBody>
          <a:bodyPr wrap="none">
            <a:spAutoFit/>
          </a:bodyPr>
          <a:lstStyle/>
          <a:p>
            <a:pPr algn="r" defTabSz="914400" eaLnBrk="0" fontAlgn="base" hangingPunct="0">
              <a:spcBef>
                <a:spcPct val="0"/>
              </a:spcBef>
              <a:spcAft>
                <a:spcPct val="0"/>
              </a:spcAft>
            </a:pPr>
            <a:r>
              <a:rPr lang="en-US" sz="2400" dirty="0" smtClean="0">
                <a:solidFill>
                  <a:srgbClr val="000000"/>
                </a:solidFill>
                <a:latin typeface="Arial" charset="0"/>
              </a:rPr>
              <a:t>75%</a:t>
            </a:r>
            <a:endParaRPr lang="en-US" sz="2400" dirty="0" smtClean="0">
              <a:solidFill>
                <a:srgbClr val="000000"/>
              </a:solidFill>
              <a:latin typeface="Arial" charset="0"/>
            </a:endParaRPr>
          </a:p>
        </p:txBody>
      </p:sp>
      <p:sp>
        <p:nvSpPr>
          <p:cNvPr id="13325" name="Text Box 13"/>
          <p:cNvSpPr txBox="1">
            <a:spLocks noChangeArrowheads="1"/>
          </p:cNvSpPr>
          <p:nvPr/>
        </p:nvSpPr>
        <p:spPr bwMode="auto">
          <a:xfrm>
            <a:off x="2025650" y="5440363"/>
            <a:ext cx="354013" cy="457200"/>
          </a:xfrm>
          <a:prstGeom prst="rect">
            <a:avLst/>
          </a:prstGeom>
          <a:noFill/>
          <a:ln w="9525">
            <a:noFill/>
            <a:miter lim="800000"/>
            <a:headEnd/>
            <a:tailEnd/>
          </a:ln>
        </p:spPr>
        <p:txBody>
          <a:bodyPr wrap="none">
            <a:spAutoFit/>
          </a:bodyPr>
          <a:lstStyle/>
          <a:p>
            <a:pPr algn="r" defTabSz="914400" eaLnBrk="0" fontAlgn="base" hangingPunct="0">
              <a:spcBef>
                <a:spcPct val="0"/>
              </a:spcBef>
              <a:spcAft>
                <a:spcPct val="0"/>
              </a:spcAft>
            </a:pPr>
            <a:r>
              <a:rPr lang="en-US" sz="2400" smtClean="0">
                <a:solidFill>
                  <a:srgbClr val="000000"/>
                </a:solidFill>
                <a:latin typeface="Arial" charset="0"/>
              </a:rPr>
              <a:t>0</a:t>
            </a:r>
          </a:p>
        </p:txBody>
      </p:sp>
      <p:sp>
        <p:nvSpPr>
          <p:cNvPr id="235534" name="Freeform 14" descr="blue_crystals_md_wht_me"/>
          <p:cNvSpPr>
            <a:spLocks/>
          </p:cNvSpPr>
          <p:nvPr/>
        </p:nvSpPr>
        <p:spPr bwMode="auto">
          <a:xfrm>
            <a:off x="2362200" y="868363"/>
            <a:ext cx="5943600" cy="4800600"/>
          </a:xfrm>
          <a:custGeom>
            <a:avLst/>
            <a:gdLst>
              <a:gd name="T0" fmla="*/ 0 w 3744"/>
              <a:gd name="T1" fmla="*/ 0 h 3024"/>
              <a:gd name="T2" fmla="*/ 2147483647 w 3744"/>
              <a:gd name="T3" fmla="*/ 2147483647 h 3024"/>
              <a:gd name="T4" fmla="*/ 2147483647 w 3744"/>
              <a:gd name="T5" fmla="*/ 2147483647 h 3024"/>
              <a:gd name="T6" fmla="*/ 2147483647 w 3744"/>
              <a:gd name="T7" fmla="*/ 2147483647 h 3024"/>
              <a:gd name="T8" fmla="*/ 2147483647 w 3744"/>
              <a:gd name="T9" fmla="*/ 2147483647 h 3024"/>
              <a:gd name="T10" fmla="*/ 2147483647 w 3744"/>
              <a:gd name="T11" fmla="*/ 2147483647 h 3024"/>
              <a:gd name="T12" fmla="*/ 2147483647 w 3744"/>
              <a:gd name="T13" fmla="*/ 2147483647 h 3024"/>
              <a:gd name="T14" fmla="*/ 2147483647 w 3744"/>
              <a:gd name="T15" fmla="*/ 2147483647 h 3024"/>
              <a:gd name="T16" fmla="*/ 0 w 3744"/>
              <a:gd name="T17" fmla="*/ 2147483647 h 3024"/>
              <a:gd name="T18" fmla="*/ 0 w 3744"/>
              <a:gd name="T19" fmla="*/ 0 h 30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4"/>
              <a:gd name="T31" fmla="*/ 0 h 3024"/>
              <a:gd name="T32" fmla="*/ 3744 w 3744"/>
              <a:gd name="T33" fmla="*/ 3024 h 30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4" h="3024">
                <a:moveTo>
                  <a:pt x="0" y="0"/>
                </a:moveTo>
                <a:lnTo>
                  <a:pt x="768" y="1488"/>
                </a:lnTo>
                <a:lnTo>
                  <a:pt x="1392" y="2256"/>
                </a:lnTo>
                <a:lnTo>
                  <a:pt x="2208" y="2640"/>
                </a:lnTo>
                <a:lnTo>
                  <a:pt x="2880" y="2832"/>
                </a:lnTo>
                <a:lnTo>
                  <a:pt x="3648" y="2928"/>
                </a:lnTo>
                <a:lnTo>
                  <a:pt x="3744" y="2928"/>
                </a:lnTo>
                <a:lnTo>
                  <a:pt x="3744" y="3024"/>
                </a:lnTo>
                <a:lnTo>
                  <a:pt x="0" y="3024"/>
                </a:lnTo>
                <a:lnTo>
                  <a:pt x="0" y="0"/>
                </a:lnTo>
                <a:close/>
              </a:path>
            </a:pathLst>
          </a:custGeom>
          <a:blipFill dpi="0" rotWithShape="1">
            <a:blip r:embed="rId3">
              <a:alphaModFix amt="42000"/>
            </a:blip>
            <a:srcRect/>
            <a:tile tx="0" ty="0" sx="100000" sy="100000" flip="none" algn="tl"/>
          </a:blipFill>
          <a:ln w="44450">
            <a:solidFill>
              <a:srgbClr val="0000FF"/>
            </a:solidFill>
            <a:round/>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235535" name="AutoShape 15"/>
          <p:cNvSpPr>
            <a:spLocks noChangeArrowheads="1"/>
          </p:cNvSpPr>
          <p:nvPr/>
        </p:nvSpPr>
        <p:spPr bwMode="auto">
          <a:xfrm>
            <a:off x="2286000" y="715963"/>
            <a:ext cx="228600" cy="228600"/>
          </a:xfrm>
          <a:prstGeom prst="diamond">
            <a:avLst/>
          </a:prstGeom>
          <a:solidFill>
            <a:schemeClr val="accent2"/>
          </a:solidFill>
          <a:ln w="9525">
            <a:solidFill>
              <a:schemeClr val="bg1"/>
            </a:solidFill>
            <a:miter lim="800000"/>
            <a:headEnd/>
            <a:tailEnd/>
          </a:ln>
          <a:effectLst>
            <a:outerShdw dist="35921" dir="2700000" algn="ctr" rotWithShape="0">
              <a:schemeClr val="tx1"/>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sp>
        <p:nvSpPr>
          <p:cNvPr id="235536" name="AutoShape 16"/>
          <p:cNvSpPr>
            <a:spLocks noChangeArrowheads="1"/>
          </p:cNvSpPr>
          <p:nvPr/>
        </p:nvSpPr>
        <p:spPr bwMode="auto">
          <a:xfrm>
            <a:off x="4495800" y="4297363"/>
            <a:ext cx="228600" cy="228600"/>
          </a:xfrm>
          <a:prstGeom prst="diamond">
            <a:avLst/>
          </a:prstGeom>
          <a:solidFill>
            <a:schemeClr val="accent2"/>
          </a:solidFill>
          <a:ln w="9525">
            <a:solidFill>
              <a:schemeClr val="bg1"/>
            </a:solidFill>
            <a:miter lim="800000"/>
            <a:headEnd/>
            <a:tailEnd/>
          </a:ln>
          <a:effectLst>
            <a:outerShdw dist="35921" dir="2700000" algn="ctr" rotWithShape="0">
              <a:schemeClr val="tx1"/>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sp>
        <p:nvSpPr>
          <p:cNvPr id="235537" name="AutoShape 17"/>
          <p:cNvSpPr>
            <a:spLocks noChangeArrowheads="1"/>
          </p:cNvSpPr>
          <p:nvPr/>
        </p:nvSpPr>
        <p:spPr bwMode="auto">
          <a:xfrm>
            <a:off x="5715000" y="4906963"/>
            <a:ext cx="228600" cy="228600"/>
          </a:xfrm>
          <a:prstGeom prst="diamond">
            <a:avLst/>
          </a:prstGeom>
          <a:solidFill>
            <a:schemeClr val="accent2"/>
          </a:solidFill>
          <a:ln w="9525">
            <a:solidFill>
              <a:schemeClr val="bg1"/>
            </a:solidFill>
            <a:miter lim="800000"/>
            <a:headEnd/>
            <a:tailEnd/>
          </a:ln>
          <a:effectLst>
            <a:outerShdw dist="35921" dir="2700000" algn="ctr" rotWithShape="0">
              <a:schemeClr val="tx1"/>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sp>
        <p:nvSpPr>
          <p:cNvPr id="235538" name="AutoShape 18"/>
          <p:cNvSpPr>
            <a:spLocks noChangeArrowheads="1"/>
          </p:cNvSpPr>
          <p:nvPr/>
        </p:nvSpPr>
        <p:spPr bwMode="auto">
          <a:xfrm>
            <a:off x="6781800" y="5224463"/>
            <a:ext cx="228600" cy="228600"/>
          </a:xfrm>
          <a:prstGeom prst="diamond">
            <a:avLst/>
          </a:prstGeom>
          <a:solidFill>
            <a:schemeClr val="accent2"/>
          </a:solidFill>
          <a:ln w="9525">
            <a:solidFill>
              <a:schemeClr val="bg1"/>
            </a:solidFill>
            <a:miter lim="800000"/>
            <a:headEnd/>
            <a:tailEnd/>
          </a:ln>
          <a:effectLst>
            <a:outerShdw dist="35921" dir="2700000" algn="ctr" rotWithShape="0">
              <a:schemeClr val="tx1"/>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sp>
        <p:nvSpPr>
          <p:cNvPr id="235539" name="AutoShape 19"/>
          <p:cNvSpPr>
            <a:spLocks noChangeArrowheads="1"/>
          </p:cNvSpPr>
          <p:nvPr/>
        </p:nvSpPr>
        <p:spPr bwMode="auto">
          <a:xfrm>
            <a:off x="8001000" y="5364163"/>
            <a:ext cx="228600" cy="228600"/>
          </a:xfrm>
          <a:prstGeom prst="diamond">
            <a:avLst/>
          </a:prstGeom>
          <a:solidFill>
            <a:schemeClr val="accent2"/>
          </a:solidFill>
          <a:ln w="9525">
            <a:solidFill>
              <a:schemeClr val="bg1"/>
            </a:solidFill>
            <a:miter lim="800000"/>
            <a:headEnd/>
            <a:tailEnd/>
          </a:ln>
          <a:effectLst>
            <a:outerShdw dist="35921" dir="2700000" algn="ctr" rotWithShape="0">
              <a:schemeClr val="tx1"/>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sp>
        <p:nvSpPr>
          <p:cNvPr id="13332" name="Text Box 20"/>
          <p:cNvSpPr txBox="1">
            <a:spLocks noChangeArrowheads="1"/>
          </p:cNvSpPr>
          <p:nvPr/>
        </p:nvSpPr>
        <p:spPr bwMode="auto">
          <a:xfrm>
            <a:off x="3310570" y="6202363"/>
            <a:ext cx="3805850" cy="584775"/>
          </a:xfrm>
          <a:prstGeom prst="rect">
            <a:avLst/>
          </a:prstGeom>
          <a:gradFill rotWithShape="0">
            <a:gsLst>
              <a:gs pos="0">
                <a:srgbClr val="FFFF66"/>
              </a:gs>
              <a:gs pos="100000">
                <a:srgbClr val="FF3300"/>
              </a:gs>
            </a:gsLst>
            <a:lin ang="54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a:spAutoFit/>
            <a:flatTx/>
          </a:bodyPr>
          <a:lstStyle/>
          <a:p>
            <a:pPr defTabSz="914400" eaLnBrk="0" fontAlgn="base" hangingPunct="0">
              <a:spcBef>
                <a:spcPct val="0"/>
              </a:spcBef>
              <a:spcAft>
                <a:spcPct val="0"/>
              </a:spcAft>
            </a:pPr>
            <a:r>
              <a:rPr lang="en-US" sz="3200" dirty="0" smtClean="0">
                <a:solidFill>
                  <a:srgbClr val="000000"/>
                </a:solidFill>
                <a:latin typeface="Arial" charset="0"/>
              </a:rPr>
              <a:t>Number of Half-</a:t>
            </a:r>
            <a:r>
              <a:rPr lang="en-US" sz="3200" dirty="0" err="1" smtClean="0">
                <a:solidFill>
                  <a:srgbClr val="000000"/>
                </a:solidFill>
                <a:latin typeface="Arial" charset="0"/>
              </a:rPr>
              <a:t>lifes</a:t>
            </a:r>
            <a:endParaRPr lang="en-US" sz="3200" dirty="0" smtClean="0">
              <a:solidFill>
                <a:srgbClr val="000000"/>
              </a:solidFill>
              <a:latin typeface="Arial" charset="0"/>
            </a:endParaRPr>
          </a:p>
        </p:txBody>
      </p:sp>
      <p:sp>
        <p:nvSpPr>
          <p:cNvPr id="13333" name="Text Box 21"/>
          <p:cNvSpPr txBox="1">
            <a:spLocks noChangeArrowheads="1"/>
          </p:cNvSpPr>
          <p:nvPr/>
        </p:nvSpPr>
        <p:spPr bwMode="auto">
          <a:xfrm rot="-5400000">
            <a:off x="44451" y="2759075"/>
            <a:ext cx="1312862" cy="579437"/>
          </a:xfrm>
          <a:prstGeom prst="rect">
            <a:avLst/>
          </a:prstGeom>
          <a:gradFill rotWithShape="0">
            <a:gsLst>
              <a:gs pos="0">
                <a:srgbClr val="FFFF66"/>
              </a:gs>
              <a:gs pos="100000">
                <a:srgbClr val="FF3300"/>
              </a:gs>
            </a:gsLst>
            <a:lin ang="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flatTx/>
          </a:bodyPr>
          <a:lstStyle/>
          <a:p>
            <a:pPr defTabSz="914400" eaLnBrk="0" fontAlgn="base" hangingPunct="0">
              <a:spcBef>
                <a:spcPct val="0"/>
              </a:spcBef>
              <a:spcAft>
                <a:spcPct val="0"/>
              </a:spcAft>
            </a:pPr>
            <a:r>
              <a:rPr lang="en-US" sz="3200" smtClean="0">
                <a:solidFill>
                  <a:srgbClr val="000000"/>
                </a:solidFill>
                <a:latin typeface="Arial" charset="0"/>
              </a:rPr>
              <a:t>Nuclei</a:t>
            </a:r>
          </a:p>
        </p:txBody>
      </p:sp>
      <p:sp>
        <p:nvSpPr>
          <p:cNvPr id="235542" name="Text Box 22"/>
          <p:cNvSpPr txBox="1">
            <a:spLocks noChangeArrowheads="1"/>
          </p:cNvSpPr>
          <p:nvPr/>
        </p:nvSpPr>
        <p:spPr bwMode="auto">
          <a:xfrm>
            <a:off x="2514600" y="609600"/>
            <a:ext cx="1981200" cy="457200"/>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400" dirty="0" err="1">
                <a:solidFill>
                  <a:srgbClr val="3333CC"/>
                </a:solidFill>
                <a:latin typeface="Arial" charset="0"/>
              </a:rPr>
              <a:t>Parentium</a:t>
            </a:r>
            <a:endParaRPr lang="en-US" sz="2400" dirty="0">
              <a:solidFill>
                <a:srgbClr val="3333CC"/>
              </a:solidFill>
              <a:latin typeface="Arial" charset="0"/>
            </a:endParaRPr>
          </a:p>
        </p:txBody>
      </p:sp>
      <p:sp>
        <p:nvSpPr>
          <p:cNvPr id="235543" name="Text Box 23"/>
          <p:cNvSpPr txBox="1">
            <a:spLocks noChangeArrowheads="1"/>
          </p:cNvSpPr>
          <p:nvPr/>
        </p:nvSpPr>
        <p:spPr bwMode="auto">
          <a:xfrm>
            <a:off x="2438400" y="5257800"/>
            <a:ext cx="1981200" cy="457200"/>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400">
                <a:solidFill>
                  <a:srgbClr val="D60093"/>
                </a:solidFill>
                <a:latin typeface="Arial" charset="0"/>
              </a:rPr>
              <a:t>Daughterium</a:t>
            </a:r>
          </a:p>
        </p:txBody>
      </p:sp>
      <p:sp>
        <p:nvSpPr>
          <p:cNvPr id="235544" name="Freeform 24" descr="pink_dots_md_wht"/>
          <p:cNvSpPr>
            <a:spLocks/>
          </p:cNvSpPr>
          <p:nvPr/>
        </p:nvSpPr>
        <p:spPr bwMode="auto">
          <a:xfrm>
            <a:off x="2362200" y="944563"/>
            <a:ext cx="5943600" cy="4724400"/>
          </a:xfrm>
          <a:custGeom>
            <a:avLst/>
            <a:gdLst>
              <a:gd name="T0" fmla="*/ 0 w 3744"/>
              <a:gd name="T1" fmla="*/ 2147483647 h 2976"/>
              <a:gd name="T2" fmla="*/ 2147483647 w 3744"/>
              <a:gd name="T3" fmla="*/ 2147483647 h 2976"/>
              <a:gd name="T4" fmla="*/ 2147483647 w 3744"/>
              <a:gd name="T5" fmla="*/ 2147483647 h 2976"/>
              <a:gd name="T6" fmla="*/ 2147483647 w 3744"/>
              <a:gd name="T7" fmla="*/ 2147483647 h 2976"/>
              <a:gd name="T8" fmla="*/ 2147483647 w 3744"/>
              <a:gd name="T9" fmla="*/ 2147483647 h 2976"/>
              <a:gd name="T10" fmla="*/ 2147483647 w 3744"/>
              <a:gd name="T11" fmla="*/ 2147483647 h 2976"/>
              <a:gd name="T12" fmla="*/ 2147483647 w 3744"/>
              <a:gd name="T13" fmla="*/ 0 h 2976"/>
              <a:gd name="T14" fmla="*/ 2147483647 w 3744"/>
              <a:gd name="T15" fmla="*/ 2147483647 h 2976"/>
              <a:gd name="T16" fmla="*/ 2147483647 w 3744"/>
              <a:gd name="T17" fmla="*/ 2147483647 h 2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44"/>
              <a:gd name="T28" fmla="*/ 0 h 2976"/>
              <a:gd name="T29" fmla="*/ 3744 w 3744"/>
              <a:gd name="T30" fmla="*/ 2976 h 29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44" h="2976">
                <a:moveTo>
                  <a:pt x="0" y="2976"/>
                </a:moveTo>
                <a:lnTo>
                  <a:pt x="720" y="1440"/>
                </a:lnTo>
                <a:lnTo>
                  <a:pt x="1391" y="654"/>
                </a:lnTo>
                <a:lnTo>
                  <a:pt x="2175" y="333"/>
                </a:lnTo>
                <a:lnTo>
                  <a:pt x="2880" y="96"/>
                </a:lnTo>
                <a:lnTo>
                  <a:pt x="3610" y="19"/>
                </a:lnTo>
                <a:lnTo>
                  <a:pt x="3744" y="0"/>
                </a:lnTo>
                <a:lnTo>
                  <a:pt x="3744" y="2976"/>
                </a:lnTo>
                <a:lnTo>
                  <a:pt x="48" y="2976"/>
                </a:lnTo>
              </a:path>
            </a:pathLst>
          </a:custGeom>
          <a:blipFill dpi="0" rotWithShape="1">
            <a:blip r:embed="rId4">
              <a:alphaModFix amt="16000"/>
            </a:blip>
            <a:srcRect/>
            <a:tile tx="0" ty="0" sx="100000" sy="100000" flip="none" algn="tl"/>
          </a:blipFill>
          <a:ln w="38100">
            <a:solidFill>
              <a:srgbClr val="CC3399"/>
            </a:solidFill>
            <a:round/>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13337" name="Text Box 25"/>
          <p:cNvSpPr txBox="1">
            <a:spLocks noChangeArrowheads="1"/>
          </p:cNvSpPr>
          <p:nvPr/>
        </p:nvSpPr>
        <p:spPr bwMode="auto">
          <a:xfrm>
            <a:off x="1577840" y="3040063"/>
            <a:ext cx="801823" cy="461665"/>
          </a:xfrm>
          <a:prstGeom prst="rect">
            <a:avLst/>
          </a:prstGeom>
          <a:noFill/>
          <a:ln w="9525">
            <a:noFill/>
            <a:miter lim="800000"/>
            <a:headEnd/>
            <a:tailEnd/>
          </a:ln>
        </p:spPr>
        <p:txBody>
          <a:bodyPr wrap="none">
            <a:spAutoFit/>
          </a:bodyPr>
          <a:lstStyle/>
          <a:p>
            <a:pPr algn="r" defTabSz="914400" eaLnBrk="0" fontAlgn="base" hangingPunct="0">
              <a:spcBef>
                <a:spcPct val="0"/>
              </a:spcBef>
              <a:spcAft>
                <a:spcPct val="0"/>
              </a:spcAft>
            </a:pPr>
            <a:r>
              <a:rPr lang="en-US" sz="2400" dirty="0" smtClean="0">
                <a:solidFill>
                  <a:srgbClr val="000000"/>
                </a:solidFill>
                <a:latin typeface="Arial" charset="0"/>
              </a:rPr>
              <a:t>50%</a:t>
            </a:r>
            <a:endParaRPr lang="en-US" sz="2400" dirty="0" smtClean="0">
              <a:solidFill>
                <a:srgbClr val="000000"/>
              </a:solidFill>
              <a:latin typeface="Arial" charset="0"/>
            </a:endParaRPr>
          </a:p>
        </p:txBody>
      </p:sp>
      <p:sp>
        <p:nvSpPr>
          <p:cNvPr id="235546" name="AutoShape 26"/>
          <p:cNvSpPr>
            <a:spLocks noChangeArrowheads="1"/>
          </p:cNvSpPr>
          <p:nvPr/>
        </p:nvSpPr>
        <p:spPr bwMode="auto">
          <a:xfrm>
            <a:off x="3429000" y="3078163"/>
            <a:ext cx="228600" cy="228600"/>
          </a:xfrm>
          <a:prstGeom prst="cube">
            <a:avLst>
              <a:gd name="adj" fmla="val 25000"/>
            </a:avLst>
          </a:prstGeom>
          <a:solidFill>
            <a:srgbClr val="CC3399"/>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235547" name="AutoShape 27"/>
          <p:cNvSpPr>
            <a:spLocks noChangeArrowheads="1"/>
          </p:cNvSpPr>
          <p:nvPr/>
        </p:nvSpPr>
        <p:spPr bwMode="auto">
          <a:xfrm>
            <a:off x="3429000" y="3078163"/>
            <a:ext cx="228600" cy="228600"/>
          </a:xfrm>
          <a:prstGeom prst="diamond">
            <a:avLst/>
          </a:prstGeom>
          <a:solidFill>
            <a:schemeClr val="accent2"/>
          </a:solidFill>
          <a:ln w="9525">
            <a:solidFill>
              <a:schemeClr val="bg1"/>
            </a:solidFill>
            <a:miter lim="800000"/>
            <a:headEnd/>
            <a:tailEnd/>
          </a:ln>
          <a:effectLst>
            <a:outerShdw dist="35921" dir="2700000" algn="ctr" rotWithShape="0">
              <a:schemeClr val="tx1"/>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sp>
        <p:nvSpPr>
          <p:cNvPr id="235548" name="AutoShape 28"/>
          <p:cNvSpPr>
            <a:spLocks noChangeArrowheads="1"/>
          </p:cNvSpPr>
          <p:nvPr/>
        </p:nvSpPr>
        <p:spPr bwMode="auto">
          <a:xfrm>
            <a:off x="4495800" y="1858963"/>
            <a:ext cx="228600" cy="228600"/>
          </a:xfrm>
          <a:prstGeom prst="cube">
            <a:avLst>
              <a:gd name="adj" fmla="val 25000"/>
            </a:avLst>
          </a:prstGeom>
          <a:solidFill>
            <a:srgbClr val="CC3399"/>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235549" name="AutoShape 29"/>
          <p:cNvSpPr>
            <a:spLocks noChangeArrowheads="1"/>
          </p:cNvSpPr>
          <p:nvPr/>
        </p:nvSpPr>
        <p:spPr bwMode="auto">
          <a:xfrm>
            <a:off x="5715000" y="1325563"/>
            <a:ext cx="228600" cy="228600"/>
          </a:xfrm>
          <a:prstGeom prst="cube">
            <a:avLst>
              <a:gd name="adj" fmla="val 25000"/>
            </a:avLst>
          </a:prstGeom>
          <a:solidFill>
            <a:srgbClr val="CC3399"/>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235550" name="AutoShape 30"/>
          <p:cNvSpPr>
            <a:spLocks noChangeArrowheads="1"/>
          </p:cNvSpPr>
          <p:nvPr/>
        </p:nvSpPr>
        <p:spPr bwMode="auto">
          <a:xfrm>
            <a:off x="6858000" y="944563"/>
            <a:ext cx="228600" cy="228600"/>
          </a:xfrm>
          <a:prstGeom prst="cube">
            <a:avLst>
              <a:gd name="adj" fmla="val 25000"/>
            </a:avLst>
          </a:prstGeom>
          <a:solidFill>
            <a:srgbClr val="CC3399"/>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235551" name="AutoShape 31"/>
          <p:cNvSpPr>
            <a:spLocks noChangeArrowheads="1"/>
          </p:cNvSpPr>
          <p:nvPr/>
        </p:nvSpPr>
        <p:spPr bwMode="auto">
          <a:xfrm>
            <a:off x="8001000" y="868363"/>
            <a:ext cx="228600" cy="228600"/>
          </a:xfrm>
          <a:prstGeom prst="cube">
            <a:avLst>
              <a:gd name="adj" fmla="val 25000"/>
            </a:avLst>
          </a:prstGeom>
          <a:solidFill>
            <a:srgbClr val="CC3399"/>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235552" name="AutoShape 32"/>
          <p:cNvSpPr>
            <a:spLocks noChangeArrowheads="1"/>
          </p:cNvSpPr>
          <p:nvPr/>
        </p:nvSpPr>
        <p:spPr bwMode="auto">
          <a:xfrm>
            <a:off x="2286000" y="5516563"/>
            <a:ext cx="228600" cy="228600"/>
          </a:xfrm>
          <a:prstGeom prst="cube">
            <a:avLst>
              <a:gd name="adj" fmla="val 25000"/>
            </a:avLst>
          </a:prstGeom>
          <a:solidFill>
            <a:srgbClr val="CC3399"/>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Tree>
    <p:extLst>
      <p:ext uri="{BB962C8B-B14F-4D97-AF65-F5344CB8AC3E}">
        <p14:creationId xmlns:p14="http://schemas.microsoft.com/office/powerpoint/2010/main" val="139694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5535"/>
                                        </p:tgtEl>
                                        <p:attrNameLst>
                                          <p:attrName>style.visibility</p:attrName>
                                        </p:attrNameLst>
                                      </p:cBhvr>
                                      <p:to>
                                        <p:strVal val="visible"/>
                                      </p:to>
                                    </p:set>
                                    <p:anim calcmode="lin" valueType="num">
                                      <p:cBhvr additive="base">
                                        <p:cTn id="7" dur="500" fill="hold"/>
                                        <p:tgtEl>
                                          <p:spTgt spid="235535"/>
                                        </p:tgtEl>
                                        <p:attrNameLst>
                                          <p:attrName>ppt_x</p:attrName>
                                        </p:attrNameLst>
                                      </p:cBhvr>
                                      <p:tavLst>
                                        <p:tav tm="0">
                                          <p:val>
                                            <p:strVal val="#ppt_x"/>
                                          </p:val>
                                        </p:tav>
                                        <p:tav tm="100000">
                                          <p:val>
                                            <p:strVal val="#ppt_x"/>
                                          </p:val>
                                        </p:tav>
                                      </p:tavLst>
                                    </p:anim>
                                    <p:anim calcmode="lin" valueType="num">
                                      <p:cBhvr additive="base">
                                        <p:cTn id="8" dur="500" fill="hold"/>
                                        <p:tgtEl>
                                          <p:spTgt spid="23553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35547"/>
                                        </p:tgtEl>
                                        <p:attrNameLst>
                                          <p:attrName>style.visibility</p:attrName>
                                        </p:attrNameLst>
                                      </p:cBhvr>
                                      <p:to>
                                        <p:strVal val="visible"/>
                                      </p:to>
                                    </p:set>
                                    <p:anim calcmode="lin" valueType="num">
                                      <p:cBhvr additive="base">
                                        <p:cTn id="12" dur="500" fill="hold"/>
                                        <p:tgtEl>
                                          <p:spTgt spid="235547"/>
                                        </p:tgtEl>
                                        <p:attrNameLst>
                                          <p:attrName>ppt_x</p:attrName>
                                        </p:attrNameLst>
                                      </p:cBhvr>
                                      <p:tavLst>
                                        <p:tav tm="0">
                                          <p:val>
                                            <p:strVal val="#ppt_x"/>
                                          </p:val>
                                        </p:tav>
                                        <p:tav tm="100000">
                                          <p:val>
                                            <p:strVal val="#ppt_x"/>
                                          </p:val>
                                        </p:tav>
                                      </p:tavLst>
                                    </p:anim>
                                    <p:anim calcmode="lin" valueType="num">
                                      <p:cBhvr additive="base">
                                        <p:cTn id="13" dur="500" fill="hold"/>
                                        <p:tgtEl>
                                          <p:spTgt spid="23554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35536"/>
                                        </p:tgtEl>
                                        <p:attrNameLst>
                                          <p:attrName>style.visibility</p:attrName>
                                        </p:attrNameLst>
                                      </p:cBhvr>
                                      <p:to>
                                        <p:strVal val="visible"/>
                                      </p:to>
                                    </p:set>
                                    <p:anim calcmode="lin" valueType="num">
                                      <p:cBhvr additive="base">
                                        <p:cTn id="17" dur="500" fill="hold"/>
                                        <p:tgtEl>
                                          <p:spTgt spid="235536"/>
                                        </p:tgtEl>
                                        <p:attrNameLst>
                                          <p:attrName>ppt_x</p:attrName>
                                        </p:attrNameLst>
                                      </p:cBhvr>
                                      <p:tavLst>
                                        <p:tav tm="0">
                                          <p:val>
                                            <p:strVal val="#ppt_x"/>
                                          </p:val>
                                        </p:tav>
                                        <p:tav tm="100000">
                                          <p:val>
                                            <p:strVal val="#ppt_x"/>
                                          </p:val>
                                        </p:tav>
                                      </p:tavLst>
                                    </p:anim>
                                    <p:anim calcmode="lin" valueType="num">
                                      <p:cBhvr additive="base">
                                        <p:cTn id="18" dur="500" fill="hold"/>
                                        <p:tgtEl>
                                          <p:spTgt spid="23553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35537"/>
                                        </p:tgtEl>
                                        <p:attrNameLst>
                                          <p:attrName>style.visibility</p:attrName>
                                        </p:attrNameLst>
                                      </p:cBhvr>
                                      <p:to>
                                        <p:strVal val="visible"/>
                                      </p:to>
                                    </p:set>
                                    <p:anim calcmode="lin" valueType="num">
                                      <p:cBhvr additive="base">
                                        <p:cTn id="22" dur="500" fill="hold"/>
                                        <p:tgtEl>
                                          <p:spTgt spid="235537"/>
                                        </p:tgtEl>
                                        <p:attrNameLst>
                                          <p:attrName>ppt_x</p:attrName>
                                        </p:attrNameLst>
                                      </p:cBhvr>
                                      <p:tavLst>
                                        <p:tav tm="0">
                                          <p:val>
                                            <p:strVal val="#ppt_x"/>
                                          </p:val>
                                        </p:tav>
                                        <p:tav tm="100000">
                                          <p:val>
                                            <p:strVal val="#ppt_x"/>
                                          </p:val>
                                        </p:tav>
                                      </p:tavLst>
                                    </p:anim>
                                    <p:anim calcmode="lin" valueType="num">
                                      <p:cBhvr additive="base">
                                        <p:cTn id="23" dur="500" fill="hold"/>
                                        <p:tgtEl>
                                          <p:spTgt spid="23553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35538"/>
                                        </p:tgtEl>
                                        <p:attrNameLst>
                                          <p:attrName>style.visibility</p:attrName>
                                        </p:attrNameLst>
                                      </p:cBhvr>
                                      <p:to>
                                        <p:strVal val="visible"/>
                                      </p:to>
                                    </p:set>
                                    <p:anim calcmode="lin" valueType="num">
                                      <p:cBhvr additive="base">
                                        <p:cTn id="27" dur="500" fill="hold"/>
                                        <p:tgtEl>
                                          <p:spTgt spid="235538"/>
                                        </p:tgtEl>
                                        <p:attrNameLst>
                                          <p:attrName>ppt_x</p:attrName>
                                        </p:attrNameLst>
                                      </p:cBhvr>
                                      <p:tavLst>
                                        <p:tav tm="0">
                                          <p:val>
                                            <p:strVal val="#ppt_x"/>
                                          </p:val>
                                        </p:tav>
                                        <p:tav tm="100000">
                                          <p:val>
                                            <p:strVal val="#ppt_x"/>
                                          </p:val>
                                        </p:tav>
                                      </p:tavLst>
                                    </p:anim>
                                    <p:anim calcmode="lin" valueType="num">
                                      <p:cBhvr additive="base">
                                        <p:cTn id="28" dur="500" fill="hold"/>
                                        <p:tgtEl>
                                          <p:spTgt spid="235538"/>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235539"/>
                                        </p:tgtEl>
                                        <p:attrNameLst>
                                          <p:attrName>style.visibility</p:attrName>
                                        </p:attrNameLst>
                                      </p:cBhvr>
                                      <p:to>
                                        <p:strVal val="visible"/>
                                      </p:to>
                                    </p:set>
                                    <p:anim calcmode="lin" valueType="num">
                                      <p:cBhvr additive="base">
                                        <p:cTn id="32" dur="500" fill="hold"/>
                                        <p:tgtEl>
                                          <p:spTgt spid="235539"/>
                                        </p:tgtEl>
                                        <p:attrNameLst>
                                          <p:attrName>ppt_x</p:attrName>
                                        </p:attrNameLst>
                                      </p:cBhvr>
                                      <p:tavLst>
                                        <p:tav tm="0">
                                          <p:val>
                                            <p:strVal val="#ppt_x"/>
                                          </p:val>
                                        </p:tav>
                                        <p:tav tm="100000">
                                          <p:val>
                                            <p:strVal val="#ppt_x"/>
                                          </p:val>
                                        </p:tav>
                                      </p:tavLst>
                                    </p:anim>
                                    <p:anim calcmode="lin" valueType="num">
                                      <p:cBhvr additive="base">
                                        <p:cTn id="33" dur="500" fill="hold"/>
                                        <p:tgtEl>
                                          <p:spTgt spid="235539"/>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35534"/>
                                        </p:tgtEl>
                                        <p:attrNameLst>
                                          <p:attrName>style.visibility</p:attrName>
                                        </p:attrNameLst>
                                      </p:cBhvr>
                                      <p:to>
                                        <p:strVal val="visible"/>
                                      </p:to>
                                    </p:set>
                                    <p:animEffect transition="in" filter="wipe(left)">
                                      <p:cBhvr>
                                        <p:cTn id="37" dur="500"/>
                                        <p:tgtEl>
                                          <p:spTgt spid="23553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5552"/>
                                        </p:tgtEl>
                                        <p:attrNameLst>
                                          <p:attrName>style.visibility</p:attrName>
                                        </p:attrNameLst>
                                      </p:cBhvr>
                                      <p:to>
                                        <p:strVal val="visible"/>
                                      </p:to>
                                    </p:set>
                                    <p:anim calcmode="lin" valueType="num">
                                      <p:cBhvr additive="base">
                                        <p:cTn id="42" dur="500" fill="hold"/>
                                        <p:tgtEl>
                                          <p:spTgt spid="235552"/>
                                        </p:tgtEl>
                                        <p:attrNameLst>
                                          <p:attrName>ppt_x</p:attrName>
                                        </p:attrNameLst>
                                      </p:cBhvr>
                                      <p:tavLst>
                                        <p:tav tm="0">
                                          <p:val>
                                            <p:strVal val="#ppt_x"/>
                                          </p:val>
                                        </p:tav>
                                        <p:tav tm="100000">
                                          <p:val>
                                            <p:strVal val="#ppt_x"/>
                                          </p:val>
                                        </p:tav>
                                      </p:tavLst>
                                    </p:anim>
                                    <p:anim calcmode="lin" valueType="num">
                                      <p:cBhvr additive="base">
                                        <p:cTn id="43" dur="500" fill="hold"/>
                                        <p:tgtEl>
                                          <p:spTgt spid="235552"/>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235546"/>
                                        </p:tgtEl>
                                        <p:attrNameLst>
                                          <p:attrName>style.visibility</p:attrName>
                                        </p:attrNameLst>
                                      </p:cBhvr>
                                      <p:to>
                                        <p:strVal val="visible"/>
                                      </p:to>
                                    </p:set>
                                    <p:anim calcmode="lin" valueType="num">
                                      <p:cBhvr additive="base">
                                        <p:cTn id="47" dur="500" fill="hold"/>
                                        <p:tgtEl>
                                          <p:spTgt spid="235546"/>
                                        </p:tgtEl>
                                        <p:attrNameLst>
                                          <p:attrName>ppt_x</p:attrName>
                                        </p:attrNameLst>
                                      </p:cBhvr>
                                      <p:tavLst>
                                        <p:tav tm="0">
                                          <p:val>
                                            <p:strVal val="#ppt_x"/>
                                          </p:val>
                                        </p:tav>
                                        <p:tav tm="100000">
                                          <p:val>
                                            <p:strVal val="#ppt_x"/>
                                          </p:val>
                                        </p:tav>
                                      </p:tavLst>
                                    </p:anim>
                                    <p:anim calcmode="lin" valueType="num">
                                      <p:cBhvr additive="base">
                                        <p:cTn id="48" dur="500" fill="hold"/>
                                        <p:tgtEl>
                                          <p:spTgt spid="235546"/>
                                        </p:tgtEl>
                                        <p:attrNameLst>
                                          <p:attrName>ppt_y</p:attrName>
                                        </p:attrNameLst>
                                      </p:cBhvr>
                                      <p:tavLst>
                                        <p:tav tm="0">
                                          <p:val>
                                            <p:strVal val="1+#ppt_h/2"/>
                                          </p:val>
                                        </p:tav>
                                        <p:tav tm="100000">
                                          <p:val>
                                            <p:strVal val="#ppt_y"/>
                                          </p:val>
                                        </p:tav>
                                      </p:tavLst>
                                    </p:anim>
                                  </p:childTnLst>
                                </p:cTn>
                              </p:par>
                            </p:childTnLst>
                          </p:cTn>
                        </p:par>
                        <p:par>
                          <p:cTn id="49" fill="hold">
                            <p:stCondLst>
                              <p:cond delay="1000"/>
                            </p:stCondLst>
                            <p:childTnLst>
                              <p:par>
                                <p:cTn id="50" presetID="2" presetClass="entr" presetSubtype="4" fill="hold" grpId="0" nodeType="afterEffect">
                                  <p:stCondLst>
                                    <p:cond delay="0"/>
                                  </p:stCondLst>
                                  <p:childTnLst>
                                    <p:set>
                                      <p:cBhvr>
                                        <p:cTn id="51" dur="1" fill="hold">
                                          <p:stCondLst>
                                            <p:cond delay="0"/>
                                          </p:stCondLst>
                                        </p:cTn>
                                        <p:tgtEl>
                                          <p:spTgt spid="235548"/>
                                        </p:tgtEl>
                                        <p:attrNameLst>
                                          <p:attrName>style.visibility</p:attrName>
                                        </p:attrNameLst>
                                      </p:cBhvr>
                                      <p:to>
                                        <p:strVal val="visible"/>
                                      </p:to>
                                    </p:set>
                                    <p:anim calcmode="lin" valueType="num">
                                      <p:cBhvr additive="base">
                                        <p:cTn id="52" dur="500" fill="hold"/>
                                        <p:tgtEl>
                                          <p:spTgt spid="235548"/>
                                        </p:tgtEl>
                                        <p:attrNameLst>
                                          <p:attrName>ppt_x</p:attrName>
                                        </p:attrNameLst>
                                      </p:cBhvr>
                                      <p:tavLst>
                                        <p:tav tm="0">
                                          <p:val>
                                            <p:strVal val="#ppt_x"/>
                                          </p:val>
                                        </p:tav>
                                        <p:tav tm="100000">
                                          <p:val>
                                            <p:strVal val="#ppt_x"/>
                                          </p:val>
                                        </p:tav>
                                      </p:tavLst>
                                    </p:anim>
                                    <p:anim calcmode="lin" valueType="num">
                                      <p:cBhvr additive="base">
                                        <p:cTn id="53" dur="500" fill="hold"/>
                                        <p:tgtEl>
                                          <p:spTgt spid="235548"/>
                                        </p:tgtEl>
                                        <p:attrNameLst>
                                          <p:attrName>ppt_y</p:attrName>
                                        </p:attrNameLst>
                                      </p:cBhvr>
                                      <p:tavLst>
                                        <p:tav tm="0">
                                          <p:val>
                                            <p:strVal val="1+#ppt_h/2"/>
                                          </p:val>
                                        </p:tav>
                                        <p:tav tm="100000">
                                          <p:val>
                                            <p:strVal val="#ppt_y"/>
                                          </p:val>
                                        </p:tav>
                                      </p:tavLst>
                                    </p:anim>
                                  </p:childTnLst>
                                </p:cTn>
                              </p:par>
                            </p:childTnLst>
                          </p:cTn>
                        </p:par>
                        <p:par>
                          <p:cTn id="54" fill="hold">
                            <p:stCondLst>
                              <p:cond delay="1500"/>
                            </p:stCondLst>
                            <p:childTnLst>
                              <p:par>
                                <p:cTn id="55" presetID="2" presetClass="entr" presetSubtype="4" fill="hold" grpId="0" nodeType="afterEffect">
                                  <p:stCondLst>
                                    <p:cond delay="0"/>
                                  </p:stCondLst>
                                  <p:childTnLst>
                                    <p:set>
                                      <p:cBhvr>
                                        <p:cTn id="56" dur="1" fill="hold">
                                          <p:stCondLst>
                                            <p:cond delay="0"/>
                                          </p:stCondLst>
                                        </p:cTn>
                                        <p:tgtEl>
                                          <p:spTgt spid="235549"/>
                                        </p:tgtEl>
                                        <p:attrNameLst>
                                          <p:attrName>style.visibility</p:attrName>
                                        </p:attrNameLst>
                                      </p:cBhvr>
                                      <p:to>
                                        <p:strVal val="visible"/>
                                      </p:to>
                                    </p:set>
                                    <p:anim calcmode="lin" valueType="num">
                                      <p:cBhvr additive="base">
                                        <p:cTn id="57" dur="500" fill="hold"/>
                                        <p:tgtEl>
                                          <p:spTgt spid="235549"/>
                                        </p:tgtEl>
                                        <p:attrNameLst>
                                          <p:attrName>ppt_x</p:attrName>
                                        </p:attrNameLst>
                                      </p:cBhvr>
                                      <p:tavLst>
                                        <p:tav tm="0">
                                          <p:val>
                                            <p:strVal val="#ppt_x"/>
                                          </p:val>
                                        </p:tav>
                                        <p:tav tm="100000">
                                          <p:val>
                                            <p:strVal val="#ppt_x"/>
                                          </p:val>
                                        </p:tav>
                                      </p:tavLst>
                                    </p:anim>
                                    <p:anim calcmode="lin" valueType="num">
                                      <p:cBhvr additive="base">
                                        <p:cTn id="58" dur="500" fill="hold"/>
                                        <p:tgtEl>
                                          <p:spTgt spid="235549"/>
                                        </p:tgtEl>
                                        <p:attrNameLst>
                                          <p:attrName>ppt_y</p:attrName>
                                        </p:attrNameLst>
                                      </p:cBhvr>
                                      <p:tavLst>
                                        <p:tav tm="0">
                                          <p:val>
                                            <p:strVal val="1+#ppt_h/2"/>
                                          </p:val>
                                        </p:tav>
                                        <p:tav tm="100000">
                                          <p:val>
                                            <p:strVal val="#ppt_y"/>
                                          </p:val>
                                        </p:tav>
                                      </p:tavLst>
                                    </p:anim>
                                  </p:childTnLst>
                                </p:cTn>
                              </p:par>
                            </p:childTnLst>
                          </p:cTn>
                        </p:par>
                        <p:par>
                          <p:cTn id="59" fill="hold">
                            <p:stCondLst>
                              <p:cond delay="2000"/>
                            </p:stCondLst>
                            <p:childTnLst>
                              <p:par>
                                <p:cTn id="60" presetID="2" presetClass="entr" presetSubtype="4" fill="hold" grpId="0" nodeType="afterEffect">
                                  <p:stCondLst>
                                    <p:cond delay="0"/>
                                  </p:stCondLst>
                                  <p:childTnLst>
                                    <p:set>
                                      <p:cBhvr>
                                        <p:cTn id="61" dur="1" fill="hold">
                                          <p:stCondLst>
                                            <p:cond delay="0"/>
                                          </p:stCondLst>
                                        </p:cTn>
                                        <p:tgtEl>
                                          <p:spTgt spid="235550"/>
                                        </p:tgtEl>
                                        <p:attrNameLst>
                                          <p:attrName>style.visibility</p:attrName>
                                        </p:attrNameLst>
                                      </p:cBhvr>
                                      <p:to>
                                        <p:strVal val="visible"/>
                                      </p:to>
                                    </p:set>
                                    <p:anim calcmode="lin" valueType="num">
                                      <p:cBhvr additive="base">
                                        <p:cTn id="62" dur="500" fill="hold"/>
                                        <p:tgtEl>
                                          <p:spTgt spid="235550"/>
                                        </p:tgtEl>
                                        <p:attrNameLst>
                                          <p:attrName>ppt_x</p:attrName>
                                        </p:attrNameLst>
                                      </p:cBhvr>
                                      <p:tavLst>
                                        <p:tav tm="0">
                                          <p:val>
                                            <p:strVal val="#ppt_x"/>
                                          </p:val>
                                        </p:tav>
                                        <p:tav tm="100000">
                                          <p:val>
                                            <p:strVal val="#ppt_x"/>
                                          </p:val>
                                        </p:tav>
                                      </p:tavLst>
                                    </p:anim>
                                    <p:anim calcmode="lin" valueType="num">
                                      <p:cBhvr additive="base">
                                        <p:cTn id="63" dur="500" fill="hold"/>
                                        <p:tgtEl>
                                          <p:spTgt spid="235550"/>
                                        </p:tgtEl>
                                        <p:attrNameLst>
                                          <p:attrName>ppt_y</p:attrName>
                                        </p:attrNameLst>
                                      </p:cBhvr>
                                      <p:tavLst>
                                        <p:tav tm="0">
                                          <p:val>
                                            <p:strVal val="1+#ppt_h/2"/>
                                          </p:val>
                                        </p:tav>
                                        <p:tav tm="100000">
                                          <p:val>
                                            <p:strVal val="#ppt_y"/>
                                          </p:val>
                                        </p:tav>
                                      </p:tavLst>
                                    </p:anim>
                                  </p:childTnLst>
                                </p:cTn>
                              </p:par>
                            </p:childTnLst>
                          </p:cTn>
                        </p:par>
                        <p:par>
                          <p:cTn id="64" fill="hold">
                            <p:stCondLst>
                              <p:cond delay="2500"/>
                            </p:stCondLst>
                            <p:childTnLst>
                              <p:par>
                                <p:cTn id="65" presetID="2" presetClass="entr" presetSubtype="4" fill="hold" grpId="0" nodeType="afterEffect">
                                  <p:stCondLst>
                                    <p:cond delay="0"/>
                                  </p:stCondLst>
                                  <p:childTnLst>
                                    <p:set>
                                      <p:cBhvr>
                                        <p:cTn id="66" dur="1" fill="hold">
                                          <p:stCondLst>
                                            <p:cond delay="0"/>
                                          </p:stCondLst>
                                        </p:cTn>
                                        <p:tgtEl>
                                          <p:spTgt spid="235551"/>
                                        </p:tgtEl>
                                        <p:attrNameLst>
                                          <p:attrName>style.visibility</p:attrName>
                                        </p:attrNameLst>
                                      </p:cBhvr>
                                      <p:to>
                                        <p:strVal val="visible"/>
                                      </p:to>
                                    </p:set>
                                    <p:anim calcmode="lin" valueType="num">
                                      <p:cBhvr additive="base">
                                        <p:cTn id="67" dur="500" fill="hold"/>
                                        <p:tgtEl>
                                          <p:spTgt spid="235551"/>
                                        </p:tgtEl>
                                        <p:attrNameLst>
                                          <p:attrName>ppt_x</p:attrName>
                                        </p:attrNameLst>
                                      </p:cBhvr>
                                      <p:tavLst>
                                        <p:tav tm="0">
                                          <p:val>
                                            <p:strVal val="#ppt_x"/>
                                          </p:val>
                                        </p:tav>
                                        <p:tav tm="100000">
                                          <p:val>
                                            <p:strVal val="#ppt_x"/>
                                          </p:val>
                                        </p:tav>
                                      </p:tavLst>
                                    </p:anim>
                                    <p:anim calcmode="lin" valueType="num">
                                      <p:cBhvr additive="base">
                                        <p:cTn id="68" dur="500" fill="hold"/>
                                        <p:tgtEl>
                                          <p:spTgt spid="235551"/>
                                        </p:tgtEl>
                                        <p:attrNameLst>
                                          <p:attrName>ppt_y</p:attrName>
                                        </p:attrNameLst>
                                      </p:cBhvr>
                                      <p:tavLst>
                                        <p:tav tm="0">
                                          <p:val>
                                            <p:strVal val="1+#ppt_h/2"/>
                                          </p:val>
                                        </p:tav>
                                        <p:tav tm="100000">
                                          <p:val>
                                            <p:strVal val="#ppt_y"/>
                                          </p:val>
                                        </p:tav>
                                      </p:tavLst>
                                    </p:anim>
                                  </p:childTnLst>
                                </p:cTn>
                              </p:par>
                            </p:childTnLst>
                          </p:cTn>
                        </p:par>
                        <p:par>
                          <p:cTn id="69" fill="hold">
                            <p:stCondLst>
                              <p:cond delay="3000"/>
                            </p:stCondLst>
                            <p:childTnLst>
                              <p:par>
                                <p:cTn id="70" presetID="22" presetClass="entr" presetSubtype="8" fill="hold" grpId="0" nodeType="afterEffect">
                                  <p:stCondLst>
                                    <p:cond delay="0"/>
                                  </p:stCondLst>
                                  <p:childTnLst>
                                    <p:set>
                                      <p:cBhvr>
                                        <p:cTn id="71" dur="1" fill="hold">
                                          <p:stCondLst>
                                            <p:cond delay="0"/>
                                          </p:stCondLst>
                                        </p:cTn>
                                        <p:tgtEl>
                                          <p:spTgt spid="235544"/>
                                        </p:tgtEl>
                                        <p:attrNameLst>
                                          <p:attrName>style.visibility</p:attrName>
                                        </p:attrNameLst>
                                      </p:cBhvr>
                                      <p:to>
                                        <p:strVal val="visible"/>
                                      </p:to>
                                    </p:set>
                                    <p:animEffect transition="in" filter="wipe(left)">
                                      <p:cBhvr>
                                        <p:cTn id="72" dur="500"/>
                                        <p:tgtEl>
                                          <p:spTgt spid="23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4" grpId="0" animBg="1"/>
      <p:bldP spid="235535" grpId="0" animBg="1"/>
      <p:bldP spid="235536" grpId="0" animBg="1"/>
      <p:bldP spid="235537" grpId="0" animBg="1"/>
      <p:bldP spid="235538" grpId="0" animBg="1"/>
      <p:bldP spid="235539" grpId="0" animBg="1"/>
      <p:bldP spid="235544" grpId="0" animBg="1"/>
      <p:bldP spid="235546" grpId="0" animBg="1"/>
      <p:bldP spid="235547" grpId="0" animBg="1"/>
      <p:bldP spid="235548" grpId="0" animBg="1"/>
      <p:bldP spid="235549" grpId="0" animBg="1"/>
      <p:bldP spid="235550" grpId="0" animBg="1"/>
      <p:bldP spid="235551" grpId="0" animBg="1"/>
      <p:bldP spid="2355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95" name="AutoShape 31"/>
          <p:cNvSpPr>
            <a:spLocks noChangeArrowheads="1"/>
          </p:cNvSpPr>
          <p:nvPr/>
        </p:nvSpPr>
        <p:spPr bwMode="auto">
          <a:xfrm>
            <a:off x="133350" y="3657600"/>
            <a:ext cx="8877300" cy="3048000"/>
          </a:xfrm>
          <a:prstGeom prst="roundRect">
            <a:avLst>
              <a:gd name="adj" fmla="val 9176"/>
            </a:avLst>
          </a:prstGeom>
          <a:solidFill>
            <a:schemeClr val="bg1"/>
          </a:solidFill>
          <a:ln w="9525">
            <a:solidFill>
              <a:schemeClr val="tx1"/>
            </a:solidFill>
            <a:round/>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15363" name="Rectangle 2" descr="radioactive_light_md_wht_me"/>
          <p:cNvSpPr>
            <a:spLocks noChangeArrowheads="1"/>
          </p:cNvSpPr>
          <p:nvPr/>
        </p:nvSpPr>
        <p:spPr bwMode="auto">
          <a:xfrm>
            <a:off x="76200" y="990600"/>
            <a:ext cx="8991600" cy="25146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15364" name="Rectangle 3"/>
          <p:cNvSpPr>
            <a:spLocks noChangeArrowheads="1"/>
          </p:cNvSpPr>
          <p:nvPr/>
        </p:nvSpPr>
        <p:spPr bwMode="auto">
          <a:xfrm>
            <a:off x="115888" y="1143000"/>
            <a:ext cx="8915400" cy="457200"/>
          </a:xfrm>
          <a:prstGeom prst="rect">
            <a:avLst/>
          </a:prstGeom>
          <a:gradFill rotWithShape="0">
            <a:gsLst>
              <a:gs pos="0">
                <a:srgbClr val="FF9933"/>
              </a:gs>
              <a:gs pos="100000">
                <a:schemeClr val="bg1"/>
              </a:gs>
            </a:gsLst>
            <a:lin ang="5400000" scaled="1"/>
          </a:gradFill>
          <a:ln w="9525">
            <a:noFill/>
            <a:miter lim="800000"/>
            <a:headEnd/>
            <a:tailEnd/>
          </a:ln>
          <a:effectLst/>
          <a:scene3d>
            <a:camera prst="orthographicFront">
              <a:rot lat="0" lon="0" rev="0"/>
            </a:camera>
            <a:lightRig rig="contrasting" dir="l">
              <a:rot lat="0" lon="0" rev="7800000"/>
            </a:lightRig>
          </a:scene3d>
          <a:sp3d>
            <a:bevelT w="139700" h="139700"/>
          </a:sp3d>
        </p:spPr>
        <p:txBody>
          <a:bodyPr wrap="none" anchor="ctr">
            <a:flatTx/>
          </a:bodyP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241668" name="Rectangle 4"/>
          <p:cNvSpPr>
            <a:spLocks noChangeArrowheads="1"/>
          </p:cNvSpPr>
          <p:nvPr/>
        </p:nvSpPr>
        <p:spPr bwMode="auto">
          <a:xfrm>
            <a:off x="307975" y="1828800"/>
            <a:ext cx="800100" cy="1552575"/>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2400" baseline="30000">
                <a:solidFill>
                  <a:srgbClr val="3333CC"/>
                </a:solidFill>
                <a:effectLst>
                  <a:outerShdw blurRad="38100" dist="38100" dir="2700000" algn="tl">
                    <a:srgbClr val="000000"/>
                  </a:outerShdw>
                </a:effectLst>
                <a:latin typeface="Arial" charset="0"/>
              </a:rPr>
              <a:t>40</a:t>
            </a:r>
            <a:r>
              <a:rPr lang="en-US" sz="2400">
                <a:solidFill>
                  <a:srgbClr val="3333CC"/>
                </a:solidFill>
                <a:effectLst>
                  <a:outerShdw blurRad="38100" dist="38100" dir="2700000" algn="tl">
                    <a:srgbClr val="000000"/>
                  </a:outerShdw>
                </a:effectLst>
                <a:latin typeface="Arial" charset="0"/>
              </a:rPr>
              <a:t>K</a:t>
            </a:r>
          </a:p>
          <a:p>
            <a:pPr defTabSz="914400" eaLnBrk="0" fontAlgn="base" hangingPunct="0">
              <a:spcBef>
                <a:spcPct val="0"/>
              </a:spcBef>
              <a:spcAft>
                <a:spcPct val="0"/>
              </a:spcAft>
              <a:defRPr/>
            </a:pPr>
            <a:r>
              <a:rPr lang="en-US" sz="2400" baseline="30000">
                <a:solidFill>
                  <a:srgbClr val="3333CC"/>
                </a:solidFill>
                <a:effectLst>
                  <a:outerShdw blurRad="38100" dist="38100" dir="2700000" algn="tl">
                    <a:srgbClr val="000000"/>
                  </a:outerShdw>
                </a:effectLst>
                <a:latin typeface="Arial" charset="0"/>
              </a:rPr>
              <a:t>238</a:t>
            </a:r>
            <a:r>
              <a:rPr lang="en-US" sz="2400">
                <a:solidFill>
                  <a:srgbClr val="3333CC"/>
                </a:solidFill>
                <a:effectLst>
                  <a:outerShdw blurRad="38100" dist="38100" dir="2700000" algn="tl">
                    <a:srgbClr val="000000"/>
                  </a:outerShdw>
                </a:effectLst>
                <a:latin typeface="Arial" charset="0"/>
              </a:rPr>
              <a:t>U</a:t>
            </a:r>
          </a:p>
          <a:p>
            <a:pPr defTabSz="914400" eaLnBrk="0" fontAlgn="base" hangingPunct="0">
              <a:spcBef>
                <a:spcPct val="0"/>
              </a:spcBef>
              <a:spcAft>
                <a:spcPct val="0"/>
              </a:spcAft>
              <a:defRPr/>
            </a:pPr>
            <a:r>
              <a:rPr lang="en-US" sz="2400" baseline="30000">
                <a:solidFill>
                  <a:srgbClr val="3333CC"/>
                </a:solidFill>
                <a:effectLst>
                  <a:outerShdw blurRad="38100" dist="38100" dir="2700000" algn="tl">
                    <a:srgbClr val="000000"/>
                  </a:outerShdw>
                </a:effectLst>
                <a:latin typeface="Arial" charset="0"/>
              </a:rPr>
              <a:t>235</a:t>
            </a:r>
            <a:r>
              <a:rPr lang="en-US" sz="2400">
                <a:solidFill>
                  <a:srgbClr val="3333CC"/>
                </a:solidFill>
                <a:effectLst>
                  <a:outerShdw blurRad="38100" dist="38100" dir="2700000" algn="tl">
                    <a:srgbClr val="000000"/>
                  </a:outerShdw>
                </a:effectLst>
                <a:latin typeface="Arial" charset="0"/>
              </a:rPr>
              <a:t>U</a:t>
            </a:r>
          </a:p>
          <a:p>
            <a:pPr defTabSz="914400" eaLnBrk="0" fontAlgn="base" hangingPunct="0">
              <a:spcBef>
                <a:spcPct val="0"/>
              </a:spcBef>
              <a:spcAft>
                <a:spcPct val="0"/>
              </a:spcAft>
              <a:defRPr/>
            </a:pPr>
            <a:r>
              <a:rPr lang="en-US" sz="2400" baseline="30000">
                <a:solidFill>
                  <a:srgbClr val="3333CC"/>
                </a:solidFill>
                <a:effectLst>
                  <a:outerShdw blurRad="38100" dist="38100" dir="2700000" algn="tl">
                    <a:srgbClr val="000000"/>
                  </a:outerShdw>
                </a:effectLst>
                <a:latin typeface="Arial" charset="0"/>
              </a:rPr>
              <a:t>87</a:t>
            </a:r>
            <a:r>
              <a:rPr lang="en-US" sz="2400">
                <a:solidFill>
                  <a:srgbClr val="3333CC"/>
                </a:solidFill>
                <a:effectLst>
                  <a:outerShdw blurRad="38100" dist="38100" dir="2700000" algn="tl">
                    <a:srgbClr val="000000"/>
                  </a:outerShdw>
                </a:effectLst>
                <a:latin typeface="Arial" charset="0"/>
              </a:rPr>
              <a:t>Rb</a:t>
            </a:r>
          </a:p>
        </p:txBody>
      </p:sp>
      <p:sp>
        <p:nvSpPr>
          <p:cNvPr id="241669" name="Rectangle 5"/>
          <p:cNvSpPr>
            <a:spLocks noChangeArrowheads="1"/>
          </p:cNvSpPr>
          <p:nvPr/>
        </p:nvSpPr>
        <p:spPr bwMode="auto">
          <a:xfrm>
            <a:off x="1527175" y="1828800"/>
            <a:ext cx="895350" cy="1552575"/>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2400" baseline="30000">
                <a:solidFill>
                  <a:srgbClr val="FF3399"/>
                </a:solidFill>
                <a:effectLst>
                  <a:outerShdw blurRad="38100" dist="38100" dir="2700000" algn="tl">
                    <a:srgbClr val="000000"/>
                  </a:outerShdw>
                </a:effectLst>
                <a:latin typeface="Arial" charset="0"/>
              </a:rPr>
              <a:t>40</a:t>
            </a:r>
            <a:r>
              <a:rPr lang="en-US" sz="2400">
                <a:solidFill>
                  <a:srgbClr val="FF3399"/>
                </a:solidFill>
                <a:effectLst>
                  <a:outerShdw blurRad="38100" dist="38100" dir="2700000" algn="tl">
                    <a:srgbClr val="000000"/>
                  </a:outerShdw>
                </a:effectLst>
                <a:latin typeface="Arial" charset="0"/>
              </a:rPr>
              <a:t>Ar</a:t>
            </a:r>
          </a:p>
          <a:p>
            <a:pPr defTabSz="914400" eaLnBrk="0" fontAlgn="base" hangingPunct="0">
              <a:spcBef>
                <a:spcPct val="0"/>
              </a:spcBef>
              <a:spcAft>
                <a:spcPct val="0"/>
              </a:spcAft>
              <a:defRPr/>
            </a:pPr>
            <a:r>
              <a:rPr lang="en-US" sz="2400" baseline="30000">
                <a:solidFill>
                  <a:srgbClr val="FF3399"/>
                </a:solidFill>
                <a:effectLst>
                  <a:outerShdw blurRad="38100" dist="38100" dir="2700000" algn="tl">
                    <a:srgbClr val="000000"/>
                  </a:outerShdw>
                </a:effectLst>
                <a:latin typeface="Arial" charset="0"/>
              </a:rPr>
              <a:t>206</a:t>
            </a:r>
            <a:r>
              <a:rPr lang="en-US" sz="2400">
                <a:solidFill>
                  <a:srgbClr val="FF3399"/>
                </a:solidFill>
                <a:effectLst>
                  <a:outerShdw blurRad="38100" dist="38100" dir="2700000" algn="tl">
                    <a:srgbClr val="000000"/>
                  </a:outerShdw>
                </a:effectLst>
                <a:latin typeface="Arial" charset="0"/>
              </a:rPr>
              <a:t>Pb</a:t>
            </a:r>
          </a:p>
          <a:p>
            <a:pPr defTabSz="914400" eaLnBrk="0" fontAlgn="base" hangingPunct="0">
              <a:spcBef>
                <a:spcPct val="0"/>
              </a:spcBef>
              <a:spcAft>
                <a:spcPct val="0"/>
              </a:spcAft>
              <a:defRPr/>
            </a:pPr>
            <a:r>
              <a:rPr lang="en-US" sz="2400" baseline="30000">
                <a:solidFill>
                  <a:srgbClr val="FF3399"/>
                </a:solidFill>
                <a:effectLst>
                  <a:outerShdw blurRad="38100" dist="38100" dir="2700000" algn="tl">
                    <a:srgbClr val="000000"/>
                  </a:outerShdw>
                </a:effectLst>
                <a:latin typeface="Arial" charset="0"/>
              </a:rPr>
              <a:t>207</a:t>
            </a:r>
            <a:r>
              <a:rPr lang="en-US" sz="2400">
                <a:solidFill>
                  <a:srgbClr val="FF3399"/>
                </a:solidFill>
                <a:effectLst>
                  <a:outerShdw blurRad="38100" dist="38100" dir="2700000" algn="tl">
                    <a:srgbClr val="000000"/>
                  </a:outerShdw>
                </a:effectLst>
                <a:latin typeface="Arial" charset="0"/>
              </a:rPr>
              <a:t>Pb</a:t>
            </a:r>
          </a:p>
          <a:p>
            <a:pPr defTabSz="914400" eaLnBrk="0" fontAlgn="base" hangingPunct="0">
              <a:spcBef>
                <a:spcPct val="0"/>
              </a:spcBef>
              <a:spcAft>
                <a:spcPct val="0"/>
              </a:spcAft>
              <a:defRPr/>
            </a:pPr>
            <a:r>
              <a:rPr lang="en-US" sz="2400" baseline="30000">
                <a:solidFill>
                  <a:srgbClr val="FF3399"/>
                </a:solidFill>
                <a:effectLst>
                  <a:outerShdw blurRad="38100" dist="38100" dir="2700000" algn="tl">
                    <a:srgbClr val="000000"/>
                  </a:outerShdw>
                </a:effectLst>
                <a:latin typeface="Arial" charset="0"/>
              </a:rPr>
              <a:t>87</a:t>
            </a:r>
            <a:r>
              <a:rPr lang="en-US" sz="2400">
                <a:solidFill>
                  <a:srgbClr val="FF3399"/>
                </a:solidFill>
                <a:effectLst>
                  <a:outerShdw blurRad="38100" dist="38100" dir="2700000" algn="tl">
                    <a:srgbClr val="000000"/>
                  </a:outerShdw>
                </a:effectLst>
                <a:latin typeface="Arial" charset="0"/>
              </a:rPr>
              <a:t>Sr</a:t>
            </a:r>
          </a:p>
        </p:txBody>
      </p:sp>
      <p:sp>
        <p:nvSpPr>
          <p:cNvPr id="15367" name="Rectangle 6"/>
          <p:cNvSpPr>
            <a:spLocks noChangeArrowheads="1"/>
          </p:cNvSpPr>
          <p:nvPr/>
        </p:nvSpPr>
        <p:spPr bwMode="auto">
          <a:xfrm>
            <a:off x="2651125" y="1752600"/>
            <a:ext cx="2305050" cy="1552575"/>
          </a:xfrm>
          <a:prstGeom prst="rect">
            <a:avLst/>
          </a:prstGeom>
          <a:noFill/>
          <a:ln w="9525">
            <a:noFill/>
            <a:miter lim="800000"/>
            <a:headEnd/>
            <a:tailEnd/>
          </a:ln>
        </p:spPr>
        <p:txBody>
          <a:bodyPr wrap="none">
            <a:spAutoFit/>
          </a:bodyPr>
          <a:lstStyle/>
          <a:p>
            <a:pPr algn="r" defTabSz="914400" eaLnBrk="0" fontAlgn="base" hangingPunct="0">
              <a:spcBef>
                <a:spcPct val="0"/>
              </a:spcBef>
              <a:spcAft>
                <a:spcPct val="0"/>
              </a:spcAft>
            </a:pPr>
            <a:r>
              <a:rPr lang="en-US" sz="2400" smtClean="0">
                <a:solidFill>
                  <a:srgbClr val="000000"/>
                </a:solidFill>
                <a:latin typeface="Arial" charset="0"/>
              </a:rPr>
              <a:t>1,250,000,000</a:t>
            </a:r>
          </a:p>
          <a:p>
            <a:pPr algn="r" defTabSz="914400" eaLnBrk="0" fontAlgn="base" hangingPunct="0">
              <a:spcBef>
                <a:spcPct val="0"/>
              </a:spcBef>
              <a:spcAft>
                <a:spcPct val="0"/>
              </a:spcAft>
            </a:pPr>
            <a:r>
              <a:rPr lang="en-US" sz="2400" smtClean="0">
                <a:solidFill>
                  <a:srgbClr val="000000"/>
                </a:solidFill>
                <a:latin typeface="Arial" charset="0"/>
              </a:rPr>
              <a:t>4,500,000,000</a:t>
            </a:r>
          </a:p>
          <a:p>
            <a:pPr algn="r" defTabSz="914400" eaLnBrk="0" fontAlgn="base" hangingPunct="0">
              <a:spcBef>
                <a:spcPct val="0"/>
              </a:spcBef>
              <a:spcAft>
                <a:spcPct val="0"/>
              </a:spcAft>
            </a:pPr>
            <a:r>
              <a:rPr lang="en-US" sz="2400" smtClean="0">
                <a:solidFill>
                  <a:srgbClr val="000000"/>
                </a:solidFill>
                <a:latin typeface="Arial" charset="0"/>
              </a:rPr>
              <a:t>713,000,000</a:t>
            </a:r>
          </a:p>
          <a:p>
            <a:pPr algn="r" defTabSz="914400" eaLnBrk="0" fontAlgn="base" hangingPunct="0">
              <a:spcBef>
                <a:spcPct val="0"/>
              </a:spcBef>
              <a:spcAft>
                <a:spcPct val="0"/>
              </a:spcAft>
            </a:pPr>
            <a:r>
              <a:rPr lang="en-US" sz="2400" smtClean="0">
                <a:solidFill>
                  <a:srgbClr val="000000"/>
                </a:solidFill>
                <a:latin typeface="Arial" charset="0"/>
              </a:rPr>
              <a:t>49,000,000,000</a:t>
            </a:r>
          </a:p>
        </p:txBody>
      </p:sp>
      <p:sp>
        <p:nvSpPr>
          <p:cNvPr id="15368" name="Rectangle 7"/>
          <p:cNvSpPr>
            <a:spLocks noChangeArrowheads="1"/>
          </p:cNvSpPr>
          <p:nvPr/>
        </p:nvSpPr>
        <p:spPr bwMode="auto">
          <a:xfrm>
            <a:off x="5184775" y="1752600"/>
            <a:ext cx="3751263" cy="155257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400" smtClean="0">
                <a:solidFill>
                  <a:srgbClr val="000000"/>
                </a:solidFill>
                <a:latin typeface="Arial" charset="0"/>
              </a:rPr>
              <a:t>100,000 </a:t>
            </a:r>
            <a:r>
              <a:rPr lang="en-US" smtClean="0">
                <a:solidFill>
                  <a:srgbClr val="000000"/>
                </a:solidFill>
                <a:latin typeface="Arial" charset="0"/>
              </a:rPr>
              <a:t>- formation of Earth</a:t>
            </a:r>
          </a:p>
          <a:p>
            <a:pPr defTabSz="914400" eaLnBrk="0" fontAlgn="base" hangingPunct="0">
              <a:spcBef>
                <a:spcPct val="0"/>
              </a:spcBef>
              <a:spcAft>
                <a:spcPct val="0"/>
              </a:spcAft>
            </a:pPr>
            <a:r>
              <a:rPr lang="en-US" sz="2400" smtClean="0">
                <a:solidFill>
                  <a:srgbClr val="000000"/>
                </a:solidFill>
                <a:latin typeface="Arial" charset="0"/>
              </a:rPr>
              <a:t>10,000,000</a:t>
            </a:r>
            <a:r>
              <a:rPr lang="en-US" smtClean="0">
                <a:solidFill>
                  <a:srgbClr val="000000"/>
                </a:solidFill>
                <a:latin typeface="Arial" charset="0"/>
              </a:rPr>
              <a:t> - formation of Earth</a:t>
            </a:r>
          </a:p>
          <a:p>
            <a:pPr defTabSz="914400" eaLnBrk="0" fontAlgn="base" hangingPunct="0">
              <a:spcBef>
                <a:spcPct val="0"/>
              </a:spcBef>
              <a:spcAft>
                <a:spcPct val="0"/>
              </a:spcAft>
            </a:pPr>
            <a:r>
              <a:rPr lang="en-US" sz="2400" smtClean="0">
                <a:solidFill>
                  <a:srgbClr val="000000"/>
                </a:solidFill>
                <a:latin typeface="Arial" charset="0"/>
              </a:rPr>
              <a:t>10,000,000 </a:t>
            </a:r>
            <a:r>
              <a:rPr lang="en-US" smtClean="0">
                <a:solidFill>
                  <a:srgbClr val="000000"/>
                </a:solidFill>
                <a:latin typeface="Arial" charset="0"/>
              </a:rPr>
              <a:t>- formation of Earth</a:t>
            </a:r>
            <a:endParaRPr lang="en-US" sz="2400" smtClean="0">
              <a:solidFill>
                <a:srgbClr val="000000"/>
              </a:solidFill>
              <a:latin typeface="Arial" charset="0"/>
            </a:endParaRPr>
          </a:p>
          <a:p>
            <a:pPr defTabSz="914400" eaLnBrk="0" fontAlgn="base" hangingPunct="0">
              <a:spcBef>
                <a:spcPct val="0"/>
              </a:spcBef>
              <a:spcAft>
                <a:spcPct val="0"/>
              </a:spcAft>
            </a:pPr>
            <a:r>
              <a:rPr lang="en-US" sz="2400" smtClean="0">
                <a:solidFill>
                  <a:srgbClr val="000000"/>
                </a:solidFill>
                <a:latin typeface="Arial" charset="0"/>
              </a:rPr>
              <a:t>10,000,000 </a:t>
            </a:r>
            <a:r>
              <a:rPr lang="en-US" smtClean="0">
                <a:solidFill>
                  <a:srgbClr val="000000"/>
                </a:solidFill>
                <a:latin typeface="Arial" charset="0"/>
              </a:rPr>
              <a:t>- formation of Earth</a:t>
            </a:r>
            <a:endParaRPr lang="en-US" sz="2400" smtClean="0">
              <a:solidFill>
                <a:srgbClr val="000000"/>
              </a:solidFill>
              <a:latin typeface="Arial" charset="0"/>
            </a:endParaRPr>
          </a:p>
        </p:txBody>
      </p:sp>
      <p:sp>
        <p:nvSpPr>
          <p:cNvPr id="241672" name="AutoShape 8"/>
          <p:cNvSpPr>
            <a:spLocks noChangeArrowheads="1"/>
          </p:cNvSpPr>
          <p:nvPr/>
        </p:nvSpPr>
        <p:spPr bwMode="auto">
          <a:xfrm>
            <a:off x="1069975" y="1905000"/>
            <a:ext cx="457200" cy="228600"/>
          </a:xfrm>
          <a:prstGeom prst="notchedRightArrow">
            <a:avLst>
              <a:gd name="adj1" fmla="val 50000"/>
              <a:gd name="adj2" fmla="val 50000"/>
            </a:avLst>
          </a:prstGeom>
          <a:gradFill rotWithShape="0">
            <a:gsLst>
              <a:gs pos="0">
                <a:schemeClr val="accent2"/>
              </a:gs>
              <a:gs pos="100000">
                <a:srgbClr val="FF3399"/>
              </a:gs>
            </a:gsLst>
            <a:lin ang="0" scaled="1"/>
          </a:gradFill>
          <a:ln w="9525">
            <a:solidFill>
              <a:schemeClr val="tx1"/>
            </a:solidFill>
            <a:miter lim="800000"/>
            <a:headEnd/>
            <a:tailEnd/>
          </a:ln>
          <a:effectLst>
            <a:outerShdw dist="107763" dir="13500000" sx="75000" sy="75000" algn="tl" rotWithShape="0">
              <a:schemeClr val="bg2"/>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sp>
        <p:nvSpPr>
          <p:cNvPr id="241673" name="AutoShape 9"/>
          <p:cNvSpPr>
            <a:spLocks noChangeArrowheads="1"/>
          </p:cNvSpPr>
          <p:nvPr/>
        </p:nvSpPr>
        <p:spPr bwMode="auto">
          <a:xfrm>
            <a:off x="1069975" y="2286000"/>
            <a:ext cx="457200" cy="228600"/>
          </a:xfrm>
          <a:prstGeom prst="notchedRightArrow">
            <a:avLst>
              <a:gd name="adj1" fmla="val 50000"/>
              <a:gd name="adj2" fmla="val 50000"/>
            </a:avLst>
          </a:prstGeom>
          <a:gradFill rotWithShape="0">
            <a:gsLst>
              <a:gs pos="0">
                <a:schemeClr val="accent2"/>
              </a:gs>
              <a:gs pos="100000">
                <a:srgbClr val="FF3399"/>
              </a:gs>
            </a:gsLst>
            <a:lin ang="0" scaled="1"/>
          </a:gradFill>
          <a:ln w="9525">
            <a:solidFill>
              <a:schemeClr val="tx1"/>
            </a:solidFill>
            <a:miter lim="800000"/>
            <a:headEnd/>
            <a:tailEnd/>
          </a:ln>
          <a:effectLst>
            <a:outerShdw dist="107763" dir="13500000" sx="75000" sy="75000" algn="tl" rotWithShape="0">
              <a:schemeClr val="bg2"/>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sp>
        <p:nvSpPr>
          <p:cNvPr id="241674" name="AutoShape 10"/>
          <p:cNvSpPr>
            <a:spLocks noChangeArrowheads="1"/>
          </p:cNvSpPr>
          <p:nvPr/>
        </p:nvSpPr>
        <p:spPr bwMode="auto">
          <a:xfrm>
            <a:off x="1069975" y="2667000"/>
            <a:ext cx="457200" cy="228600"/>
          </a:xfrm>
          <a:prstGeom prst="notchedRightArrow">
            <a:avLst>
              <a:gd name="adj1" fmla="val 50000"/>
              <a:gd name="adj2" fmla="val 50000"/>
            </a:avLst>
          </a:prstGeom>
          <a:gradFill rotWithShape="0">
            <a:gsLst>
              <a:gs pos="0">
                <a:schemeClr val="accent2"/>
              </a:gs>
              <a:gs pos="100000">
                <a:srgbClr val="FF3399"/>
              </a:gs>
            </a:gsLst>
            <a:lin ang="0" scaled="1"/>
          </a:gradFill>
          <a:ln w="9525">
            <a:solidFill>
              <a:schemeClr val="tx1"/>
            </a:solidFill>
            <a:miter lim="800000"/>
            <a:headEnd/>
            <a:tailEnd/>
          </a:ln>
          <a:effectLst>
            <a:outerShdw dist="107763" dir="13500000" sx="75000" sy="75000" algn="tl" rotWithShape="0">
              <a:schemeClr val="bg2"/>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sp>
        <p:nvSpPr>
          <p:cNvPr id="241675" name="AutoShape 11"/>
          <p:cNvSpPr>
            <a:spLocks noChangeArrowheads="1"/>
          </p:cNvSpPr>
          <p:nvPr/>
        </p:nvSpPr>
        <p:spPr bwMode="auto">
          <a:xfrm>
            <a:off x="1069975" y="3048000"/>
            <a:ext cx="457200" cy="228600"/>
          </a:xfrm>
          <a:prstGeom prst="notchedRightArrow">
            <a:avLst>
              <a:gd name="adj1" fmla="val 50000"/>
              <a:gd name="adj2" fmla="val 50000"/>
            </a:avLst>
          </a:prstGeom>
          <a:gradFill rotWithShape="0">
            <a:gsLst>
              <a:gs pos="0">
                <a:schemeClr val="accent2"/>
              </a:gs>
              <a:gs pos="100000">
                <a:srgbClr val="FF3399"/>
              </a:gs>
            </a:gsLst>
            <a:lin ang="0" scaled="1"/>
          </a:gradFill>
          <a:ln w="9525">
            <a:solidFill>
              <a:schemeClr val="tx1"/>
            </a:solidFill>
            <a:miter lim="800000"/>
            <a:headEnd/>
            <a:tailEnd/>
          </a:ln>
          <a:effectLst>
            <a:outerShdw dist="107763" dir="13500000" sx="75000" sy="75000" algn="tl" rotWithShape="0">
              <a:schemeClr val="bg2"/>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sp>
        <p:nvSpPr>
          <p:cNvPr id="241676" name="Text Box 12"/>
          <p:cNvSpPr txBox="1">
            <a:spLocks noChangeArrowheads="1"/>
          </p:cNvSpPr>
          <p:nvPr/>
        </p:nvSpPr>
        <p:spPr bwMode="auto">
          <a:xfrm>
            <a:off x="155575" y="1143000"/>
            <a:ext cx="1219200" cy="457200"/>
          </a:xfrm>
          <a:prstGeom prst="rect">
            <a:avLst/>
          </a:prstGeom>
          <a:gradFill rotWithShape="0">
            <a:gsLst>
              <a:gs pos="0">
                <a:srgbClr val="FF9933"/>
              </a:gs>
              <a:gs pos="100000">
                <a:schemeClr val="bg1"/>
              </a:gs>
            </a:gsLst>
            <a:lin ang="5400000" scaled="1"/>
          </a:gradFill>
          <a:ln w="9525">
            <a:noFill/>
            <a:miter lim="800000"/>
            <a:headEnd/>
            <a:tailEnd/>
          </a:ln>
          <a:effectLst/>
        </p:spPr>
        <p:txBody>
          <a:bodyPr>
            <a:spAutoFit/>
          </a:bodyPr>
          <a:lstStyle/>
          <a:p>
            <a:pPr defTabSz="914400" eaLnBrk="0" fontAlgn="base" hangingPunct="0">
              <a:spcBef>
                <a:spcPct val="50000"/>
              </a:spcBef>
              <a:spcAft>
                <a:spcPct val="0"/>
              </a:spcAft>
              <a:defRPr/>
            </a:pPr>
            <a:r>
              <a:rPr lang="en-US" sz="2400">
                <a:solidFill>
                  <a:srgbClr val="3333CC"/>
                </a:solidFill>
                <a:effectLst>
                  <a:outerShdw blurRad="38100" dist="38100" dir="2700000" algn="tl">
                    <a:srgbClr val="000000"/>
                  </a:outerShdw>
                </a:effectLst>
                <a:latin typeface="Arial" charset="0"/>
              </a:rPr>
              <a:t>Parent</a:t>
            </a:r>
          </a:p>
        </p:txBody>
      </p:sp>
      <p:sp>
        <p:nvSpPr>
          <p:cNvPr id="241677" name="Text Box 13"/>
          <p:cNvSpPr txBox="1">
            <a:spLocks noChangeArrowheads="1"/>
          </p:cNvSpPr>
          <p:nvPr/>
        </p:nvSpPr>
        <p:spPr bwMode="auto">
          <a:xfrm>
            <a:off x="1222375" y="1143000"/>
            <a:ext cx="1524000" cy="457200"/>
          </a:xfrm>
          <a:prstGeom prst="rect">
            <a:avLst/>
          </a:prstGeom>
          <a:gradFill rotWithShape="0">
            <a:gsLst>
              <a:gs pos="0">
                <a:srgbClr val="FF9933"/>
              </a:gs>
              <a:gs pos="100000">
                <a:schemeClr val="bg1"/>
              </a:gs>
            </a:gsLst>
            <a:lin ang="5400000" scaled="1"/>
          </a:gradFill>
          <a:ln w="9525">
            <a:noFill/>
            <a:miter lim="800000"/>
            <a:headEnd/>
            <a:tailEnd/>
          </a:ln>
          <a:effectLst/>
        </p:spPr>
        <p:txBody>
          <a:bodyPr>
            <a:spAutoFit/>
          </a:bodyPr>
          <a:lstStyle/>
          <a:p>
            <a:pPr defTabSz="914400" eaLnBrk="0" fontAlgn="base" hangingPunct="0">
              <a:spcBef>
                <a:spcPct val="50000"/>
              </a:spcBef>
              <a:spcAft>
                <a:spcPct val="0"/>
              </a:spcAft>
              <a:defRPr/>
            </a:pPr>
            <a:r>
              <a:rPr lang="en-US" sz="2400">
                <a:solidFill>
                  <a:srgbClr val="FF3399"/>
                </a:solidFill>
                <a:effectLst>
                  <a:outerShdw blurRad="38100" dist="38100" dir="2700000" algn="tl">
                    <a:srgbClr val="000000"/>
                  </a:outerShdw>
                </a:effectLst>
                <a:latin typeface="Arial" charset="0"/>
              </a:rPr>
              <a:t>Daughter</a:t>
            </a:r>
          </a:p>
        </p:txBody>
      </p:sp>
      <p:sp>
        <p:nvSpPr>
          <p:cNvPr id="241678" name="Text Box 14"/>
          <p:cNvSpPr txBox="1">
            <a:spLocks noChangeArrowheads="1"/>
          </p:cNvSpPr>
          <p:nvPr/>
        </p:nvSpPr>
        <p:spPr bwMode="auto">
          <a:xfrm>
            <a:off x="2898775" y="1143000"/>
            <a:ext cx="2133600" cy="457200"/>
          </a:xfrm>
          <a:prstGeom prst="rect">
            <a:avLst/>
          </a:prstGeom>
          <a:gradFill rotWithShape="0">
            <a:gsLst>
              <a:gs pos="0">
                <a:srgbClr val="FF9933"/>
              </a:gs>
              <a:gs pos="100000">
                <a:schemeClr val="bg1"/>
              </a:gs>
            </a:gsLst>
            <a:lin ang="5400000" scaled="1"/>
          </a:grad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sz="2400" b="1">
                <a:solidFill>
                  <a:srgbClr val="000000"/>
                </a:solidFill>
                <a:effectLst>
                  <a:outerShdw blurRad="38100" dist="38100" dir="2700000" algn="tl">
                    <a:srgbClr val="FFFFFF"/>
                  </a:outerShdw>
                </a:effectLst>
                <a:latin typeface="Arial" charset="0"/>
              </a:rPr>
              <a:t>Half-life (yrs)</a:t>
            </a:r>
          </a:p>
        </p:txBody>
      </p:sp>
      <p:sp>
        <p:nvSpPr>
          <p:cNvPr id="241679" name="Text Box 15"/>
          <p:cNvSpPr txBox="1">
            <a:spLocks noChangeArrowheads="1"/>
          </p:cNvSpPr>
          <p:nvPr/>
        </p:nvSpPr>
        <p:spPr bwMode="auto">
          <a:xfrm>
            <a:off x="5611813" y="1143000"/>
            <a:ext cx="2895600" cy="457200"/>
          </a:xfrm>
          <a:prstGeom prst="rect">
            <a:avLst/>
          </a:prstGeom>
          <a:gradFill rotWithShape="0">
            <a:gsLst>
              <a:gs pos="0">
                <a:srgbClr val="FF9933"/>
              </a:gs>
              <a:gs pos="100000">
                <a:schemeClr val="bg1"/>
              </a:gs>
            </a:gsLst>
            <a:lin ang="5400000" scaled="1"/>
          </a:grad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sz="2400" b="1">
                <a:solidFill>
                  <a:srgbClr val="000000"/>
                </a:solidFill>
                <a:effectLst>
                  <a:outerShdw blurRad="38100" dist="38100" dir="2700000" algn="tl">
                    <a:srgbClr val="FFFFFF"/>
                  </a:outerShdw>
                </a:effectLst>
                <a:latin typeface="Arial" charset="0"/>
              </a:rPr>
              <a:t>Useful Range (yrs)</a:t>
            </a:r>
          </a:p>
        </p:txBody>
      </p:sp>
      <p:sp>
        <p:nvSpPr>
          <p:cNvPr id="241680" name="Rectangle 16"/>
          <p:cNvSpPr>
            <a:spLocks noChangeArrowheads="1"/>
          </p:cNvSpPr>
          <p:nvPr/>
        </p:nvSpPr>
        <p:spPr bwMode="auto">
          <a:xfrm>
            <a:off x="5080000" y="1800225"/>
            <a:ext cx="104775" cy="1524000"/>
          </a:xfrm>
          <a:prstGeom prst="rect">
            <a:avLst/>
          </a:prstGeom>
          <a:solidFill>
            <a:srgbClr val="FFFF66"/>
          </a:solidFill>
          <a:ln w="9525">
            <a:noFill/>
            <a:miter lim="800000"/>
            <a:headEnd/>
            <a:tailEnd/>
          </a:ln>
          <a:effectLst>
            <a:outerShdw dist="35921" dir="2700000" algn="ctr" rotWithShape="0">
              <a:schemeClr val="bg2"/>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sp>
        <p:nvSpPr>
          <p:cNvPr id="241681" name="Text Box 17" descr="purple_watercolor"/>
          <p:cNvSpPr txBox="1">
            <a:spLocks noChangeArrowheads="1"/>
          </p:cNvSpPr>
          <p:nvPr/>
        </p:nvSpPr>
        <p:spPr bwMode="auto">
          <a:xfrm>
            <a:off x="609600" y="152400"/>
            <a:ext cx="7924800" cy="579438"/>
          </a:xfrm>
          <a:prstGeom prst="rect">
            <a:avLst/>
          </a:prstGeom>
          <a:blipFill dpi="0" rotWithShape="1">
            <a:blip r:embed="rId3" cstate="print"/>
            <a:srcRect/>
            <a:tile tx="0" ty="0" sx="100000" sy="100000" flip="none" algn="tl"/>
          </a:blip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defTabSz="914400" eaLnBrk="0" fontAlgn="base" hangingPunct="0">
              <a:spcBef>
                <a:spcPct val="50000"/>
              </a:spcBef>
              <a:spcAft>
                <a:spcPct val="0"/>
              </a:spcAft>
              <a:defRPr/>
            </a:pPr>
            <a:r>
              <a:rPr lang="en-US" sz="3200">
                <a:solidFill>
                  <a:srgbClr val="000000"/>
                </a:solidFill>
                <a:effectLst>
                  <a:outerShdw blurRad="38100" dist="38100" dir="2700000" algn="tl">
                    <a:srgbClr val="FFFFFF"/>
                  </a:outerShdw>
                </a:effectLst>
                <a:latin typeface="Arial" charset="0"/>
              </a:rPr>
              <a:t>Geologically Useful Radioactive Isotopes</a:t>
            </a:r>
          </a:p>
        </p:txBody>
      </p:sp>
      <p:sp>
        <p:nvSpPr>
          <p:cNvPr id="241696" name="Text Box 32"/>
          <p:cNvSpPr txBox="1">
            <a:spLocks noChangeArrowheads="1"/>
          </p:cNvSpPr>
          <p:nvPr/>
        </p:nvSpPr>
        <p:spPr bwMode="auto">
          <a:xfrm>
            <a:off x="228600" y="3795713"/>
            <a:ext cx="8686800" cy="2771775"/>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800">
                <a:solidFill>
                  <a:srgbClr val="000000"/>
                </a:solidFill>
                <a:latin typeface="Arial" charset="0"/>
              </a:rPr>
              <a:t>An analysis of a feldspar crystal in a rock reveals that it contains 75% </a:t>
            </a:r>
            <a:r>
              <a:rPr lang="en-US" sz="2800" baseline="30000">
                <a:solidFill>
                  <a:srgbClr val="FF3399"/>
                </a:solidFill>
                <a:effectLst>
                  <a:outerShdw blurRad="38100" dist="38100" dir="2700000" algn="tl">
                    <a:srgbClr val="000000"/>
                  </a:outerShdw>
                </a:effectLst>
                <a:latin typeface="Arial" charset="0"/>
              </a:rPr>
              <a:t>40</a:t>
            </a:r>
            <a:r>
              <a:rPr lang="en-US" sz="2800">
                <a:solidFill>
                  <a:srgbClr val="FF3399"/>
                </a:solidFill>
                <a:effectLst>
                  <a:outerShdw blurRad="38100" dist="38100" dir="2700000" algn="tl">
                    <a:srgbClr val="000000"/>
                  </a:outerShdw>
                </a:effectLst>
                <a:latin typeface="Arial" charset="0"/>
              </a:rPr>
              <a:t>Ar</a:t>
            </a:r>
            <a:r>
              <a:rPr lang="en-US" sz="2800">
                <a:solidFill>
                  <a:srgbClr val="000000"/>
                </a:solidFill>
                <a:latin typeface="Arial" charset="0"/>
              </a:rPr>
              <a:t> and 25% </a:t>
            </a:r>
            <a:r>
              <a:rPr lang="en-US" sz="2800" baseline="30000">
                <a:solidFill>
                  <a:srgbClr val="3333CC"/>
                </a:solidFill>
                <a:effectLst>
                  <a:outerShdw blurRad="38100" dist="38100" dir="2700000" algn="tl">
                    <a:srgbClr val="000000"/>
                  </a:outerShdw>
                </a:effectLst>
                <a:latin typeface="Arial" charset="0"/>
              </a:rPr>
              <a:t>40</a:t>
            </a:r>
            <a:r>
              <a:rPr lang="en-US" sz="2800">
                <a:solidFill>
                  <a:srgbClr val="3333CC"/>
                </a:solidFill>
                <a:effectLst>
                  <a:outerShdw blurRad="38100" dist="38100" dir="2700000" algn="tl">
                    <a:srgbClr val="000000"/>
                  </a:outerShdw>
                </a:effectLst>
                <a:latin typeface="Arial" charset="0"/>
              </a:rPr>
              <a:t>K</a:t>
            </a:r>
            <a:r>
              <a:rPr lang="en-US" sz="2800">
                <a:solidFill>
                  <a:srgbClr val="000000"/>
                </a:solidFill>
                <a:latin typeface="Arial" charset="0"/>
              </a:rPr>
              <a:t>. </a:t>
            </a:r>
          </a:p>
          <a:p>
            <a:pPr lvl="1" defTabSz="914400" eaLnBrk="0" fontAlgn="base" hangingPunct="0">
              <a:spcBef>
                <a:spcPct val="50000"/>
              </a:spcBef>
              <a:spcAft>
                <a:spcPct val="0"/>
              </a:spcAft>
              <a:defRPr/>
            </a:pPr>
            <a:r>
              <a:rPr lang="en-US" sz="2400">
                <a:solidFill>
                  <a:srgbClr val="000000"/>
                </a:solidFill>
                <a:latin typeface="Arial" charset="0"/>
              </a:rPr>
              <a:t>How many half-lives have passed since the formation of the feldspar?</a:t>
            </a:r>
          </a:p>
          <a:p>
            <a:pPr lvl="1" defTabSz="914400" eaLnBrk="0" fontAlgn="base" hangingPunct="0">
              <a:spcBef>
                <a:spcPct val="50000"/>
              </a:spcBef>
              <a:spcAft>
                <a:spcPct val="0"/>
              </a:spcAft>
              <a:defRPr/>
            </a:pPr>
            <a:r>
              <a:rPr lang="en-US" sz="2400">
                <a:solidFill>
                  <a:srgbClr val="000000"/>
                </a:solidFill>
                <a:latin typeface="Arial" charset="0"/>
              </a:rPr>
              <a:t>Assuming the feldspar and rock formed at the same time, how old is the rock?</a:t>
            </a:r>
          </a:p>
        </p:txBody>
      </p:sp>
    </p:spTree>
    <p:extLst>
      <p:ext uri="{BB962C8B-B14F-4D97-AF65-F5344CB8AC3E}">
        <p14:creationId xmlns:p14="http://schemas.microsoft.com/office/powerpoint/2010/main" val="274395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41695"/>
                                        </p:tgtEl>
                                        <p:attrNameLst>
                                          <p:attrName>style.visibility</p:attrName>
                                        </p:attrNameLst>
                                      </p:cBhvr>
                                      <p:to>
                                        <p:strVal val="visible"/>
                                      </p:to>
                                    </p:set>
                                    <p:animEffect transition="in" filter="box(out)">
                                      <p:cBhvr>
                                        <p:cTn id="7" dur="500"/>
                                        <p:tgtEl>
                                          <p:spTgt spid="24169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41696">
                                            <p:txEl>
                                              <p:pRg st="0" end="0"/>
                                            </p:txEl>
                                          </p:spTgt>
                                        </p:tgtEl>
                                        <p:attrNameLst>
                                          <p:attrName>style.visibility</p:attrName>
                                        </p:attrNameLst>
                                      </p:cBhvr>
                                      <p:to>
                                        <p:strVal val="visible"/>
                                      </p:to>
                                    </p:set>
                                    <p:animEffect transition="in" filter="slide(fromBottom)">
                                      <p:cBhvr>
                                        <p:cTn id="10" dur="500"/>
                                        <p:tgtEl>
                                          <p:spTgt spid="24169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41696">
                                            <p:txEl>
                                              <p:pRg st="1" end="1"/>
                                            </p:txEl>
                                          </p:spTgt>
                                        </p:tgtEl>
                                        <p:attrNameLst>
                                          <p:attrName>style.visibility</p:attrName>
                                        </p:attrNameLst>
                                      </p:cBhvr>
                                      <p:to>
                                        <p:strVal val="visible"/>
                                      </p:to>
                                    </p:set>
                                    <p:animEffect transition="in" filter="slide(fromBottom)">
                                      <p:cBhvr>
                                        <p:cTn id="15" dur="500"/>
                                        <p:tgtEl>
                                          <p:spTgt spid="24169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41696">
                                            <p:txEl>
                                              <p:pRg st="2" end="2"/>
                                            </p:txEl>
                                          </p:spTgt>
                                        </p:tgtEl>
                                        <p:attrNameLst>
                                          <p:attrName>style.visibility</p:attrName>
                                        </p:attrNameLst>
                                      </p:cBhvr>
                                      <p:to>
                                        <p:strVal val="visible"/>
                                      </p:to>
                                    </p:set>
                                    <p:animEffect transition="in" filter="slide(fromBottom)">
                                      <p:cBhvr>
                                        <p:cTn id="20" dur="500"/>
                                        <p:tgtEl>
                                          <p:spTgt spid="2416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95" grpId="0" animBg="1"/>
      <p:bldP spid="24169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AutoShape 2"/>
          <p:cNvSpPr>
            <a:spLocks noChangeArrowheads="1"/>
          </p:cNvSpPr>
          <p:nvPr/>
        </p:nvSpPr>
        <p:spPr bwMode="auto">
          <a:xfrm>
            <a:off x="133350" y="2133600"/>
            <a:ext cx="8877300" cy="4495800"/>
          </a:xfrm>
          <a:prstGeom prst="roundRect">
            <a:avLst>
              <a:gd name="adj" fmla="val 9176"/>
            </a:avLst>
          </a:prstGeom>
          <a:solidFill>
            <a:schemeClr val="bg1"/>
          </a:solidFill>
          <a:ln w="9525">
            <a:solidFill>
              <a:schemeClr val="tx1"/>
            </a:solidFill>
            <a:round/>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16387" name="Rectangle 3" descr="radioactive_light_md_wht_me"/>
          <p:cNvSpPr>
            <a:spLocks noChangeArrowheads="1"/>
          </p:cNvSpPr>
          <p:nvPr/>
        </p:nvSpPr>
        <p:spPr bwMode="auto">
          <a:xfrm>
            <a:off x="76200" y="76200"/>
            <a:ext cx="8991600" cy="1676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16388" name="Rectangle 4"/>
          <p:cNvSpPr>
            <a:spLocks noChangeArrowheads="1"/>
          </p:cNvSpPr>
          <p:nvPr/>
        </p:nvSpPr>
        <p:spPr bwMode="auto">
          <a:xfrm>
            <a:off x="115888" y="228600"/>
            <a:ext cx="8915400" cy="457200"/>
          </a:xfrm>
          <a:prstGeom prst="rect">
            <a:avLst/>
          </a:prstGeom>
          <a:gradFill rotWithShape="0">
            <a:gsLst>
              <a:gs pos="0">
                <a:srgbClr val="FF9933"/>
              </a:gs>
              <a:gs pos="100000">
                <a:schemeClr val="bg1"/>
              </a:gs>
            </a:gsLst>
            <a:lin ang="5400000" scaled="1"/>
          </a:gradFill>
          <a:ln w="9525">
            <a:noFill/>
            <a:miter lim="800000"/>
            <a:headEnd/>
            <a:tailEnd/>
          </a:ln>
          <a:effectLst/>
          <a:scene3d>
            <a:camera prst="orthographicFront">
              <a:rot lat="0" lon="0" rev="0"/>
            </a:camera>
            <a:lightRig rig="contrasting" dir="l">
              <a:rot lat="0" lon="0" rev="7800000"/>
            </a:lightRig>
          </a:scene3d>
          <a:sp3d>
            <a:bevelT w="139700" h="139700"/>
          </a:sp3d>
        </p:spPr>
        <p:txBody>
          <a:bodyPr wrap="none" anchor="ctr">
            <a:flatTx/>
          </a:bodyP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243717" name="Rectangle 5"/>
          <p:cNvSpPr>
            <a:spLocks noChangeArrowheads="1"/>
          </p:cNvSpPr>
          <p:nvPr/>
        </p:nvSpPr>
        <p:spPr bwMode="auto">
          <a:xfrm>
            <a:off x="307975" y="914400"/>
            <a:ext cx="742950" cy="822325"/>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2400" baseline="30000">
                <a:solidFill>
                  <a:srgbClr val="3333CC"/>
                </a:solidFill>
                <a:effectLst>
                  <a:outerShdw blurRad="38100" dist="38100" dir="2700000" algn="tl">
                    <a:srgbClr val="000000"/>
                  </a:outerShdw>
                </a:effectLst>
                <a:latin typeface="Arial" charset="0"/>
              </a:rPr>
              <a:t>238</a:t>
            </a:r>
            <a:r>
              <a:rPr lang="en-US" sz="2400">
                <a:solidFill>
                  <a:srgbClr val="3333CC"/>
                </a:solidFill>
                <a:effectLst>
                  <a:outerShdw blurRad="38100" dist="38100" dir="2700000" algn="tl">
                    <a:srgbClr val="000000"/>
                  </a:outerShdw>
                </a:effectLst>
                <a:latin typeface="Arial" charset="0"/>
              </a:rPr>
              <a:t>U</a:t>
            </a:r>
          </a:p>
          <a:p>
            <a:pPr defTabSz="914400" eaLnBrk="0" fontAlgn="base" hangingPunct="0">
              <a:spcBef>
                <a:spcPct val="0"/>
              </a:spcBef>
              <a:spcAft>
                <a:spcPct val="0"/>
              </a:spcAft>
              <a:defRPr/>
            </a:pPr>
            <a:r>
              <a:rPr lang="en-US" sz="2400" baseline="30000">
                <a:solidFill>
                  <a:srgbClr val="3333CC"/>
                </a:solidFill>
                <a:effectLst>
                  <a:outerShdw blurRad="38100" dist="38100" dir="2700000" algn="tl">
                    <a:srgbClr val="000000"/>
                  </a:outerShdw>
                </a:effectLst>
                <a:latin typeface="Arial" charset="0"/>
              </a:rPr>
              <a:t>235</a:t>
            </a:r>
            <a:r>
              <a:rPr lang="en-US" sz="2400">
                <a:solidFill>
                  <a:srgbClr val="3333CC"/>
                </a:solidFill>
                <a:effectLst>
                  <a:outerShdw blurRad="38100" dist="38100" dir="2700000" algn="tl">
                    <a:srgbClr val="000000"/>
                  </a:outerShdw>
                </a:effectLst>
                <a:latin typeface="Arial" charset="0"/>
              </a:rPr>
              <a:t>U</a:t>
            </a:r>
          </a:p>
        </p:txBody>
      </p:sp>
      <p:sp>
        <p:nvSpPr>
          <p:cNvPr id="243718" name="Rectangle 6"/>
          <p:cNvSpPr>
            <a:spLocks noChangeArrowheads="1"/>
          </p:cNvSpPr>
          <p:nvPr/>
        </p:nvSpPr>
        <p:spPr bwMode="auto">
          <a:xfrm>
            <a:off x="1527175" y="914400"/>
            <a:ext cx="895350" cy="822325"/>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2400" baseline="30000">
                <a:solidFill>
                  <a:srgbClr val="FF3399"/>
                </a:solidFill>
                <a:effectLst>
                  <a:outerShdw blurRad="38100" dist="38100" dir="2700000" algn="tl">
                    <a:srgbClr val="000000"/>
                  </a:outerShdw>
                </a:effectLst>
                <a:latin typeface="Arial" charset="0"/>
              </a:rPr>
              <a:t>206</a:t>
            </a:r>
            <a:r>
              <a:rPr lang="en-US" sz="2400">
                <a:solidFill>
                  <a:srgbClr val="FF3399"/>
                </a:solidFill>
                <a:effectLst>
                  <a:outerShdw blurRad="38100" dist="38100" dir="2700000" algn="tl">
                    <a:srgbClr val="000000"/>
                  </a:outerShdw>
                </a:effectLst>
                <a:latin typeface="Arial" charset="0"/>
              </a:rPr>
              <a:t>Pb</a:t>
            </a:r>
          </a:p>
          <a:p>
            <a:pPr defTabSz="914400" eaLnBrk="0" fontAlgn="base" hangingPunct="0">
              <a:spcBef>
                <a:spcPct val="0"/>
              </a:spcBef>
              <a:spcAft>
                <a:spcPct val="0"/>
              </a:spcAft>
              <a:defRPr/>
            </a:pPr>
            <a:r>
              <a:rPr lang="en-US" sz="2400" baseline="30000">
                <a:solidFill>
                  <a:srgbClr val="FF3399"/>
                </a:solidFill>
                <a:effectLst>
                  <a:outerShdw blurRad="38100" dist="38100" dir="2700000" algn="tl">
                    <a:srgbClr val="000000"/>
                  </a:outerShdw>
                </a:effectLst>
                <a:latin typeface="Arial" charset="0"/>
              </a:rPr>
              <a:t>207</a:t>
            </a:r>
            <a:r>
              <a:rPr lang="en-US" sz="2400">
                <a:solidFill>
                  <a:srgbClr val="FF3399"/>
                </a:solidFill>
                <a:effectLst>
                  <a:outerShdw blurRad="38100" dist="38100" dir="2700000" algn="tl">
                    <a:srgbClr val="000000"/>
                  </a:outerShdw>
                </a:effectLst>
                <a:latin typeface="Arial" charset="0"/>
              </a:rPr>
              <a:t>Pb</a:t>
            </a:r>
          </a:p>
        </p:txBody>
      </p:sp>
      <p:sp>
        <p:nvSpPr>
          <p:cNvPr id="16391" name="Rectangle 7"/>
          <p:cNvSpPr>
            <a:spLocks noChangeArrowheads="1"/>
          </p:cNvSpPr>
          <p:nvPr/>
        </p:nvSpPr>
        <p:spPr bwMode="auto">
          <a:xfrm>
            <a:off x="2820988" y="838200"/>
            <a:ext cx="2135187" cy="822325"/>
          </a:xfrm>
          <a:prstGeom prst="rect">
            <a:avLst/>
          </a:prstGeom>
          <a:noFill/>
          <a:ln w="9525">
            <a:noFill/>
            <a:miter lim="800000"/>
            <a:headEnd/>
            <a:tailEnd/>
          </a:ln>
        </p:spPr>
        <p:txBody>
          <a:bodyPr wrap="none">
            <a:spAutoFit/>
          </a:bodyPr>
          <a:lstStyle/>
          <a:p>
            <a:pPr algn="r" defTabSz="914400" eaLnBrk="0" fontAlgn="base" hangingPunct="0">
              <a:spcBef>
                <a:spcPct val="0"/>
              </a:spcBef>
              <a:spcAft>
                <a:spcPct val="0"/>
              </a:spcAft>
            </a:pPr>
            <a:r>
              <a:rPr lang="en-US" sz="2400" smtClean="0">
                <a:solidFill>
                  <a:srgbClr val="000000"/>
                </a:solidFill>
                <a:latin typeface="Arial" charset="0"/>
              </a:rPr>
              <a:t>4,500,000,000</a:t>
            </a:r>
          </a:p>
          <a:p>
            <a:pPr algn="r" defTabSz="914400" eaLnBrk="0" fontAlgn="base" hangingPunct="0">
              <a:spcBef>
                <a:spcPct val="0"/>
              </a:spcBef>
              <a:spcAft>
                <a:spcPct val="0"/>
              </a:spcAft>
            </a:pPr>
            <a:r>
              <a:rPr lang="en-US" sz="2400" smtClean="0">
                <a:solidFill>
                  <a:srgbClr val="000000"/>
                </a:solidFill>
                <a:latin typeface="Arial" charset="0"/>
              </a:rPr>
              <a:t>713,000,000</a:t>
            </a:r>
          </a:p>
        </p:txBody>
      </p:sp>
      <p:sp>
        <p:nvSpPr>
          <p:cNvPr id="16392" name="Rectangle 8"/>
          <p:cNvSpPr>
            <a:spLocks noChangeArrowheads="1"/>
          </p:cNvSpPr>
          <p:nvPr/>
        </p:nvSpPr>
        <p:spPr bwMode="auto">
          <a:xfrm>
            <a:off x="5184775" y="838200"/>
            <a:ext cx="3751263" cy="82232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400" smtClean="0">
                <a:solidFill>
                  <a:srgbClr val="000000"/>
                </a:solidFill>
                <a:latin typeface="Arial" charset="0"/>
              </a:rPr>
              <a:t>10,000,000</a:t>
            </a:r>
            <a:r>
              <a:rPr lang="en-US" smtClean="0">
                <a:solidFill>
                  <a:srgbClr val="000000"/>
                </a:solidFill>
                <a:latin typeface="Arial" charset="0"/>
              </a:rPr>
              <a:t> - formation of Earth</a:t>
            </a:r>
          </a:p>
          <a:p>
            <a:pPr defTabSz="914400" eaLnBrk="0" fontAlgn="base" hangingPunct="0">
              <a:spcBef>
                <a:spcPct val="0"/>
              </a:spcBef>
              <a:spcAft>
                <a:spcPct val="0"/>
              </a:spcAft>
            </a:pPr>
            <a:r>
              <a:rPr lang="en-US" sz="2400" smtClean="0">
                <a:solidFill>
                  <a:srgbClr val="000000"/>
                </a:solidFill>
                <a:latin typeface="Arial" charset="0"/>
              </a:rPr>
              <a:t>10,000,000 </a:t>
            </a:r>
            <a:r>
              <a:rPr lang="en-US" smtClean="0">
                <a:solidFill>
                  <a:srgbClr val="000000"/>
                </a:solidFill>
                <a:latin typeface="Arial" charset="0"/>
              </a:rPr>
              <a:t>- formation of Earth</a:t>
            </a:r>
            <a:endParaRPr lang="en-US" sz="2400" smtClean="0">
              <a:solidFill>
                <a:srgbClr val="000000"/>
              </a:solidFill>
              <a:latin typeface="Arial" charset="0"/>
            </a:endParaRPr>
          </a:p>
        </p:txBody>
      </p:sp>
      <p:sp>
        <p:nvSpPr>
          <p:cNvPr id="243721" name="AutoShape 9"/>
          <p:cNvSpPr>
            <a:spLocks noChangeArrowheads="1"/>
          </p:cNvSpPr>
          <p:nvPr/>
        </p:nvSpPr>
        <p:spPr bwMode="auto">
          <a:xfrm>
            <a:off x="1069975" y="990600"/>
            <a:ext cx="457200" cy="228600"/>
          </a:xfrm>
          <a:prstGeom prst="notchedRightArrow">
            <a:avLst>
              <a:gd name="adj1" fmla="val 50000"/>
              <a:gd name="adj2" fmla="val 50000"/>
            </a:avLst>
          </a:prstGeom>
          <a:gradFill rotWithShape="0">
            <a:gsLst>
              <a:gs pos="0">
                <a:schemeClr val="accent2"/>
              </a:gs>
              <a:gs pos="100000">
                <a:srgbClr val="FF3399"/>
              </a:gs>
            </a:gsLst>
            <a:lin ang="0" scaled="1"/>
          </a:gradFill>
          <a:ln w="9525">
            <a:solidFill>
              <a:schemeClr val="tx1"/>
            </a:solidFill>
            <a:miter lim="800000"/>
            <a:headEnd/>
            <a:tailEnd/>
          </a:ln>
          <a:effectLst>
            <a:outerShdw dist="107763" dir="13500000" sx="75000" sy="75000" algn="tl" rotWithShape="0">
              <a:schemeClr val="bg2"/>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sp>
        <p:nvSpPr>
          <p:cNvPr id="243722" name="AutoShape 10"/>
          <p:cNvSpPr>
            <a:spLocks noChangeArrowheads="1"/>
          </p:cNvSpPr>
          <p:nvPr/>
        </p:nvSpPr>
        <p:spPr bwMode="auto">
          <a:xfrm>
            <a:off x="1069975" y="1371600"/>
            <a:ext cx="457200" cy="228600"/>
          </a:xfrm>
          <a:prstGeom prst="notchedRightArrow">
            <a:avLst>
              <a:gd name="adj1" fmla="val 50000"/>
              <a:gd name="adj2" fmla="val 50000"/>
            </a:avLst>
          </a:prstGeom>
          <a:gradFill rotWithShape="0">
            <a:gsLst>
              <a:gs pos="0">
                <a:schemeClr val="accent2"/>
              </a:gs>
              <a:gs pos="100000">
                <a:srgbClr val="FF3399"/>
              </a:gs>
            </a:gsLst>
            <a:lin ang="0" scaled="1"/>
          </a:gradFill>
          <a:ln w="9525">
            <a:solidFill>
              <a:schemeClr val="tx1"/>
            </a:solidFill>
            <a:miter lim="800000"/>
            <a:headEnd/>
            <a:tailEnd/>
          </a:ln>
          <a:effectLst>
            <a:outerShdw dist="107763" dir="13500000" sx="75000" sy="75000" algn="tl" rotWithShape="0">
              <a:schemeClr val="bg2"/>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sp>
        <p:nvSpPr>
          <p:cNvPr id="243725" name="Text Box 13"/>
          <p:cNvSpPr txBox="1">
            <a:spLocks noChangeArrowheads="1"/>
          </p:cNvSpPr>
          <p:nvPr/>
        </p:nvSpPr>
        <p:spPr bwMode="auto">
          <a:xfrm>
            <a:off x="155575" y="228600"/>
            <a:ext cx="1219200" cy="457200"/>
          </a:xfrm>
          <a:prstGeom prst="rect">
            <a:avLst/>
          </a:prstGeom>
          <a:gradFill rotWithShape="0">
            <a:gsLst>
              <a:gs pos="0">
                <a:srgbClr val="FF9933"/>
              </a:gs>
              <a:gs pos="100000">
                <a:schemeClr val="bg1"/>
              </a:gs>
            </a:gsLst>
            <a:lin ang="5400000" scaled="1"/>
          </a:gradFill>
          <a:ln w="9525">
            <a:noFill/>
            <a:miter lim="800000"/>
            <a:headEnd/>
            <a:tailEnd/>
          </a:ln>
          <a:effectLst/>
        </p:spPr>
        <p:txBody>
          <a:bodyPr>
            <a:spAutoFit/>
          </a:bodyPr>
          <a:lstStyle/>
          <a:p>
            <a:pPr defTabSz="914400" eaLnBrk="0" fontAlgn="base" hangingPunct="0">
              <a:spcBef>
                <a:spcPct val="50000"/>
              </a:spcBef>
              <a:spcAft>
                <a:spcPct val="0"/>
              </a:spcAft>
              <a:defRPr/>
            </a:pPr>
            <a:r>
              <a:rPr lang="en-US" sz="2400">
                <a:solidFill>
                  <a:srgbClr val="3333CC"/>
                </a:solidFill>
                <a:effectLst>
                  <a:outerShdw blurRad="38100" dist="38100" dir="2700000" algn="tl">
                    <a:srgbClr val="000000"/>
                  </a:outerShdw>
                </a:effectLst>
                <a:latin typeface="Arial" charset="0"/>
              </a:rPr>
              <a:t>Parent</a:t>
            </a:r>
          </a:p>
        </p:txBody>
      </p:sp>
      <p:sp>
        <p:nvSpPr>
          <p:cNvPr id="243726" name="Text Box 14"/>
          <p:cNvSpPr txBox="1">
            <a:spLocks noChangeArrowheads="1"/>
          </p:cNvSpPr>
          <p:nvPr/>
        </p:nvSpPr>
        <p:spPr bwMode="auto">
          <a:xfrm>
            <a:off x="1222375" y="228600"/>
            <a:ext cx="1524000" cy="457200"/>
          </a:xfrm>
          <a:prstGeom prst="rect">
            <a:avLst/>
          </a:prstGeom>
          <a:gradFill rotWithShape="0">
            <a:gsLst>
              <a:gs pos="0">
                <a:srgbClr val="FF9933"/>
              </a:gs>
              <a:gs pos="100000">
                <a:schemeClr val="bg1"/>
              </a:gs>
            </a:gsLst>
            <a:lin ang="5400000" scaled="1"/>
          </a:gradFill>
          <a:ln w="9525">
            <a:noFill/>
            <a:miter lim="800000"/>
            <a:headEnd/>
            <a:tailEnd/>
          </a:ln>
          <a:effectLst/>
        </p:spPr>
        <p:txBody>
          <a:bodyPr>
            <a:spAutoFit/>
          </a:bodyPr>
          <a:lstStyle/>
          <a:p>
            <a:pPr defTabSz="914400" eaLnBrk="0" fontAlgn="base" hangingPunct="0">
              <a:spcBef>
                <a:spcPct val="50000"/>
              </a:spcBef>
              <a:spcAft>
                <a:spcPct val="0"/>
              </a:spcAft>
              <a:defRPr/>
            </a:pPr>
            <a:r>
              <a:rPr lang="en-US" sz="2400">
                <a:solidFill>
                  <a:srgbClr val="FF3399"/>
                </a:solidFill>
                <a:effectLst>
                  <a:outerShdw blurRad="38100" dist="38100" dir="2700000" algn="tl">
                    <a:srgbClr val="000000"/>
                  </a:outerShdw>
                </a:effectLst>
                <a:latin typeface="Arial" charset="0"/>
              </a:rPr>
              <a:t>Daughter</a:t>
            </a:r>
          </a:p>
        </p:txBody>
      </p:sp>
      <p:sp>
        <p:nvSpPr>
          <p:cNvPr id="243727" name="Text Box 15"/>
          <p:cNvSpPr txBox="1">
            <a:spLocks noChangeArrowheads="1"/>
          </p:cNvSpPr>
          <p:nvPr/>
        </p:nvSpPr>
        <p:spPr bwMode="auto">
          <a:xfrm>
            <a:off x="2898775" y="228600"/>
            <a:ext cx="2133600" cy="457200"/>
          </a:xfrm>
          <a:prstGeom prst="rect">
            <a:avLst/>
          </a:prstGeom>
          <a:gradFill rotWithShape="0">
            <a:gsLst>
              <a:gs pos="0">
                <a:srgbClr val="FF9933"/>
              </a:gs>
              <a:gs pos="100000">
                <a:schemeClr val="bg1"/>
              </a:gs>
            </a:gsLst>
            <a:lin ang="5400000" scaled="1"/>
          </a:grad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sz="2400" b="1">
                <a:solidFill>
                  <a:srgbClr val="000000"/>
                </a:solidFill>
                <a:effectLst>
                  <a:outerShdw blurRad="38100" dist="38100" dir="2700000" algn="tl">
                    <a:srgbClr val="FFFFFF"/>
                  </a:outerShdw>
                </a:effectLst>
                <a:latin typeface="Arial" charset="0"/>
              </a:rPr>
              <a:t>Half-life (yrs)</a:t>
            </a:r>
          </a:p>
        </p:txBody>
      </p:sp>
      <p:sp>
        <p:nvSpPr>
          <p:cNvPr id="243728" name="Text Box 16"/>
          <p:cNvSpPr txBox="1">
            <a:spLocks noChangeArrowheads="1"/>
          </p:cNvSpPr>
          <p:nvPr/>
        </p:nvSpPr>
        <p:spPr bwMode="auto">
          <a:xfrm>
            <a:off x="5611813" y="228600"/>
            <a:ext cx="2895600" cy="457200"/>
          </a:xfrm>
          <a:prstGeom prst="rect">
            <a:avLst/>
          </a:prstGeom>
          <a:gradFill rotWithShape="0">
            <a:gsLst>
              <a:gs pos="0">
                <a:srgbClr val="FF9933"/>
              </a:gs>
              <a:gs pos="100000">
                <a:schemeClr val="bg1"/>
              </a:gs>
            </a:gsLst>
            <a:lin ang="5400000" scaled="1"/>
          </a:grad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sz="2400" b="1">
                <a:solidFill>
                  <a:srgbClr val="000000"/>
                </a:solidFill>
                <a:effectLst>
                  <a:outerShdw blurRad="38100" dist="38100" dir="2700000" algn="tl">
                    <a:srgbClr val="FFFFFF"/>
                  </a:outerShdw>
                </a:effectLst>
                <a:latin typeface="Arial" charset="0"/>
              </a:rPr>
              <a:t>Useful Range (yrs)</a:t>
            </a:r>
          </a:p>
        </p:txBody>
      </p:sp>
      <p:sp>
        <p:nvSpPr>
          <p:cNvPr id="243729" name="Rectangle 17"/>
          <p:cNvSpPr>
            <a:spLocks noChangeArrowheads="1"/>
          </p:cNvSpPr>
          <p:nvPr/>
        </p:nvSpPr>
        <p:spPr bwMode="auto">
          <a:xfrm>
            <a:off x="5080000" y="885825"/>
            <a:ext cx="101600" cy="790575"/>
          </a:xfrm>
          <a:prstGeom prst="rect">
            <a:avLst/>
          </a:prstGeom>
          <a:solidFill>
            <a:srgbClr val="FFFF66"/>
          </a:solidFill>
          <a:ln w="9525">
            <a:noFill/>
            <a:miter lim="800000"/>
            <a:headEnd/>
            <a:tailEnd/>
          </a:ln>
          <a:effectLst>
            <a:outerShdw dist="35921" dir="2700000" algn="ctr" rotWithShape="0">
              <a:schemeClr val="bg2"/>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sp>
        <p:nvSpPr>
          <p:cNvPr id="243731" name="Text Box 19"/>
          <p:cNvSpPr txBox="1">
            <a:spLocks noChangeArrowheads="1"/>
          </p:cNvSpPr>
          <p:nvPr/>
        </p:nvSpPr>
        <p:spPr bwMode="auto">
          <a:xfrm>
            <a:off x="228600" y="2322513"/>
            <a:ext cx="8686800" cy="4108450"/>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400">
                <a:solidFill>
                  <a:srgbClr val="000000"/>
                </a:solidFill>
                <a:latin typeface="Arial" charset="0"/>
              </a:rPr>
              <a:t>An analysis of a zircon crystal in a rock reveals that it contains: </a:t>
            </a:r>
          </a:p>
          <a:p>
            <a:pPr defTabSz="914400" eaLnBrk="0" fontAlgn="base" hangingPunct="0">
              <a:spcBef>
                <a:spcPct val="0"/>
              </a:spcBef>
              <a:spcAft>
                <a:spcPct val="0"/>
              </a:spcAft>
              <a:defRPr/>
            </a:pPr>
            <a:r>
              <a:rPr lang="en-US" sz="2400">
                <a:solidFill>
                  <a:srgbClr val="000000"/>
                </a:solidFill>
                <a:latin typeface="Arial" charset="0"/>
              </a:rPr>
              <a:t>	</a:t>
            </a:r>
          </a:p>
          <a:p>
            <a:pPr defTabSz="914400" eaLnBrk="0" fontAlgn="base" hangingPunct="0">
              <a:spcBef>
                <a:spcPct val="0"/>
              </a:spcBef>
              <a:spcAft>
                <a:spcPct val="0"/>
              </a:spcAft>
              <a:defRPr/>
            </a:pPr>
            <a:r>
              <a:rPr lang="en-US" sz="2400">
                <a:solidFill>
                  <a:srgbClr val="000000"/>
                </a:solidFill>
                <a:latin typeface="Arial" charset="0"/>
              </a:rPr>
              <a:t>	 50.0% </a:t>
            </a:r>
            <a:r>
              <a:rPr lang="en-US" sz="2400" baseline="30000">
                <a:solidFill>
                  <a:srgbClr val="3333CC"/>
                </a:solidFill>
                <a:effectLst>
                  <a:outerShdw blurRad="38100" dist="38100" dir="2700000" algn="tl">
                    <a:srgbClr val="000000"/>
                  </a:outerShdw>
                </a:effectLst>
                <a:latin typeface="Arial" charset="0"/>
              </a:rPr>
              <a:t>238</a:t>
            </a:r>
            <a:r>
              <a:rPr lang="en-US" sz="2400">
                <a:solidFill>
                  <a:srgbClr val="3333CC"/>
                </a:solidFill>
                <a:effectLst>
                  <a:outerShdw blurRad="38100" dist="38100" dir="2700000" algn="tl">
                    <a:srgbClr val="000000"/>
                  </a:outerShdw>
                </a:effectLst>
                <a:latin typeface="Arial" charset="0"/>
              </a:rPr>
              <a:t>U</a:t>
            </a:r>
            <a:r>
              <a:rPr lang="en-US" sz="2400">
                <a:solidFill>
                  <a:srgbClr val="000000"/>
                </a:solidFill>
                <a:latin typeface="Arial" charset="0"/>
              </a:rPr>
              <a:t> and 50.0% </a:t>
            </a:r>
            <a:r>
              <a:rPr lang="en-US" sz="2400" baseline="30000">
                <a:solidFill>
                  <a:srgbClr val="FF3399"/>
                </a:solidFill>
                <a:effectLst>
                  <a:outerShdw blurRad="38100" dist="38100" dir="2700000" algn="tl">
                    <a:srgbClr val="000000"/>
                  </a:outerShdw>
                </a:effectLst>
                <a:latin typeface="Arial" charset="0"/>
              </a:rPr>
              <a:t>206</a:t>
            </a:r>
            <a:r>
              <a:rPr lang="en-US" sz="2400">
                <a:solidFill>
                  <a:srgbClr val="FF3399"/>
                </a:solidFill>
                <a:effectLst>
                  <a:outerShdw blurRad="38100" dist="38100" dir="2700000" algn="tl">
                    <a:srgbClr val="000000"/>
                  </a:outerShdw>
                </a:effectLst>
                <a:latin typeface="Arial" charset="0"/>
              </a:rPr>
              <a:t>Pb</a:t>
            </a:r>
            <a:endParaRPr lang="en-US" sz="2400">
              <a:solidFill>
                <a:srgbClr val="3333CC"/>
              </a:solidFill>
              <a:effectLst>
                <a:outerShdw blurRad="38100" dist="38100" dir="2700000" algn="tl">
                  <a:srgbClr val="000000"/>
                </a:outerShdw>
              </a:effectLst>
              <a:latin typeface="Arial" charset="0"/>
            </a:endParaRPr>
          </a:p>
          <a:p>
            <a:pPr defTabSz="914400" eaLnBrk="0" fontAlgn="base" hangingPunct="0">
              <a:spcBef>
                <a:spcPct val="0"/>
              </a:spcBef>
              <a:spcAft>
                <a:spcPct val="0"/>
              </a:spcAft>
              <a:defRPr/>
            </a:pPr>
            <a:r>
              <a:rPr lang="en-US" sz="2400">
                <a:solidFill>
                  <a:srgbClr val="3333CC"/>
                </a:solidFill>
                <a:effectLst>
                  <a:outerShdw blurRad="38100" dist="38100" dir="2700000" algn="tl">
                    <a:srgbClr val="000000"/>
                  </a:outerShdw>
                </a:effectLst>
                <a:latin typeface="Arial" charset="0"/>
              </a:rPr>
              <a:t>	</a:t>
            </a:r>
            <a:r>
              <a:rPr lang="en-US" sz="2400">
                <a:solidFill>
                  <a:srgbClr val="000000"/>
                </a:solidFill>
                <a:latin typeface="Arial" charset="0"/>
              </a:rPr>
              <a:t>1.6% </a:t>
            </a:r>
            <a:r>
              <a:rPr lang="en-US" sz="2400" baseline="30000">
                <a:solidFill>
                  <a:srgbClr val="3333CC"/>
                </a:solidFill>
                <a:effectLst>
                  <a:outerShdw blurRad="38100" dist="38100" dir="2700000" algn="tl">
                    <a:srgbClr val="000000"/>
                  </a:outerShdw>
                </a:effectLst>
                <a:latin typeface="Arial" charset="0"/>
              </a:rPr>
              <a:t>235</a:t>
            </a:r>
            <a:r>
              <a:rPr lang="en-US" sz="2400">
                <a:solidFill>
                  <a:srgbClr val="3333CC"/>
                </a:solidFill>
                <a:effectLst>
                  <a:outerShdw blurRad="38100" dist="38100" dir="2700000" algn="tl">
                    <a:srgbClr val="000000"/>
                  </a:outerShdw>
                </a:effectLst>
                <a:latin typeface="Arial" charset="0"/>
              </a:rPr>
              <a:t>U</a:t>
            </a:r>
            <a:r>
              <a:rPr lang="en-US" sz="2400">
                <a:solidFill>
                  <a:srgbClr val="000000"/>
                </a:solidFill>
                <a:latin typeface="Arial" charset="0"/>
              </a:rPr>
              <a:t> and 98.4% </a:t>
            </a:r>
            <a:r>
              <a:rPr lang="en-US" sz="2400" baseline="30000">
                <a:solidFill>
                  <a:srgbClr val="FF3399"/>
                </a:solidFill>
                <a:effectLst>
                  <a:outerShdw blurRad="38100" dist="38100" dir="2700000" algn="tl">
                    <a:srgbClr val="000000"/>
                  </a:outerShdw>
                </a:effectLst>
                <a:latin typeface="Arial" charset="0"/>
              </a:rPr>
              <a:t>207</a:t>
            </a:r>
            <a:r>
              <a:rPr lang="en-US" sz="2400">
                <a:solidFill>
                  <a:srgbClr val="FF3399"/>
                </a:solidFill>
                <a:effectLst>
                  <a:outerShdw blurRad="38100" dist="38100" dir="2700000" algn="tl">
                    <a:srgbClr val="000000"/>
                  </a:outerShdw>
                </a:effectLst>
                <a:latin typeface="Arial" charset="0"/>
              </a:rPr>
              <a:t>Pb</a:t>
            </a:r>
            <a:endParaRPr lang="en-US" sz="2400">
              <a:solidFill>
                <a:srgbClr val="3333CC"/>
              </a:solidFill>
              <a:effectLst>
                <a:outerShdw blurRad="38100" dist="38100" dir="2700000" algn="tl">
                  <a:srgbClr val="000000"/>
                </a:outerShdw>
              </a:effectLst>
              <a:latin typeface="Arial" charset="0"/>
            </a:endParaRPr>
          </a:p>
          <a:p>
            <a:pPr defTabSz="914400" eaLnBrk="0" fontAlgn="base" hangingPunct="0">
              <a:spcBef>
                <a:spcPct val="0"/>
              </a:spcBef>
              <a:spcAft>
                <a:spcPct val="0"/>
              </a:spcAft>
              <a:defRPr/>
            </a:pPr>
            <a:endParaRPr lang="en-US" sz="2400">
              <a:solidFill>
                <a:srgbClr val="000000"/>
              </a:solidFill>
              <a:latin typeface="Arial" charset="0"/>
            </a:endParaRPr>
          </a:p>
          <a:p>
            <a:pPr defTabSz="914400" eaLnBrk="0" fontAlgn="base" hangingPunct="0">
              <a:spcBef>
                <a:spcPct val="0"/>
              </a:spcBef>
              <a:spcAft>
                <a:spcPct val="0"/>
              </a:spcAft>
              <a:defRPr/>
            </a:pPr>
            <a:r>
              <a:rPr lang="en-US" sz="2400">
                <a:solidFill>
                  <a:srgbClr val="000000"/>
                </a:solidFill>
                <a:latin typeface="Arial" charset="0"/>
              </a:rPr>
              <a:t>How many half-lives of </a:t>
            </a:r>
            <a:r>
              <a:rPr lang="en-US" sz="2400" baseline="30000">
                <a:solidFill>
                  <a:srgbClr val="3333CC"/>
                </a:solidFill>
                <a:effectLst>
                  <a:outerShdw blurRad="38100" dist="38100" dir="2700000" algn="tl">
                    <a:srgbClr val="000000"/>
                  </a:outerShdw>
                </a:effectLst>
                <a:latin typeface="Arial" charset="0"/>
              </a:rPr>
              <a:t>238</a:t>
            </a:r>
            <a:r>
              <a:rPr lang="en-US" sz="2400">
                <a:solidFill>
                  <a:srgbClr val="3333CC"/>
                </a:solidFill>
                <a:effectLst>
                  <a:outerShdw blurRad="38100" dist="38100" dir="2700000" algn="tl">
                    <a:srgbClr val="000000"/>
                  </a:outerShdw>
                </a:effectLst>
                <a:latin typeface="Arial" charset="0"/>
              </a:rPr>
              <a:t>U</a:t>
            </a:r>
            <a:r>
              <a:rPr lang="en-US" sz="2400">
                <a:solidFill>
                  <a:srgbClr val="000000"/>
                </a:solidFill>
                <a:latin typeface="Arial" charset="0"/>
              </a:rPr>
              <a:t> have passed since the formation of the zircon?</a:t>
            </a:r>
          </a:p>
          <a:p>
            <a:pPr defTabSz="914400" eaLnBrk="0" fontAlgn="base" hangingPunct="0">
              <a:spcBef>
                <a:spcPct val="50000"/>
              </a:spcBef>
              <a:spcAft>
                <a:spcPct val="0"/>
              </a:spcAft>
              <a:defRPr/>
            </a:pPr>
            <a:r>
              <a:rPr lang="en-US" sz="2400">
                <a:solidFill>
                  <a:srgbClr val="000000"/>
                </a:solidFill>
                <a:latin typeface="Arial" charset="0"/>
              </a:rPr>
              <a:t>How many half-lives of </a:t>
            </a:r>
            <a:r>
              <a:rPr lang="en-US" sz="2400" baseline="30000">
                <a:solidFill>
                  <a:srgbClr val="3333CC"/>
                </a:solidFill>
                <a:effectLst>
                  <a:outerShdw blurRad="38100" dist="38100" dir="2700000" algn="tl">
                    <a:srgbClr val="000000"/>
                  </a:outerShdw>
                </a:effectLst>
                <a:latin typeface="Arial" charset="0"/>
              </a:rPr>
              <a:t>235</a:t>
            </a:r>
            <a:r>
              <a:rPr lang="en-US" sz="2400">
                <a:solidFill>
                  <a:srgbClr val="3333CC"/>
                </a:solidFill>
                <a:effectLst>
                  <a:outerShdw blurRad="38100" dist="38100" dir="2700000" algn="tl">
                    <a:srgbClr val="000000"/>
                  </a:outerShdw>
                </a:effectLst>
                <a:latin typeface="Arial" charset="0"/>
              </a:rPr>
              <a:t>U</a:t>
            </a:r>
            <a:r>
              <a:rPr lang="en-US" sz="2400">
                <a:solidFill>
                  <a:srgbClr val="000000"/>
                </a:solidFill>
                <a:latin typeface="Arial" charset="0"/>
              </a:rPr>
              <a:t> have passed since the formation of the zircon?</a:t>
            </a:r>
          </a:p>
          <a:p>
            <a:pPr defTabSz="914400" eaLnBrk="0" fontAlgn="base" hangingPunct="0">
              <a:spcBef>
                <a:spcPct val="50000"/>
              </a:spcBef>
              <a:spcAft>
                <a:spcPct val="0"/>
              </a:spcAft>
              <a:defRPr/>
            </a:pPr>
            <a:r>
              <a:rPr lang="en-US" sz="2400">
                <a:solidFill>
                  <a:srgbClr val="000000"/>
                </a:solidFill>
                <a:latin typeface="Arial" charset="0"/>
              </a:rPr>
              <a:t>What is the age of the zircon?</a:t>
            </a:r>
          </a:p>
        </p:txBody>
      </p:sp>
    </p:spTree>
    <p:extLst>
      <p:ext uri="{BB962C8B-B14F-4D97-AF65-F5344CB8AC3E}">
        <p14:creationId xmlns:p14="http://schemas.microsoft.com/office/powerpoint/2010/main" val="25649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43714"/>
                                        </p:tgtEl>
                                        <p:attrNameLst>
                                          <p:attrName>style.visibility</p:attrName>
                                        </p:attrNameLst>
                                      </p:cBhvr>
                                      <p:to>
                                        <p:strVal val="visible"/>
                                      </p:to>
                                    </p:set>
                                    <p:animEffect transition="in" filter="box(out)">
                                      <p:cBhvr>
                                        <p:cTn id="7" dur="500"/>
                                        <p:tgtEl>
                                          <p:spTgt spid="2437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43731">
                                            <p:txEl>
                                              <p:pRg st="6" end="6"/>
                                            </p:txEl>
                                          </p:spTgt>
                                        </p:tgtEl>
                                        <p:attrNameLst>
                                          <p:attrName>style.visibility</p:attrName>
                                        </p:attrNameLst>
                                      </p:cBhvr>
                                      <p:to>
                                        <p:strVal val="visible"/>
                                      </p:to>
                                    </p:set>
                                    <p:animEffect transition="in" filter="slide(fromLeft)">
                                      <p:cBhvr>
                                        <p:cTn id="12" dur="500"/>
                                        <p:tgtEl>
                                          <p:spTgt spid="243731">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243731">
                                            <p:txEl>
                                              <p:pRg st="7" end="7"/>
                                            </p:txEl>
                                          </p:spTgt>
                                        </p:tgtEl>
                                        <p:attrNameLst>
                                          <p:attrName>style.visibility</p:attrName>
                                        </p:attrNameLst>
                                      </p:cBhvr>
                                      <p:to>
                                        <p:strVal val="visible"/>
                                      </p:to>
                                    </p:set>
                                    <p:animEffect transition="in" filter="slide(fromLeft)">
                                      <p:cBhvr>
                                        <p:cTn id="17" dur="500"/>
                                        <p:tgtEl>
                                          <p:spTgt spid="2437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Text Box 4"/>
          <p:cNvSpPr txBox="1">
            <a:spLocks noChangeArrowheads="1"/>
          </p:cNvSpPr>
          <p:nvPr/>
        </p:nvSpPr>
        <p:spPr bwMode="auto">
          <a:xfrm>
            <a:off x="442761" y="1322806"/>
            <a:ext cx="8171849" cy="5078313"/>
          </a:xfrm>
          <a:prstGeom prst="rect">
            <a:avLst/>
          </a:prstGeom>
          <a:noFill/>
          <a:ln w="9525">
            <a:noFill/>
            <a:miter lim="800000"/>
            <a:headEnd/>
            <a:tailEnd/>
          </a:ln>
          <a:effectLst/>
        </p:spPr>
        <p:txBody>
          <a:bodyPr wrap="square">
            <a:spAutoFit/>
          </a:bodyPr>
          <a:lstStyle/>
          <a:p>
            <a:pPr defTabSz="914400" eaLnBrk="0" fontAlgn="base" hangingPunct="0">
              <a:spcBef>
                <a:spcPct val="50000"/>
              </a:spcBef>
              <a:spcAft>
                <a:spcPct val="0"/>
              </a:spcAft>
              <a:defRPr/>
            </a:pPr>
            <a:r>
              <a:rPr lang="en-US" sz="2400" dirty="0" smtClean="0">
                <a:solidFill>
                  <a:srgbClr val="000000"/>
                </a:solidFill>
                <a:latin typeface="Arial" charset="0"/>
              </a:rPr>
              <a:t>Collect an igneous rock in the field with zircon crystals with U</a:t>
            </a:r>
            <a:r>
              <a:rPr lang="en-US" sz="2400" baseline="30000" dirty="0" smtClean="0">
                <a:solidFill>
                  <a:srgbClr val="000000"/>
                </a:solidFill>
                <a:latin typeface="Arial" charset="0"/>
              </a:rPr>
              <a:t>235</a:t>
            </a:r>
            <a:r>
              <a:rPr lang="en-US" sz="2400" dirty="0" smtClean="0">
                <a:solidFill>
                  <a:srgbClr val="000000"/>
                </a:solidFill>
                <a:latin typeface="Arial" charset="0"/>
              </a:rPr>
              <a:t>/Pb</a:t>
            </a:r>
            <a:r>
              <a:rPr lang="en-US" sz="2400" baseline="30000" dirty="0" smtClean="0">
                <a:solidFill>
                  <a:srgbClr val="000000"/>
                </a:solidFill>
                <a:latin typeface="Arial" charset="0"/>
              </a:rPr>
              <a:t>207</a:t>
            </a:r>
            <a:r>
              <a:rPr lang="en-US" sz="2400" dirty="0" smtClean="0">
                <a:solidFill>
                  <a:srgbClr val="000000"/>
                </a:solidFill>
                <a:latin typeface="Arial" charset="0"/>
              </a:rPr>
              <a:t>.</a:t>
            </a:r>
          </a:p>
          <a:p>
            <a:pPr defTabSz="914400" eaLnBrk="0" fontAlgn="base" hangingPunct="0">
              <a:spcBef>
                <a:spcPct val="50000"/>
              </a:spcBef>
              <a:spcAft>
                <a:spcPct val="0"/>
              </a:spcAft>
              <a:defRPr/>
            </a:pPr>
            <a:r>
              <a:rPr lang="en-US" sz="2400" dirty="0" smtClean="0">
                <a:solidFill>
                  <a:srgbClr val="000000"/>
                </a:solidFill>
                <a:latin typeface="Arial" charset="0"/>
              </a:rPr>
              <a:t>Lab sample: ~91.7% U</a:t>
            </a:r>
            <a:r>
              <a:rPr lang="en-US" sz="2400" baseline="30000" dirty="0" smtClean="0">
                <a:solidFill>
                  <a:srgbClr val="000000"/>
                </a:solidFill>
                <a:latin typeface="Arial" charset="0"/>
              </a:rPr>
              <a:t>235</a:t>
            </a:r>
            <a:r>
              <a:rPr lang="en-US" sz="2400" dirty="0" smtClean="0">
                <a:solidFill>
                  <a:srgbClr val="000000"/>
                </a:solidFill>
                <a:latin typeface="Arial" charset="0"/>
              </a:rPr>
              <a:t> to ~8.3% Pb</a:t>
            </a:r>
            <a:r>
              <a:rPr lang="en-US" sz="2400" baseline="30000" dirty="0" smtClean="0">
                <a:solidFill>
                  <a:srgbClr val="000000"/>
                </a:solidFill>
                <a:latin typeface="Arial" charset="0"/>
              </a:rPr>
              <a:t>207</a:t>
            </a:r>
            <a:r>
              <a:rPr lang="en-US" sz="2400" dirty="0" smtClean="0">
                <a:solidFill>
                  <a:srgbClr val="000000"/>
                </a:solidFill>
                <a:latin typeface="Arial" charset="0"/>
              </a:rPr>
              <a:t> or </a:t>
            </a:r>
          </a:p>
          <a:p>
            <a:pPr defTabSz="914400" eaLnBrk="0" fontAlgn="base" hangingPunct="0">
              <a:spcBef>
                <a:spcPct val="50000"/>
              </a:spcBef>
              <a:spcAft>
                <a:spcPct val="0"/>
              </a:spcAft>
              <a:defRPr/>
            </a:pPr>
            <a:r>
              <a:rPr lang="en-US" sz="2400" dirty="0" smtClean="0">
                <a:solidFill>
                  <a:srgbClr val="000000"/>
                </a:solidFill>
                <a:latin typeface="Arial" charset="0"/>
              </a:rPr>
              <a:t>__ half-</a:t>
            </a:r>
            <a:r>
              <a:rPr lang="en-US" sz="2400" dirty="0" err="1" smtClean="0">
                <a:solidFill>
                  <a:srgbClr val="000000"/>
                </a:solidFill>
                <a:latin typeface="Arial" charset="0"/>
              </a:rPr>
              <a:t>lifes</a:t>
            </a:r>
            <a:r>
              <a:rPr lang="en-US" sz="2400" dirty="0" smtClean="0">
                <a:solidFill>
                  <a:srgbClr val="000000"/>
                </a:solidFill>
                <a:latin typeface="Arial" charset="0"/>
              </a:rPr>
              <a:t>? (age in Million Years)</a:t>
            </a:r>
          </a:p>
          <a:p>
            <a:pPr defTabSz="914400" eaLnBrk="0" fontAlgn="base" hangingPunct="0">
              <a:spcBef>
                <a:spcPct val="50000"/>
              </a:spcBef>
              <a:spcAft>
                <a:spcPct val="0"/>
              </a:spcAft>
              <a:defRPr/>
            </a:pPr>
            <a:r>
              <a:rPr lang="en-US" sz="2400" dirty="0" smtClean="0">
                <a:solidFill>
                  <a:srgbClr val="000000"/>
                </a:solidFill>
                <a:latin typeface="Arial" charset="0"/>
              </a:rPr>
              <a:t>1/8 of a half-life (713 MY / 8 = 89 MY)</a:t>
            </a:r>
          </a:p>
          <a:p>
            <a:pPr defTabSz="914400" eaLnBrk="0" fontAlgn="base" hangingPunct="0">
              <a:spcBef>
                <a:spcPct val="50000"/>
              </a:spcBef>
              <a:spcAft>
                <a:spcPct val="0"/>
              </a:spcAft>
              <a:defRPr/>
            </a:pPr>
            <a:r>
              <a:rPr lang="en-US" sz="2400" dirty="0" smtClean="0">
                <a:solidFill>
                  <a:srgbClr val="000000"/>
                </a:solidFill>
                <a:latin typeface="Arial" charset="0"/>
              </a:rPr>
              <a:t>Younger rock beside your original rock with zircon crystals with U</a:t>
            </a:r>
            <a:r>
              <a:rPr lang="en-US" sz="2400" baseline="30000" dirty="0" smtClean="0">
                <a:solidFill>
                  <a:srgbClr val="000000"/>
                </a:solidFill>
                <a:latin typeface="Arial" charset="0"/>
              </a:rPr>
              <a:t>235</a:t>
            </a:r>
            <a:r>
              <a:rPr lang="en-US" sz="2400" dirty="0" smtClean="0">
                <a:solidFill>
                  <a:srgbClr val="000000"/>
                </a:solidFill>
                <a:latin typeface="Arial" charset="0"/>
              </a:rPr>
              <a:t>/Pb</a:t>
            </a:r>
            <a:r>
              <a:rPr lang="en-US" sz="2400" baseline="30000" dirty="0" smtClean="0">
                <a:solidFill>
                  <a:srgbClr val="000000"/>
                </a:solidFill>
                <a:latin typeface="Arial" charset="0"/>
              </a:rPr>
              <a:t>207</a:t>
            </a:r>
            <a:r>
              <a:rPr lang="en-US" sz="2400" dirty="0" smtClean="0">
                <a:solidFill>
                  <a:srgbClr val="000000"/>
                </a:solidFill>
                <a:latin typeface="Arial" charset="0"/>
              </a:rPr>
              <a:t>.  Is the % </a:t>
            </a:r>
            <a:r>
              <a:rPr lang="en-US" sz="2400" dirty="0">
                <a:solidFill>
                  <a:srgbClr val="000000"/>
                </a:solidFill>
                <a:latin typeface="Arial" charset="0"/>
              </a:rPr>
              <a:t>U</a:t>
            </a:r>
            <a:r>
              <a:rPr lang="en-US" sz="2400" baseline="30000" dirty="0">
                <a:solidFill>
                  <a:srgbClr val="000000"/>
                </a:solidFill>
                <a:latin typeface="Arial" charset="0"/>
              </a:rPr>
              <a:t>235</a:t>
            </a:r>
            <a:r>
              <a:rPr lang="en-US" sz="2400" dirty="0">
                <a:solidFill>
                  <a:srgbClr val="000000"/>
                </a:solidFill>
                <a:latin typeface="Arial" charset="0"/>
              </a:rPr>
              <a:t> </a:t>
            </a:r>
            <a:r>
              <a:rPr lang="en-US" sz="2400" dirty="0" smtClean="0">
                <a:solidFill>
                  <a:srgbClr val="000000"/>
                </a:solidFill>
                <a:latin typeface="Arial" charset="0"/>
              </a:rPr>
              <a:t>higher or lower than the sample in question?</a:t>
            </a:r>
          </a:p>
          <a:p>
            <a:pPr defTabSz="914400" eaLnBrk="0" fontAlgn="base" hangingPunct="0">
              <a:spcBef>
                <a:spcPct val="50000"/>
              </a:spcBef>
              <a:spcAft>
                <a:spcPct val="0"/>
              </a:spcAft>
              <a:defRPr/>
            </a:pPr>
            <a:r>
              <a:rPr lang="en-US" sz="2400" dirty="0" smtClean="0">
                <a:solidFill>
                  <a:srgbClr val="000000"/>
                </a:solidFill>
                <a:latin typeface="Arial" charset="0"/>
              </a:rPr>
              <a:t>What happens to the % </a:t>
            </a:r>
            <a:r>
              <a:rPr lang="en-US" sz="2400" dirty="0">
                <a:solidFill>
                  <a:srgbClr val="000000"/>
                </a:solidFill>
                <a:latin typeface="Arial" charset="0"/>
              </a:rPr>
              <a:t>U</a:t>
            </a:r>
            <a:r>
              <a:rPr lang="en-US" sz="2400" baseline="30000" dirty="0">
                <a:solidFill>
                  <a:srgbClr val="000000"/>
                </a:solidFill>
                <a:latin typeface="Arial" charset="0"/>
              </a:rPr>
              <a:t>235</a:t>
            </a:r>
            <a:r>
              <a:rPr lang="en-US" sz="2400" dirty="0">
                <a:solidFill>
                  <a:srgbClr val="000000"/>
                </a:solidFill>
                <a:latin typeface="Arial" charset="0"/>
              </a:rPr>
              <a:t> </a:t>
            </a:r>
            <a:r>
              <a:rPr lang="en-US" sz="2400" dirty="0" smtClean="0">
                <a:solidFill>
                  <a:srgbClr val="000000"/>
                </a:solidFill>
                <a:latin typeface="Arial" charset="0"/>
              </a:rPr>
              <a:t>and the estimated age of the rock in question, if you get some of the younger rock in your sample?</a:t>
            </a:r>
          </a:p>
        </p:txBody>
      </p:sp>
      <p:sp>
        <p:nvSpPr>
          <p:cNvPr id="16389" name="Text Box 5"/>
          <p:cNvSpPr txBox="1">
            <a:spLocks noChangeArrowheads="1"/>
          </p:cNvSpPr>
          <p:nvPr/>
        </p:nvSpPr>
        <p:spPr bwMode="auto">
          <a:xfrm>
            <a:off x="1049155" y="204652"/>
            <a:ext cx="7087747" cy="830997"/>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flatTx/>
          </a:bodyPr>
          <a:lstStyle/>
          <a:p>
            <a:pPr algn="ctr" defTabSz="914400" eaLnBrk="0" fontAlgn="base" hangingPunct="0">
              <a:spcBef>
                <a:spcPct val="0"/>
              </a:spcBef>
              <a:spcAft>
                <a:spcPct val="0"/>
              </a:spcAft>
            </a:pPr>
            <a:r>
              <a:rPr lang="en-US" altLang="en-US" sz="4800" dirty="0" smtClean="0">
                <a:solidFill>
                  <a:srgbClr val="7030A0"/>
                </a:solidFill>
                <a:latin typeface="Arial" charset="0"/>
              </a:rPr>
              <a:t>ROCK SAMPLE (U</a:t>
            </a:r>
            <a:r>
              <a:rPr lang="en-US" altLang="en-US" sz="4800" baseline="30000" dirty="0" smtClean="0">
                <a:solidFill>
                  <a:srgbClr val="7030A0"/>
                </a:solidFill>
                <a:latin typeface="Arial" charset="0"/>
              </a:rPr>
              <a:t>235</a:t>
            </a:r>
            <a:r>
              <a:rPr lang="en-US" altLang="en-US" sz="4800" dirty="0" smtClean="0">
                <a:solidFill>
                  <a:srgbClr val="7030A0"/>
                </a:solidFill>
                <a:latin typeface="Arial" charset="0"/>
              </a:rPr>
              <a:t>)</a:t>
            </a:r>
            <a:endParaRPr lang="en-US" altLang="en-US" sz="4800" dirty="0" smtClean="0">
              <a:solidFill>
                <a:srgbClr val="7030A0"/>
              </a:solidFill>
              <a:latin typeface="Arial" charset="0"/>
            </a:endParaRPr>
          </a:p>
        </p:txBody>
      </p:sp>
    </p:spTree>
    <p:extLst>
      <p:ext uri="{BB962C8B-B14F-4D97-AF65-F5344CB8AC3E}">
        <p14:creationId xmlns:p14="http://schemas.microsoft.com/office/powerpoint/2010/main" val="140918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0404"/>
                                        </p:tgtEl>
                                        <p:attrNameLst>
                                          <p:attrName>style.visibility</p:attrName>
                                        </p:attrNameLst>
                                      </p:cBhvr>
                                      <p:to>
                                        <p:strVal val="visible"/>
                                      </p:to>
                                    </p:set>
                                    <p:animEffect transition="in" filter="fade">
                                      <p:cBhvr>
                                        <p:cTn id="7" dur="1000"/>
                                        <p:tgtEl>
                                          <p:spTgt spid="230404"/>
                                        </p:tgtEl>
                                      </p:cBhvr>
                                    </p:animEffect>
                                    <p:anim calcmode="lin" valueType="num">
                                      <p:cBhvr>
                                        <p:cTn id="8" dur="1000" fill="hold"/>
                                        <p:tgtEl>
                                          <p:spTgt spid="230404"/>
                                        </p:tgtEl>
                                        <p:attrNameLst>
                                          <p:attrName>ppt_x</p:attrName>
                                        </p:attrNameLst>
                                      </p:cBhvr>
                                      <p:tavLst>
                                        <p:tav tm="0">
                                          <p:val>
                                            <p:strVal val="#ppt_x"/>
                                          </p:val>
                                        </p:tav>
                                        <p:tav tm="100000">
                                          <p:val>
                                            <p:strVal val="#ppt_x"/>
                                          </p:val>
                                        </p:tav>
                                      </p:tavLst>
                                    </p:anim>
                                    <p:anim calcmode="lin" valueType="num">
                                      <p:cBhvr>
                                        <p:cTn id="9" dur="1000" fill="hold"/>
                                        <p:tgtEl>
                                          <p:spTgt spid="2304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040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3040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3040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3040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30404">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04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Text Box 4"/>
          <p:cNvSpPr txBox="1">
            <a:spLocks noChangeArrowheads="1"/>
          </p:cNvSpPr>
          <p:nvPr/>
        </p:nvSpPr>
        <p:spPr bwMode="auto">
          <a:xfrm>
            <a:off x="442761" y="1322806"/>
            <a:ext cx="8171849" cy="4154984"/>
          </a:xfrm>
          <a:prstGeom prst="rect">
            <a:avLst/>
          </a:prstGeom>
          <a:noFill/>
          <a:ln w="9525">
            <a:noFill/>
            <a:miter lim="800000"/>
            <a:headEnd/>
            <a:tailEnd/>
          </a:ln>
          <a:effectLst/>
        </p:spPr>
        <p:txBody>
          <a:bodyPr wrap="square">
            <a:spAutoFit/>
          </a:bodyPr>
          <a:lstStyle/>
          <a:p>
            <a:pPr defTabSz="914400" eaLnBrk="0" fontAlgn="base" hangingPunct="0">
              <a:spcBef>
                <a:spcPct val="50000"/>
              </a:spcBef>
              <a:spcAft>
                <a:spcPct val="0"/>
              </a:spcAft>
              <a:defRPr/>
            </a:pPr>
            <a:r>
              <a:rPr lang="en-US" sz="2400" dirty="0" smtClean="0">
                <a:solidFill>
                  <a:srgbClr val="000000"/>
                </a:solidFill>
                <a:latin typeface="Arial" charset="0"/>
              </a:rPr>
              <a:t>8 Players, 5’ 9” to 6’ 1’ tall, average 5’ 11”.</a:t>
            </a:r>
          </a:p>
          <a:p>
            <a:pPr defTabSz="914400" eaLnBrk="0" fontAlgn="base" hangingPunct="0">
              <a:spcBef>
                <a:spcPct val="50000"/>
              </a:spcBef>
              <a:spcAft>
                <a:spcPct val="0"/>
              </a:spcAft>
              <a:defRPr/>
            </a:pPr>
            <a:r>
              <a:rPr lang="en-US" sz="2400" dirty="0" smtClean="0">
                <a:solidFill>
                  <a:srgbClr val="000000"/>
                </a:solidFill>
                <a:latin typeface="Arial" charset="0"/>
              </a:rPr>
              <a:t>The two centers from the basketball team slip in during the measurements by some outside consultant with no knowledge of the team, The basketball players are 6’ 8” and 6’ 10” tall. </a:t>
            </a:r>
          </a:p>
          <a:p>
            <a:pPr defTabSz="914400" eaLnBrk="0" fontAlgn="base" hangingPunct="0">
              <a:spcBef>
                <a:spcPct val="50000"/>
              </a:spcBef>
              <a:spcAft>
                <a:spcPct val="0"/>
              </a:spcAft>
              <a:defRPr/>
            </a:pPr>
            <a:r>
              <a:rPr lang="en-US" sz="2400" dirty="0" smtClean="0">
                <a:solidFill>
                  <a:srgbClr val="000000"/>
                </a:solidFill>
                <a:latin typeface="Arial" charset="0"/>
              </a:rPr>
              <a:t>What happens to the average height of the golf team now?</a:t>
            </a:r>
          </a:p>
          <a:p>
            <a:pPr defTabSz="914400" eaLnBrk="0" fontAlgn="base" hangingPunct="0">
              <a:spcBef>
                <a:spcPct val="50000"/>
              </a:spcBef>
              <a:spcAft>
                <a:spcPct val="0"/>
              </a:spcAft>
              <a:defRPr/>
            </a:pPr>
            <a:r>
              <a:rPr lang="en-US" sz="2400" dirty="0" smtClean="0">
                <a:solidFill>
                  <a:srgbClr val="000000"/>
                </a:solidFill>
                <a:latin typeface="Arial" charset="0"/>
              </a:rPr>
              <a:t>10 players, 5’ 9’ to 6’ 10”, Average Height = 6’ 1”</a:t>
            </a:r>
          </a:p>
          <a:p>
            <a:pPr defTabSz="914400" eaLnBrk="0" fontAlgn="base" hangingPunct="0">
              <a:spcBef>
                <a:spcPct val="50000"/>
              </a:spcBef>
              <a:spcAft>
                <a:spcPct val="0"/>
              </a:spcAft>
              <a:defRPr/>
            </a:pPr>
            <a:r>
              <a:rPr lang="en-US" sz="2400" dirty="0" smtClean="0">
                <a:solidFill>
                  <a:srgbClr val="000000"/>
                </a:solidFill>
                <a:latin typeface="Arial" charset="0"/>
              </a:rPr>
              <a:t>So, the average height of the golf team was incorrectly determined to be higher than the actual average.</a:t>
            </a:r>
          </a:p>
        </p:txBody>
      </p:sp>
      <p:sp>
        <p:nvSpPr>
          <p:cNvPr id="16389" name="Text Box 5"/>
          <p:cNvSpPr txBox="1">
            <a:spLocks noChangeArrowheads="1"/>
          </p:cNvSpPr>
          <p:nvPr/>
        </p:nvSpPr>
        <p:spPr bwMode="auto">
          <a:xfrm>
            <a:off x="1" y="204652"/>
            <a:ext cx="9144000" cy="830997"/>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flatTx/>
          </a:bodyPr>
          <a:lstStyle/>
          <a:p>
            <a:pPr algn="ctr" defTabSz="914400" eaLnBrk="0" fontAlgn="base" hangingPunct="0">
              <a:spcBef>
                <a:spcPct val="0"/>
              </a:spcBef>
              <a:spcAft>
                <a:spcPct val="0"/>
              </a:spcAft>
            </a:pPr>
            <a:r>
              <a:rPr lang="en-US" altLang="en-US" sz="4800" dirty="0" smtClean="0">
                <a:solidFill>
                  <a:srgbClr val="7030A0"/>
                </a:solidFill>
                <a:latin typeface="Arial" charset="0"/>
              </a:rPr>
              <a:t>Average Height of </a:t>
            </a:r>
            <a:r>
              <a:rPr lang="en-US" altLang="en-US" sz="4800" dirty="0" smtClean="0">
                <a:solidFill>
                  <a:srgbClr val="7030A0"/>
                </a:solidFill>
                <a:latin typeface="Arial" charset="0"/>
              </a:rPr>
              <a:t>Golf </a:t>
            </a:r>
            <a:r>
              <a:rPr lang="en-US" altLang="en-US" sz="4800" dirty="0" smtClean="0">
                <a:solidFill>
                  <a:srgbClr val="7030A0"/>
                </a:solidFill>
                <a:latin typeface="Arial" charset="0"/>
              </a:rPr>
              <a:t>Team</a:t>
            </a:r>
            <a:endParaRPr lang="en-US" altLang="en-US" sz="4800" dirty="0" smtClean="0">
              <a:solidFill>
                <a:srgbClr val="7030A0"/>
              </a:solidFill>
              <a:latin typeface="Arial" charset="0"/>
            </a:endParaRPr>
          </a:p>
        </p:txBody>
      </p:sp>
    </p:spTree>
    <p:extLst>
      <p:ext uri="{BB962C8B-B14F-4D97-AF65-F5344CB8AC3E}">
        <p14:creationId xmlns:p14="http://schemas.microsoft.com/office/powerpoint/2010/main" val="121093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0404"/>
                                        </p:tgtEl>
                                        <p:attrNameLst>
                                          <p:attrName>style.visibility</p:attrName>
                                        </p:attrNameLst>
                                      </p:cBhvr>
                                      <p:to>
                                        <p:strVal val="visible"/>
                                      </p:to>
                                    </p:set>
                                    <p:animEffect transition="in" filter="fade">
                                      <p:cBhvr>
                                        <p:cTn id="7" dur="1000"/>
                                        <p:tgtEl>
                                          <p:spTgt spid="230404"/>
                                        </p:tgtEl>
                                      </p:cBhvr>
                                    </p:animEffect>
                                    <p:anim calcmode="lin" valueType="num">
                                      <p:cBhvr>
                                        <p:cTn id="8" dur="1000" fill="hold"/>
                                        <p:tgtEl>
                                          <p:spTgt spid="230404"/>
                                        </p:tgtEl>
                                        <p:attrNameLst>
                                          <p:attrName>ppt_x</p:attrName>
                                        </p:attrNameLst>
                                      </p:cBhvr>
                                      <p:tavLst>
                                        <p:tav tm="0">
                                          <p:val>
                                            <p:strVal val="#ppt_x"/>
                                          </p:val>
                                        </p:tav>
                                        <p:tav tm="100000">
                                          <p:val>
                                            <p:strVal val="#ppt_x"/>
                                          </p:val>
                                        </p:tav>
                                      </p:tavLst>
                                    </p:anim>
                                    <p:anim calcmode="lin" valueType="num">
                                      <p:cBhvr>
                                        <p:cTn id="9" dur="1000" fill="hold"/>
                                        <p:tgtEl>
                                          <p:spTgt spid="2304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040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3040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3040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3040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304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Text Box 4"/>
          <p:cNvSpPr txBox="1">
            <a:spLocks noChangeArrowheads="1"/>
          </p:cNvSpPr>
          <p:nvPr/>
        </p:nvSpPr>
        <p:spPr bwMode="auto">
          <a:xfrm>
            <a:off x="1900984" y="2189079"/>
            <a:ext cx="4788573" cy="2554545"/>
          </a:xfrm>
          <a:prstGeom prst="rect">
            <a:avLst/>
          </a:prstGeom>
          <a:noFill/>
          <a:ln w="9525">
            <a:noFill/>
            <a:miter lim="800000"/>
            <a:headEnd/>
            <a:tailEnd/>
          </a:ln>
          <a:effectLst/>
        </p:spPr>
        <p:txBody>
          <a:bodyPr wrap="square">
            <a:spAutoFit/>
          </a:bodyPr>
          <a:lstStyle/>
          <a:p>
            <a:pPr defTabSz="914400" eaLnBrk="0" fontAlgn="base" hangingPunct="0">
              <a:spcBef>
                <a:spcPct val="50000"/>
              </a:spcBef>
              <a:spcAft>
                <a:spcPct val="0"/>
              </a:spcAft>
              <a:defRPr/>
            </a:pPr>
            <a:r>
              <a:rPr lang="en-US" sz="4000" dirty="0" smtClean="0">
                <a:solidFill>
                  <a:srgbClr val="000000"/>
                </a:solidFill>
                <a:latin typeface="Arial" charset="0"/>
              </a:rPr>
              <a:t>8.2, A</a:t>
            </a:r>
          </a:p>
          <a:p>
            <a:pPr defTabSz="914400" eaLnBrk="0" fontAlgn="base" hangingPunct="0">
              <a:spcBef>
                <a:spcPct val="50000"/>
              </a:spcBef>
              <a:spcAft>
                <a:spcPct val="0"/>
              </a:spcAft>
              <a:defRPr/>
            </a:pPr>
            <a:r>
              <a:rPr lang="en-US" sz="4000" dirty="0" smtClean="0">
                <a:solidFill>
                  <a:srgbClr val="000000"/>
                </a:solidFill>
                <a:latin typeface="Arial" charset="0"/>
              </a:rPr>
              <a:t>8.4, all except D.2.</a:t>
            </a:r>
          </a:p>
          <a:p>
            <a:pPr defTabSz="914400" eaLnBrk="0" fontAlgn="base" hangingPunct="0">
              <a:spcBef>
                <a:spcPct val="50000"/>
              </a:spcBef>
              <a:spcAft>
                <a:spcPct val="0"/>
              </a:spcAft>
              <a:defRPr/>
            </a:pPr>
            <a:r>
              <a:rPr lang="en-US" sz="4000" dirty="0" smtClean="0">
                <a:solidFill>
                  <a:srgbClr val="000000"/>
                </a:solidFill>
                <a:latin typeface="Arial" charset="0"/>
              </a:rPr>
              <a:t>8.5, A</a:t>
            </a:r>
            <a:endParaRPr lang="en-US" sz="4000" dirty="0">
              <a:solidFill>
                <a:srgbClr val="000000"/>
              </a:solidFill>
              <a:latin typeface="Arial" charset="0"/>
            </a:endParaRPr>
          </a:p>
        </p:txBody>
      </p:sp>
      <p:sp>
        <p:nvSpPr>
          <p:cNvPr id="16389" name="Text Box 5"/>
          <p:cNvSpPr txBox="1">
            <a:spLocks noChangeArrowheads="1"/>
          </p:cNvSpPr>
          <p:nvPr/>
        </p:nvSpPr>
        <p:spPr bwMode="auto">
          <a:xfrm>
            <a:off x="1049155" y="204652"/>
            <a:ext cx="7087747" cy="830997"/>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flatTx/>
          </a:bodyPr>
          <a:lstStyle/>
          <a:p>
            <a:pPr algn="ctr" defTabSz="914400" eaLnBrk="0" fontAlgn="base" hangingPunct="0">
              <a:spcBef>
                <a:spcPct val="0"/>
              </a:spcBef>
              <a:spcAft>
                <a:spcPct val="0"/>
              </a:spcAft>
            </a:pPr>
            <a:r>
              <a:rPr lang="en-US" altLang="en-US" sz="4800" dirty="0" smtClean="0">
                <a:solidFill>
                  <a:srgbClr val="7030A0"/>
                </a:solidFill>
                <a:latin typeface="Arial" charset="0"/>
              </a:rPr>
              <a:t>ACTIVITIES FOR LAB</a:t>
            </a:r>
          </a:p>
        </p:txBody>
      </p:sp>
    </p:spTree>
    <p:extLst>
      <p:ext uri="{BB962C8B-B14F-4D97-AF65-F5344CB8AC3E}">
        <p14:creationId xmlns:p14="http://schemas.microsoft.com/office/powerpoint/2010/main" val="364718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0404"/>
                                        </p:tgtEl>
                                        <p:attrNameLst>
                                          <p:attrName>style.visibility</p:attrName>
                                        </p:attrNameLst>
                                      </p:cBhvr>
                                      <p:to>
                                        <p:strVal val="visible"/>
                                      </p:to>
                                    </p:set>
                                    <p:animEffect transition="in" filter="fade">
                                      <p:cBhvr>
                                        <p:cTn id="7" dur="1000"/>
                                        <p:tgtEl>
                                          <p:spTgt spid="230404"/>
                                        </p:tgtEl>
                                      </p:cBhvr>
                                    </p:animEffect>
                                    <p:anim calcmode="lin" valueType="num">
                                      <p:cBhvr>
                                        <p:cTn id="8" dur="1000" fill="hold"/>
                                        <p:tgtEl>
                                          <p:spTgt spid="230404"/>
                                        </p:tgtEl>
                                        <p:attrNameLst>
                                          <p:attrName>ppt_x</p:attrName>
                                        </p:attrNameLst>
                                      </p:cBhvr>
                                      <p:tavLst>
                                        <p:tav tm="0">
                                          <p:val>
                                            <p:strVal val="#ppt_x"/>
                                          </p:val>
                                        </p:tav>
                                        <p:tav tm="100000">
                                          <p:val>
                                            <p:strVal val="#ppt_x"/>
                                          </p:val>
                                        </p:tav>
                                      </p:tavLst>
                                    </p:anim>
                                    <p:anim calcmode="lin" valueType="num">
                                      <p:cBhvr>
                                        <p:cTn id="9" dur="1000" fill="hold"/>
                                        <p:tgtEl>
                                          <p:spTgt spid="2304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3979" y="565512"/>
            <a:ext cx="7193759" cy="461665"/>
          </a:xfrm>
          <a:prstGeom prst="rect">
            <a:avLst/>
          </a:prstGeom>
          <a:solidFill>
            <a:schemeClr val="bg1">
              <a:alpha val="96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chemeClr val="accent4">
                    <a:lumMod val="50000"/>
                  </a:schemeClr>
                </a:solidFill>
                <a:latin typeface="Arial"/>
                <a:cs typeface="Arial"/>
              </a:rPr>
              <a:t>Relative Age Dating</a:t>
            </a:r>
            <a:endParaRPr lang="en-US" sz="2400" dirty="0">
              <a:solidFill>
                <a:schemeClr val="accent4">
                  <a:lumMod val="50000"/>
                </a:schemeClr>
              </a:solidFill>
              <a:latin typeface="Arial"/>
              <a:cs typeface="Arial"/>
            </a:endParaRPr>
          </a:p>
        </p:txBody>
      </p:sp>
      <p:sp>
        <p:nvSpPr>
          <p:cNvPr id="3" name="AutoShape 3"/>
          <p:cNvSpPr>
            <a:spLocks noChangeArrowheads="1"/>
          </p:cNvSpPr>
          <p:nvPr/>
        </p:nvSpPr>
        <p:spPr bwMode="auto">
          <a:xfrm>
            <a:off x="2105004" y="1672046"/>
            <a:ext cx="5752672" cy="3932099"/>
          </a:xfrm>
          <a:prstGeom prst="roundRect">
            <a:avLst>
              <a:gd name="adj" fmla="val 6999"/>
            </a:avLst>
          </a:prstGeom>
          <a:solidFill>
            <a:schemeClr val="bg1">
              <a:alpha val="96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defTabSz="914400" eaLnBrk="0" fontAlgn="base" hangingPunct="0">
              <a:spcBef>
                <a:spcPct val="50000"/>
              </a:spcBef>
              <a:spcAft>
                <a:spcPct val="0"/>
              </a:spcAft>
              <a:defRPr/>
            </a:pPr>
            <a:r>
              <a:rPr lang="en-US" sz="2400" dirty="0" smtClean="0">
                <a:solidFill>
                  <a:srgbClr val="000000"/>
                </a:solidFill>
                <a:latin typeface="Arial" pitchFamily="34" charset="0"/>
                <a:cs typeface="Arial" pitchFamily="34" charset="0"/>
              </a:rPr>
              <a:t>Uniformitarianism</a:t>
            </a:r>
            <a:endParaRPr lang="en-US" sz="2400" dirty="0">
              <a:solidFill>
                <a:srgbClr val="000000"/>
              </a:solidFill>
              <a:latin typeface="Arial" pitchFamily="34" charset="0"/>
              <a:cs typeface="Arial" pitchFamily="34" charset="0"/>
            </a:endParaRPr>
          </a:p>
          <a:p>
            <a:pPr defTabSz="914400" eaLnBrk="0" fontAlgn="base" hangingPunct="0">
              <a:spcBef>
                <a:spcPct val="50000"/>
              </a:spcBef>
              <a:spcAft>
                <a:spcPct val="0"/>
              </a:spcAft>
              <a:defRPr/>
            </a:pPr>
            <a:r>
              <a:rPr lang="en-US" sz="2400" dirty="0">
                <a:solidFill>
                  <a:srgbClr val="000000"/>
                </a:solidFill>
                <a:latin typeface="Arial" pitchFamily="34" charset="0"/>
                <a:cs typeface="Arial" pitchFamily="34" charset="0"/>
              </a:rPr>
              <a:t>Principles of correlation</a:t>
            </a:r>
          </a:p>
          <a:p>
            <a:pPr lvl="1" defTabSz="914400" eaLnBrk="0" fontAlgn="base" hangingPunct="0">
              <a:spcBef>
                <a:spcPct val="50000"/>
              </a:spcBef>
              <a:spcAft>
                <a:spcPct val="0"/>
              </a:spcAft>
              <a:buFontTx/>
              <a:buBlip>
                <a:blip r:embed="rId3"/>
              </a:buBlip>
              <a:defRPr/>
            </a:pPr>
            <a:r>
              <a:rPr lang="en-US" sz="2400" dirty="0">
                <a:solidFill>
                  <a:srgbClr val="000000"/>
                </a:solidFill>
                <a:latin typeface="Arial" pitchFamily="34" charset="0"/>
                <a:cs typeface="Arial" pitchFamily="34" charset="0"/>
              </a:rPr>
              <a:t> Original horizontality</a:t>
            </a:r>
          </a:p>
          <a:p>
            <a:pPr lvl="1" defTabSz="914400" eaLnBrk="0" fontAlgn="base" hangingPunct="0">
              <a:spcBef>
                <a:spcPct val="50000"/>
              </a:spcBef>
              <a:spcAft>
                <a:spcPct val="0"/>
              </a:spcAft>
              <a:buFontTx/>
              <a:buBlip>
                <a:blip r:embed="rId3"/>
              </a:buBlip>
              <a:defRPr/>
            </a:pPr>
            <a:r>
              <a:rPr lang="en-US" sz="2400" dirty="0">
                <a:solidFill>
                  <a:srgbClr val="000000"/>
                </a:solidFill>
                <a:latin typeface="Arial" pitchFamily="34" charset="0"/>
                <a:cs typeface="Arial" pitchFamily="34" charset="0"/>
              </a:rPr>
              <a:t> Superposition</a:t>
            </a:r>
          </a:p>
          <a:p>
            <a:pPr lvl="1" defTabSz="914400" eaLnBrk="0" fontAlgn="base" hangingPunct="0">
              <a:spcBef>
                <a:spcPct val="50000"/>
              </a:spcBef>
              <a:spcAft>
                <a:spcPct val="0"/>
              </a:spcAft>
              <a:buFontTx/>
              <a:buBlip>
                <a:blip r:embed="rId3"/>
              </a:buBlip>
              <a:defRPr/>
            </a:pPr>
            <a:r>
              <a:rPr lang="en-US" sz="2400" dirty="0">
                <a:solidFill>
                  <a:srgbClr val="000000"/>
                </a:solidFill>
                <a:latin typeface="Arial" pitchFamily="34" charset="0"/>
                <a:cs typeface="Arial" pitchFamily="34" charset="0"/>
              </a:rPr>
              <a:t> Inclusion</a:t>
            </a:r>
          </a:p>
          <a:p>
            <a:pPr lvl="1" defTabSz="914400" eaLnBrk="0" fontAlgn="base" hangingPunct="0">
              <a:spcBef>
                <a:spcPct val="50000"/>
              </a:spcBef>
              <a:spcAft>
                <a:spcPct val="0"/>
              </a:spcAft>
              <a:buFontTx/>
              <a:buBlip>
                <a:blip r:embed="rId3"/>
              </a:buBlip>
              <a:defRPr/>
            </a:pPr>
            <a:r>
              <a:rPr lang="en-US" sz="2400" dirty="0">
                <a:solidFill>
                  <a:srgbClr val="000000"/>
                </a:solidFill>
                <a:latin typeface="Arial" pitchFamily="34" charset="0"/>
                <a:cs typeface="Arial" pitchFamily="34" charset="0"/>
              </a:rPr>
              <a:t> Cross-cutting </a:t>
            </a:r>
            <a:r>
              <a:rPr lang="en-US" sz="2400" dirty="0" smtClean="0">
                <a:solidFill>
                  <a:srgbClr val="000000"/>
                </a:solidFill>
                <a:latin typeface="Arial" pitchFamily="34" charset="0"/>
                <a:cs typeface="Arial" pitchFamily="34" charset="0"/>
              </a:rPr>
              <a:t>relationships</a:t>
            </a:r>
          </a:p>
          <a:p>
            <a:pPr lvl="0" defTabSz="914400" eaLnBrk="0" fontAlgn="base" hangingPunct="0">
              <a:spcBef>
                <a:spcPct val="50000"/>
              </a:spcBef>
              <a:spcAft>
                <a:spcPct val="0"/>
              </a:spcAft>
              <a:defRPr/>
            </a:pPr>
            <a:r>
              <a:rPr lang="en-US" sz="2400" dirty="0" smtClean="0">
                <a:solidFill>
                  <a:srgbClr val="000000"/>
                </a:solidFill>
                <a:latin typeface="Arial" pitchFamily="34" charset="0"/>
                <a:cs typeface="Arial" pitchFamily="34" charset="0"/>
              </a:rPr>
              <a:t>Biostratigraphy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218" name="Rectangle 2" descr="Blue tissue paper"/>
          <p:cNvSpPr>
            <a:spLocks noChangeArrowheads="1"/>
          </p:cNvSpPr>
          <p:nvPr/>
        </p:nvSpPr>
        <p:spPr bwMode="auto">
          <a:xfrm>
            <a:off x="1219200" y="1371600"/>
            <a:ext cx="7086600" cy="3962400"/>
          </a:xfrm>
          <a:prstGeom prst="rect">
            <a:avLst/>
          </a:prstGeom>
          <a:gradFill rotWithShape="0">
            <a:gsLst>
              <a:gs pos="0">
                <a:srgbClr val="6666FF"/>
              </a:gs>
              <a:gs pos="100000">
                <a:srgbClr val="2F2F76"/>
              </a:gs>
            </a:gsLst>
            <a:lin ang="5400000" scaled="1"/>
          </a:gra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3" name="Freeform 3" descr="Sand"/>
          <p:cNvSpPr>
            <a:spLocks/>
          </p:cNvSpPr>
          <p:nvPr/>
        </p:nvSpPr>
        <p:spPr bwMode="auto">
          <a:xfrm flipH="1">
            <a:off x="1219200" y="2514600"/>
            <a:ext cx="7086600" cy="1295400"/>
          </a:xfrm>
          <a:custGeom>
            <a:avLst/>
            <a:gdLst>
              <a:gd name="T0" fmla="*/ 2147483647 w 4464"/>
              <a:gd name="T1" fmla="*/ 2147483647 h 503"/>
              <a:gd name="T2" fmla="*/ 2147483647 w 4464"/>
              <a:gd name="T3" fmla="*/ 152545586 h 503"/>
              <a:gd name="T4" fmla="*/ 2147483647 w 4464"/>
              <a:gd name="T5" fmla="*/ 13265619 h 503"/>
              <a:gd name="T6" fmla="*/ 2147483647 w 4464"/>
              <a:gd name="T7" fmla="*/ 66322939 h 503"/>
              <a:gd name="T8" fmla="*/ 2147483647 w 4464"/>
              <a:gd name="T9" fmla="*/ 232134159 h 503"/>
              <a:gd name="T10" fmla="*/ 2147483647 w 4464"/>
              <a:gd name="T11" fmla="*/ 504062584 h 503"/>
              <a:gd name="T12" fmla="*/ 2147483647 w 4464"/>
              <a:gd name="T13" fmla="*/ 451005279 h 503"/>
              <a:gd name="T14" fmla="*/ 2147483647 w 4464"/>
              <a:gd name="T15" fmla="*/ 835685065 h 503"/>
              <a:gd name="T16" fmla="*/ 2147483647 w 4464"/>
              <a:gd name="T17" fmla="*/ 782625184 h 503"/>
              <a:gd name="T18" fmla="*/ 2147483647 w 4464"/>
              <a:gd name="T19" fmla="*/ 1054553529 h 503"/>
              <a:gd name="T20" fmla="*/ 2147483647 w 4464"/>
              <a:gd name="T21" fmla="*/ 616813864 h 503"/>
              <a:gd name="T22" fmla="*/ 2147483647 w 4464"/>
              <a:gd name="T23" fmla="*/ 504062584 h 503"/>
              <a:gd name="T24" fmla="*/ 2147483647 w 4464"/>
              <a:gd name="T25" fmla="*/ 835685065 h 503"/>
              <a:gd name="T26" fmla="*/ 2147483647 w 4464"/>
              <a:gd name="T27" fmla="*/ 1107613409 h 503"/>
              <a:gd name="T28" fmla="*/ 2147483647 w 4464"/>
              <a:gd name="T29" fmla="*/ 835685065 h 503"/>
              <a:gd name="T30" fmla="*/ 1086186472 w 4464"/>
              <a:gd name="T31" fmla="*/ 888744945 h 503"/>
              <a:gd name="T32" fmla="*/ 877014388 w 4464"/>
              <a:gd name="T33" fmla="*/ 1107613409 h 503"/>
              <a:gd name="T34" fmla="*/ 191531841 w 4464"/>
              <a:gd name="T35" fmla="*/ 1160673290 h 503"/>
              <a:gd name="T36" fmla="*/ 128527168 w 4464"/>
              <a:gd name="T37" fmla="*/ 1379542076 h 503"/>
              <a:gd name="T38" fmla="*/ 0 w 4464"/>
              <a:gd name="T39" fmla="*/ 2147483647 h 503"/>
              <a:gd name="T40" fmla="*/ 0 w 4464"/>
              <a:gd name="T41" fmla="*/ 2147483647 h 503"/>
              <a:gd name="T42" fmla="*/ 2147483647 w 4464"/>
              <a:gd name="T43" fmla="*/ 2147483647 h 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64"/>
              <a:gd name="T67" fmla="*/ 0 h 503"/>
              <a:gd name="T68" fmla="*/ 4464 w 4464"/>
              <a:gd name="T69" fmla="*/ 503 h 5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64" h="503">
                <a:moveTo>
                  <a:pt x="4464" y="503"/>
                </a:moveTo>
                <a:lnTo>
                  <a:pt x="4464" y="23"/>
                </a:lnTo>
                <a:cubicBezTo>
                  <a:pt x="4442" y="16"/>
                  <a:pt x="4420" y="4"/>
                  <a:pt x="4398" y="2"/>
                </a:cubicBezTo>
                <a:cubicBezTo>
                  <a:pt x="4384" y="0"/>
                  <a:pt x="4370" y="8"/>
                  <a:pt x="4357" y="10"/>
                </a:cubicBezTo>
                <a:cubicBezTo>
                  <a:pt x="4285" y="18"/>
                  <a:pt x="4213" y="26"/>
                  <a:pt x="4142" y="35"/>
                </a:cubicBezTo>
                <a:cubicBezTo>
                  <a:pt x="4089" y="71"/>
                  <a:pt x="3998" y="69"/>
                  <a:pt x="3936" y="76"/>
                </a:cubicBezTo>
                <a:cubicBezTo>
                  <a:pt x="3766" y="67"/>
                  <a:pt x="3676" y="61"/>
                  <a:pt x="3499" y="68"/>
                </a:cubicBezTo>
                <a:cubicBezTo>
                  <a:pt x="3438" y="87"/>
                  <a:pt x="3378" y="105"/>
                  <a:pt x="3318" y="126"/>
                </a:cubicBezTo>
                <a:cubicBezTo>
                  <a:pt x="3142" y="109"/>
                  <a:pt x="3188" y="109"/>
                  <a:pt x="2922" y="118"/>
                </a:cubicBezTo>
                <a:cubicBezTo>
                  <a:pt x="2870" y="127"/>
                  <a:pt x="2822" y="143"/>
                  <a:pt x="2773" y="159"/>
                </a:cubicBezTo>
                <a:cubicBezTo>
                  <a:pt x="2586" y="141"/>
                  <a:pt x="2406" y="102"/>
                  <a:pt x="2221" y="93"/>
                </a:cubicBezTo>
                <a:cubicBezTo>
                  <a:pt x="2081" y="69"/>
                  <a:pt x="1959" y="69"/>
                  <a:pt x="1817" y="76"/>
                </a:cubicBezTo>
                <a:cubicBezTo>
                  <a:pt x="1736" y="103"/>
                  <a:pt x="1661" y="116"/>
                  <a:pt x="1577" y="126"/>
                </a:cubicBezTo>
                <a:cubicBezTo>
                  <a:pt x="1516" y="142"/>
                  <a:pt x="1455" y="147"/>
                  <a:pt x="1396" y="167"/>
                </a:cubicBezTo>
                <a:cubicBezTo>
                  <a:pt x="1280" y="159"/>
                  <a:pt x="1171" y="139"/>
                  <a:pt x="1058" y="126"/>
                </a:cubicBezTo>
                <a:cubicBezTo>
                  <a:pt x="849" y="128"/>
                  <a:pt x="639" y="125"/>
                  <a:pt x="431" y="134"/>
                </a:cubicBezTo>
                <a:cubicBezTo>
                  <a:pt x="408" y="134"/>
                  <a:pt x="375" y="165"/>
                  <a:pt x="348" y="167"/>
                </a:cubicBezTo>
                <a:cubicBezTo>
                  <a:pt x="257" y="171"/>
                  <a:pt x="166" y="172"/>
                  <a:pt x="76" y="175"/>
                </a:cubicBezTo>
                <a:cubicBezTo>
                  <a:pt x="55" y="196"/>
                  <a:pt x="63" y="185"/>
                  <a:pt x="51" y="208"/>
                </a:cubicBezTo>
                <a:lnTo>
                  <a:pt x="0" y="407"/>
                </a:lnTo>
                <a:lnTo>
                  <a:pt x="0" y="503"/>
                </a:lnTo>
                <a:lnTo>
                  <a:pt x="4464" y="503"/>
                </a:lnTo>
                <a:close/>
              </a:path>
            </a:pathLst>
          </a:custGeom>
          <a:blipFill dpi="0" rotWithShape="0">
            <a:blip r:embed="rId3"/>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4" name="Freeform 4" descr="Cork"/>
          <p:cNvSpPr>
            <a:spLocks/>
          </p:cNvSpPr>
          <p:nvPr/>
        </p:nvSpPr>
        <p:spPr bwMode="auto">
          <a:xfrm>
            <a:off x="1219200" y="3468688"/>
            <a:ext cx="7086600" cy="798512"/>
          </a:xfrm>
          <a:custGeom>
            <a:avLst/>
            <a:gdLst>
              <a:gd name="T0" fmla="*/ 2147483647 w 4464"/>
              <a:gd name="T1" fmla="*/ 1267637095 h 503"/>
              <a:gd name="T2" fmla="*/ 2147483647 w 4464"/>
              <a:gd name="T3" fmla="*/ 57962774 h 503"/>
              <a:gd name="T4" fmla="*/ 2147483647 w 4464"/>
              <a:gd name="T5" fmla="*/ 5040310 h 503"/>
              <a:gd name="T6" fmla="*/ 2147483647 w 4464"/>
              <a:gd name="T7" fmla="*/ 25201547 h 503"/>
              <a:gd name="T8" fmla="*/ 2147483647 w 4464"/>
              <a:gd name="T9" fmla="*/ 88204623 h 503"/>
              <a:gd name="T10" fmla="*/ 2147483647 w 4464"/>
              <a:gd name="T11" fmla="*/ 191531758 h 503"/>
              <a:gd name="T12" fmla="*/ 2147483647 w 4464"/>
              <a:gd name="T13" fmla="*/ 171370526 h 503"/>
              <a:gd name="T14" fmla="*/ 2147483647 w 4464"/>
              <a:gd name="T15" fmla="*/ 317539511 h 503"/>
              <a:gd name="T16" fmla="*/ 2147483647 w 4464"/>
              <a:gd name="T17" fmla="*/ 297378278 h 503"/>
              <a:gd name="T18" fmla="*/ 2147483647 w 4464"/>
              <a:gd name="T19" fmla="*/ 400703801 h 503"/>
              <a:gd name="T20" fmla="*/ 2147483647 w 4464"/>
              <a:gd name="T21" fmla="*/ 234373633 h 503"/>
              <a:gd name="T22" fmla="*/ 2147483647 w 4464"/>
              <a:gd name="T23" fmla="*/ 191531758 h 503"/>
              <a:gd name="T24" fmla="*/ 2147483647 w 4464"/>
              <a:gd name="T25" fmla="*/ 317539511 h 503"/>
              <a:gd name="T26" fmla="*/ 2147483647 w 4464"/>
              <a:gd name="T27" fmla="*/ 420865133 h 503"/>
              <a:gd name="T28" fmla="*/ 2147483647 w 4464"/>
              <a:gd name="T29" fmla="*/ 317539511 h 503"/>
              <a:gd name="T30" fmla="*/ 1086186472 w 4464"/>
              <a:gd name="T31" fmla="*/ 337700743 h 503"/>
              <a:gd name="T32" fmla="*/ 877014388 w 4464"/>
              <a:gd name="T33" fmla="*/ 420865133 h 503"/>
              <a:gd name="T34" fmla="*/ 191531841 w 4464"/>
              <a:gd name="T35" fmla="*/ 441026365 h 503"/>
              <a:gd name="T36" fmla="*/ 128527168 w 4464"/>
              <a:gd name="T37" fmla="*/ 524192243 h 503"/>
              <a:gd name="T38" fmla="*/ 0 w 4464"/>
              <a:gd name="T39" fmla="*/ 1025702306 h 503"/>
              <a:gd name="T40" fmla="*/ 0 w 4464"/>
              <a:gd name="T41" fmla="*/ 1267637095 h 503"/>
              <a:gd name="T42" fmla="*/ 2147483647 w 4464"/>
              <a:gd name="T43" fmla="*/ 1267637095 h 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64"/>
              <a:gd name="T67" fmla="*/ 0 h 503"/>
              <a:gd name="T68" fmla="*/ 4464 w 4464"/>
              <a:gd name="T69" fmla="*/ 503 h 5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64" h="503">
                <a:moveTo>
                  <a:pt x="4464" y="503"/>
                </a:moveTo>
                <a:lnTo>
                  <a:pt x="4464" y="23"/>
                </a:lnTo>
                <a:cubicBezTo>
                  <a:pt x="4442" y="16"/>
                  <a:pt x="4420" y="4"/>
                  <a:pt x="4398" y="2"/>
                </a:cubicBezTo>
                <a:cubicBezTo>
                  <a:pt x="4384" y="0"/>
                  <a:pt x="4370" y="8"/>
                  <a:pt x="4357" y="10"/>
                </a:cubicBezTo>
                <a:cubicBezTo>
                  <a:pt x="4285" y="18"/>
                  <a:pt x="4213" y="26"/>
                  <a:pt x="4142" y="35"/>
                </a:cubicBezTo>
                <a:cubicBezTo>
                  <a:pt x="4089" y="71"/>
                  <a:pt x="3998" y="69"/>
                  <a:pt x="3936" y="76"/>
                </a:cubicBezTo>
                <a:cubicBezTo>
                  <a:pt x="3766" y="67"/>
                  <a:pt x="3676" y="61"/>
                  <a:pt x="3499" y="68"/>
                </a:cubicBezTo>
                <a:cubicBezTo>
                  <a:pt x="3438" y="87"/>
                  <a:pt x="3378" y="105"/>
                  <a:pt x="3318" y="126"/>
                </a:cubicBezTo>
                <a:cubicBezTo>
                  <a:pt x="3142" y="109"/>
                  <a:pt x="3188" y="109"/>
                  <a:pt x="2922" y="118"/>
                </a:cubicBezTo>
                <a:cubicBezTo>
                  <a:pt x="2870" y="127"/>
                  <a:pt x="2822" y="143"/>
                  <a:pt x="2773" y="159"/>
                </a:cubicBezTo>
                <a:cubicBezTo>
                  <a:pt x="2586" y="141"/>
                  <a:pt x="2406" y="102"/>
                  <a:pt x="2221" y="93"/>
                </a:cubicBezTo>
                <a:cubicBezTo>
                  <a:pt x="2081" y="69"/>
                  <a:pt x="1959" y="69"/>
                  <a:pt x="1817" y="76"/>
                </a:cubicBezTo>
                <a:cubicBezTo>
                  <a:pt x="1736" y="103"/>
                  <a:pt x="1661" y="116"/>
                  <a:pt x="1577" y="126"/>
                </a:cubicBezTo>
                <a:cubicBezTo>
                  <a:pt x="1516" y="142"/>
                  <a:pt x="1455" y="147"/>
                  <a:pt x="1396" y="167"/>
                </a:cubicBezTo>
                <a:cubicBezTo>
                  <a:pt x="1280" y="159"/>
                  <a:pt x="1171" y="139"/>
                  <a:pt x="1058" y="126"/>
                </a:cubicBezTo>
                <a:cubicBezTo>
                  <a:pt x="849" y="128"/>
                  <a:pt x="639" y="125"/>
                  <a:pt x="431" y="134"/>
                </a:cubicBezTo>
                <a:cubicBezTo>
                  <a:pt x="408" y="134"/>
                  <a:pt x="375" y="165"/>
                  <a:pt x="348" y="167"/>
                </a:cubicBezTo>
                <a:cubicBezTo>
                  <a:pt x="257" y="171"/>
                  <a:pt x="166" y="172"/>
                  <a:pt x="76" y="175"/>
                </a:cubicBezTo>
                <a:cubicBezTo>
                  <a:pt x="55" y="196"/>
                  <a:pt x="63" y="185"/>
                  <a:pt x="51" y="208"/>
                </a:cubicBezTo>
                <a:lnTo>
                  <a:pt x="0" y="407"/>
                </a:lnTo>
                <a:lnTo>
                  <a:pt x="0" y="503"/>
                </a:lnTo>
                <a:lnTo>
                  <a:pt x="4464" y="503"/>
                </a:lnTo>
                <a:close/>
              </a:path>
            </a:pathLst>
          </a:custGeom>
          <a:blipFill dpi="0" rotWithShape="0">
            <a:blip r:embed="rId4"/>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9221" name="Rectangle 5" descr="Granite"/>
          <p:cNvSpPr>
            <a:spLocks noChangeArrowheads="1"/>
          </p:cNvSpPr>
          <p:nvPr/>
        </p:nvSpPr>
        <p:spPr bwMode="auto">
          <a:xfrm>
            <a:off x="1219200" y="4724400"/>
            <a:ext cx="7086600" cy="6096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6" name="Freeform 6" descr="Stationery"/>
          <p:cNvSpPr>
            <a:spLocks/>
          </p:cNvSpPr>
          <p:nvPr/>
        </p:nvSpPr>
        <p:spPr bwMode="auto">
          <a:xfrm>
            <a:off x="1219200" y="3962400"/>
            <a:ext cx="7086600" cy="798513"/>
          </a:xfrm>
          <a:custGeom>
            <a:avLst/>
            <a:gdLst>
              <a:gd name="T0" fmla="*/ 2147483647 w 4464"/>
              <a:gd name="T1" fmla="*/ 1267640270 h 503"/>
              <a:gd name="T2" fmla="*/ 2147483647 w 4464"/>
              <a:gd name="T3" fmla="*/ 57964435 h 503"/>
              <a:gd name="T4" fmla="*/ 2147483647 w 4464"/>
              <a:gd name="T5" fmla="*/ 5040316 h 503"/>
              <a:gd name="T6" fmla="*/ 2147483647 w 4464"/>
              <a:gd name="T7" fmla="*/ 25201578 h 503"/>
              <a:gd name="T8" fmla="*/ 2147483647 w 4464"/>
              <a:gd name="T9" fmla="*/ 88206321 h 503"/>
              <a:gd name="T10" fmla="*/ 2147483647 w 4464"/>
              <a:gd name="T11" fmla="*/ 191531998 h 503"/>
              <a:gd name="T12" fmla="*/ 2147483647 w 4464"/>
              <a:gd name="T13" fmla="*/ 171370740 h 503"/>
              <a:gd name="T14" fmla="*/ 2147483647 w 4464"/>
              <a:gd name="T15" fmla="*/ 317539908 h 503"/>
              <a:gd name="T16" fmla="*/ 2147483647 w 4464"/>
              <a:gd name="T17" fmla="*/ 297378651 h 503"/>
              <a:gd name="T18" fmla="*/ 2147483647 w 4464"/>
              <a:gd name="T19" fmla="*/ 400705890 h 503"/>
              <a:gd name="T20" fmla="*/ 2147483647 w 4464"/>
              <a:gd name="T21" fmla="*/ 234375514 h 503"/>
              <a:gd name="T22" fmla="*/ 2147483647 w 4464"/>
              <a:gd name="T23" fmla="*/ 191531998 h 503"/>
              <a:gd name="T24" fmla="*/ 2147483647 w 4464"/>
              <a:gd name="T25" fmla="*/ 317539908 h 503"/>
              <a:gd name="T26" fmla="*/ 2147483647 w 4464"/>
              <a:gd name="T27" fmla="*/ 420867247 h 503"/>
              <a:gd name="T28" fmla="*/ 2147483647 w 4464"/>
              <a:gd name="T29" fmla="*/ 317539908 h 503"/>
              <a:gd name="T30" fmla="*/ 1086186472 w 4464"/>
              <a:gd name="T31" fmla="*/ 337701166 h 503"/>
              <a:gd name="T32" fmla="*/ 877014388 w 4464"/>
              <a:gd name="T33" fmla="*/ 420867247 h 503"/>
              <a:gd name="T34" fmla="*/ 191531841 w 4464"/>
              <a:gd name="T35" fmla="*/ 441028505 h 503"/>
              <a:gd name="T36" fmla="*/ 128527168 w 4464"/>
              <a:gd name="T37" fmla="*/ 524192899 h 503"/>
              <a:gd name="T38" fmla="*/ 0 w 4464"/>
              <a:gd name="T39" fmla="*/ 1025705178 h 503"/>
              <a:gd name="T40" fmla="*/ 0 w 4464"/>
              <a:gd name="T41" fmla="*/ 1267640270 h 503"/>
              <a:gd name="T42" fmla="*/ 2147483647 w 4464"/>
              <a:gd name="T43" fmla="*/ 1267640270 h 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64"/>
              <a:gd name="T67" fmla="*/ 0 h 503"/>
              <a:gd name="T68" fmla="*/ 4464 w 4464"/>
              <a:gd name="T69" fmla="*/ 503 h 5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64" h="503">
                <a:moveTo>
                  <a:pt x="4464" y="503"/>
                </a:moveTo>
                <a:lnTo>
                  <a:pt x="4464" y="23"/>
                </a:lnTo>
                <a:cubicBezTo>
                  <a:pt x="4442" y="16"/>
                  <a:pt x="4420" y="4"/>
                  <a:pt x="4398" y="2"/>
                </a:cubicBezTo>
                <a:cubicBezTo>
                  <a:pt x="4384" y="0"/>
                  <a:pt x="4370" y="8"/>
                  <a:pt x="4357" y="10"/>
                </a:cubicBezTo>
                <a:cubicBezTo>
                  <a:pt x="4285" y="18"/>
                  <a:pt x="4213" y="26"/>
                  <a:pt x="4142" y="35"/>
                </a:cubicBezTo>
                <a:cubicBezTo>
                  <a:pt x="4089" y="71"/>
                  <a:pt x="3998" y="69"/>
                  <a:pt x="3936" y="76"/>
                </a:cubicBezTo>
                <a:cubicBezTo>
                  <a:pt x="3766" y="67"/>
                  <a:pt x="3676" y="61"/>
                  <a:pt x="3499" y="68"/>
                </a:cubicBezTo>
                <a:cubicBezTo>
                  <a:pt x="3438" y="87"/>
                  <a:pt x="3378" y="105"/>
                  <a:pt x="3318" y="126"/>
                </a:cubicBezTo>
                <a:cubicBezTo>
                  <a:pt x="3142" y="109"/>
                  <a:pt x="3188" y="109"/>
                  <a:pt x="2922" y="118"/>
                </a:cubicBezTo>
                <a:cubicBezTo>
                  <a:pt x="2870" y="127"/>
                  <a:pt x="2822" y="143"/>
                  <a:pt x="2773" y="159"/>
                </a:cubicBezTo>
                <a:cubicBezTo>
                  <a:pt x="2586" y="141"/>
                  <a:pt x="2406" y="102"/>
                  <a:pt x="2221" y="93"/>
                </a:cubicBezTo>
                <a:cubicBezTo>
                  <a:pt x="2081" y="69"/>
                  <a:pt x="1959" y="69"/>
                  <a:pt x="1817" y="76"/>
                </a:cubicBezTo>
                <a:cubicBezTo>
                  <a:pt x="1736" y="103"/>
                  <a:pt x="1661" y="116"/>
                  <a:pt x="1577" y="126"/>
                </a:cubicBezTo>
                <a:cubicBezTo>
                  <a:pt x="1516" y="142"/>
                  <a:pt x="1455" y="147"/>
                  <a:pt x="1396" y="167"/>
                </a:cubicBezTo>
                <a:cubicBezTo>
                  <a:pt x="1280" y="159"/>
                  <a:pt x="1171" y="139"/>
                  <a:pt x="1058" y="126"/>
                </a:cubicBezTo>
                <a:cubicBezTo>
                  <a:pt x="849" y="128"/>
                  <a:pt x="639" y="125"/>
                  <a:pt x="431" y="134"/>
                </a:cubicBezTo>
                <a:cubicBezTo>
                  <a:pt x="408" y="134"/>
                  <a:pt x="375" y="165"/>
                  <a:pt x="348" y="167"/>
                </a:cubicBezTo>
                <a:cubicBezTo>
                  <a:pt x="257" y="171"/>
                  <a:pt x="166" y="172"/>
                  <a:pt x="76" y="175"/>
                </a:cubicBezTo>
                <a:cubicBezTo>
                  <a:pt x="55" y="196"/>
                  <a:pt x="63" y="185"/>
                  <a:pt x="51" y="208"/>
                </a:cubicBezTo>
                <a:lnTo>
                  <a:pt x="0" y="407"/>
                </a:lnTo>
                <a:lnTo>
                  <a:pt x="0" y="503"/>
                </a:lnTo>
                <a:lnTo>
                  <a:pt x="4464" y="503"/>
                </a:lnTo>
                <a:close/>
              </a:path>
            </a:pathLst>
          </a:cu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7" name="AutoShape 7" descr="Cork"/>
          <p:cNvSpPr>
            <a:spLocks noChangeArrowheads="1"/>
          </p:cNvSpPr>
          <p:nvPr/>
        </p:nvSpPr>
        <p:spPr bwMode="auto">
          <a:xfrm>
            <a:off x="6934200" y="39624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8" name="AutoShape 8" descr="Cork"/>
          <p:cNvSpPr>
            <a:spLocks noChangeArrowheads="1"/>
          </p:cNvSpPr>
          <p:nvPr/>
        </p:nvSpPr>
        <p:spPr bwMode="auto">
          <a:xfrm>
            <a:off x="7086600" y="39624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9" name="AutoShape 9" descr="Cork"/>
          <p:cNvSpPr>
            <a:spLocks noChangeArrowheads="1"/>
          </p:cNvSpPr>
          <p:nvPr/>
        </p:nvSpPr>
        <p:spPr bwMode="auto">
          <a:xfrm>
            <a:off x="7391400" y="39624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90" name="AutoShape 10" descr="Cork"/>
          <p:cNvSpPr>
            <a:spLocks noChangeArrowheads="1"/>
          </p:cNvSpPr>
          <p:nvPr/>
        </p:nvSpPr>
        <p:spPr bwMode="auto">
          <a:xfrm>
            <a:off x="6705600" y="39624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91" name="AutoShape 11" descr="Cork"/>
          <p:cNvSpPr>
            <a:spLocks noChangeArrowheads="1"/>
          </p:cNvSpPr>
          <p:nvPr/>
        </p:nvSpPr>
        <p:spPr bwMode="auto">
          <a:xfrm>
            <a:off x="7543800" y="38862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92" name="AutoShape 12" descr="Cork"/>
          <p:cNvSpPr>
            <a:spLocks noChangeArrowheads="1"/>
          </p:cNvSpPr>
          <p:nvPr/>
        </p:nvSpPr>
        <p:spPr bwMode="auto">
          <a:xfrm>
            <a:off x="6400800" y="40386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9229" name="AutoShape 13"/>
          <p:cNvSpPr>
            <a:spLocks noChangeArrowheads="1"/>
          </p:cNvSpPr>
          <p:nvPr/>
        </p:nvSpPr>
        <p:spPr bwMode="auto">
          <a:xfrm>
            <a:off x="533400" y="2819400"/>
            <a:ext cx="457200" cy="1905000"/>
          </a:xfrm>
          <a:prstGeom prst="downArrow">
            <a:avLst>
              <a:gd name="adj1" fmla="val 50000"/>
              <a:gd name="adj2" fmla="val 104167"/>
            </a:avLst>
          </a:prstGeom>
          <a:gradFill rotWithShape="0">
            <a:gsLst>
              <a:gs pos="0">
                <a:srgbClr val="5E1847"/>
              </a:gs>
              <a:gs pos="100000">
                <a:srgbClr val="CC3399"/>
              </a:gs>
            </a:gsLst>
            <a:lin ang="5400000" scaled="1"/>
          </a:gra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9230" name="Text Box 14"/>
          <p:cNvSpPr txBox="1">
            <a:spLocks noChangeArrowheads="1"/>
          </p:cNvSpPr>
          <p:nvPr/>
        </p:nvSpPr>
        <p:spPr bwMode="auto">
          <a:xfrm rot="-5400000">
            <a:off x="-160338" y="3435351"/>
            <a:ext cx="1082675"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rPr>
              <a:t>gravity</a:t>
            </a:r>
          </a:p>
        </p:txBody>
      </p:sp>
      <p:sp>
        <p:nvSpPr>
          <p:cNvPr id="199695" name="Text Box 15" descr="Oak"/>
          <p:cNvSpPr txBox="1">
            <a:spLocks noChangeArrowheads="1"/>
          </p:cNvSpPr>
          <p:nvPr/>
        </p:nvSpPr>
        <p:spPr bwMode="auto">
          <a:xfrm>
            <a:off x="3429000" y="4800600"/>
            <a:ext cx="3176588" cy="466725"/>
          </a:xfrm>
          <a:prstGeom prst="rect">
            <a:avLst/>
          </a:prstGeom>
          <a:gradFill rotWithShape="0">
            <a:gsLst>
              <a:gs pos="0">
                <a:srgbClr val="FFFF99"/>
              </a:gs>
              <a:gs pos="50000">
                <a:srgbClr val="FFFFD7"/>
              </a:gs>
              <a:gs pos="100000">
                <a:srgbClr val="FFFF99"/>
              </a:gs>
            </a:gsLst>
            <a:lin ang="5400000" scaled="1"/>
          </a:gradFill>
          <a:ln w="9525">
            <a:solidFill>
              <a:schemeClr val="bg2"/>
            </a:solid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rPr>
              <a:t>deposited first - oldest</a:t>
            </a:r>
          </a:p>
        </p:txBody>
      </p:sp>
      <p:sp>
        <p:nvSpPr>
          <p:cNvPr id="199696" name="Text Box 16" descr="Oak"/>
          <p:cNvSpPr txBox="1">
            <a:spLocks noChangeArrowheads="1"/>
          </p:cNvSpPr>
          <p:nvPr/>
        </p:nvSpPr>
        <p:spPr bwMode="auto">
          <a:xfrm>
            <a:off x="3200400" y="3114675"/>
            <a:ext cx="3584575" cy="466725"/>
          </a:xfrm>
          <a:prstGeom prst="rect">
            <a:avLst/>
          </a:prstGeom>
          <a:gradFill rotWithShape="0">
            <a:gsLst>
              <a:gs pos="0">
                <a:srgbClr val="FFFF99"/>
              </a:gs>
              <a:gs pos="50000">
                <a:srgbClr val="FFFFD7"/>
              </a:gs>
              <a:gs pos="100000">
                <a:srgbClr val="FFFF99"/>
              </a:gs>
            </a:gsLst>
            <a:lin ang="5400000" scaled="1"/>
          </a:gradFill>
          <a:ln w="9525">
            <a:solidFill>
              <a:schemeClr val="bg2"/>
            </a:solid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rPr>
              <a:t>deposited last - youngest</a:t>
            </a:r>
          </a:p>
        </p:txBody>
      </p:sp>
      <p:sp>
        <p:nvSpPr>
          <p:cNvPr id="9233" name="Rectangle 17"/>
          <p:cNvSpPr>
            <a:spLocks noChangeArrowheads="1"/>
          </p:cNvSpPr>
          <p:nvPr/>
        </p:nvSpPr>
        <p:spPr bwMode="auto">
          <a:xfrm>
            <a:off x="1219200" y="1371600"/>
            <a:ext cx="76200" cy="39624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98" name="Text Box 18"/>
          <p:cNvSpPr txBox="1">
            <a:spLocks noChangeArrowheads="1"/>
          </p:cNvSpPr>
          <p:nvPr/>
        </p:nvSpPr>
        <p:spPr bwMode="auto">
          <a:xfrm>
            <a:off x="1219200" y="5562600"/>
            <a:ext cx="7162800" cy="1128713"/>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spAutoFit/>
            <a:flatTx/>
          </a:bodyPr>
          <a:lstStyle/>
          <a:p>
            <a:pPr algn="ctr" defTabSz="914400" eaLnBrk="0" fontAlgn="base" hangingPunct="0">
              <a:spcBef>
                <a:spcPct val="0"/>
              </a:spcBef>
              <a:spcAft>
                <a:spcPct val="0"/>
              </a:spcAft>
              <a:defRPr/>
            </a:pPr>
            <a:r>
              <a:rPr lang="en-US" altLang="en-US" sz="2800" dirty="0">
                <a:solidFill>
                  <a:srgbClr val="7030A0"/>
                </a:solidFill>
                <a:effectLst>
                  <a:outerShdw blurRad="38100" dist="38100" dir="2700000" algn="tl">
                    <a:srgbClr val="C0C0C0"/>
                  </a:outerShdw>
                </a:effectLst>
              </a:rPr>
              <a:t>Principle of Superposition</a:t>
            </a:r>
          </a:p>
          <a:p>
            <a:pPr algn="ctr" defTabSz="914400" eaLnBrk="0" fontAlgn="base" hangingPunct="0">
              <a:spcBef>
                <a:spcPct val="0"/>
              </a:spcBef>
              <a:spcAft>
                <a:spcPct val="0"/>
              </a:spcAft>
              <a:defRPr/>
            </a:pPr>
            <a:r>
              <a:rPr lang="en-US" altLang="en-US" sz="2000" dirty="0">
                <a:solidFill>
                  <a:srgbClr val="000000"/>
                </a:solidFill>
                <a:effectLst>
                  <a:outerShdw blurRad="38100" dist="38100" dir="2700000" algn="tl">
                    <a:srgbClr val="C0C0C0"/>
                  </a:outerShdw>
                </a:effectLst>
              </a:rPr>
              <a:t>In an undisturbed sedimentary sequence, the oldest rocks are on the bottom of the stack</a:t>
            </a:r>
          </a:p>
        </p:txBody>
      </p:sp>
      <p:sp>
        <p:nvSpPr>
          <p:cNvPr id="199699" name="Text Box 19"/>
          <p:cNvSpPr txBox="1">
            <a:spLocks noChangeArrowheads="1"/>
          </p:cNvSpPr>
          <p:nvPr/>
        </p:nvSpPr>
        <p:spPr bwMode="auto">
          <a:xfrm>
            <a:off x="1216025" y="319088"/>
            <a:ext cx="7169150" cy="823912"/>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flatTx/>
          </a:bodyPr>
          <a:lstStyle/>
          <a:p>
            <a:pPr algn="ctr" defTabSz="914400" eaLnBrk="0" fontAlgn="base" hangingPunct="0">
              <a:spcBef>
                <a:spcPct val="0"/>
              </a:spcBef>
              <a:spcAft>
                <a:spcPct val="0"/>
              </a:spcAft>
              <a:defRPr/>
            </a:pPr>
            <a:r>
              <a:rPr lang="en-US" altLang="en-US" sz="2800" dirty="0">
                <a:solidFill>
                  <a:srgbClr val="7030A0"/>
                </a:solidFill>
                <a:effectLst>
                  <a:outerShdw blurRad="38100" dist="38100" dir="2700000" algn="tl">
                    <a:srgbClr val="C0C0C0"/>
                  </a:outerShdw>
                </a:effectLst>
              </a:rPr>
              <a:t>Principle of Original Horizontality</a:t>
            </a:r>
          </a:p>
          <a:p>
            <a:pPr algn="ctr" defTabSz="914400" eaLnBrk="0" fontAlgn="base" hangingPunct="0">
              <a:spcBef>
                <a:spcPct val="0"/>
              </a:spcBef>
              <a:spcAft>
                <a:spcPct val="0"/>
              </a:spcAft>
              <a:defRPr/>
            </a:pPr>
            <a:r>
              <a:rPr lang="en-US" altLang="en-US" sz="2000" dirty="0">
                <a:solidFill>
                  <a:srgbClr val="000000"/>
                </a:solidFill>
              </a:rPr>
              <a:t>Sedimentary rocks were deposited in primarily horizontal beds</a:t>
            </a:r>
          </a:p>
        </p:txBody>
      </p:sp>
      <p:sp>
        <p:nvSpPr>
          <p:cNvPr id="199700" name="Oval 20" descr="Stationery"/>
          <p:cNvSpPr>
            <a:spLocks noChangeArrowheads="1"/>
          </p:cNvSpPr>
          <p:nvPr/>
        </p:nvSpPr>
        <p:spPr bwMode="auto">
          <a:xfrm>
            <a:off x="6019800" y="4648200"/>
            <a:ext cx="228600" cy="152400"/>
          </a:xfrm>
          <a:prstGeom prst="ellipse">
            <a:avLst/>
          </a:pr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701" name="Oval 21" descr="Stationery"/>
          <p:cNvSpPr>
            <a:spLocks noChangeArrowheads="1"/>
          </p:cNvSpPr>
          <p:nvPr/>
        </p:nvSpPr>
        <p:spPr bwMode="auto">
          <a:xfrm>
            <a:off x="7505700" y="4648200"/>
            <a:ext cx="152400" cy="152400"/>
          </a:xfrm>
          <a:prstGeom prst="ellipse">
            <a:avLst/>
          </a:pr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702" name="Oval 22" descr="Stationery"/>
          <p:cNvSpPr>
            <a:spLocks noChangeArrowheads="1"/>
          </p:cNvSpPr>
          <p:nvPr/>
        </p:nvSpPr>
        <p:spPr bwMode="auto">
          <a:xfrm>
            <a:off x="7962900" y="4648200"/>
            <a:ext cx="76200" cy="152400"/>
          </a:xfrm>
          <a:prstGeom prst="ellipse">
            <a:avLst/>
          </a:pr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703" name="Oval 23" descr="Stationery"/>
          <p:cNvSpPr>
            <a:spLocks noChangeArrowheads="1"/>
          </p:cNvSpPr>
          <p:nvPr/>
        </p:nvSpPr>
        <p:spPr bwMode="auto">
          <a:xfrm>
            <a:off x="6743700" y="4648200"/>
            <a:ext cx="228600" cy="152400"/>
          </a:xfrm>
          <a:prstGeom prst="ellipse">
            <a:avLst/>
          </a:pr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704" name="Oval 24" descr="Stationery"/>
          <p:cNvSpPr>
            <a:spLocks noChangeArrowheads="1"/>
          </p:cNvSpPr>
          <p:nvPr/>
        </p:nvSpPr>
        <p:spPr bwMode="auto">
          <a:xfrm>
            <a:off x="7200900" y="4648200"/>
            <a:ext cx="228600" cy="228600"/>
          </a:xfrm>
          <a:prstGeom prst="ellipse">
            <a:avLst/>
          </a:pr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5" name="Rectangle 17"/>
          <p:cNvSpPr>
            <a:spLocks noChangeArrowheads="1"/>
          </p:cNvSpPr>
          <p:nvPr/>
        </p:nvSpPr>
        <p:spPr bwMode="auto">
          <a:xfrm>
            <a:off x="8229600" y="1371600"/>
            <a:ext cx="76200" cy="39624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9700"/>
                                        </p:tgtEl>
                                        <p:attrNameLst>
                                          <p:attrName>style.visibility</p:attrName>
                                        </p:attrNameLst>
                                      </p:cBhvr>
                                      <p:to>
                                        <p:strVal val="visible"/>
                                      </p:to>
                                    </p:set>
                                    <p:animEffect transition="in" filter="fade">
                                      <p:cBhvr>
                                        <p:cTn id="7" dur="1000"/>
                                        <p:tgtEl>
                                          <p:spTgt spid="199700"/>
                                        </p:tgtEl>
                                      </p:cBhvr>
                                    </p:animEffect>
                                    <p:anim calcmode="lin" valueType="num">
                                      <p:cBhvr>
                                        <p:cTn id="8" dur="1000" fill="hold"/>
                                        <p:tgtEl>
                                          <p:spTgt spid="199700"/>
                                        </p:tgtEl>
                                        <p:attrNameLst>
                                          <p:attrName>ppt_x</p:attrName>
                                        </p:attrNameLst>
                                      </p:cBhvr>
                                      <p:tavLst>
                                        <p:tav tm="0">
                                          <p:val>
                                            <p:strVal val="#ppt_x"/>
                                          </p:val>
                                        </p:tav>
                                        <p:tav tm="100000">
                                          <p:val>
                                            <p:strVal val="#ppt_x"/>
                                          </p:val>
                                        </p:tav>
                                      </p:tavLst>
                                    </p:anim>
                                    <p:anim calcmode="lin" valueType="num">
                                      <p:cBhvr>
                                        <p:cTn id="9" dur="1000" fill="hold"/>
                                        <p:tgtEl>
                                          <p:spTgt spid="19970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9701"/>
                                        </p:tgtEl>
                                        <p:attrNameLst>
                                          <p:attrName>style.visibility</p:attrName>
                                        </p:attrNameLst>
                                      </p:cBhvr>
                                      <p:to>
                                        <p:strVal val="visible"/>
                                      </p:to>
                                    </p:set>
                                    <p:animEffect transition="in" filter="fade">
                                      <p:cBhvr>
                                        <p:cTn id="12" dur="1000"/>
                                        <p:tgtEl>
                                          <p:spTgt spid="199701"/>
                                        </p:tgtEl>
                                      </p:cBhvr>
                                    </p:animEffect>
                                    <p:anim calcmode="lin" valueType="num">
                                      <p:cBhvr>
                                        <p:cTn id="13" dur="1000" fill="hold"/>
                                        <p:tgtEl>
                                          <p:spTgt spid="199701"/>
                                        </p:tgtEl>
                                        <p:attrNameLst>
                                          <p:attrName>ppt_x</p:attrName>
                                        </p:attrNameLst>
                                      </p:cBhvr>
                                      <p:tavLst>
                                        <p:tav tm="0">
                                          <p:val>
                                            <p:strVal val="#ppt_x"/>
                                          </p:val>
                                        </p:tav>
                                        <p:tav tm="100000">
                                          <p:val>
                                            <p:strVal val="#ppt_x"/>
                                          </p:val>
                                        </p:tav>
                                      </p:tavLst>
                                    </p:anim>
                                    <p:anim calcmode="lin" valueType="num">
                                      <p:cBhvr>
                                        <p:cTn id="14" dur="1000" fill="hold"/>
                                        <p:tgtEl>
                                          <p:spTgt spid="19970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99702"/>
                                        </p:tgtEl>
                                        <p:attrNameLst>
                                          <p:attrName>style.visibility</p:attrName>
                                        </p:attrNameLst>
                                      </p:cBhvr>
                                      <p:to>
                                        <p:strVal val="visible"/>
                                      </p:to>
                                    </p:set>
                                    <p:animEffect transition="in" filter="fade">
                                      <p:cBhvr>
                                        <p:cTn id="17" dur="500"/>
                                        <p:tgtEl>
                                          <p:spTgt spid="199702"/>
                                        </p:tgtEl>
                                      </p:cBhvr>
                                    </p:animEffect>
                                    <p:anim calcmode="lin" valueType="num">
                                      <p:cBhvr>
                                        <p:cTn id="18" dur="500" fill="hold"/>
                                        <p:tgtEl>
                                          <p:spTgt spid="199702"/>
                                        </p:tgtEl>
                                        <p:attrNameLst>
                                          <p:attrName>ppt_x</p:attrName>
                                        </p:attrNameLst>
                                      </p:cBhvr>
                                      <p:tavLst>
                                        <p:tav tm="0">
                                          <p:val>
                                            <p:strVal val="#ppt_x"/>
                                          </p:val>
                                        </p:tav>
                                        <p:tav tm="100000">
                                          <p:val>
                                            <p:strVal val="#ppt_x"/>
                                          </p:val>
                                        </p:tav>
                                      </p:tavLst>
                                    </p:anim>
                                    <p:anim calcmode="lin" valueType="num">
                                      <p:cBhvr>
                                        <p:cTn id="19" dur="500" fill="hold"/>
                                        <p:tgtEl>
                                          <p:spTgt spid="19970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99703"/>
                                        </p:tgtEl>
                                        <p:attrNameLst>
                                          <p:attrName>style.visibility</p:attrName>
                                        </p:attrNameLst>
                                      </p:cBhvr>
                                      <p:to>
                                        <p:strVal val="visible"/>
                                      </p:to>
                                    </p:set>
                                    <p:animEffect transition="in" filter="fade">
                                      <p:cBhvr>
                                        <p:cTn id="22" dur="3000"/>
                                        <p:tgtEl>
                                          <p:spTgt spid="199703"/>
                                        </p:tgtEl>
                                      </p:cBhvr>
                                    </p:animEffect>
                                    <p:anim calcmode="lin" valueType="num">
                                      <p:cBhvr>
                                        <p:cTn id="23" dur="3000" fill="hold"/>
                                        <p:tgtEl>
                                          <p:spTgt spid="199703"/>
                                        </p:tgtEl>
                                        <p:attrNameLst>
                                          <p:attrName>ppt_x</p:attrName>
                                        </p:attrNameLst>
                                      </p:cBhvr>
                                      <p:tavLst>
                                        <p:tav tm="0">
                                          <p:val>
                                            <p:strVal val="#ppt_x"/>
                                          </p:val>
                                        </p:tav>
                                        <p:tav tm="100000">
                                          <p:val>
                                            <p:strVal val="#ppt_x"/>
                                          </p:val>
                                        </p:tav>
                                      </p:tavLst>
                                    </p:anim>
                                    <p:anim calcmode="lin" valueType="num">
                                      <p:cBhvr>
                                        <p:cTn id="24" dur="3000" fill="hold"/>
                                        <p:tgtEl>
                                          <p:spTgt spid="19970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99704"/>
                                        </p:tgtEl>
                                        <p:attrNameLst>
                                          <p:attrName>style.visibility</p:attrName>
                                        </p:attrNameLst>
                                      </p:cBhvr>
                                      <p:to>
                                        <p:strVal val="visible"/>
                                      </p:to>
                                    </p:set>
                                    <p:animEffect transition="in" filter="fade">
                                      <p:cBhvr>
                                        <p:cTn id="27" dur="3000"/>
                                        <p:tgtEl>
                                          <p:spTgt spid="199704"/>
                                        </p:tgtEl>
                                      </p:cBhvr>
                                    </p:animEffect>
                                    <p:anim calcmode="lin" valueType="num">
                                      <p:cBhvr>
                                        <p:cTn id="28" dur="3000" fill="hold"/>
                                        <p:tgtEl>
                                          <p:spTgt spid="199704"/>
                                        </p:tgtEl>
                                        <p:attrNameLst>
                                          <p:attrName>ppt_x</p:attrName>
                                        </p:attrNameLst>
                                      </p:cBhvr>
                                      <p:tavLst>
                                        <p:tav tm="0">
                                          <p:val>
                                            <p:strVal val="#ppt_x"/>
                                          </p:val>
                                        </p:tav>
                                        <p:tav tm="100000">
                                          <p:val>
                                            <p:strVal val="#ppt_x"/>
                                          </p:val>
                                        </p:tav>
                                      </p:tavLst>
                                    </p:anim>
                                    <p:anim calcmode="lin" valueType="num">
                                      <p:cBhvr>
                                        <p:cTn id="29" dur="3000" fill="hold"/>
                                        <p:tgtEl>
                                          <p:spTgt spid="19970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2" presetClass="entr" presetSubtype="4" fill="hold" grpId="0" nodeType="afterEffect">
                                  <p:stCondLst>
                                    <p:cond delay="0"/>
                                  </p:stCondLst>
                                  <p:childTnLst>
                                    <p:set>
                                      <p:cBhvr>
                                        <p:cTn id="32" dur="1" fill="hold">
                                          <p:stCondLst>
                                            <p:cond delay="0"/>
                                          </p:stCondLst>
                                        </p:cTn>
                                        <p:tgtEl>
                                          <p:spTgt spid="199686"/>
                                        </p:tgtEl>
                                        <p:attrNameLst>
                                          <p:attrName>style.visibility</p:attrName>
                                        </p:attrNameLst>
                                      </p:cBhvr>
                                      <p:to>
                                        <p:strVal val="visible"/>
                                      </p:to>
                                    </p:set>
                                    <p:animEffect transition="in" filter="slide(fromBottom)">
                                      <p:cBhvr>
                                        <p:cTn id="33" dur="500"/>
                                        <p:tgtEl>
                                          <p:spTgt spid="199686"/>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99687"/>
                                        </p:tgtEl>
                                        <p:attrNameLst>
                                          <p:attrName>style.visibility</p:attrName>
                                        </p:attrNameLst>
                                      </p:cBhvr>
                                      <p:to>
                                        <p:strVal val="visible"/>
                                      </p:to>
                                    </p:set>
                                    <p:animEffect transition="in" filter="fade">
                                      <p:cBhvr>
                                        <p:cTn id="37" dur="500"/>
                                        <p:tgtEl>
                                          <p:spTgt spid="199687"/>
                                        </p:tgtEl>
                                      </p:cBhvr>
                                    </p:animEffect>
                                    <p:anim calcmode="lin" valueType="num">
                                      <p:cBhvr>
                                        <p:cTn id="38" dur="500" fill="hold"/>
                                        <p:tgtEl>
                                          <p:spTgt spid="199687"/>
                                        </p:tgtEl>
                                        <p:attrNameLst>
                                          <p:attrName>ppt_x</p:attrName>
                                        </p:attrNameLst>
                                      </p:cBhvr>
                                      <p:tavLst>
                                        <p:tav tm="0">
                                          <p:val>
                                            <p:strVal val="#ppt_x"/>
                                          </p:val>
                                        </p:tav>
                                        <p:tav tm="100000">
                                          <p:val>
                                            <p:strVal val="#ppt_x"/>
                                          </p:val>
                                        </p:tav>
                                      </p:tavLst>
                                    </p:anim>
                                    <p:anim calcmode="lin" valueType="num">
                                      <p:cBhvr>
                                        <p:cTn id="39" dur="500" fill="hold"/>
                                        <p:tgtEl>
                                          <p:spTgt spid="199687"/>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99688"/>
                                        </p:tgtEl>
                                        <p:attrNameLst>
                                          <p:attrName>style.visibility</p:attrName>
                                        </p:attrNameLst>
                                      </p:cBhvr>
                                      <p:to>
                                        <p:strVal val="visible"/>
                                      </p:to>
                                    </p:set>
                                    <p:animEffect transition="in" filter="fade">
                                      <p:cBhvr>
                                        <p:cTn id="42" dur="5000"/>
                                        <p:tgtEl>
                                          <p:spTgt spid="199688"/>
                                        </p:tgtEl>
                                      </p:cBhvr>
                                    </p:animEffect>
                                    <p:anim calcmode="lin" valueType="num">
                                      <p:cBhvr>
                                        <p:cTn id="43" dur="5000" fill="hold"/>
                                        <p:tgtEl>
                                          <p:spTgt spid="199688"/>
                                        </p:tgtEl>
                                        <p:attrNameLst>
                                          <p:attrName>ppt_x</p:attrName>
                                        </p:attrNameLst>
                                      </p:cBhvr>
                                      <p:tavLst>
                                        <p:tav tm="0">
                                          <p:val>
                                            <p:strVal val="#ppt_x"/>
                                          </p:val>
                                        </p:tav>
                                        <p:tav tm="100000">
                                          <p:val>
                                            <p:strVal val="#ppt_x"/>
                                          </p:val>
                                        </p:tav>
                                      </p:tavLst>
                                    </p:anim>
                                    <p:anim calcmode="lin" valueType="num">
                                      <p:cBhvr>
                                        <p:cTn id="44" dur="5000" fill="hold"/>
                                        <p:tgtEl>
                                          <p:spTgt spid="19968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99689"/>
                                        </p:tgtEl>
                                        <p:attrNameLst>
                                          <p:attrName>style.visibility</p:attrName>
                                        </p:attrNameLst>
                                      </p:cBhvr>
                                      <p:to>
                                        <p:strVal val="visible"/>
                                      </p:to>
                                    </p:set>
                                    <p:animEffect transition="in" filter="fade">
                                      <p:cBhvr>
                                        <p:cTn id="47" dur="2000"/>
                                        <p:tgtEl>
                                          <p:spTgt spid="199689"/>
                                        </p:tgtEl>
                                      </p:cBhvr>
                                    </p:animEffect>
                                    <p:anim calcmode="lin" valueType="num">
                                      <p:cBhvr>
                                        <p:cTn id="48" dur="2000" fill="hold"/>
                                        <p:tgtEl>
                                          <p:spTgt spid="199689"/>
                                        </p:tgtEl>
                                        <p:attrNameLst>
                                          <p:attrName>ppt_x</p:attrName>
                                        </p:attrNameLst>
                                      </p:cBhvr>
                                      <p:tavLst>
                                        <p:tav tm="0">
                                          <p:val>
                                            <p:strVal val="#ppt_x"/>
                                          </p:val>
                                        </p:tav>
                                        <p:tav tm="100000">
                                          <p:val>
                                            <p:strVal val="#ppt_x"/>
                                          </p:val>
                                        </p:tav>
                                      </p:tavLst>
                                    </p:anim>
                                    <p:anim calcmode="lin" valueType="num">
                                      <p:cBhvr>
                                        <p:cTn id="49" dur="2000" fill="hold"/>
                                        <p:tgtEl>
                                          <p:spTgt spid="19968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99690"/>
                                        </p:tgtEl>
                                        <p:attrNameLst>
                                          <p:attrName>style.visibility</p:attrName>
                                        </p:attrNameLst>
                                      </p:cBhvr>
                                      <p:to>
                                        <p:strVal val="visible"/>
                                      </p:to>
                                    </p:set>
                                    <p:animEffect transition="in" filter="fade">
                                      <p:cBhvr>
                                        <p:cTn id="52" dur="3000"/>
                                        <p:tgtEl>
                                          <p:spTgt spid="199690"/>
                                        </p:tgtEl>
                                      </p:cBhvr>
                                    </p:animEffect>
                                    <p:anim calcmode="lin" valueType="num">
                                      <p:cBhvr>
                                        <p:cTn id="53" dur="3000" fill="hold"/>
                                        <p:tgtEl>
                                          <p:spTgt spid="199690"/>
                                        </p:tgtEl>
                                        <p:attrNameLst>
                                          <p:attrName>ppt_x</p:attrName>
                                        </p:attrNameLst>
                                      </p:cBhvr>
                                      <p:tavLst>
                                        <p:tav tm="0">
                                          <p:val>
                                            <p:strVal val="#ppt_x"/>
                                          </p:val>
                                        </p:tav>
                                        <p:tav tm="100000">
                                          <p:val>
                                            <p:strVal val="#ppt_x"/>
                                          </p:val>
                                        </p:tav>
                                      </p:tavLst>
                                    </p:anim>
                                    <p:anim calcmode="lin" valueType="num">
                                      <p:cBhvr>
                                        <p:cTn id="54" dur="3000" fill="hold"/>
                                        <p:tgtEl>
                                          <p:spTgt spid="19969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99691"/>
                                        </p:tgtEl>
                                        <p:attrNameLst>
                                          <p:attrName>style.visibility</p:attrName>
                                        </p:attrNameLst>
                                      </p:cBhvr>
                                      <p:to>
                                        <p:strVal val="visible"/>
                                      </p:to>
                                    </p:set>
                                    <p:animEffect transition="in" filter="fade">
                                      <p:cBhvr>
                                        <p:cTn id="57" dur="500"/>
                                        <p:tgtEl>
                                          <p:spTgt spid="199691"/>
                                        </p:tgtEl>
                                      </p:cBhvr>
                                    </p:animEffect>
                                    <p:anim calcmode="lin" valueType="num">
                                      <p:cBhvr>
                                        <p:cTn id="58" dur="500" fill="hold"/>
                                        <p:tgtEl>
                                          <p:spTgt spid="199691"/>
                                        </p:tgtEl>
                                        <p:attrNameLst>
                                          <p:attrName>ppt_x</p:attrName>
                                        </p:attrNameLst>
                                      </p:cBhvr>
                                      <p:tavLst>
                                        <p:tav tm="0">
                                          <p:val>
                                            <p:strVal val="#ppt_x"/>
                                          </p:val>
                                        </p:tav>
                                        <p:tav tm="100000">
                                          <p:val>
                                            <p:strVal val="#ppt_x"/>
                                          </p:val>
                                        </p:tav>
                                      </p:tavLst>
                                    </p:anim>
                                    <p:anim calcmode="lin" valueType="num">
                                      <p:cBhvr>
                                        <p:cTn id="59" dur="500" fill="hold"/>
                                        <p:tgtEl>
                                          <p:spTgt spid="19969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99692"/>
                                        </p:tgtEl>
                                        <p:attrNameLst>
                                          <p:attrName>style.visibility</p:attrName>
                                        </p:attrNameLst>
                                      </p:cBhvr>
                                      <p:to>
                                        <p:strVal val="visible"/>
                                      </p:to>
                                    </p:set>
                                    <p:animEffect transition="in" filter="fade">
                                      <p:cBhvr>
                                        <p:cTn id="62" dur="2000"/>
                                        <p:tgtEl>
                                          <p:spTgt spid="199692"/>
                                        </p:tgtEl>
                                      </p:cBhvr>
                                    </p:animEffect>
                                    <p:anim calcmode="lin" valueType="num">
                                      <p:cBhvr>
                                        <p:cTn id="63" dur="2000" fill="hold"/>
                                        <p:tgtEl>
                                          <p:spTgt spid="199692"/>
                                        </p:tgtEl>
                                        <p:attrNameLst>
                                          <p:attrName>ppt_x</p:attrName>
                                        </p:attrNameLst>
                                      </p:cBhvr>
                                      <p:tavLst>
                                        <p:tav tm="0">
                                          <p:val>
                                            <p:strVal val="#ppt_x"/>
                                          </p:val>
                                        </p:tav>
                                        <p:tav tm="100000">
                                          <p:val>
                                            <p:strVal val="#ppt_x"/>
                                          </p:val>
                                        </p:tav>
                                      </p:tavLst>
                                    </p:anim>
                                    <p:anim calcmode="lin" valueType="num">
                                      <p:cBhvr>
                                        <p:cTn id="64" dur="2000" fill="hold"/>
                                        <p:tgtEl>
                                          <p:spTgt spid="199692"/>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12" presetClass="entr" presetSubtype="4" fill="hold" grpId="0" nodeType="afterEffect">
                                  <p:stCondLst>
                                    <p:cond delay="0"/>
                                  </p:stCondLst>
                                  <p:childTnLst>
                                    <p:set>
                                      <p:cBhvr>
                                        <p:cTn id="67" dur="1" fill="hold">
                                          <p:stCondLst>
                                            <p:cond delay="0"/>
                                          </p:stCondLst>
                                        </p:cTn>
                                        <p:tgtEl>
                                          <p:spTgt spid="199684"/>
                                        </p:tgtEl>
                                        <p:attrNameLst>
                                          <p:attrName>style.visibility</p:attrName>
                                        </p:attrNameLst>
                                      </p:cBhvr>
                                      <p:to>
                                        <p:strVal val="visible"/>
                                      </p:to>
                                    </p:set>
                                    <p:animEffect transition="in" filter="slide(fromBottom)">
                                      <p:cBhvr>
                                        <p:cTn id="68" dur="500"/>
                                        <p:tgtEl>
                                          <p:spTgt spid="199684"/>
                                        </p:tgtEl>
                                      </p:cBhvr>
                                    </p:animEffect>
                                  </p:childTnLst>
                                </p:cTn>
                              </p:par>
                            </p:childTnLst>
                          </p:cTn>
                        </p:par>
                        <p:par>
                          <p:cTn id="69" fill="hold">
                            <p:stCondLst>
                              <p:cond delay="9000"/>
                            </p:stCondLst>
                            <p:childTnLst>
                              <p:par>
                                <p:cTn id="70" presetID="9" presetClass="entr" presetSubtype="0" fill="hold" grpId="0" nodeType="afterEffect">
                                  <p:stCondLst>
                                    <p:cond delay="0"/>
                                  </p:stCondLst>
                                  <p:childTnLst>
                                    <p:set>
                                      <p:cBhvr>
                                        <p:cTn id="71" dur="1" fill="hold">
                                          <p:stCondLst>
                                            <p:cond delay="0"/>
                                          </p:stCondLst>
                                        </p:cTn>
                                        <p:tgtEl>
                                          <p:spTgt spid="199683"/>
                                        </p:tgtEl>
                                        <p:attrNameLst>
                                          <p:attrName>style.visibility</p:attrName>
                                        </p:attrNameLst>
                                      </p:cBhvr>
                                      <p:to>
                                        <p:strVal val="visible"/>
                                      </p:to>
                                    </p:set>
                                    <p:animEffect transition="in" filter="dissolve">
                                      <p:cBhvr>
                                        <p:cTn id="72" dur="500"/>
                                        <p:tgtEl>
                                          <p:spTgt spid="199683"/>
                                        </p:tgtEl>
                                      </p:cBhvr>
                                    </p:animEffect>
                                  </p:childTnLst>
                                </p:cTn>
                              </p:par>
                            </p:childTnLst>
                          </p:cTn>
                        </p:par>
                      </p:childTnLst>
                    </p:cTn>
                  </p:par>
                  <p:par>
                    <p:cTn id="73" fill="hold">
                      <p:stCondLst>
                        <p:cond delay="indefinite"/>
                      </p:stCondLst>
                      <p:childTnLst>
                        <p:par>
                          <p:cTn id="74" fill="hold">
                            <p:stCondLst>
                              <p:cond delay="0"/>
                            </p:stCondLst>
                            <p:childTnLst>
                              <p:par>
                                <p:cTn id="75" presetID="17" presetClass="entr" presetSubtype="10" fill="hold" grpId="0" nodeType="clickEffect">
                                  <p:stCondLst>
                                    <p:cond delay="0"/>
                                  </p:stCondLst>
                                  <p:childTnLst>
                                    <p:set>
                                      <p:cBhvr>
                                        <p:cTn id="76" dur="1" fill="hold">
                                          <p:stCondLst>
                                            <p:cond delay="0"/>
                                          </p:stCondLst>
                                        </p:cTn>
                                        <p:tgtEl>
                                          <p:spTgt spid="199698"/>
                                        </p:tgtEl>
                                        <p:attrNameLst>
                                          <p:attrName>style.visibility</p:attrName>
                                        </p:attrNameLst>
                                      </p:cBhvr>
                                      <p:to>
                                        <p:strVal val="visible"/>
                                      </p:to>
                                    </p:set>
                                    <p:anim calcmode="lin" valueType="num">
                                      <p:cBhvr>
                                        <p:cTn id="77" dur="500" fill="hold"/>
                                        <p:tgtEl>
                                          <p:spTgt spid="199698"/>
                                        </p:tgtEl>
                                        <p:attrNameLst>
                                          <p:attrName>ppt_w</p:attrName>
                                        </p:attrNameLst>
                                      </p:cBhvr>
                                      <p:tavLst>
                                        <p:tav tm="0">
                                          <p:val>
                                            <p:fltVal val="0"/>
                                          </p:val>
                                        </p:tav>
                                        <p:tav tm="100000">
                                          <p:val>
                                            <p:strVal val="#ppt_w"/>
                                          </p:val>
                                        </p:tav>
                                      </p:tavLst>
                                    </p:anim>
                                    <p:anim calcmode="lin" valueType="num">
                                      <p:cBhvr>
                                        <p:cTn id="78" dur="500" fill="hold"/>
                                        <p:tgtEl>
                                          <p:spTgt spid="199698"/>
                                        </p:tgtEl>
                                        <p:attrNameLst>
                                          <p:attrName>ppt_h</p:attrName>
                                        </p:attrNameLst>
                                      </p:cBhvr>
                                      <p:tavLst>
                                        <p:tav tm="0">
                                          <p:val>
                                            <p:strVal val="#ppt_h"/>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199695"/>
                                        </p:tgtEl>
                                        <p:attrNameLst>
                                          <p:attrName>style.visibility</p:attrName>
                                        </p:attrNameLst>
                                      </p:cBhvr>
                                      <p:to>
                                        <p:strVal val="visible"/>
                                      </p:to>
                                    </p:set>
                                    <p:anim calcmode="lin" valueType="num">
                                      <p:cBhvr>
                                        <p:cTn id="81" dur="500" fill="hold"/>
                                        <p:tgtEl>
                                          <p:spTgt spid="199695"/>
                                        </p:tgtEl>
                                        <p:attrNameLst>
                                          <p:attrName>ppt_w</p:attrName>
                                        </p:attrNameLst>
                                      </p:cBhvr>
                                      <p:tavLst>
                                        <p:tav tm="0">
                                          <p:val>
                                            <p:fltVal val="0"/>
                                          </p:val>
                                        </p:tav>
                                        <p:tav tm="100000">
                                          <p:val>
                                            <p:strVal val="#ppt_w"/>
                                          </p:val>
                                        </p:tav>
                                      </p:tavLst>
                                    </p:anim>
                                    <p:anim calcmode="lin" valueType="num">
                                      <p:cBhvr>
                                        <p:cTn id="82" dur="500" fill="hold"/>
                                        <p:tgtEl>
                                          <p:spTgt spid="199695"/>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199696"/>
                                        </p:tgtEl>
                                        <p:attrNameLst>
                                          <p:attrName>style.visibility</p:attrName>
                                        </p:attrNameLst>
                                      </p:cBhvr>
                                      <p:to>
                                        <p:strVal val="visible"/>
                                      </p:to>
                                    </p:set>
                                    <p:anim calcmode="lin" valueType="num">
                                      <p:cBhvr>
                                        <p:cTn id="85" dur="500" fill="hold"/>
                                        <p:tgtEl>
                                          <p:spTgt spid="199696"/>
                                        </p:tgtEl>
                                        <p:attrNameLst>
                                          <p:attrName>ppt_w</p:attrName>
                                        </p:attrNameLst>
                                      </p:cBhvr>
                                      <p:tavLst>
                                        <p:tav tm="0">
                                          <p:val>
                                            <p:fltVal val="0"/>
                                          </p:val>
                                        </p:tav>
                                        <p:tav tm="100000">
                                          <p:val>
                                            <p:strVal val="#ppt_w"/>
                                          </p:val>
                                        </p:tav>
                                      </p:tavLst>
                                    </p:anim>
                                    <p:anim calcmode="lin" valueType="num">
                                      <p:cBhvr>
                                        <p:cTn id="86" dur="500" fill="hold"/>
                                        <p:tgtEl>
                                          <p:spTgt spid="1996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p:bldP spid="199684" grpId="0" animBg="1"/>
      <p:bldP spid="199686" grpId="0" animBg="1"/>
      <p:bldP spid="199687" grpId="0" animBg="1"/>
      <p:bldP spid="199688" grpId="0" animBg="1"/>
      <p:bldP spid="199689" grpId="0" animBg="1"/>
      <p:bldP spid="199690" grpId="0" animBg="1"/>
      <p:bldP spid="199691" grpId="0" animBg="1"/>
      <p:bldP spid="199692" grpId="0" animBg="1"/>
      <p:bldP spid="199695" grpId="0" animBg="1" autoUpdateAnimBg="0"/>
      <p:bldP spid="199696" grpId="0" animBg="1" autoUpdateAnimBg="0"/>
      <p:bldP spid="199698" grpId="0" animBg="1"/>
      <p:bldP spid="199700" grpId="0" animBg="1"/>
      <p:bldP spid="199701" grpId="0" animBg="1"/>
      <p:bldP spid="199702" grpId="0" animBg="1"/>
      <p:bldP spid="199703" grpId="0" animBg="1"/>
      <p:bldP spid="19970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242" name="AutoShape 2" descr="Parchment"/>
          <p:cNvSpPr>
            <a:spLocks noChangeArrowheads="1"/>
          </p:cNvSpPr>
          <p:nvPr/>
        </p:nvSpPr>
        <p:spPr bwMode="auto">
          <a:xfrm>
            <a:off x="2292350" y="3543300"/>
            <a:ext cx="5486400" cy="990600"/>
          </a:xfrm>
          <a:prstGeom prst="cube">
            <a:avLst>
              <a:gd name="adj" fmla="val 87019"/>
            </a:avLst>
          </a:prstGeom>
          <a:blipFill dpi="0" rotWithShape="0">
            <a:blip r:embed="rId2"/>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0243" name="AutoShape 3"/>
          <p:cNvSpPr>
            <a:spLocks noChangeArrowheads="1"/>
          </p:cNvSpPr>
          <p:nvPr/>
        </p:nvSpPr>
        <p:spPr bwMode="auto">
          <a:xfrm>
            <a:off x="768350" y="2857500"/>
            <a:ext cx="457200" cy="1905000"/>
          </a:xfrm>
          <a:prstGeom prst="downArrow">
            <a:avLst>
              <a:gd name="adj1" fmla="val 50000"/>
              <a:gd name="adj2" fmla="val 104167"/>
            </a:avLst>
          </a:prstGeom>
          <a:gradFill rotWithShape="0">
            <a:gsLst>
              <a:gs pos="0">
                <a:srgbClr val="5E1847"/>
              </a:gs>
              <a:gs pos="100000">
                <a:srgbClr val="CC3399"/>
              </a:gs>
            </a:gsLst>
            <a:lin ang="5400000" scaled="1"/>
          </a:gra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0244" name="Text Box 4"/>
          <p:cNvSpPr txBox="1">
            <a:spLocks noChangeArrowheads="1"/>
          </p:cNvSpPr>
          <p:nvPr/>
        </p:nvSpPr>
        <p:spPr bwMode="auto">
          <a:xfrm rot="-5400000">
            <a:off x="74612" y="3475038"/>
            <a:ext cx="1082675"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rPr>
              <a:t>gravity</a:t>
            </a:r>
          </a:p>
        </p:txBody>
      </p:sp>
      <p:sp>
        <p:nvSpPr>
          <p:cNvPr id="200709" name="AutoShape 5" descr="Newsprint"/>
          <p:cNvSpPr>
            <a:spLocks noChangeArrowheads="1"/>
          </p:cNvSpPr>
          <p:nvPr/>
        </p:nvSpPr>
        <p:spPr bwMode="auto">
          <a:xfrm>
            <a:off x="2292350" y="3390900"/>
            <a:ext cx="5486400" cy="990600"/>
          </a:xfrm>
          <a:prstGeom prst="cube">
            <a:avLst>
              <a:gd name="adj" fmla="val 87019"/>
            </a:avLst>
          </a:prstGeom>
          <a:blipFill dpi="0" rotWithShape="0">
            <a:blip r:embed="rId3"/>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0710" name="AutoShape 6" descr="Granite"/>
          <p:cNvSpPr>
            <a:spLocks noChangeArrowheads="1"/>
          </p:cNvSpPr>
          <p:nvPr/>
        </p:nvSpPr>
        <p:spPr bwMode="auto">
          <a:xfrm>
            <a:off x="2292350" y="3238500"/>
            <a:ext cx="5486400" cy="990600"/>
          </a:xfrm>
          <a:prstGeom prst="cube">
            <a:avLst>
              <a:gd name="adj" fmla="val 87019"/>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0711" name="AutoShape 7" descr="Sand"/>
          <p:cNvSpPr>
            <a:spLocks noChangeArrowheads="1"/>
          </p:cNvSpPr>
          <p:nvPr/>
        </p:nvSpPr>
        <p:spPr bwMode="auto">
          <a:xfrm>
            <a:off x="2292350" y="3086100"/>
            <a:ext cx="5486400" cy="990600"/>
          </a:xfrm>
          <a:prstGeom prst="cube">
            <a:avLst>
              <a:gd name="adj" fmla="val 87019"/>
            </a:avLst>
          </a:prstGeom>
          <a:blipFill dpi="0" rotWithShape="0">
            <a:blip r:embed="rId5"/>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0712" name="AutoShape 8" descr="Cork"/>
          <p:cNvSpPr>
            <a:spLocks noChangeArrowheads="1"/>
          </p:cNvSpPr>
          <p:nvPr/>
        </p:nvSpPr>
        <p:spPr bwMode="auto">
          <a:xfrm>
            <a:off x="2292350" y="2933700"/>
            <a:ext cx="5486400" cy="990600"/>
          </a:xfrm>
          <a:prstGeom prst="cube">
            <a:avLst>
              <a:gd name="adj" fmla="val 87019"/>
            </a:avLst>
          </a:prstGeom>
          <a:blipFill dpi="0" rotWithShape="0">
            <a:blip r:embed="rId6"/>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0713" name="Text Box 9"/>
          <p:cNvSpPr txBox="1">
            <a:spLocks noChangeArrowheads="1"/>
          </p:cNvSpPr>
          <p:nvPr/>
        </p:nvSpPr>
        <p:spPr bwMode="auto">
          <a:xfrm>
            <a:off x="844550" y="744583"/>
            <a:ext cx="7620000" cy="1323439"/>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spAutoFit/>
            <a:flatTx/>
          </a:bodyPr>
          <a:lstStyle/>
          <a:p>
            <a:pPr algn="ctr" defTabSz="914400" eaLnBrk="0" fontAlgn="base" hangingPunct="0">
              <a:spcBef>
                <a:spcPct val="0"/>
              </a:spcBef>
              <a:spcAft>
                <a:spcPct val="0"/>
              </a:spcAft>
              <a:defRPr/>
            </a:pPr>
            <a:r>
              <a:rPr lang="en-US" altLang="en-US" sz="3200" dirty="0">
                <a:solidFill>
                  <a:srgbClr val="7030A0"/>
                </a:solidFill>
                <a:effectLst>
                  <a:outerShdw blurRad="38100" dist="38100" dir="2700000" algn="tl">
                    <a:srgbClr val="C0C0C0"/>
                  </a:outerShdw>
                </a:effectLst>
              </a:rPr>
              <a:t>Principle of Superposition</a:t>
            </a:r>
          </a:p>
          <a:p>
            <a:pPr algn="ctr" defTabSz="914400" eaLnBrk="0" fontAlgn="base" hangingPunct="0">
              <a:spcBef>
                <a:spcPct val="0"/>
              </a:spcBef>
              <a:spcAft>
                <a:spcPct val="0"/>
              </a:spcAft>
              <a:defRPr/>
            </a:pPr>
            <a:r>
              <a:rPr lang="en-US" altLang="en-US" sz="2400" dirty="0">
                <a:solidFill>
                  <a:srgbClr val="000000"/>
                </a:solidFill>
              </a:rPr>
              <a:t>In an undisturbed sedimentary sequence, the oldest rocks are on the bottom of the stack</a:t>
            </a:r>
            <a:endParaRPr lang="en-US" altLang="en-US" sz="2400" b="1" dirty="0">
              <a:solidFill>
                <a:srgbClr val="000000"/>
              </a:solidFill>
            </a:endParaRPr>
          </a:p>
        </p:txBody>
      </p:sp>
      <p:sp>
        <p:nvSpPr>
          <p:cNvPr id="200714" name="Text Box 10"/>
          <p:cNvSpPr txBox="1">
            <a:spLocks noChangeArrowheads="1"/>
          </p:cNvSpPr>
          <p:nvPr/>
        </p:nvSpPr>
        <p:spPr bwMode="auto">
          <a:xfrm>
            <a:off x="6940550" y="4305300"/>
            <a:ext cx="844550" cy="366713"/>
          </a:xfrm>
          <a:prstGeom prst="rect">
            <a:avLst/>
          </a:prstGeom>
          <a:solidFill>
            <a:srgbClr val="CCFFFF">
              <a:alpha val="45882"/>
            </a:srgbClr>
          </a:solidFill>
          <a:ln w="9525">
            <a:noFill/>
            <a:miter lim="800000"/>
            <a:headEnd/>
            <a:tailEnd/>
          </a:ln>
        </p:spPr>
        <p:txBody>
          <a:bodyPr wrap="none">
            <a:spAutoFit/>
          </a:bodyPr>
          <a:lstStyle/>
          <a:p>
            <a:pPr defTabSz="914400" eaLnBrk="0" fontAlgn="base" hangingPunct="0">
              <a:spcBef>
                <a:spcPct val="0"/>
              </a:spcBef>
              <a:spcAft>
                <a:spcPct val="0"/>
              </a:spcAft>
            </a:pPr>
            <a:r>
              <a:rPr lang="en-US" altLang="en-US" smtClean="0">
                <a:solidFill>
                  <a:srgbClr val="D60093"/>
                </a:solidFill>
              </a:rPr>
              <a:t>Oldest</a:t>
            </a:r>
          </a:p>
        </p:txBody>
      </p:sp>
      <p:sp>
        <p:nvSpPr>
          <p:cNvPr id="200715" name="Text Box 11"/>
          <p:cNvSpPr txBox="1">
            <a:spLocks noChangeArrowheads="1"/>
          </p:cNvSpPr>
          <p:nvPr/>
        </p:nvSpPr>
        <p:spPr bwMode="auto">
          <a:xfrm>
            <a:off x="6940550" y="3086100"/>
            <a:ext cx="1149350" cy="366713"/>
          </a:xfrm>
          <a:prstGeom prst="rect">
            <a:avLst/>
          </a:prstGeom>
          <a:solidFill>
            <a:srgbClr val="CCFFFF">
              <a:alpha val="45882"/>
            </a:srgbClr>
          </a:solidFill>
          <a:ln w="9525">
            <a:noFill/>
            <a:miter lim="800000"/>
            <a:headEnd/>
            <a:tailEnd/>
          </a:ln>
        </p:spPr>
        <p:txBody>
          <a:bodyPr wrap="none">
            <a:spAutoFit/>
          </a:bodyPr>
          <a:lstStyle/>
          <a:p>
            <a:pPr defTabSz="914400" eaLnBrk="0" fontAlgn="base" hangingPunct="0">
              <a:spcBef>
                <a:spcPct val="0"/>
              </a:spcBef>
              <a:spcAft>
                <a:spcPct val="0"/>
              </a:spcAft>
            </a:pPr>
            <a:r>
              <a:rPr lang="en-US" altLang="en-US" smtClean="0">
                <a:solidFill>
                  <a:srgbClr val="D60093"/>
                </a:solidFill>
              </a:rPr>
              <a:t>Youngest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0709"/>
                                        </p:tgtEl>
                                        <p:attrNameLst>
                                          <p:attrName>style.visibility</p:attrName>
                                        </p:attrNameLst>
                                      </p:cBhvr>
                                      <p:to>
                                        <p:strVal val="visible"/>
                                      </p:to>
                                    </p:set>
                                    <p:anim calcmode="lin" valueType="num">
                                      <p:cBhvr additive="base">
                                        <p:cTn id="7" dur="500" fill="hold"/>
                                        <p:tgtEl>
                                          <p:spTgt spid="200709"/>
                                        </p:tgtEl>
                                        <p:attrNameLst>
                                          <p:attrName>ppt_x</p:attrName>
                                        </p:attrNameLst>
                                      </p:cBhvr>
                                      <p:tavLst>
                                        <p:tav tm="0">
                                          <p:val>
                                            <p:strVal val="#ppt_x"/>
                                          </p:val>
                                        </p:tav>
                                        <p:tav tm="100000">
                                          <p:val>
                                            <p:strVal val="#ppt_x"/>
                                          </p:val>
                                        </p:tav>
                                      </p:tavLst>
                                    </p:anim>
                                    <p:anim calcmode="lin" valueType="num">
                                      <p:cBhvr additive="base">
                                        <p:cTn id="8" dur="500" fill="hold"/>
                                        <p:tgtEl>
                                          <p:spTgt spid="20070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00710"/>
                                        </p:tgtEl>
                                        <p:attrNameLst>
                                          <p:attrName>style.visibility</p:attrName>
                                        </p:attrNameLst>
                                      </p:cBhvr>
                                      <p:to>
                                        <p:strVal val="visible"/>
                                      </p:to>
                                    </p:set>
                                    <p:anim calcmode="lin" valueType="num">
                                      <p:cBhvr additive="base">
                                        <p:cTn id="12" dur="500" fill="hold"/>
                                        <p:tgtEl>
                                          <p:spTgt spid="200710"/>
                                        </p:tgtEl>
                                        <p:attrNameLst>
                                          <p:attrName>ppt_x</p:attrName>
                                        </p:attrNameLst>
                                      </p:cBhvr>
                                      <p:tavLst>
                                        <p:tav tm="0">
                                          <p:val>
                                            <p:strVal val="#ppt_x"/>
                                          </p:val>
                                        </p:tav>
                                        <p:tav tm="100000">
                                          <p:val>
                                            <p:strVal val="#ppt_x"/>
                                          </p:val>
                                        </p:tav>
                                      </p:tavLst>
                                    </p:anim>
                                    <p:anim calcmode="lin" valueType="num">
                                      <p:cBhvr additive="base">
                                        <p:cTn id="13" dur="500" fill="hold"/>
                                        <p:tgtEl>
                                          <p:spTgt spid="2007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00711"/>
                                        </p:tgtEl>
                                        <p:attrNameLst>
                                          <p:attrName>style.visibility</p:attrName>
                                        </p:attrNameLst>
                                      </p:cBhvr>
                                      <p:to>
                                        <p:strVal val="visible"/>
                                      </p:to>
                                    </p:set>
                                    <p:anim calcmode="lin" valueType="num">
                                      <p:cBhvr additive="base">
                                        <p:cTn id="17" dur="500" fill="hold"/>
                                        <p:tgtEl>
                                          <p:spTgt spid="200711"/>
                                        </p:tgtEl>
                                        <p:attrNameLst>
                                          <p:attrName>ppt_x</p:attrName>
                                        </p:attrNameLst>
                                      </p:cBhvr>
                                      <p:tavLst>
                                        <p:tav tm="0">
                                          <p:val>
                                            <p:strVal val="#ppt_x"/>
                                          </p:val>
                                        </p:tav>
                                        <p:tav tm="100000">
                                          <p:val>
                                            <p:strVal val="#ppt_x"/>
                                          </p:val>
                                        </p:tav>
                                      </p:tavLst>
                                    </p:anim>
                                    <p:anim calcmode="lin" valueType="num">
                                      <p:cBhvr additive="base">
                                        <p:cTn id="18" dur="500" fill="hold"/>
                                        <p:tgtEl>
                                          <p:spTgt spid="2007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00712"/>
                                        </p:tgtEl>
                                        <p:attrNameLst>
                                          <p:attrName>style.visibility</p:attrName>
                                        </p:attrNameLst>
                                      </p:cBhvr>
                                      <p:to>
                                        <p:strVal val="visible"/>
                                      </p:to>
                                    </p:set>
                                    <p:anim calcmode="lin" valueType="num">
                                      <p:cBhvr additive="base">
                                        <p:cTn id="22" dur="500" fill="hold"/>
                                        <p:tgtEl>
                                          <p:spTgt spid="200712"/>
                                        </p:tgtEl>
                                        <p:attrNameLst>
                                          <p:attrName>ppt_x</p:attrName>
                                        </p:attrNameLst>
                                      </p:cBhvr>
                                      <p:tavLst>
                                        <p:tav tm="0">
                                          <p:val>
                                            <p:strVal val="#ppt_x"/>
                                          </p:val>
                                        </p:tav>
                                        <p:tav tm="100000">
                                          <p:val>
                                            <p:strVal val="#ppt_x"/>
                                          </p:val>
                                        </p:tav>
                                      </p:tavLst>
                                    </p:anim>
                                    <p:anim calcmode="lin" valueType="num">
                                      <p:cBhvr additive="base">
                                        <p:cTn id="23" dur="500" fill="hold"/>
                                        <p:tgtEl>
                                          <p:spTgt spid="20071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00714"/>
                                        </p:tgtEl>
                                        <p:attrNameLst>
                                          <p:attrName>style.visibility</p:attrName>
                                        </p:attrNameLst>
                                      </p:cBhvr>
                                      <p:to>
                                        <p:strVal val="visible"/>
                                      </p:to>
                                    </p:set>
                                    <p:anim calcmode="lin" valueType="num">
                                      <p:cBhvr additive="base">
                                        <p:cTn id="27" dur="1000" fill="hold"/>
                                        <p:tgtEl>
                                          <p:spTgt spid="200714"/>
                                        </p:tgtEl>
                                        <p:attrNameLst>
                                          <p:attrName>ppt_x</p:attrName>
                                        </p:attrNameLst>
                                      </p:cBhvr>
                                      <p:tavLst>
                                        <p:tav tm="0">
                                          <p:val>
                                            <p:strVal val="#ppt_x"/>
                                          </p:val>
                                        </p:tav>
                                        <p:tav tm="100000">
                                          <p:val>
                                            <p:strVal val="#ppt_x"/>
                                          </p:val>
                                        </p:tav>
                                      </p:tavLst>
                                    </p:anim>
                                    <p:anim calcmode="lin" valueType="num">
                                      <p:cBhvr additive="base">
                                        <p:cTn id="28" dur="1000" fill="hold"/>
                                        <p:tgtEl>
                                          <p:spTgt spid="200714"/>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200715"/>
                                        </p:tgtEl>
                                        <p:attrNameLst>
                                          <p:attrName>style.visibility</p:attrName>
                                        </p:attrNameLst>
                                      </p:cBhvr>
                                      <p:to>
                                        <p:strVal val="visible"/>
                                      </p:to>
                                    </p:set>
                                    <p:anim calcmode="lin" valueType="num">
                                      <p:cBhvr additive="base">
                                        <p:cTn id="32" dur="1000" fill="hold"/>
                                        <p:tgtEl>
                                          <p:spTgt spid="200715"/>
                                        </p:tgtEl>
                                        <p:attrNameLst>
                                          <p:attrName>ppt_x</p:attrName>
                                        </p:attrNameLst>
                                      </p:cBhvr>
                                      <p:tavLst>
                                        <p:tav tm="0">
                                          <p:val>
                                            <p:strVal val="#ppt_x"/>
                                          </p:val>
                                        </p:tav>
                                        <p:tav tm="100000">
                                          <p:val>
                                            <p:strVal val="#ppt_x"/>
                                          </p:val>
                                        </p:tav>
                                      </p:tavLst>
                                    </p:anim>
                                    <p:anim calcmode="lin" valueType="num">
                                      <p:cBhvr additive="base">
                                        <p:cTn id="33" dur="1000" fill="hold"/>
                                        <p:tgtEl>
                                          <p:spTgt spid="2007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animBg="1"/>
      <p:bldP spid="200710" grpId="0" animBg="1"/>
      <p:bldP spid="200711" grpId="0" animBg="1"/>
      <p:bldP spid="200712" grpId="0" animBg="1"/>
      <p:bldP spid="200714" grpId="0" animBg="1"/>
      <p:bldP spid="2007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762000" y="228600"/>
            <a:ext cx="7924800" cy="1433513"/>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flatTx/>
          </a:bodyPr>
          <a:lstStyle/>
          <a:p>
            <a:pPr algn="ctr" defTabSz="914400" eaLnBrk="0" fontAlgn="base" hangingPunct="0">
              <a:spcBef>
                <a:spcPct val="0"/>
              </a:spcBef>
              <a:spcAft>
                <a:spcPct val="0"/>
              </a:spcAft>
              <a:defRPr/>
            </a:pPr>
            <a:r>
              <a:rPr lang="en-US" altLang="en-US" sz="2800" dirty="0">
                <a:solidFill>
                  <a:srgbClr val="7030A0"/>
                </a:solidFill>
                <a:effectLst>
                  <a:outerShdw blurRad="38100" dist="38100" dir="2700000" algn="tl">
                    <a:srgbClr val="C0C0C0"/>
                  </a:outerShdw>
                </a:effectLst>
              </a:rPr>
              <a:t>Principle of Inclusion</a:t>
            </a:r>
          </a:p>
          <a:p>
            <a:pPr algn="ctr" defTabSz="914400" eaLnBrk="0" fontAlgn="base" hangingPunct="0">
              <a:spcBef>
                <a:spcPct val="0"/>
              </a:spcBef>
              <a:spcAft>
                <a:spcPct val="0"/>
              </a:spcAft>
              <a:defRPr/>
            </a:pPr>
            <a:r>
              <a:rPr lang="en-US" altLang="en-US" sz="2000" dirty="0">
                <a:solidFill>
                  <a:srgbClr val="000000"/>
                </a:solidFill>
              </a:rPr>
              <a:t>When clasts of one rock are found in another, the rock from which the clasts were derived is the older rock, since it must have already existed in order to be included in the new rock</a:t>
            </a:r>
            <a:endParaRPr lang="en-US" altLang="en-US" sz="2000" b="1" dirty="0">
              <a:solidFill>
                <a:srgbClr val="333399"/>
              </a:solidFill>
            </a:endParaRPr>
          </a:p>
        </p:txBody>
      </p:sp>
      <p:sp>
        <p:nvSpPr>
          <p:cNvPr id="11267" name="Rectangle 3" descr="Green marble"/>
          <p:cNvSpPr>
            <a:spLocks noChangeArrowheads="1"/>
          </p:cNvSpPr>
          <p:nvPr/>
        </p:nvSpPr>
        <p:spPr bwMode="auto">
          <a:xfrm>
            <a:off x="1371600" y="3810000"/>
            <a:ext cx="6553200" cy="19812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1268" name="Rectangle 4" descr="White marble"/>
          <p:cNvSpPr>
            <a:spLocks noChangeArrowheads="1"/>
          </p:cNvSpPr>
          <p:nvPr/>
        </p:nvSpPr>
        <p:spPr bwMode="auto">
          <a:xfrm>
            <a:off x="1371600" y="1828800"/>
            <a:ext cx="6553200" cy="19812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1733" name="Freeform 5"/>
          <p:cNvSpPr>
            <a:spLocks/>
          </p:cNvSpPr>
          <p:nvPr/>
        </p:nvSpPr>
        <p:spPr bwMode="auto">
          <a:xfrm>
            <a:off x="3219450" y="2355850"/>
            <a:ext cx="3775075" cy="3444875"/>
          </a:xfrm>
          <a:custGeom>
            <a:avLst/>
            <a:gdLst>
              <a:gd name="T0" fmla="*/ 2147483647 w 2378"/>
              <a:gd name="T1" fmla="*/ 2147483647 h 2170"/>
              <a:gd name="T2" fmla="*/ 2147483647 w 2378"/>
              <a:gd name="T3" fmla="*/ 2147483647 h 2170"/>
              <a:gd name="T4" fmla="*/ 2147483647 w 2378"/>
              <a:gd name="T5" fmla="*/ 2147483647 h 2170"/>
              <a:gd name="T6" fmla="*/ 2147483647 w 2378"/>
              <a:gd name="T7" fmla="*/ 2147483647 h 2170"/>
              <a:gd name="T8" fmla="*/ 2147483647 w 2378"/>
              <a:gd name="T9" fmla="*/ 2147483647 h 2170"/>
              <a:gd name="T10" fmla="*/ 2147483647 w 2378"/>
              <a:gd name="T11" fmla="*/ 2147483647 h 2170"/>
              <a:gd name="T12" fmla="*/ 2147483647 w 2378"/>
              <a:gd name="T13" fmla="*/ 2147483647 h 2170"/>
              <a:gd name="T14" fmla="*/ 2147483647 w 2378"/>
              <a:gd name="T15" fmla="*/ 2147483647 h 2170"/>
              <a:gd name="T16" fmla="*/ 2147483647 w 2378"/>
              <a:gd name="T17" fmla="*/ 2147483647 h 2170"/>
              <a:gd name="T18" fmla="*/ 2147483647 w 2378"/>
              <a:gd name="T19" fmla="*/ 1693545032 h 2170"/>
              <a:gd name="T20" fmla="*/ 2147483647 w 2378"/>
              <a:gd name="T21" fmla="*/ 1527214397 h 2170"/>
              <a:gd name="T22" fmla="*/ 2147483647 w 2378"/>
              <a:gd name="T23" fmla="*/ 1068546166 h 2170"/>
              <a:gd name="T24" fmla="*/ 2147483647 w 2378"/>
              <a:gd name="T25" fmla="*/ 10080624 h 2170"/>
              <a:gd name="T26" fmla="*/ 2147483647 w 2378"/>
              <a:gd name="T27" fmla="*/ 342741195 h 2170"/>
              <a:gd name="T28" fmla="*/ 2147483647 w 2378"/>
              <a:gd name="T29" fmla="*/ 652721167 h 2170"/>
              <a:gd name="T30" fmla="*/ 2147483647 w 2378"/>
              <a:gd name="T31" fmla="*/ 882054687 h 2170"/>
              <a:gd name="T32" fmla="*/ 2147483647 w 2378"/>
              <a:gd name="T33" fmla="*/ 1318042316 h 2170"/>
              <a:gd name="T34" fmla="*/ 2147483647 w 2378"/>
              <a:gd name="T35" fmla="*/ 1381045400 h 2170"/>
              <a:gd name="T36" fmla="*/ 2147483647 w 2378"/>
              <a:gd name="T37" fmla="*/ 1547375638 h 2170"/>
              <a:gd name="T38" fmla="*/ 2147483647 w 2378"/>
              <a:gd name="T39" fmla="*/ 1028223684 h 2170"/>
              <a:gd name="T40" fmla="*/ 1869955963 w 2378"/>
              <a:gd name="T41" fmla="*/ 798888576 h 2170"/>
              <a:gd name="T42" fmla="*/ 1454130750 w 2378"/>
              <a:gd name="T43" fmla="*/ 279736523 h 2170"/>
              <a:gd name="T44" fmla="*/ 1559975681 w 2378"/>
              <a:gd name="T45" fmla="*/ 945057772 h 2170"/>
              <a:gd name="T46" fmla="*/ 1975802482 w 2378"/>
              <a:gd name="T47" fmla="*/ 1381045400 h 2170"/>
              <a:gd name="T48" fmla="*/ 791328936 w 2378"/>
              <a:gd name="T49" fmla="*/ 1900197751 h 2170"/>
              <a:gd name="T50" fmla="*/ 1350803592 w 2378"/>
              <a:gd name="T51" fmla="*/ 2147483647 h 2170"/>
              <a:gd name="T52" fmla="*/ 874493463 w 2378"/>
              <a:gd name="T53" fmla="*/ 2147483647 h 2170"/>
              <a:gd name="T54" fmla="*/ 561994018 w 2378"/>
              <a:gd name="T55" fmla="*/ 2147483647 h 2170"/>
              <a:gd name="T56" fmla="*/ 166330294 w 2378"/>
              <a:gd name="T57" fmla="*/ 2147483647 h 2170"/>
              <a:gd name="T58" fmla="*/ 126007810 w 2378"/>
              <a:gd name="T59" fmla="*/ 2147483647 h 2170"/>
              <a:gd name="T60" fmla="*/ 20161248 w 2378"/>
              <a:gd name="T61" fmla="*/ 2147483647 h 2170"/>
              <a:gd name="T62" fmla="*/ 63003111 w 2378"/>
              <a:gd name="T63" fmla="*/ 2147483647 h 2170"/>
              <a:gd name="T64" fmla="*/ 561994018 w 2378"/>
              <a:gd name="T65" fmla="*/ 2147483647 h 2170"/>
              <a:gd name="T66" fmla="*/ 458668448 w 2378"/>
              <a:gd name="T67" fmla="*/ 2147483647 h 2170"/>
              <a:gd name="T68" fmla="*/ 103325595 w 2378"/>
              <a:gd name="T69" fmla="*/ 2147483647 h 21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78"/>
              <a:gd name="T106" fmla="*/ 0 h 2170"/>
              <a:gd name="T107" fmla="*/ 2378 w 2378"/>
              <a:gd name="T108" fmla="*/ 2170 h 21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78" h="2170">
                <a:moveTo>
                  <a:pt x="84" y="2164"/>
                </a:moveTo>
                <a:lnTo>
                  <a:pt x="1476" y="2164"/>
                </a:lnTo>
                <a:cubicBezTo>
                  <a:pt x="1458" y="2111"/>
                  <a:pt x="1482" y="2170"/>
                  <a:pt x="1443" y="2115"/>
                </a:cubicBezTo>
                <a:cubicBezTo>
                  <a:pt x="1411" y="2071"/>
                  <a:pt x="1391" y="2024"/>
                  <a:pt x="1345" y="1991"/>
                </a:cubicBezTo>
                <a:cubicBezTo>
                  <a:pt x="1325" y="1977"/>
                  <a:pt x="1309" y="1957"/>
                  <a:pt x="1287" y="1950"/>
                </a:cubicBezTo>
                <a:cubicBezTo>
                  <a:pt x="1270" y="1944"/>
                  <a:pt x="1237" y="1934"/>
                  <a:pt x="1237" y="1934"/>
                </a:cubicBezTo>
                <a:cubicBezTo>
                  <a:pt x="1223" y="1914"/>
                  <a:pt x="1198" y="1899"/>
                  <a:pt x="1196" y="1876"/>
                </a:cubicBezTo>
                <a:cubicBezTo>
                  <a:pt x="1191" y="1841"/>
                  <a:pt x="1185" y="1767"/>
                  <a:pt x="1171" y="1736"/>
                </a:cubicBezTo>
                <a:cubicBezTo>
                  <a:pt x="1159" y="1711"/>
                  <a:pt x="1071" y="1677"/>
                  <a:pt x="1048" y="1670"/>
                </a:cubicBezTo>
                <a:cubicBezTo>
                  <a:pt x="1034" y="1656"/>
                  <a:pt x="1002" y="1648"/>
                  <a:pt x="1006" y="1629"/>
                </a:cubicBezTo>
                <a:cubicBezTo>
                  <a:pt x="1009" y="1607"/>
                  <a:pt x="1009" y="1570"/>
                  <a:pt x="1031" y="1554"/>
                </a:cubicBezTo>
                <a:cubicBezTo>
                  <a:pt x="1037" y="1548"/>
                  <a:pt x="1048" y="1549"/>
                  <a:pt x="1056" y="1546"/>
                </a:cubicBezTo>
                <a:cubicBezTo>
                  <a:pt x="1083" y="1532"/>
                  <a:pt x="1100" y="1514"/>
                  <a:pt x="1130" y="1505"/>
                </a:cubicBezTo>
                <a:cubicBezTo>
                  <a:pt x="1148" y="1450"/>
                  <a:pt x="1163" y="1412"/>
                  <a:pt x="1196" y="1365"/>
                </a:cubicBezTo>
                <a:cubicBezTo>
                  <a:pt x="1219" y="1290"/>
                  <a:pt x="1181" y="1407"/>
                  <a:pt x="1221" y="1299"/>
                </a:cubicBezTo>
                <a:cubicBezTo>
                  <a:pt x="1226" y="1282"/>
                  <a:pt x="1237" y="1249"/>
                  <a:pt x="1237" y="1249"/>
                </a:cubicBezTo>
                <a:cubicBezTo>
                  <a:pt x="1223" y="1181"/>
                  <a:pt x="1176" y="1158"/>
                  <a:pt x="1155" y="1092"/>
                </a:cubicBezTo>
                <a:cubicBezTo>
                  <a:pt x="1196" y="878"/>
                  <a:pt x="1430" y="877"/>
                  <a:pt x="1600" y="870"/>
                </a:cubicBezTo>
                <a:cubicBezTo>
                  <a:pt x="1685" y="854"/>
                  <a:pt x="1772" y="863"/>
                  <a:pt x="1856" y="837"/>
                </a:cubicBezTo>
                <a:cubicBezTo>
                  <a:pt x="1935" y="782"/>
                  <a:pt x="2034" y="701"/>
                  <a:pt x="2128" y="672"/>
                </a:cubicBezTo>
                <a:cubicBezTo>
                  <a:pt x="2144" y="655"/>
                  <a:pt x="2146" y="651"/>
                  <a:pt x="2169" y="639"/>
                </a:cubicBezTo>
                <a:cubicBezTo>
                  <a:pt x="2190" y="627"/>
                  <a:pt x="2235" y="606"/>
                  <a:pt x="2235" y="606"/>
                </a:cubicBezTo>
                <a:cubicBezTo>
                  <a:pt x="2270" y="570"/>
                  <a:pt x="2324" y="513"/>
                  <a:pt x="2342" y="466"/>
                </a:cubicBezTo>
                <a:cubicBezTo>
                  <a:pt x="2353" y="433"/>
                  <a:pt x="2344" y="447"/>
                  <a:pt x="2367" y="424"/>
                </a:cubicBezTo>
                <a:cubicBezTo>
                  <a:pt x="2369" y="416"/>
                  <a:pt x="2375" y="408"/>
                  <a:pt x="2375" y="400"/>
                </a:cubicBezTo>
                <a:cubicBezTo>
                  <a:pt x="2375" y="267"/>
                  <a:pt x="2378" y="135"/>
                  <a:pt x="2367" y="4"/>
                </a:cubicBezTo>
                <a:cubicBezTo>
                  <a:pt x="2366" y="0"/>
                  <a:pt x="2329" y="41"/>
                  <a:pt x="2326" y="45"/>
                </a:cubicBezTo>
                <a:cubicBezTo>
                  <a:pt x="2298" y="72"/>
                  <a:pt x="2289" y="104"/>
                  <a:pt x="2268" y="136"/>
                </a:cubicBezTo>
                <a:cubicBezTo>
                  <a:pt x="2245" y="203"/>
                  <a:pt x="2251" y="185"/>
                  <a:pt x="2202" y="235"/>
                </a:cubicBezTo>
                <a:cubicBezTo>
                  <a:pt x="2195" y="241"/>
                  <a:pt x="2193" y="252"/>
                  <a:pt x="2186" y="259"/>
                </a:cubicBezTo>
                <a:cubicBezTo>
                  <a:pt x="2176" y="266"/>
                  <a:pt x="2162" y="267"/>
                  <a:pt x="2153" y="276"/>
                </a:cubicBezTo>
                <a:cubicBezTo>
                  <a:pt x="2126" y="298"/>
                  <a:pt x="2108" y="331"/>
                  <a:pt x="2079" y="350"/>
                </a:cubicBezTo>
                <a:cubicBezTo>
                  <a:pt x="1996" y="401"/>
                  <a:pt x="2031" y="372"/>
                  <a:pt x="1971" y="433"/>
                </a:cubicBezTo>
                <a:cubicBezTo>
                  <a:pt x="1946" y="457"/>
                  <a:pt x="1900" y="505"/>
                  <a:pt x="1872" y="523"/>
                </a:cubicBezTo>
                <a:cubicBezTo>
                  <a:pt x="1849" y="536"/>
                  <a:pt x="1798" y="548"/>
                  <a:pt x="1798" y="548"/>
                </a:cubicBezTo>
                <a:cubicBezTo>
                  <a:pt x="1661" y="542"/>
                  <a:pt x="1608" y="532"/>
                  <a:pt x="1493" y="548"/>
                </a:cubicBezTo>
                <a:cubicBezTo>
                  <a:pt x="1401" y="560"/>
                  <a:pt x="1333" y="625"/>
                  <a:pt x="1246" y="647"/>
                </a:cubicBezTo>
                <a:cubicBezTo>
                  <a:pt x="1212" y="638"/>
                  <a:pt x="1202" y="623"/>
                  <a:pt x="1171" y="614"/>
                </a:cubicBezTo>
                <a:cubicBezTo>
                  <a:pt x="1140" y="583"/>
                  <a:pt x="1100" y="560"/>
                  <a:pt x="1081" y="523"/>
                </a:cubicBezTo>
                <a:cubicBezTo>
                  <a:pt x="1057" y="477"/>
                  <a:pt x="1023" y="438"/>
                  <a:pt x="982" y="408"/>
                </a:cubicBezTo>
                <a:cubicBezTo>
                  <a:pt x="959" y="391"/>
                  <a:pt x="943" y="363"/>
                  <a:pt x="916" y="358"/>
                </a:cubicBezTo>
                <a:cubicBezTo>
                  <a:pt x="857" y="346"/>
                  <a:pt x="800" y="329"/>
                  <a:pt x="742" y="317"/>
                </a:cubicBezTo>
                <a:cubicBezTo>
                  <a:pt x="692" y="306"/>
                  <a:pt x="652" y="303"/>
                  <a:pt x="610" y="276"/>
                </a:cubicBezTo>
                <a:cubicBezTo>
                  <a:pt x="581" y="217"/>
                  <a:pt x="583" y="180"/>
                  <a:pt x="577" y="111"/>
                </a:cubicBezTo>
                <a:cubicBezTo>
                  <a:pt x="545" y="149"/>
                  <a:pt x="542" y="165"/>
                  <a:pt x="528" y="210"/>
                </a:cubicBezTo>
                <a:cubicBezTo>
                  <a:pt x="547" y="301"/>
                  <a:pt x="558" y="314"/>
                  <a:pt x="619" y="375"/>
                </a:cubicBezTo>
                <a:cubicBezTo>
                  <a:pt x="625" y="381"/>
                  <a:pt x="660" y="418"/>
                  <a:pt x="668" y="424"/>
                </a:cubicBezTo>
                <a:cubicBezTo>
                  <a:pt x="719" y="457"/>
                  <a:pt x="762" y="488"/>
                  <a:pt x="784" y="548"/>
                </a:cubicBezTo>
                <a:cubicBezTo>
                  <a:pt x="750" y="669"/>
                  <a:pt x="653" y="625"/>
                  <a:pt x="536" y="631"/>
                </a:cubicBezTo>
                <a:cubicBezTo>
                  <a:pt x="465" y="676"/>
                  <a:pt x="385" y="709"/>
                  <a:pt x="314" y="754"/>
                </a:cubicBezTo>
                <a:cubicBezTo>
                  <a:pt x="336" y="845"/>
                  <a:pt x="412" y="777"/>
                  <a:pt x="487" y="804"/>
                </a:cubicBezTo>
                <a:cubicBezTo>
                  <a:pt x="534" y="851"/>
                  <a:pt x="522" y="826"/>
                  <a:pt x="536" y="870"/>
                </a:cubicBezTo>
                <a:cubicBezTo>
                  <a:pt x="528" y="958"/>
                  <a:pt x="536" y="989"/>
                  <a:pt x="462" y="1026"/>
                </a:cubicBezTo>
                <a:cubicBezTo>
                  <a:pt x="427" y="1060"/>
                  <a:pt x="393" y="1064"/>
                  <a:pt x="347" y="1076"/>
                </a:cubicBezTo>
                <a:cubicBezTo>
                  <a:pt x="321" y="1100"/>
                  <a:pt x="295" y="1117"/>
                  <a:pt x="264" y="1134"/>
                </a:cubicBezTo>
                <a:cubicBezTo>
                  <a:pt x="242" y="1177"/>
                  <a:pt x="234" y="1218"/>
                  <a:pt x="223" y="1266"/>
                </a:cubicBezTo>
                <a:cubicBezTo>
                  <a:pt x="178" y="1249"/>
                  <a:pt x="143" y="1222"/>
                  <a:pt x="107" y="1191"/>
                </a:cubicBezTo>
                <a:cubicBezTo>
                  <a:pt x="92" y="1178"/>
                  <a:pt x="66" y="1150"/>
                  <a:pt x="66" y="1150"/>
                </a:cubicBezTo>
                <a:cubicBezTo>
                  <a:pt x="63" y="1141"/>
                  <a:pt x="63" y="1118"/>
                  <a:pt x="58" y="1125"/>
                </a:cubicBezTo>
                <a:cubicBezTo>
                  <a:pt x="48" y="1135"/>
                  <a:pt x="53" y="1153"/>
                  <a:pt x="50" y="1167"/>
                </a:cubicBezTo>
                <a:cubicBezTo>
                  <a:pt x="40" y="1208"/>
                  <a:pt x="28" y="1249"/>
                  <a:pt x="17" y="1290"/>
                </a:cubicBezTo>
                <a:cubicBezTo>
                  <a:pt x="14" y="1315"/>
                  <a:pt x="12" y="1340"/>
                  <a:pt x="8" y="1365"/>
                </a:cubicBezTo>
                <a:cubicBezTo>
                  <a:pt x="6" y="1373"/>
                  <a:pt x="0" y="1380"/>
                  <a:pt x="0" y="1389"/>
                </a:cubicBezTo>
                <a:cubicBezTo>
                  <a:pt x="0" y="1426"/>
                  <a:pt x="6" y="1416"/>
                  <a:pt x="25" y="1439"/>
                </a:cubicBezTo>
                <a:cubicBezTo>
                  <a:pt x="38" y="1455"/>
                  <a:pt x="53" y="1486"/>
                  <a:pt x="74" y="1497"/>
                </a:cubicBezTo>
                <a:cubicBezTo>
                  <a:pt x="115" y="1518"/>
                  <a:pt x="177" y="1526"/>
                  <a:pt x="223" y="1538"/>
                </a:cubicBezTo>
                <a:cubicBezTo>
                  <a:pt x="279" y="1574"/>
                  <a:pt x="286" y="1616"/>
                  <a:pt x="256" y="1695"/>
                </a:cubicBezTo>
                <a:cubicBezTo>
                  <a:pt x="247" y="1716"/>
                  <a:pt x="204" y="1728"/>
                  <a:pt x="182" y="1736"/>
                </a:cubicBezTo>
                <a:cubicBezTo>
                  <a:pt x="141" y="1774"/>
                  <a:pt x="98" y="1805"/>
                  <a:pt x="66" y="1851"/>
                </a:cubicBezTo>
                <a:cubicBezTo>
                  <a:pt x="47" y="1909"/>
                  <a:pt x="56" y="1884"/>
                  <a:pt x="41" y="1925"/>
                </a:cubicBezTo>
                <a:cubicBezTo>
                  <a:pt x="49" y="2007"/>
                  <a:pt x="68" y="2082"/>
                  <a:pt x="84" y="2164"/>
                </a:cubicBezTo>
                <a:close/>
              </a:path>
            </a:pathLst>
          </a:custGeom>
          <a:gradFill rotWithShape="0">
            <a:gsLst>
              <a:gs pos="0">
                <a:srgbClr val="724400"/>
              </a:gs>
              <a:gs pos="100000">
                <a:srgbClr val="FF9900"/>
              </a:gs>
            </a:gsLst>
            <a:lin ang="5400000" scaled="1"/>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1740" name="Freeform 12" descr="Green marble"/>
          <p:cNvSpPr>
            <a:spLocks/>
          </p:cNvSpPr>
          <p:nvPr/>
        </p:nvSpPr>
        <p:spPr bwMode="auto">
          <a:xfrm>
            <a:off x="4953000" y="5486400"/>
            <a:ext cx="304800" cy="228600"/>
          </a:xfrm>
          <a:custGeom>
            <a:avLst/>
            <a:gdLst>
              <a:gd name="T0" fmla="*/ 0 w 157"/>
              <a:gd name="T1" fmla="*/ 220378811 h 136"/>
              <a:gd name="T2" fmla="*/ 64074013 w 157"/>
              <a:gd name="T3" fmla="*/ 268410002 h 136"/>
              <a:gd name="T4" fmla="*/ 94225905 w 157"/>
              <a:gd name="T5" fmla="*/ 336218447 h 136"/>
              <a:gd name="T6" fmla="*/ 278909486 w 157"/>
              <a:gd name="T7" fmla="*/ 384249638 h 136"/>
              <a:gd name="T8" fmla="*/ 591739121 w 157"/>
              <a:gd name="T9" fmla="*/ 220378811 h 136"/>
              <a:gd name="T10" fmla="*/ 561587229 w 157"/>
              <a:gd name="T11" fmla="*/ 81936281 h 136"/>
              <a:gd name="T12" fmla="*/ 278909486 w 157"/>
              <a:gd name="T13" fmla="*/ 127141937 h 136"/>
              <a:gd name="T14" fmla="*/ 0 w 157"/>
              <a:gd name="T15" fmla="*/ 220378811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3"/>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1741" name="Freeform 13" descr="Green marble"/>
          <p:cNvSpPr>
            <a:spLocks/>
          </p:cNvSpPr>
          <p:nvPr/>
        </p:nvSpPr>
        <p:spPr bwMode="auto">
          <a:xfrm>
            <a:off x="3352800" y="4495800"/>
            <a:ext cx="249238" cy="139700"/>
          </a:xfrm>
          <a:custGeom>
            <a:avLst/>
            <a:gdLst>
              <a:gd name="T0" fmla="*/ 0 w 157"/>
              <a:gd name="T1" fmla="*/ 82301785 h 136"/>
              <a:gd name="T2" fmla="*/ 42843532 w 157"/>
              <a:gd name="T3" fmla="*/ 100239873 h 136"/>
              <a:gd name="T4" fmla="*/ 63004827 w 157"/>
              <a:gd name="T5" fmla="*/ 125562541 h 136"/>
              <a:gd name="T6" fmla="*/ 186491914 w 157"/>
              <a:gd name="T7" fmla="*/ 143500662 h 136"/>
              <a:gd name="T8" fmla="*/ 395666064 w 157"/>
              <a:gd name="T9" fmla="*/ 82301785 h 136"/>
              <a:gd name="T10" fmla="*/ 375504782 w 157"/>
              <a:gd name="T11" fmla="*/ 30599430 h 136"/>
              <a:gd name="T12" fmla="*/ 186491914 w 157"/>
              <a:gd name="T13" fmla="*/ 47481559 h 136"/>
              <a:gd name="T14" fmla="*/ 0 w 157"/>
              <a:gd name="T15" fmla="*/ 82301785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3"/>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1742" name="Freeform 14" descr="White marble"/>
          <p:cNvSpPr>
            <a:spLocks/>
          </p:cNvSpPr>
          <p:nvPr/>
        </p:nvSpPr>
        <p:spPr bwMode="auto">
          <a:xfrm rot="10800000">
            <a:off x="5791200" y="3505200"/>
            <a:ext cx="249238" cy="215900"/>
          </a:xfrm>
          <a:custGeom>
            <a:avLst/>
            <a:gdLst>
              <a:gd name="T0" fmla="*/ 0 w 157"/>
              <a:gd name="T1" fmla="*/ 196572149 h 136"/>
              <a:gd name="T2" fmla="*/ 42843532 w 157"/>
              <a:gd name="T3" fmla="*/ 239414042 h 136"/>
              <a:gd name="T4" fmla="*/ 63004827 w 157"/>
              <a:gd name="T5" fmla="*/ 299897765 h 136"/>
              <a:gd name="T6" fmla="*/ 186491914 w 157"/>
              <a:gd name="T7" fmla="*/ 342741195 h 136"/>
              <a:gd name="T8" fmla="*/ 395666064 w 157"/>
              <a:gd name="T9" fmla="*/ 196572149 h 136"/>
              <a:gd name="T10" fmla="*/ 375504782 w 157"/>
              <a:gd name="T11" fmla="*/ 73083730 h 136"/>
              <a:gd name="T12" fmla="*/ 186491914 w 157"/>
              <a:gd name="T13" fmla="*/ 113406236 h 136"/>
              <a:gd name="T14" fmla="*/ 0 w 157"/>
              <a:gd name="T15" fmla="*/ 196572149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4"/>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1743" name="Freeform 15" descr="White marble"/>
          <p:cNvSpPr>
            <a:spLocks/>
          </p:cNvSpPr>
          <p:nvPr/>
        </p:nvSpPr>
        <p:spPr bwMode="auto">
          <a:xfrm>
            <a:off x="3941763" y="3365500"/>
            <a:ext cx="249237" cy="215900"/>
          </a:xfrm>
          <a:custGeom>
            <a:avLst/>
            <a:gdLst>
              <a:gd name="T0" fmla="*/ 0 w 157"/>
              <a:gd name="T1" fmla="*/ 196572149 h 136"/>
              <a:gd name="T2" fmla="*/ 42841772 w 157"/>
              <a:gd name="T3" fmla="*/ 239414042 h 136"/>
              <a:gd name="T4" fmla="*/ 63002986 w 157"/>
              <a:gd name="T5" fmla="*/ 299897765 h 136"/>
              <a:gd name="T6" fmla="*/ 186491165 w 157"/>
              <a:gd name="T7" fmla="*/ 342741195 h 136"/>
              <a:gd name="T8" fmla="*/ 395662889 w 157"/>
              <a:gd name="T9" fmla="*/ 196572149 h 136"/>
              <a:gd name="T10" fmla="*/ 375501687 w 157"/>
              <a:gd name="T11" fmla="*/ 73083730 h 136"/>
              <a:gd name="T12" fmla="*/ 186491165 w 157"/>
              <a:gd name="T13" fmla="*/ 113406236 h 136"/>
              <a:gd name="T14" fmla="*/ 0 w 157"/>
              <a:gd name="T15" fmla="*/ 196572149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4"/>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1744" name="Text Box 16"/>
          <p:cNvSpPr txBox="1">
            <a:spLocks noChangeArrowheads="1"/>
          </p:cNvSpPr>
          <p:nvPr/>
        </p:nvSpPr>
        <p:spPr bwMode="auto">
          <a:xfrm>
            <a:off x="3733800" y="4038600"/>
            <a:ext cx="1311275" cy="64135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altLang="en-US" dirty="0" smtClean="0">
                <a:solidFill>
                  <a:srgbClr val="FFFF99"/>
                </a:solidFill>
                <a:effectLst>
                  <a:outerShdw blurRad="38100" dist="38100" dir="2700000" algn="tl">
                    <a:srgbClr val="000000">
                      <a:alpha val="43137"/>
                    </a:srgbClr>
                  </a:outerShdw>
                </a:effectLst>
              </a:rPr>
              <a:t>igneous intrusion</a:t>
            </a:r>
          </a:p>
        </p:txBody>
      </p:sp>
      <p:grpSp>
        <p:nvGrpSpPr>
          <p:cNvPr id="22" name="Group 21"/>
          <p:cNvGrpSpPr/>
          <p:nvPr/>
        </p:nvGrpSpPr>
        <p:grpSpPr>
          <a:xfrm>
            <a:off x="3217862" y="2355850"/>
            <a:ext cx="3775075" cy="3444875"/>
            <a:chOff x="166688" y="2087562"/>
            <a:chExt cx="3775075" cy="3444875"/>
          </a:xfrm>
        </p:grpSpPr>
        <p:sp>
          <p:nvSpPr>
            <p:cNvPr id="17" name="Freeform 5"/>
            <p:cNvSpPr>
              <a:spLocks/>
            </p:cNvSpPr>
            <p:nvPr/>
          </p:nvSpPr>
          <p:spPr bwMode="auto">
            <a:xfrm>
              <a:off x="166688" y="2087562"/>
              <a:ext cx="3775075" cy="3444875"/>
            </a:xfrm>
            <a:custGeom>
              <a:avLst/>
              <a:gdLst>
                <a:gd name="T0" fmla="*/ 2147483647 w 2378"/>
                <a:gd name="T1" fmla="*/ 2147483647 h 2170"/>
                <a:gd name="T2" fmla="*/ 2147483647 w 2378"/>
                <a:gd name="T3" fmla="*/ 2147483647 h 2170"/>
                <a:gd name="T4" fmla="*/ 2147483647 w 2378"/>
                <a:gd name="T5" fmla="*/ 2147483647 h 2170"/>
                <a:gd name="T6" fmla="*/ 2147483647 w 2378"/>
                <a:gd name="T7" fmla="*/ 2147483647 h 2170"/>
                <a:gd name="T8" fmla="*/ 2147483647 w 2378"/>
                <a:gd name="T9" fmla="*/ 2147483647 h 2170"/>
                <a:gd name="T10" fmla="*/ 2147483647 w 2378"/>
                <a:gd name="T11" fmla="*/ 2147483647 h 2170"/>
                <a:gd name="T12" fmla="*/ 2147483647 w 2378"/>
                <a:gd name="T13" fmla="*/ 2147483647 h 2170"/>
                <a:gd name="T14" fmla="*/ 2147483647 w 2378"/>
                <a:gd name="T15" fmla="*/ 2147483647 h 2170"/>
                <a:gd name="T16" fmla="*/ 2147483647 w 2378"/>
                <a:gd name="T17" fmla="*/ 2147483647 h 2170"/>
                <a:gd name="T18" fmla="*/ 2147483647 w 2378"/>
                <a:gd name="T19" fmla="*/ 1693545032 h 2170"/>
                <a:gd name="T20" fmla="*/ 2147483647 w 2378"/>
                <a:gd name="T21" fmla="*/ 1527214397 h 2170"/>
                <a:gd name="T22" fmla="*/ 2147483647 w 2378"/>
                <a:gd name="T23" fmla="*/ 1068546166 h 2170"/>
                <a:gd name="T24" fmla="*/ 2147483647 w 2378"/>
                <a:gd name="T25" fmla="*/ 10080624 h 2170"/>
                <a:gd name="T26" fmla="*/ 2147483647 w 2378"/>
                <a:gd name="T27" fmla="*/ 342741195 h 2170"/>
                <a:gd name="T28" fmla="*/ 2147483647 w 2378"/>
                <a:gd name="T29" fmla="*/ 652721167 h 2170"/>
                <a:gd name="T30" fmla="*/ 2147483647 w 2378"/>
                <a:gd name="T31" fmla="*/ 882054687 h 2170"/>
                <a:gd name="T32" fmla="*/ 2147483647 w 2378"/>
                <a:gd name="T33" fmla="*/ 1318042316 h 2170"/>
                <a:gd name="T34" fmla="*/ 2147483647 w 2378"/>
                <a:gd name="T35" fmla="*/ 1381045400 h 2170"/>
                <a:gd name="T36" fmla="*/ 2147483647 w 2378"/>
                <a:gd name="T37" fmla="*/ 1547375638 h 2170"/>
                <a:gd name="T38" fmla="*/ 2147483647 w 2378"/>
                <a:gd name="T39" fmla="*/ 1028223684 h 2170"/>
                <a:gd name="T40" fmla="*/ 1869955963 w 2378"/>
                <a:gd name="T41" fmla="*/ 798888576 h 2170"/>
                <a:gd name="T42" fmla="*/ 1454130750 w 2378"/>
                <a:gd name="T43" fmla="*/ 279736523 h 2170"/>
                <a:gd name="T44" fmla="*/ 1559975681 w 2378"/>
                <a:gd name="T45" fmla="*/ 945057772 h 2170"/>
                <a:gd name="T46" fmla="*/ 1975802482 w 2378"/>
                <a:gd name="T47" fmla="*/ 1381045400 h 2170"/>
                <a:gd name="T48" fmla="*/ 791328936 w 2378"/>
                <a:gd name="T49" fmla="*/ 1900197751 h 2170"/>
                <a:gd name="T50" fmla="*/ 1350803592 w 2378"/>
                <a:gd name="T51" fmla="*/ 2147483647 h 2170"/>
                <a:gd name="T52" fmla="*/ 874493463 w 2378"/>
                <a:gd name="T53" fmla="*/ 2147483647 h 2170"/>
                <a:gd name="T54" fmla="*/ 561994018 w 2378"/>
                <a:gd name="T55" fmla="*/ 2147483647 h 2170"/>
                <a:gd name="T56" fmla="*/ 166330294 w 2378"/>
                <a:gd name="T57" fmla="*/ 2147483647 h 2170"/>
                <a:gd name="T58" fmla="*/ 126007810 w 2378"/>
                <a:gd name="T59" fmla="*/ 2147483647 h 2170"/>
                <a:gd name="T60" fmla="*/ 20161248 w 2378"/>
                <a:gd name="T61" fmla="*/ 2147483647 h 2170"/>
                <a:gd name="T62" fmla="*/ 63003111 w 2378"/>
                <a:gd name="T63" fmla="*/ 2147483647 h 2170"/>
                <a:gd name="T64" fmla="*/ 561994018 w 2378"/>
                <a:gd name="T65" fmla="*/ 2147483647 h 2170"/>
                <a:gd name="T66" fmla="*/ 458668448 w 2378"/>
                <a:gd name="T67" fmla="*/ 2147483647 h 2170"/>
                <a:gd name="T68" fmla="*/ 103325595 w 2378"/>
                <a:gd name="T69" fmla="*/ 2147483647 h 21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78"/>
                <a:gd name="T106" fmla="*/ 0 h 2170"/>
                <a:gd name="T107" fmla="*/ 2378 w 2378"/>
                <a:gd name="T108" fmla="*/ 2170 h 21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78" h="2170">
                  <a:moveTo>
                    <a:pt x="84" y="2164"/>
                  </a:moveTo>
                  <a:lnTo>
                    <a:pt x="1476" y="2164"/>
                  </a:lnTo>
                  <a:cubicBezTo>
                    <a:pt x="1458" y="2111"/>
                    <a:pt x="1482" y="2170"/>
                    <a:pt x="1443" y="2115"/>
                  </a:cubicBezTo>
                  <a:cubicBezTo>
                    <a:pt x="1411" y="2071"/>
                    <a:pt x="1391" y="2024"/>
                    <a:pt x="1345" y="1991"/>
                  </a:cubicBezTo>
                  <a:cubicBezTo>
                    <a:pt x="1325" y="1977"/>
                    <a:pt x="1309" y="1957"/>
                    <a:pt x="1287" y="1950"/>
                  </a:cubicBezTo>
                  <a:cubicBezTo>
                    <a:pt x="1270" y="1944"/>
                    <a:pt x="1237" y="1934"/>
                    <a:pt x="1237" y="1934"/>
                  </a:cubicBezTo>
                  <a:cubicBezTo>
                    <a:pt x="1223" y="1914"/>
                    <a:pt x="1198" y="1899"/>
                    <a:pt x="1196" y="1876"/>
                  </a:cubicBezTo>
                  <a:cubicBezTo>
                    <a:pt x="1191" y="1841"/>
                    <a:pt x="1185" y="1767"/>
                    <a:pt x="1171" y="1736"/>
                  </a:cubicBezTo>
                  <a:cubicBezTo>
                    <a:pt x="1159" y="1711"/>
                    <a:pt x="1071" y="1677"/>
                    <a:pt x="1048" y="1670"/>
                  </a:cubicBezTo>
                  <a:cubicBezTo>
                    <a:pt x="1034" y="1656"/>
                    <a:pt x="1002" y="1648"/>
                    <a:pt x="1006" y="1629"/>
                  </a:cubicBezTo>
                  <a:cubicBezTo>
                    <a:pt x="1009" y="1607"/>
                    <a:pt x="1009" y="1570"/>
                    <a:pt x="1031" y="1554"/>
                  </a:cubicBezTo>
                  <a:cubicBezTo>
                    <a:pt x="1037" y="1548"/>
                    <a:pt x="1048" y="1549"/>
                    <a:pt x="1056" y="1546"/>
                  </a:cubicBezTo>
                  <a:cubicBezTo>
                    <a:pt x="1083" y="1532"/>
                    <a:pt x="1100" y="1514"/>
                    <a:pt x="1130" y="1505"/>
                  </a:cubicBezTo>
                  <a:cubicBezTo>
                    <a:pt x="1148" y="1450"/>
                    <a:pt x="1163" y="1412"/>
                    <a:pt x="1196" y="1365"/>
                  </a:cubicBezTo>
                  <a:cubicBezTo>
                    <a:pt x="1219" y="1290"/>
                    <a:pt x="1181" y="1407"/>
                    <a:pt x="1221" y="1299"/>
                  </a:cubicBezTo>
                  <a:cubicBezTo>
                    <a:pt x="1226" y="1282"/>
                    <a:pt x="1237" y="1249"/>
                    <a:pt x="1237" y="1249"/>
                  </a:cubicBezTo>
                  <a:cubicBezTo>
                    <a:pt x="1223" y="1181"/>
                    <a:pt x="1176" y="1158"/>
                    <a:pt x="1155" y="1092"/>
                  </a:cubicBezTo>
                  <a:cubicBezTo>
                    <a:pt x="1196" y="878"/>
                    <a:pt x="1430" y="877"/>
                    <a:pt x="1600" y="870"/>
                  </a:cubicBezTo>
                  <a:cubicBezTo>
                    <a:pt x="1685" y="854"/>
                    <a:pt x="1772" y="863"/>
                    <a:pt x="1856" y="837"/>
                  </a:cubicBezTo>
                  <a:cubicBezTo>
                    <a:pt x="1935" y="782"/>
                    <a:pt x="2034" y="701"/>
                    <a:pt x="2128" y="672"/>
                  </a:cubicBezTo>
                  <a:cubicBezTo>
                    <a:pt x="2144" y="655"/>
                    <a:pt x="2146" y="651"/>
                    <a:pt x="2169" y="639"/>
                  </a:cubicBezTo>
                  <a:cubicBezTo>
                    <a:pt x="2190" y="627"/>
                    <a:pt x="2235" y="606"/>
                    <a:pt x="2235" y="606"/>
                  </a:cubicBezTo>
                  <a:cubicBezTo>
                    <a:pt x="2270" y="570"/>
                    <a:pt x="2324" y="513"/>
                    <a:pt x="2342" y="466"/>
                  </a:cubicBezTo>
                  <a:cubicBezTo>
                    <a:pt x="2353" y="433"/>
                    <a:pt x="2344" y="447"/>
                    <a:pt x="2367" y="424"/>
                  </a:cubicBezTo>
                  <a:cubicBezTo>
                    <a:pt x="2369" y="416"/>
                    <a:pt x="2375" y="408"/>
                    <a:pt x="2375" y="400"/>
                  </a:cubicBezTo>
                  <a:cubicBezTo>
                    <a:pt x="2375" y="267"/>
                    <a:pt x="2378" y="135"/>
                    <a:pt x="2367" y="4"/>
                  </a:cubicBezTo>
                  <a:cubicBezTo>
                    <a:pt x="2366" y="0"/>
                    <a:pt x="2329" y="41"/>
                    <a:pt x="2326" y="45"/>
                  </a:cubicBezTo>
                  <a:cubicBezTo>
                    <a:pt x="2298" y="72"/>
                    <a:pt x="2289" y="104"/>
                    <a:pt x="2268" y="136"/>
                  </a:cubicBezTo>
                  <a:cubicBezTo>
                    <a:pt x="2245" y="203"/>
                    <a:pt x="2251" y="185"/>
                    <a:pt x="2202" y="235"/>
                  </a:cubicBezTo>
                  <a:cubicBezTo>
                    <a:pt x="2195" y="241"/>
                    <a:pt x="2193" y="252"/>
                    <a:pt x="2186" y="259"/>
                  </a:cubicBezTo>
                  <a:cubicBezTo>
                    <a:pt x="2176" y="266"/>
                    <a:pt x="2162" y="267"/>
                    <a:pt x="2153" y="276"/>
                  </a:cubicBezTo>
                  <a:cubicBezTo>
                    <a:pt x="2126" y="298"/>
                    <a:pt x="2108" y="331"/>
                    <a:pt x="2079" y="350"/>
                  </a:cubicBezTo>
                  <a:cubicBezTo>
                    <a:pt x="1996" y="401"/>
                    <a:pt x="2031" y="372"/>
                    <a:pt x="1971" y="433"/>
                  </a:cubicBezTo>
                  <a:cubicBezTo>
                    <a:pt x="1946" y="457"/>
                    <a:pt x="1900" y="505"/>
                    <a:pt x="1872" y="523"/>
                  </a:cubicBezTo>
                  <a:cubicBezTo>
                    <a:pt x="1849" y="536"/>
                    <a:pt x="1798" y="548"/>
                    <a:pt x="1798" y="548"/>
                  </a:cubicBezTo>
                  <a:cubicBezTo>
                    <a:pt x="1661" y="542"/>
                    <a:pt x="1608" y="532"/>
                    <a:pt x="1493" y="548"/>
                  </a:cubicBezTo>
                  <a:cubicBezTo>
                    <a:pt x="1401" y="560"/>
                    <a:pt x="1333" y="625"/>
                    <a:pt x="1246" y="647"/>
                  </a:cubicBezTo>
                  <a:cubicBezTo>
                    <a:pt x="1212" y="638"/>
                    <a:pt x="1202" y="623"/>
                    <a:pt x="1171" y="614"/>
                  </a:cubicBezTo>
                  <a:cubicBezTo>
                    <a:pt x="1140" y="583"/>
                    <a:pt x="1100" y="560"/>
                    <a:pt x="1081" y="523"/>
                  </a:cubicBezTo>
                  <a:cubicBezTo>
                    <a:pt x="1057" y="477"/>
                    <a:pt x="1023" y="438"/>
                    <a:pt x="982" y="408"/>
                  </a:cubicBezTo>
                  <a:cubicBezTo>
                    <a:pt x="959" y="391"/>
                    <a:pt x="943" y="363"/>
                    <a:pt x="916" y="358"/>
                  </a:cubicBezTo>
                  <a:cubicBezTo>
                    <a:pt x="857" y="346"/>
                    <a:pt x="800" y="329"/>
                    <a:pt x="742" y="317"/>
                  </a:cubicBezTo>
                  <a:cubicBezTo>
                    <a:pt x="692" y="306"/>
                    <a:pt x="652" y="303"/>
                    <a:pt x="610" y="276"/>
                  </a:cubicBezTo>
                  <a:cubicBezTo>
                    <a:pt x="581" y="217"/>
                    <a:pt x="583" y="180"/>
                    <a:pt x="577" y="111"/>
                  </a:cubicBezTo>
                  <a:cubicBezTo>
                    <a:pt x="545" y="149"/>
                    <a:pt x="542" y="165"/>
                    <a:pt x="528" y="210"/>
                  </a:cubicBezTo>
                  <a:cubicBezTo>
                    <a:pt x="547" y="301"/>
                    <a:pt x="558" y="314"/>
                    <a:pt x="619" y="375"/>
                  </a:cubicBezTo>
                  <a:cubicBezTo>
                    <a:pt x="625" y="381"/>
                    <a:pt x="660" y="418"/>
                    <a:pt x="668" y="424"/>
                  </a:cubicBezTo>
                  <a:cubicBezTo>
                    <a:pt x="719" y="457"/>
                    <a:pt x="762" y="488"/>
                    <a:pt x="784" y="548"/>
                  </a:cubicBezTo>
                  <a:cubicBezTo>
                    <a:pt x="750" y="669"/>
                    <a:pt x="653" y="625"/>
                    <a:pt x="536" y="631"/>
                  </a:cubicBezTo>
                  <a:cubicBezTo>
                    <a:pt x="465" y="676"/>
                    <a:pt x="385" y="709"/>
                    <a:pt x="314" y="754"/>
                  </a:cubicBezTo>
                  <a:cubicBezTo>
                    <a:pt x="336" y="845"/>
                    <a:pt x="412" y="777"/>
                    <a:pt x="487" y="804"/>
                  </a:cubicBezTo>
                  <a:cubicBezTo>
                    <a:pt x="534" y="851"/>
                    <a:pt x="522" y="826"/>
                    <a:pt x="536" y="870"/>
                  </a:cubicBezTo>
                  <a:cubicBezTo>
                    <a:pt x="528" y="958"/>
                    <a:pt x="536" y="989"/>
                    <a:pt x="462" y="1026"/>
                  </a:cubicBezTo>
                  <a:cubicBezTo>
                    <a:pt x="427" y="1060"/>
                    <a:pt x="393" y="1064"/>
                    <a:pt x="347" y="1076"/>
                  </a:cubicBezTo>
                  <a:cubicBezTo>
                    <a:pt x="321" y="1100"/>
                    <a:pt x="295" y="1117"/>
                    <a:pt x="264" y="1134"/>
                  </a:cubicBezTo>
                  <a:cubicBezTo>
                    <a:pt x="242" y="1177"/>
                    <a:pt x="234" y="1218"/>
                    <a:pt x="223" y="1266"/>
                  </a:cubicBezTo>
                  <a:cubicBezTo>
                    <a:pt x="178" y="1249"/>
                    <a:pt x="143" y="1222"/>
                    <a:pt x="107" y="1191"/>
                  </a:cubicBezTo>
                  <a:cubicBezTo>
                    <a:pt x="92" y="1178"/>
                    <a:pt x="66" y="1150"/>
                    <a:pt x="66" y="1150"/>
                  </a:cubicBezTo>
                  <a:cubicBezTo>
                    <a:pt x="63" y="1141"/>
                    <a:pt x="63" y="1118"/>
                    <a:pt x="58" y="1125"/>
                  </a:cubicBezTo>
                  <a:cubicBezTo>
                    <a:pt x="48" y="1135"/>
                    <a:pt x="53" y="1153"/>
                    <a:pt x="50" y="1167"/>
                  </a:cubicBezTo>
                  <a:cubicBezTo>
                    <a:pt x="40" y="1208"/>
                    <a:pt x="28" y="1249"/>
                    <a:pt x="17" y="1290"/>
                  </a:cubicBezTo>
                  <a:cubicBezTo>
                    <a:pt x="14" y="1315"/>
                    <a:pt x="12" y="1340"/>
                    <a:pt x="8" y="1365"/>
                  </a:cubicBezTo>
                  <a:cubicBezTo>
                    <a:pt x="6" y="1373"/>
                    <a:pt x="0" y="1380"/>
                    <a:pt x="0" y="1389"/>
                  </a:cubicBezTo>
                  <a:cubicBezTo>
                    <a:pt x="0" y="1426"/>
                    <a:pt x="6" y="1416"/>
                    <a:pt x="25" y="1439"/>
                  </a:cubicBezTo>
                  <a:cubicBezTo>
                    <a:pt x="38" y="1455"/>
                    <a:pt x="53" y="1486"/>
                    <a:pt x="74" y="1497"/>
                  </a:cubicBezTo>
                  <a:cubicBezTo>
                    <a:pt x="115" y="1518"/>
                    <a:pt x="177" y="1526"/>
                    <a:pt x="223" y="1538"/>
                  </a:cubicBezTo>
                  <a:cubicBezTo>
                    <a:pt x="279" y="1574"/>
                    <a:pt x="286" y="1616"/>
                    <a:pt x="256" y="1695"/>
                  </a:cubicBezTo>
                  <a:cubicBezTo>
                    <a:pt x="247" y="1716"/>
                    <a:pt x="204" y="1728"/>
                    <a:pt x="182" y="1736"/>
                  </a:cubicBezTo>
                  <a:cubicBezTo>
                    <a:pt x="141" y="1774"/>
                    <a:pt x="98" y="1805"/>
                    <a:pt x="66" y="1851"/>
                  </a:cubicBezTo>
                  <a:cubicBezTo>
                    <a:pt x="47" y="1909"/>
                    <a:pt x="56" y="1884"/>
                    <a:pt x="41" y="1925"/>
                  </a:cubicBezTo>
                  <a:cubicBezTo>
                    <a:pt x="49" y="2007"/>
                    <a:pt x="68" y="2082"/>
                    <a:pt x="84" y="2164"/>
                  </a:cubicBezTo>
                  <a:close/>
                </a:path>
              </a:pathLst>
            </a:custGeom>
            <a:blipFill>
              <a:blip r:embed="rId5"/>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8" name="Freeform 12" descr="Green marble"/>
            <p:cNvSpPr>
              <a:spLocks/>
            </p:cNvSpPr>
            <p:nvPr/>
          </p:nvSpPr>
          <p:spPr bwMode="auto">
            <a:xfrm>
              <a:off x="1900238" y="5218112"/>
              <a:ext cx="304800" cy="228600"/>
            </a:xfrm>
            <a:custGeom>
              <a:avLst/>
              <a:gdLst>
                <a:gd name="T0" fmla="*/ 0 w 157"/>
                <a:gd name="T1" fmla="*/ 220378811 h 136"/>
                <a:gd name="T2" fmla="*/ 64074013 w 157"/>
                <a:gd name="T3" fmla="*/ 268410002 h 136"/>
                <a:gd name="T4" fmla="*/ 94225905 w 157"/>
                <a:gd name="T5" fmla="*/ 336218447 h 136"/>
                <a:gd name="T6" fmla="*/ 278909486 w 157"/>
                <a:gd name="T7" fmla="*/ 384249638 h 136"/>
                <a:gd name="T8" fmla="*/ 591739121 w 157"/>
                <a:gd name="T9" fmla="*/ 220378811 h 136"/>
                <a:gd name="T10" fmla="*/ 561587229 w 157"/>
                <a:gd name="T11" fmla="*/ 81936281 h 136"/>
                <a:gd name="T12" fmla="*/ 278909486 w 157"/>
                <a:gd name="T13" fmla="*/ 127141937 h 136"/>
                <a:gd name="T14" fmla="*/ 0 w 157"/>
                <a:gd name="T15" fmla="*/ 220378811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3"/>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 name="Freeform 13" descr="Green marble"/>
            <p:cNvSpPr>
              <a:spLocks/>
            </p:cNvSpPr>
            <p:nvPr/>
          </p:nvSpPr>
          <p:spPr bwMode="auto">
            <a:xfrm>
              <a:off x="300038" y="4227512"/>
              <a:ext cx="249238" cy="139700"/>
            </a:xfrm>
            <a:custGeom>
              <a:avLst/>
              <a:gdLst>
                <a:gd name="T0" fmla="*/ 0 w 157"/>
                <a:gd name="T1" fmla="*/ 82301785 h 136"/>
                <a:gd name="T2" fmla="*/ 42843532 w 157"/>
                <a:gd name="T3" fmla="*/ 100239873 h 136"/>
                <a:gd name="T4" fmla="*/ 63004827 w 157"/>
                <a:gd name="T5" fmla="*/ 125562541 h 136"/>
                <a:gd name="T6" fmla="*/ 186491914 w 157"/>
                <a:gd name="T7" fmla="*/ 143500662 h 136"/>
                <a:gd name="T8" fmla="*/ 395666064 w 157"/>
                <a:gd name="T9" fmla="*/ 82301785 h 136"/>
                <a:gd name="T10" fmla="*/ 375504782 w 157"/>
                <a:gd name="T11" fmla="*/ 30599430 h 136"/>
                <a:gd name="T12" fmla="*/ 186491914 w 157"/>
                <a:gd name="T13" fmla="*/ 47481559 h 136"/>
                <a:gd name="T14" fmla="*/ 0 w 157"/>
                <a:gd name="T15" fmla="*/ 82301785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3"/>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 name="Freeform 14" descr="White marble"/>
            <p:cNvSpPr>
              <a:spLocks/>
            </p:cNvSpPr>
            <p:nvPr/>
          </p:nvSpPr>
          <p:spPr bwMode="auto">
            <a:xfrm rot="10800000">
              <a:off x="2738438" y="3236912"/>
              <a:ext cx="249238" cy="215900"/>
            </a:xfrm>
            <a:custGeom>
              <a:avLst/>
              <a:gdLst>
                <a:gd name="T0" fmla="*/ 0 w 157"/>
                <a:gd name="T1" fmla="*/ 196572149 h 136"/>
                <a:gd name="T2" fmla="*/ 42843532 w 157"/>
                <a:gd name="T3" fmla="*/ 239414042 h 136"/>
                <a:gd name="T4" fmla="*/ 63004827 w 157"/>
                <a:gd name="T5" fmla="*/ 299897765 h 136"/>
                <a:gd name="T6" fmla="*/ 186491914 w 157"/>
                <a:gd name="T7" fmla="*/ 342741195 h 136"/>
                <a:gd name="T8" fmla="*/ 395666064 w 157"/>
                <a:gd name="T9" fmla="*/ 196572149 h 136"/>
                <a:gd name="T10" fmla="*/ 375504782 w 157"/>
                <a:gd name="T11" fmla="*/ 73083730 h 136"/>
                <a:gd name="T12" fmla="*/ 186491914 w 157"/>
                <a:gd name="T13" fmla="*/ 113406236 h 136"/>
                <a:gd name="T14" fmla="*/ 0 w 157"/>
                <a:gd name="T15" fmla="*/ 196572149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4"/>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1" name="Freeform 15" descr="White marble"/>
            <p:cNvSpPr>
              <a:spLocks/>
            </p:cNvSpPr>
            <p:nvPr/>
          </p:nvSpPr>
          <p:spPr bwMode="auto">
            <a:xfrm>
              <a:off x="889001" y="3097212"/>
              <a:ext cx="249237" cy="215900"/>
            </a:xfrm>
            <a:custGeom>
              <a:avLst/>
              <a:gdLst>
                <a:gd name="T0" fmla="*/ 0 w 157"/>
                <a:gd name="T1" fmla="*/ 196572149 h 136"/>
                <a:gd name="T2" fmla="*/ 42841772 w 157"/>
                <a:gd name="T3" fmla="*/ 239414042 h 136"/>
                <a:gd name="T4" fmla="*/ 63002986 w 157"/>
                <a:gd name="T5" fmla="*/ 299897765 h 136"/>
                <a:gd name="T6" fmla="*/ 186491165 w 157"/>
                <a:gd name="T7" fmla="*/ 342741195 h 136"/>
                <a:gd name="T8" fmla="*/ 395662889 w 157"/>
                <a:gd name="T9" fmla="*/ 196572149 h 136"/>
                <a:gd name="T10" fmla="*/ 375501687 w 157"/>
                <a:gd name="T11" fmla="*/ 73083730 h 136"/>
                <a:gd name="T12" fmla="*/ 186491165 w 157"/>
                <a:gd name="T13" fmla="*/ 113406236 h 136"/>
                <a:gd name="T14" fmla="*/ 0 w 157"/>
                <a:gd name="T15" fmla="*/ 196572149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4"/>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2" name="Group 6"/>
          <p:cNvGrpSpPr>
            <a:grpSpLocks/>
          </p:cNvGrpSpPr>
          <p:nvPr/>
        </p:nvGrpSpPr>
        <p:grpSpPr bwMode="auto">
          <a:xfrm>
            <a:off x="2362200" y="3475038"/>
            <a:ext cx="4421188" cy="3322637"/>
            <a:chOff x="1728" y="2179"/>
            <a:chExt cx="2785" cy="2093"/>
          </a:xfrm>
        </p:grpSpPr>
        <p:sp>
          <p:nvSpPr>
            <p:cNvPr id="201735" name="Text Box 7"/>
            <p:cNvSpPr txBox="1">
              <a:spLocks noChangeArrowheads="1"/>
            </p:cNvSpPr>
            <p:nvPr/>
          </p:nvSpPr>
          <p:spPr bwMode="auto">
            <a:xfrm>
              <a:off x="1728" y="3811"/>
              <a:ext cx="2785" cy="461"/>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en-US" altLang="en-US" sz="2400" dirty="0">
                  <a:solidFill>
                    <a:srgbClr val="7030A0"/>
                  </a:solidFill>
                  <a:effectLst>
                    <a:outerShdw blurRad="38100" dist="38100" dir="2700000" algn="tl">
                      <a:srgbClr val="000000">
                        <a:alpha val="43137"/>
                      </a:srgbClr>
                    </a:outerShdw>
                  </a:effectLst>
                </a:rPr>
                <a:t>Inclusions</a:t>
              </a:r>
              <a:r>
                <a:rPr lang="en-US" altLang="en-US" sz="2400" dirty="0">
                  <a:solidFill>
                    <a:srgbClr val="000000"/>
                  </a:solidFill>
                  <a:effectLst>
                    <a:outerShdw blurRad="38100" dist="38100" dir="2700000" algn="tl">
                      <a:srgbClr val="000000">
                        <a:alpha val="43137"/>
                      </a:srgbClr>
                    </a:outerShdw>
                  </a:effectLst>
                </a:rPr>
                <a:t> </a:t>
              </a:r>
              <a:r>
                <a:rPr lang="en-US" altLang="en-US" sz="2400" dirty="0">
                  <a:solidFill>
                    <a:srgbClr val="000000"/>
                  </a:solidFill>
                </a:rPr>
                <a:t>- </a:t>
              </a:r>
              <a:r>
                <a:rPr lang="en-US" altLang="en-US" dirty="0">
                  <a:solidFill>
                    <a:srgbClr val="000000"/>
                  </a:solidFill>
                </a:rPr>
                <a:t>pieces of older rock incorporated into younger rock</a:t>
              </a:r>
              <a:endParaRPr lang="en-US" altLang="en-US" sz="2400" dirty="0">
                <a:solidFill>
                  <a:srgbClr val="000000"/>
                </a:solidFill>
              </a:endParaRPr>
            </a:p>
          </p:txBody>
        </p:sp>
        <p:sp>
          <p:nvSpPr>
            <p:cNvPr id="11277" name="Line 8"/>
            <p:cNvSpPr>
              <a:spLocks noChangeShapeType="1"/>
            </p:cNvSpPr>
            <p:nvPr/>
          </p:nvSpPr>
          <p:spPr bwMode="auto">
            <a:xfrm flipV="1">
              <a:off x="2352" y="2851"/>
              <a:ext cx="96" cy="960"/>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1278" name="Line 9"/>
            <p:cNvSpPr>
              <a:spLocks noChangeShapeType="1"/>
            </p:cNvSpPr>
            <p:nvPr/>
          </p:nvSpPr>
          <p:spPr bwMode="auto">
            <a:xfrm flipV="1">
              <a:off x="2352" y="3523"/>
              <a:ext cx="1104" cy="288"/>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1279" name="Line 10"/>
            <p:cNvSpPr>
              <a:spLocks noChangeShapeType="1"/>
            </p:cNvSpPr>
            <p:nvPr/>
          </p:nvSpPr>
          <p:spPr bwMode="auto">
            <a:xfrm flipV="1">
              <a:off x="2352" y="2179"/>
              <a:ext cx="432" cy="1632"/>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1280" name="Line 11"/>
            <p:cNvSpPr>
              <a:spLocks noChangeShapeType="1"/>
            </p:cNvSpPr>
            <p:nvPr/>
          </p:nvSpPr>
          <p:spPr bwMode="auto">
            <a:xfrm flipV="1">
              <a:off x="2352" y="2227"/>
              <a:ext cx="1632" cy="1584"/>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23" name="Text Box 16"/>
          <p:cNvSpPr txBox="1">
            <a:spLocks noChangeArrowheads="1"/>
          </p:cNvSpPr>
          <p:nvPr/>
        </p:nvSpPr>
        <p:spPr bwMode="auto">
          <a:xfrm>
            <a:off x="3794125" y="3989169"/>
            <a:ext cx="1311275" cy="646331"/>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altLang="en-US" dirty="0" smtClean="0">
                <a:solidFill>
                  <a:srgbClr val="002060"/>
                </a:solidFill>
                <a:effectLst>
                  <a:outerShdw blurRad="38100" dist="38100" dir="2700000" algn="tl">
                    <a:srgbClr val="000000">
                      <a:alpha val="43137"/>
                    </a:srgbClr>
                  </a:outerShdw>
                </a:effectLst>
              </a:rPr>
              <a:t>igneous rock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1733"/>
                                        </p:tgtEl>
                                        <p:attrNameLst>
                                          <p:attrName>style.visibility</p:attrName>
                                        </p:attrNameLst>
                                      </p:cBhvr>
                                      <p:to>
                                        <p:strVal val="visible"/>
                                      </p:to>
                                    </p:set>
                                    <p:animEffect transition="in" filter="slide(fromBottom)">
                                      <p:cBhvr>
                                        <p:cTn id="7" dur="500"/>
                                        <p:tgtEl>
                                          <p:spTgt spid="20173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01744"/>
                                        </p:tgtEl>
                                        <p:attrNameLst>
                                          <p:attrName>style.visibility</p:attrName>
                                        </p:attrNameLst>
                                      </p:cBhvr>
                                      <p:to>
                                        <p:strVal val="visible"/>
                                      </p:to>
                                    </p:set>
                                    <p:animEffect transition="in" filter="slide(fromBottom)">
                                      <p:cBhvr>
                                        <p:cTn id="11" dur="500"/>
                                        <p:tgtEl>
                                          <p:spTgt spid="201744"/>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01741"/>
                                        </p:tgtEl>
                                        <p:attrNameLst>
                                          <p:attrName>style.visibility</p:attrName>
                                        </p:attrNameLst>
                                      </p:cBhvr>
                                      <p:to>
                                        <p:strVal val="visible"/>
                                      </p:to>
                                    </p:set>
                                    <p:animEffect transition="in" filter="slide(fromLeft)">
                                      <p:cBhvr>
                                        <p:cTn id="15" dur="500"/>
                                        <p:tgtEl>
                                          <p:spTgt spid="201741"/>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201743"/>
                                        </p:tgtEl>
                                        <p:attrNameLst>
                                          <p:attrName>style.visibility</p:attrName>
                                        </p:attrNameLst>
                                      </p:cBhvr>
                                      <p:to>
                                        <p:strVal val="visible"/>
                                      </p:to>
                                    </p:set>
                                    <p:animEffect transition="in" filter="slide(fromLeft)">
                                      <p:cBhvr>
                                        <p:cTn id="19" dur="500"/>
                                        <p:tgtEl>
                                          <p:spTgt spid="201743"/>
                                        </p:tgtEl>
                                      </p:cBhvr>
                                    </p:animEffect>
                                  </p:childTnLst>
                                </p:cTn>
                              </p:par>
                            </p:childTnLst>
                          </p:cTn>
                        </p:par>
                        <p:par>
                          <p:cTn id="20" fill="hold">
                            <p:stCondLst>
                              <p:cond delay="2000"/>
                            </p:stCondLst>
                            <p:childTnLst>
                              <p:par>
                                <p:cTn id="21" presetID="12" presetClass="entr" presetSubtype="2" fill="hold" grpId="0" nodeType="afterEffect">
                                  <p:stCondLst>
                                    <p:cond delay="0"/>
                                  </p:stCondLst>
                                  <p:childTnLst>
                                    <p:set>
                                      <p:cBhvr>
                                        <p:cTn id="22" dur="1" fill="hold">
                                          <p:stCondLst>
                                            <p:cond delay="0"/>
                                          </p:stCondLst>
                                        </p:cTn>
                                        <p:tgtEl>
                                          <p:spTgt spid="201742"/>
                                        </p:tgtEl>
                                        <p:attrNameLst>
                                          <p:attrName>style.visibility</p:attrName>
                                        </p:attrNameLst>
                                      </p:cBhvr>
                                      <p:to>
                                        <p:strVal val="visible"/>
                                      </p:to>
                                    </p:set>
                                    <p:animEffect transition="in" filter="slide(fromRight)">
                                      <p:cBhvr>
                                        <p:cTn id="23" dur="500"/>
                                        <p:tgtEl>
                                          <p:spTgt spid="201742"/>
                                        </p:tgtEl>
                                      </p:cBhvr>
                                    </p:animEffect>
                                  </p:childTnLst>
                                </p:cTn>
                              </p:par>
                            </p:childTnLst>
                          </p:cTn>
                        </p:par>
                        <p:par>
                          <p:cTn id="24" fill="hold">
                            <p:stCondLst>
                              <p:cond delay="2500"/>
                            </p:stCondLst>
                            <p:childTnLst>
                              <p:par>
                                <p:cTn id="25" presetID="12" presetClass="entr" presetSubtype="1" fill="hold" grpId="0" nodeType="afterEffect">
                                  <p:stCondLst>
                                    <p:cond delay="0"/>
                                  </p:stCondLst>
                                  <p:childTnLst>
                                    <p:set>
                                      <p:cBhvr>
                                        <p:cTn id="26" dur="1" fill="hold">
                                          <p:stCondLst>
                                            <p:cond delay="0"/>
                                          </p:stCondLst>
                                        </p:cTn>
                                        <p:tgtEl>
                                          <p:spTgt spid="201740"/>
                                        </p:tgtEl>
                                        <p:attrNameLst>
                                          <p:attrName>style.visibility</p:attrName>
                                        </p:attrNameLst>
                                      </p:cBhvr>
                                      <p:to>
                                        <p:strVal val="visible"/>
                                      </p:to>
                                    </p:set>
                                    <p:animEffect transition="in" filter="slide(fromTop)">
                                      <p:cBhvr>
                                        <p:cTn id="27" dur="500"/>
                                        <p:tgtEl>
                                          <p:spTgt spid="201740"/>
                                        </p:tgtEl>
                                      </p:cBhvr>
                                    </p:animEffect>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childTnLst>
                                </p:cTn>
                              </p:par>
                            </p:childTnLst>
                          </p:cTn>
                        </p:par>
                        <p:par>
                          <p:cTn id="37" fill="hold">
                            <p:stCondLst>
                              <p:cond delay="4500"/>
                            </p:stCondLst>
                            <p:childTnLst>
                              <p:par>
                                <p:cTn id="38" presetID="1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slide(fromBottom)">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3" grpId="0" animBg="1"/>
      <p:bldP spid="201740" grpId="0" animBg="1"/>
      <p:bldP spid="201741" grpId="0" animBg="1"/>
      <p:bldP spid="201742" grpId="0" animBg="1"/>
      <p:bldP spid="201743" grpId="0" animBg="1"/>
      <p:bldP spid="201744" grpId="0" autoUpdateAnimBg="0"/>
      <p:bldP spid="2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2057400" y="4648200"/>
            <a:ext cx="4572000" cy="823913"/>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en-US" altLang="en-US" sz="2800" dirty="0">
                <a:solidFill>
                  <a:srgbClr val="7030A0"/>
                </a:solidFill>
                <a:effectLst>
                  <a:outerShdw blurRad="38100" dist="38100" dir="2700000" algn="tl">
                    <a:srgbClr val="000000">
                      <a:alpha val="43137"/>
                    </a:srgbClr>
                  </a:outerShdw>
                </a:effectLst>
              </a:rPr>
              <a:t>Inclusions</a:t>
            </a:r>
            <a:r>
              <a:rPr lang="en-US" altLang="en-US" sz="2000" dirty="0">
                <a:solidFill>
                  <a:srgbClr val="000000"/>
                </a:solidFill>
                <a:effectLst>
                  <a:outerShdw blurRad="38100" dist="38100" dir="2700000" algn="tl">
                    <a:srgbClr val="000000">
                      <a:alpha val="43137"/>
                    </a:srgbClr>
                  </a:outerShdw>
                </a:effectLst>
              </a:rPr>
              <a:t> </a:t>
            </a:r>
            <a:r>
              <a:rPr lang="en-US" altLang="en-US" sz="2000" dirty="0">
                <a:solidFill>
                  <a:srgbClr val="000000"/>
                </a:solidFill>
              </a:rPr>
              <a:t>- pieces of older rock (clasts) incorporated into younger rock</a:t>
            </a:r>
          </a:p>
        </p:txBody>
      </p:sp>
      <p:sp>
        <p:nvSpPr>
          <p:cNvPr id="12291" name="Rectangle 3" descr="Granite"/>
          <p:cNvSpPr>
            <a:spLocks noChangeArrowheads="1"/>
          </p:cNvSpPr>
          <p:nvPr/>
        </p:nvSpPr>
        <p:spPr bwMode="auto">
          <a:xfrm>
            <a:off x="990600" y="3505200"/>
            <a:ext cx="6858000" cy="762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2756" name="Rectangle 4" descr="beige102"/>
          <p:cNvSpPr>
            <a:spLocks noChangeArrowheads="1"/>
          </p:cNvSpPr>
          <p:nvPr/>
        </p:nvSpPr>
        <p:spPr bwMode="auto">
          <a:xfrm>
            <a:off x="990600" y="2743200"/>
            <a:ext cx="6858000" cy="7620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nvGrpSpPr>
          <p:cNvPr id="2" name="Group 5"/>
          <p:cNvGrpSpPr>
            <a:grpSpLocks/>
          </p:cNvGrpSpPr>
          <p:nvPr/>
        </p:nvGrpSpPr>
        <p:grpSpPr bwMode="auto">
          <a:xfrm>
            <a:off x="1371600" y="3276600"/>
            <a:ext cx="3733800" cy="1371600"/>
            <a:chOff x="864" y="2064"/>
            <a:chExt cx="2352" cy="864"/>
          </a:xfrm>
        </p:grpSpPr>
        <p:sp>
          <p:nvSpPr>
            <p:cNvPr id="12295" name="Oval 6" descr="Granite"/>
            <p:cNvSpPr>
              <a:spLocks noChangeArrowheads="1"/>
            </p:cNvSpPr>
            <p:nvPr/>
          </p:nvSpPr>
          <p:spPr bwMode="auto">
            <a:xfrm>
              <a:off x="864" y="2112"/>
              <a:ext cx="144" cy="96"/>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296" name="Oval 7" descr="Granite"/>
            <p:cNvSpPr>
              <a:spLocks noChangeArrowheads="1"/>
            </p:cNvSpPr>
            <p:nvPr/>
          </p:nvSpPr>
          <p:spPr bwMode="auto">
            <a:xfrm>
              <a:off x="1440" y="2112"/>
              <a:ext cx="144" cy="96"/>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297" name="Oval 8" descr="Granite"/>
            <p:cNvSpPr>
              <a:spLocks noChangeArrowheads="1"/>
            </p:cNvSpPr>
            <p:nvPr/>
          </p:nvSpPr>
          <p:spPr bwMode="auto">
            <a:xfrm>
              <a:off x="2688" y="2064"/>
              <a:ext cx="144" cy="96"/>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298" name="Oval 9" descr="Granite"/>
            <p:cNvSpPr>
              <a:spLocks noChangeArrowheads="1"/>
            </p:cNvSpPr>
            <p:nvPr/>
          </p:nvSpPr>
          <p:spPr bwMode="auto">
            <a:xfrm>
              <a:off x="3072" y="2112"/>
              <a:ext cx="144" cy="96"/>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299" name="Line 10"/>
            <p:cNvSpPr>
              <a:spLocks noChangeShapeType="1"/>
            </p:cNvSpPr>
            <p:nvPr/>
          </p:nvSpPr>
          <p:spPr bwMode="auto">
            <a:xfrm flipH="1" flipV="1">
              <a:off x="960" y="2208"/>
              <a:ext cx="672" cy="720"/>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300" name="Line 11"/>
            <p:cNvSpPr>
              <a:spLocks noChangeShapeType="1"/>
            </p:cNvSpPr>
            <p:nvPr/>
          </p:nvSpPr>
          <p:spPr bwMode="auto">
            <a:xfrm flipH="1" flipV="1">
              <a:off x="1536" y="2208"/>
              <a:ext cx="144" cy="720"/>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301" name="Line 12"/>
            <p:cNvSpPr>
              <a:spLocks noChangeShapeType="1"/>
            </p:cNvSpPr>
            <p:nvPr/>
          </p:nvSpPr>
          <p:spPr bwMode="auto">
            <a:xfrm flipV="1">
              <a:off x="1776" y="2160"/>
              <a:ext cx="960" cy="768"/>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302" name="Line 13"/>
            <p:cNvSpPr>
              <a:spLocks noChangeShapeType="1"/>
            </p:cNvSpPr>
            <p:nvPr/>
          </p:nvSpPr>
          <p:spPr bwMode="auto">
            <a:xfrm flipV="1">
              <a:off x="1872" y="2208"/>
              <a:ext cx="1248" cy="720"/>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202766" name="Text Box 14"/>
          <p:cNvSpPr txBox="1">
            <a:spLocks noChangeArrowheads="1"/>
          </p:cNvSpPr>
          <p:nvPr/>
        </p:nvSpPr>
        <p:spPr bwMode="auto">
          <a:xfrm>
            <a:off x="762000" y="838200"/>
            <a:ext cx="7620000" cy="1433513"/>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flatTx/>
          </a:bodyPr>
          <a:lstStyle/>
          <a:p>
            <a:pPr algn="ctr" defTabSz="914400" eaLnBrk="0" fontAlgn="base" hangingPunct="0">
              <a:spcBef>
                <a:spcPct val="0"/>
              </a:spcBef>
              <a:spcAft>
                <a:spcPct val="0"/>
              </a:spcAft>
              <a:defRPr/>
            </a:pPr>
            <a:r>
              <a:rPr lang="en-US" altLang="en-US" sz="2800" dirty="0">
                <a:solidFill>
                  <a:srgbClr val="7030A0"/>
                </a:solidFill>
                <a:effectLst>
                  <a:outerShdw blurRad="38100" dist="38100" dir="2700000" algn="tl">
                    <a:srgbClr val="C0C0C0"/>
                  </a:outerShdw>
                </a:effectLst>
              </a:rPr>
              <a:t>Principle of Inclusion</a:t>
            </a:r>
          </a:p>
          <a:p>
            <a:pPr algn="ctr" defTabSz="914400" eaLnBrk="0" fontAlgn="base" hangingPunct="0">
              <a:spcBef>
                <a:spcPct val="0"/>
              </a:spcBef>
              <a:spcAft>
                <a:spcPct val="0"/>
              </a:spcAft>
              <a:defRPr/>
            </a:pPr>
            <a:r>
              <a:rPr lang="en-US" altLang="en-US" sz="2000" dirty="0">
                <a:solidFill>
                  <a:srgbClr val="000000"/>
                </a:solidFill>
              </a:rPr>
              <a:t>When clasts of one rock are found in another, the rock from which the clasts were derived is the older rock, since it must have already existed in order to be included in the new rock</a:t>
            </a:r>
            <a:endParaRPr lang="en-US" altLang="en-US" sz="2000" b="1" dirty="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02756"/>
                                        </p:tgtEl>
                                        <p:attrNameLst>
                                          <p:attrName>style.visibility</p:attrName>
                                        </p:attrNameLst>
                                      </p:cBhvr>
                                      <p:to>
                                        <p:strVal val="visible"/>
                                      </p:to>
                                    </p:set>
                                    <p:animEffect transition="in" filter="slide(fromBottom)">
                                      <p:cBhvr>
                                        <p:cTn id="11" dur="500"/>
                                        <p:tgtEl>
                                          <p:spTgt spid="20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sp>
        <p:nvSpPr>
          <p:cNvPr id="14338" name="Rectangle 2" descr="Stationery"/>
          <p:cNvSpPr>
            <a:spLocks noChangeArrowheads="1"/>
          </p:cNvSpPr>
          <p:nvPr/>
        </p:nvSpPr>
        <p:spPr bwMode="auto">
          <a:xfrm>
            <a:off x="304800" y="228600"/>
            <a:ext cx="8610600" cy="6400800"/>
          </a:xfrm>
          <a:prstGeom prst="rect">
            <a:avLst/>
          </a:prstGeom>
          <a:blipFill dpi="0" rotWithShape="0">
            <a:blip r:embed="rId6"/>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nvGrpSpPr>
          <p:cNvPr id="2" name="Group 3"/>
          <p:cNvGrpSpPr>
            <a:grpSpLocks/>
          </p:cNvGrpSpPr>
          <p:nvPr/>
        </p:nvGrpSpPr>
        <p:grpSpPr bwMode="auto">
          <a:xfrm>
            <a:off x="533400" y="1295400"/>
            <a:ext cx="8305800" cy="4419600"/>
            <a:chOff x="336" y="816"/>
            <a:chExt cx="5232" cy="2784"/>
          </a:xfrm>
        </p:grpSpPr>
        <p:grpSp>
          <p:nvGrpSpPr>
            <p:cNvPr id="3" name="Group 4"/>
            <p:cNvGrpSpPr>
              <a:grpSpLocks/>
            </p:cNvGrpSpPr>
            <p:nvPr/>
          </p:nvGrpSpPr>
          <p:grpSpPr bwMode="auto">
            <a:xfrm rot="1562075">
              <a:off x="2496" y="3120"/>
              <a:ext cx="2400" cy="480"/>
              <a:chOff x="1728" y="3168"/>
              <a:chExt cx="2400" cy="480"/>
            </a:xfrm>
          </p:grpSpPr>
          <p:sp>
            <p:nvSpPr>
              <p:cNvPr id="14408" name="Freeform 5"/>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9" name="Freeform 6"/>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10" name="Freeform 7"/>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11" name="Line 8"/>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12" name="Line 9"/>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4" name="Group 10"/>
            <p:cNvGrpSpPr>
              <a:grpSpLocks/>
            </p:cNvGrpSpPr>
            <p:nvPr/>
          </p:nvGrpSpPr>
          <p:grpSpPr bwMode="auto">
            <a:xfrm rot="1562075">
              <a:off x="336" y="2064"/>
              <a:ext cx="2400" cy="480"/>
              <a:chOff x="1728" y="3168"/>
              <a:chExt cx="2400" cy="480"/>
            </a:xfrm>
          </p:grpSpPr>
          <p:sp>
            <p:nvSpPr>
              <p:cNvPr id="14403" name="Freeform 11"/>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4" name="Freeform 12"/>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5" name="Freeform 13"/>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6" name="Line 14"/>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7" name="Line 15"/>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5" name="Group 16"/>
            <p:cNvGrpSpPr>
              <a:grpSpLocks/>
            </p:cNvGrpSpPr>
            <p:nvPr/>
          </p:nvGrpSpPr>
          <p:grpSpPr bwMode="auto">
            <a:xfrm rot="1562075">
              <a:off x="3168" y="1872"/>
              <a:ext cx="2400" cy="480"/>
              <a:chOff x="1728" y="3168"/>
              <a:chExt cx="2400" cy="480"/>
            </a:xfrm>
          </p:grpSpPr>
          <p:sp>
            <p:nvSpPr>
              <p:cNvPr id="14398" name="Freeform 17"/>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99" name="Freeform 18"/>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0" name="Freeform 19"/>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1" name="Line 20"/>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2" name="Line 21"/>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6" name="Group 22"/>
            <p:cNvGrpSpPr>
              <a:grpSpLocks/>
            </p:cNvGrpSpPr>
            <p:nvPr/>
          </p:nvGrpSpPr>
          <p:grpSpPr bwMode="auto">
            <a:xfrm rot="1562075">
              <a:off x="1008" y="816"/>
              <a:ext cx="2400" cy="480"/>
              <a:chOff x="1728" y="3168"/>
              <a:chExt cx="2400" cy="480"/>
            </a:xfrm>
          </p:grpSpPr>
          <p:sp>
            <p:nvSpPr>
              <p:cNvPr id="14393" name="Freeform 23"/>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94" name="Freeform 24"/>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95" name="Freeform 25"/>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96" name="Line 26"/>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97" name="Line 27"/>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grpSp>
        <p:nvGrpSpPr>
          <p:cNvPr id="7" name="Group 28"/>
          <p:cNvGrpSpPr>
            <a:grpSpLocks/>
          </p:cNvGrpSpPr>
          <p:nvPr/>
        </p:nvGrpSpPr>
        <p:grpSpPr bwMode="auto">
          <a:xfrm rot="6117590">
            <a:off x="1921669" y="973931"/>
            <a:ext cx="1016000" cy="1201738"/>
            <a:chOff x="976" y="3167"/>
            <a:chExt cx="640" cy="757"/>
          </a:xfrm>
        </p:grpSpPr>
        <p:grpSp>
          <p:nvGrpSpPr>
            <p:cNvPr id="8" name="Group 29"/>
            <p:cNvGrpSpPr>
              <a:grpSpLocks/>
            </p:cNvGrpSpPr>
            <p:nvPr/>
          </p:nvGrpSpPr>
          <p:grpSpPr bwMode="auto">
            <a:xfrm>
              <a:off x="976" y="3167"/>
              <a:ext cx="640" cy="681"/>
              <a:chOff x="976" y="3167"/>
              <a:chExt cx="640" cy="681"/>
            </a:xfrm>
          </p:grpSpPr>
          <p:sp>
            <p:nvSpPr>
              <p:cNvPr id="14386" name="Freeform 30"/>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87" name="Freeform 31"/>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88" name="Freeform 32"/>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4385" name="Freeform 33"/>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9" name="Group 34"/>
          <p:cNvGrpSpPr>
            <a:grpSpLocks/>
          </p:cNvGrpSpPr>
          <p:nvPr/>
        </p:nvGrpSpPr>
        <p:grpSpPr bwMode="auto">
          <a:xfrm rot="6221713" flipH="1">
            <a:off x="3064669" y="2878931"/>
            <a:ext cx="1016000" cy="1201738"/>
            <a:chOff x="976" y="3167"/>
            <a:chExt cx="640" cy="757"/>
          </a:xfrm>
        </p:grpSpPr>
        <p:grpSp>
          <p:nvGrpSpPr>
            <p:cNvPr id="10" name="Group 35"/>
            <p:cNvGrpSpPr>
              <a:grpSpLocks/>
            </p:cNvGrpSpPr>
            <p:nvPr/>
          </p:nvGrpSpPr>
          <p:grpSpPr bwMode="auto">
            <a:xfrm>
              <a:off x="976" y="3167"/>
              <a:ext cx="640" cy="681"/>
              <a:chOff x="976" y="3167"/>
              <a:chExt cx="640" cy="681"/>
            </a:xfrm>
          </p:grpSpPr>
          <p:sp>
            <p:nvSpPr>
              <p:cNvPr id="14381" name="Freeform 36"/>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82" name="Freeform 37"/>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83" name="Freeform 38"/>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4380" name="Freeform 39"/>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11" name="Group 40"/>
          <p:cNvGrpSpPr>
            <a:grpSpLocks/>
          </p:cNvGrpSpPr>
          <p:nvPr/>
        </p:nvGrpSpPr>
        <p:grpSpPr bwMode="auto">
          <a:xfrm rot="6221713" flipH="1">
            <a:off x="6722269" y="4555331"/>
            <a:ext cx="1016000" cy="1201738"/>
            <a:chOff x="976" y="3167"/>
            <a:chExt cx="640" cy="757"/>
          </a:xfrm>
        </p:grpSpPr>
        <p:grpSp>
          <p:nvGrpSpPr>
            <p:cNvPr id="12" name="Group 41"/>
            <p:cNvGrpSpPr>
              <a:grpSpLocks/>
            </p:cNvGrpSpPr>
            <p:nvPr/>
          </p:nvGrpSpPr>
          <p:grpSpPr bwMode="auto">
            <a:xfrm>
              <a:off x="976" y="3167"/>
              <a:ext cx="640" cy="681"/>
              <a:chOff x="976" y="3167"/>
              <a:chExt cx="640" cy="681"/>
            </a:xfrm>
          </p:grpSpPr>
          <p:sp>
            <p:nvSpPr>
              <p:cNvPr id="14376" name="Freeform 42"/>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77" name="Freeform 43"/>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78" name="Freeform 44"/>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4375" name="Freeform 45"/>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13" name="Group 46"/>
          <p:cNvGrpSpPr>
            <a:grpSpLocks/>
          </p:cNvGrpSpPr>
          <p:nvPr/>
        </p:nvGrpSpPr>
        <p:grpSpPr bwMode="auto">
          <a:xfrm rot="6117590">
            <a:off x="5122069" y="2269331"/>
            <a:ext cx="1016000" cy="1201738"/>
            <a:chOff x="976" y="3167"/>
            <a:chExt cx="640" cy="757"/>
          </a:xfrm>
        </p:grpSpPr>
        <p:grpSp>
          <p:nvGrpSpPr>
            <p:cNvPr id="14" name="Group 47"/>
            <p:cNvGrpSpPr>
              <a:grpSpLocks/>
            </p:cNvGrpSpPr>
            <p:nvPr/>
          </p:nvGrpSpPr>
          <p:grpSpPr bwMode="auto">
            <a:xfrm>
              <a:off x="976" y="3167"/>
              <a:ext cx="640" cy="681"/>
              <a:chOff x="976" y="3167"/>
              <a:chExt cx="640" cy="681"/>
            </a:xfrm>
          </p:grpSpPr>
          <p:sp>
            <p:nvSpPr>
              <p:cNvPr id="14371" name="Freeform 48"/>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72" name="Freeform 49"/>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73" name="Freeform 50"/>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4370" name="Freeform 51"/>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15" name="Group 52"/>
          <p:cNvGrpSpPr>
            <a:grpSpLocks/>
          </p:cNvGrpSpPr>
          <p:nvPr/>
        </p:nvGrpSpPr>
        <p:grpSpPr bwMode="auto">
          <a:xfrm rot="1751141">
            <a:off x="4572000" y="6019800"/>
            <a:ext cx="249238" cy="469900"/>
            <a:chOff x="2995" y="3696"/>
            <a:chExt cx="157" cy="296"/>
          </a:xfrm>
        </p:grpSpPr>
        <p:sp>
          <p:nvSpPr>
            <p:cNvPr id="204853" name="Freeform 53"/>
            <p:cNvSpPr>
              <a:spLocks/>
            </p:cNvSpPr>
            <p:nvPr/>
          </p:nvSpPr>
          <p:spPr bwMode="auto">
            <a:xfrm>
              <a:off x="3021" y="3932"/>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54" name="Freeform 54"/>
            <p:cNvSpPr>
              <a:spLocks/>
            </p:cNvSpPr>
            <p:nvPr/>
          </p:nvSpPr>
          <p:spPr bwMode="auto">
            <a:xfrm>
              <a:off x="2992"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6" name="Group 55"/>
          <p:cNvGrpSpPr>
            <a:grpSpLocks/>
          </p:cNvGrpSpPr>
          <p:nvPr/>
        </p:nvGrpSpPr>
        <p:grpSpPr bwMode="auto">
          <a:xfrm rot="2895012" flipH="1">
            <a:off x="5139531" y="5757069"/>
            <a:ext cx="249238" cy="469900"/>
            <a:chOff x="2995" y="3696"/>
            <a:chExt cx="157" cy="296"/>
          </a:xfrm>
        </p:grpSpPr>
        <p:sp>
          <p:nvSpPr>
            <p:cNvPr id="204856" name="Freeform 56"/>
            <p:cNvSpPr>
              <a:spLocks/>
            </p:cNvSpPr>
            <p:nvPr/>
          </p:nvSpPr>
          <p:spPr bwMode="auto">
            <a:xfrm>
              <a:off x="3028" y="3937"/>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57" name="Freeform 57"/>
            <p:cNvSpPr>
              <a:spLocks/>
            </p:cNvSpPr>
            <p:nvPr/>
          </p:nvSpPr>
          <p:spPr bwMode="auto">
            <a:xfrm>
              <a:off x="2998" y="3697"/>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7" name="Group 58"/>
          <p:cNvGrpSpPr>
            <a:grpSpLocks/>
          </p:cNvGrpSpPr>
          <p:nvPr/>
        </p:nvGrpSpPr>
        <p:grpSpPr bwMode="auto">
          <a:xfrm rot="1751141">
            <a:off x="5105400" y="5334000"/>
            <a:ext cx="249238" cy="469900"/>
            <a:chOff x="2995" y="3696"/>
            <a:chExt cx="157" cy="296"/>
          </a:xfrm>
        </p:grpSpPr>
        <p:sp>
          <p:nvSpPr>
            <p:cNvPr id="204859" name="Freeform 59"/>
            <p:cNvSpPr>
              <a:spLocks/>
            </p:cNvSpPr>
            <p:nvPr/>
          </p:nvSpPr>
          <p:spPr bwMode="auto">
            <a:xfrm>
              <a:off x="3021" y="3932"/>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60" name="Freeform 60"/>
            <p:cNvSpPr>
              <a:spLocks/>
            </p:cNvSpPr>
            <p:nvPr/>
          </p:nvSpPr>
          <p:spPr bwMode="auto">
            <a:xfrm>
              <a:off x="2992"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8" name="Group 61"/>
          <p:cNvGrpSpPr>
            <a:grpSpLocks/>
          </p:cNvGrpSpPr>
          <p:nvPr/>
        </p:nvGrpSpPr>
        <p:grpSpPr bwMode="auto">
          <a:xfrm rot="1866062" flipH="1">
            <a:off x="5672138" y="5072063"/>
            <a:ext cx="249237" cy="469900"/>
            <a:chOff x="2995" y="3696"/>
            <a:chExt cx="157" cy="296"/>
          </a:xfrm>
        </p:grpSpPr>
        <p:sp>
          <p:nvSpPr>
            <p:cNvPr id="204862" name="Freeform 62"/>
            <p:cNvSpPr>
              <a:spLocks/>
            </p:cNvSpPr>
            <p:nvPr/>
          </p:nvSpPr>
          <p:spPr bwMode="auto">
            <a:xfrm>
              <a:off x="3027" y="3931"/>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63" name="Freeform 63"/>
            <p:cNvSpPr>
              <a:spLocks/>
            </p:cNvSpPr>
            <p:nvPr/>
          </p:nvSpPr>
          <p:spPr bwMode="auto">
            <a:xfrm>
              <a:off x="2998"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9" name="Group 64"/>
          <p:cNvGrpSpPr>
            <a:grpSpLocks/>
          </p:cNvGrpSpPr>
          <p:nvPr/>
        </p:nvGrpSpPr>
        <p:grpSpPr bwMode="auto">
          <a:xfrm rot="57160">
            <a:off x="5486400" y="4495800"/>
            <a:ext cx="249238" cy="469900"/>
            <a:chOff x="2995" y="3696"/>
            <a:chExt cx="157" cy="296"/>
          </a:xfrm>
        </p:grpSpPr>
        <p:sp>
          <p:nvSpPr>
            <p:cNvPr id="204865" name="Freeform 65"/>
            <p:cNvSpPr>
              <a:spLocks/>
            </p:cNvSpPr>
            <p:nvPr/>
          </p:nvSpPr>
          <p:spPr bwMode="auto">
            <a:xfrm>
              <a:off x="3024" y="3930"/>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66" name="Freeform 66"/>
            <p:cNvSpPr>
              <a:spLocks/>
            </p:cNvSpPr>
            <p:nvPr/>
          </p:nvSpPr>
          <p:spPr bwMode="auto">
            <a:xfrm>
              <a:off x="2992" y="3694"/>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20" name="Group 67"/>
          <p:cNvGrpSpPr>
            <a:grpSpLocks/>
          </p:cNvGrpSpPr>
          <p:nvPr/>
        </p:nvGrpSpPr>
        <p:grpSpPr bwMode="auto">
          <a:xfrm rot="581531" flipH="1">
            <a:off x="6019800" y="4114800"/>
            <a:ext cx="249238" cy="469900"/>
            <a:chOff x="2995" y="3696"/>
            <a:chExt cx="157" cy="296"/>
          </a:xfrm>
        </p:grpSpPr>
        <p:sp>
          <p:nvSpPr>
            <p:cNvPr id="204868" name="Freeform 68"/>
            <p:cNvSpPr>
              <a:spLocks/>
            </p:cNvSpPr>
            <p:nvPr/>
          </p:nvSpPr>
          <p:spPr bwMode="auto">
            <a:xfrm>
              <a:off x="3027" y="3933"/>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69" name="Freeform 69"/>
            <p:cNvSpPr>
              <a:spLocks/>
            </p:cNvSpPr>
            <p:nvPr/>
          </p:nvSpPr>
          <p:spPr bwMode="auto">
            <a:xfrm>
              <a:off x="2995"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21" name="Group 70"/>
          <p:cNvGrpSpPr>
            <a:grpSpLocks/>
          </p:cNvGrpSpPr>
          <p:nvPr/>
        </p:nvGrpSpPr>
        <p:grpSpPr bwMode="auto">
          <a:xfrm rot="20487550" flipH="1">
            <a:off x="5943600" y="3124200"/>
            <a:ext cx="249238" cy="469900"/>
            <a:chOff x="2995" y="3696"/>
            <a:chExt cx="157" cy="296"/>
          </a:xfrm>
        </p:grpSpPr>
        <p:sp>
          <p:nvSpPr>
            <p:cNvPr id="204871" name="Freeform 71"/>
            <p:cNvSpPr>
              <a:spLocks/>
            </p:cNvSpPr>
            <p:nvPr/>
          </p:nvSpPr>
          <p:spPr bwMode="auto">
            <a:xfrm>
              <a:off x="3024" y="3932"/>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72" name="Freeform 72"/>
            <p:cNvSpPr>
              <a:spLocks/>
            </p:cNvSpPr>
            <p:nvPr/>
          </p:nvSpPr>
          <p:spPr bwMode="auto">
            <a:xfrm>
              <a:off x="2996" y="3693"/>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22" name="Group 73"/>
          <p:cNvGrpSpPr>
            <a:grpSpLocks/>
          </p:cNvGrpSpPr>
          <p:nvPr/>
        </p:nvGrpSpPr>
        <p:grpSpPr bwMode="auto">
          <a:xfrm rot="-1698071">
            <a:off x="5715000" y="3276600"/>
            <a:ext cx="249238" cy="469900"/>
            <a:chOff x="2995" y="3696"/>
            <a:chExt cx="157" cy="296"/>
          </a:xfrm>
        </p:grpSpPr>
        <p:sp>
          <p:nvSpPr>
            <p:cNvPr id="204874" name="Freeform 74"/>
            <p:cNvSpPr>
              <a:spLocks/>
            </p:cNvSpPr>
            <p:nvPr/>
          </p:nvSpPr>
          <p:spPr bwMode="auto">
            <a:xfrm>
              <a:off x="3024" y="3930"/>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75" name="Freeform 75"/>
            <p:cNvSpPr>
              <a:spLocks/>
            </p:cNvSpPr>
            <p:nvPr/>
          </p:nvSpPr>
          <p:spPr bwMode="auto">
            <a:xfrm>
              <a:off x="2994" y="3694"/>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sp>
        <p:nvSpPr>
          <p:cNvPr id="14352" name="Text Box 76"/>
          <p:cNvSpPr txBox="1">
            <a:spLocks noChangeArrowheads="1"/>
          </p:cNvSpPr>
          <p:nvPr/>
        </p:nvSpPr>
        <p:spPr bwMode="auto">
          <a:xfrm>
            <a:off x="4465644" y="316593"/>
            <a:ext cx="4325596" cy="1323439"/>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flatTx/>
          </a:bodyPr>
          <a:lstStyle/>
          <a:p>
            <a:pPr algn="ctr" defTabSz="914400" eaLnBrk="0" fontAlgn="base" hangingPunct="0">
              <a:spcBef>
                <a:spcPct val="0"/>
              </a:spcBef>
              <a:spcAft>
                <a:spcPct val="0"/>
              </a:spcAft>
            </a:pPr>
            <a:r>
              <a:rPr lang="en-US" altLang="en-US" sz="2000" dirty="0" smtClean="0">
                <a:solidFill>
                  <a:srgbClr val="7030A0"/>
                </a:solidFill>
                <a:effectLst>
                  <a:outerShdw blurRad="38100" dist="38100" dir="2700000" algn="tl">
                    <a:srgbClr val="000000">
                      <a:alpha val="43137"/>
                    </a:srgbClr>
                  </a:outerShdw>
                </a:effectLst>
              </a:rPr>
              <a:t>Principle of Cross-Cutting Relationships</a:t>
            </a:r>
          </a:p>
          <a:p>
            <a:pPr algn="ctr" defTabSz="914400" eaLnBrk="0" fontAlgn="base" hangingPunct="0">
              <a:spcBef>
                <a:spcPct val="0"/>
              </a:spcBef>
              <a:spcAft>
                <a:spcPct val="0"/>
              </a:spcAft>
            </a:pPr>
            <a:r>
              <a:rPr lang="en-US" altLang="en-US" sz="2000" dirty="0" smtClean="0">
                <a:solidFill>
                  <a:srgbClr val="000000"/>
                </a:solidFill>
              </a:rPr>
              <a:t>Older features are cut or crossed by younger features.</a:t>
            </a:r>
          </a:p>
        </p:txBody>
      </p:sp>
      <p:sp>
        <p:nvSpPr>
          <p:cNvPr id="77" name="Text Box 76"/>
          <p:cNvSpPr txBox="1">
            <a:spLocks noChangeArrowheads="1"/>
          </p:cNvSpPr>
          <p:nvPr/>
        </p:nvSpPr>
        <p:spPr bwMode="auto">
          <a:xfrm>
            <a:off x="354016" y="5137587"/>
            <a:ext cx="2565720" cy="707886"/>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flatTx/>
          </a:bodyPr>
          <a:lstStyle/>
          <a:p>
            <a:pPr algn="ctr" defTabSz="914400" eaLnBrk="0" fontAlgn="base" hangingPunct="0">
              <a:spcBef>
                <a:spcPct val="0"/>
              </a:spcBef>
              <a:spcAft>
                <a:spcPct val="0"/>
              </a:spcAft>
            </a:pPr>
            <a:r>
              <a:rPr lang="en-US" altLang="en-US" sz="2000" dirty="0" smtClean="0">
                <a:solidFill>
                  <a:srgbClr val="7030A0"/>
                </a:solidFill>
                <a:effectLst>
                  <a:outerShdw blurRad="38100" dist="38100" dir="2700000" algn="tl">
                    <a:srgbClr val="000000">
                      <a:alpha val="43137"/>
                    </a:srgbClr>
                  </a:outerShdw>
                </a:effectLst>
              </a:rPr>
              <a:t>Fractures or Faults, Igneous Intrusions</a:t>
            </a:r>
            <a:endParaRPr lang="en-US" altLang="en-US" sz="2000" dirty="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tx2"/>
                                      </p:to>
                                    </p:animClr>
                                    <p:audio>
                                      <p:cMediaNode>
                                        <p:cTn display="0" masterRel="sameClick">
                                          <p:stCondLst>
                                            <p:cond evt="begin" delay="0">
                                              <p:tn val="5"/>
                                            </p:cond>
                                          </p:stCondLst>
                                          <p:endCondLst>
                                            <p:cond evt="onStopAudio" delay="0">
                                              <p:tgtEl>
                                                <p:sldTgt/>
                                              </p:tgtEl>
                                            </p:cond>
                                          </p:endCondLst>
                                        </p:cTn>
                                        <p:tgtEl>
                                          <p:sndTgt r:embed="rId2" name="cars003.wav"/>
                                        </p:tgtEl>
                                      </p:cMediaNode>
                                    </p:audio>
                                  </p:sub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666633"/>
                                      </p:to>
                                    </p:animClr>
                                    <p:audio>
                                      <p:cMediaNode>
                                        <p:cTn display="0" masterRel="sameClick">
                                          <p:stCondLst>
                                            <p:cond evt="begin" delay="0">
                                              <p:tn val="9"/>
                                            </p:cond>
                                          </p:stCondLst>
                                          <p:endCondLst>
                                            <p:cond evt="onStopAudio" delay="0">
                                              <p:tgtEl>
                                                <p:sldTgt/>
                                              </p:tgtEl>
                                            </p:cond>
                                          </p:endCondLst>
                                        </p:cTn>
                                        <p:tgtEl>
                                          <p:sndTgt r:embed="rId3" name="explode.wav"/>
                                        </p:tgtEl>
                                      </p:cMediaNode>
                                    </p:audio>
                                  </p:subTnLst>
                                </p:cTn>
                              </p:par>
                            </p:childTnLst>
                          </p:cTn>
                        </p:par>
                        <p:par>
                          <p:cTn id="11" fill="hold">
                            <p:stCondLst>
                              <p:cond delay="1000"/>
                            </p:stCondLst>
                            <p:childTnLst>
                              <p:par>
                                <p:cTn id="12" presetID="1" presetClass="entr" presetSubtype="0" fill="hold" nodeType="afterEffect">
                                  <p:stCondLst>
                                    <p:cond delay="1000"/>
                                  </p:stCondLst>
                                  <p:childTnLst>
                                    <p:set>
                                      <p:cBhvr>
                                        <p:cTn id="13"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666633"/>
                                      </p:to>
                                    </p:animClr>
                                    <p:audio>
                                      <p:cMediaNode>
                                        <p:cTn display="0" masterRel="sameClick">
                                          <p:stCondLst>
                                            <p:cond evt="begin" delay="0">
                                              <p:tn val="12"/>
                                            </p:cond>
                                          </p:stCondLst>
                                          <p:endCondLst>
                                            <p:cond evt="onStopAudio" delay="0">
                                              <p:tgtEl>
                                                <p:sldTgt/>
                                              </p:tgtEl>
                                            </p:cond>
                                          </p:endCondLst>
                                        </p:cTn>
                                        <p:tgtEl>
                                          <p:sndTgt r:embed="rId3" name="explode.wav"/>
                                        </p:tgtEl>
                                      </p:cMediaNode>
                                    </p:audio>
                                  </p:subTnLst>
                                </p:cTn>
                              </p:par>
                            </p:childTnLst>
                          </p:cTn>
                        </p:par>
                        <p:par>
                          <p:cTn id="14" fill="hold">
                            <p:stCondLst>
                              <p:cond delay="2000"/>
                            </p:stCondLst>
                            <p:childTnLst>
                              <p:par>
                                <p:cTn id="15" presetID="1" presetClass="entr" presetSubtype="0" fill="hold" nodeType="afterEffect">
                                  <p:stCondLst>
                                    <p:cond delay="1000"/>
                                  </p:stCondLst>
                                  <p:childTnLst>
                                    <p:set>
                                      <p:cBhvr>
                                        <p:cTn id="16"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666633"/>
                                      </p:to>
                                    </p:animClr>
                                    <p:audio>
                                      <p:cMediaNode>
                                        <p:cTn display="0" masterRel="sameClick">
                                          <p:stCondLst>
                                            <p:cond evt="begin" delay="0">
                                              <p:tn val="15"/>
                                            </p:cond>
                                          </p:stCondLst>
                                          <p:endCondLst>
                                            <p:cond evt="onStopAudio" delay="0">
                                              <p:tgtEl>
                                                <p:sldTgt/>
                                              </p:tgtEl>
                                            </p:cond>
                                          </p:endCondLst>
                                        </p:cTn>
                                        <p:tgtEl>
                                          <p:sndTgt r:embed="rId3" name="explode.wav"/>
                                        </p:tgtEl>
                                      </p:cMediaNode>
                                    </p:audio>
                                  </p:subTnLst>
                                </p:cTn>
                              </p:par>
                            </p:childTnLst>
                          </p:cTn>
                        </p:par>
                        <p:par>
                          <p:cTn id="17" fill="hold">
                            <p:stCondLst>
                              <p:cond delay="3000"/>
                            </p:stCondLst>
                            <p:childTnLst>
                              <p:par>
                                <p:cTn id="18" presetID="1" presetClass="entr" presetSubtype="0" fill="hold" nodeType="afterEffect">
                                  <p:stCondLst>
                                    <p:cond delay="1000"/>
                                  </p:stCondLst>
                                  <p:childTnLst>
                                    <p:set>
                                      <p:cBhvr>
                                        <p:cTn id="19"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666633"/>
                                      </p:to>
                                    </p:animClr>
                                    <p:audio>
                                      <p:cMediaNode>
                                        <p:cTn display="0" masterRel="sameClick">
                                          <p:stCondLst>
                                            <p:cond evt="begin" delay="0">
                                              <p:tn val="18"/>
                                            </p:cond>
                                          </p:stCondLst>
                                          <p:endCondLst>
                                            <p:cond evt="onStopAudio" delay="0">
                                              <p:tgtEl>
                                                <p:sldTgt/>
                                              </p:tgtEl>
                                            </p:cond>
                                          </p:endCondLst>
                                        </p:cTn>
                                        <p:tgtEl>
                                          <p:sndTgt r:embed="rId3" name="explode.wav"/>
                                        </p:tgtEl>
                                      </p:cMediaNode>
                                    </p:audio>
                                  </p:subTnLst>
                                </p:cTn>
                              </p:par>
                            </p:childTnLst>
                          </p:cTn>
                        </p:par>
                        <p:par>
                          <p:cTn id="20" fill="hold">
                            <p:stCondLst>
                              <p:cond delay="4000"/>
                            </p:stCondLst>
                            <p:childTnLst>
                              <p:par>
                                <p:cTn id="21" presetID="1" presetClass="entr" presetSubtype="0" fill="hold" nodeType="afterEffect">
                                  <p:stCondLst>
                                    <p:cond delay="2000"/>
                                  </p:stCondLst>
                                  <p:childTnLst>
                                    <p:set>
                                      <p:cBhvr>
                                        <p:cTn id="22"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5F5F5F"/>
                                      </p:to>
                                    </p:animClr>
                                    <p:audio>
                                      <p:cMediaNode vol="62000">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3" fill="hold">
                            <p:stCondLst>
                              <p:cond delay="6000"/>
                            </p:stCondLst>
                            <p:childTnLst>
                              <p:par>
                                <p:cTn id="24" presetID="1" presetClass="entr" presetSubtype="0" fill="hold" nodeType="afterEffect">
                                  <p:stCondLst>
                                    <p:cond delay="500"/>
                                  </p:stCondLst>
                                  <p:childTnLst>
                                    <p:set>
                                      <p:cBhvr>
                                        <p:cTn id="25"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5F5F5F"/>
                                      </p:to>
                                    </p:animClr>
                                    <p:audio>
                                      <p:cMediaNode vol="62000">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par>
                          <p:cTn id="26" fill="hold">
                            <p:stCondLst>
                              <p:cond delay="6500"/>
                            </p:stCondLst>
                            <p:childTnLst>
                              <p:par>
                                <p:cTn id="27" presetID="1" presetClass="entr" presetSubtype="0" fill="hold" nodeType="afterEffect">
                                  <p:stCondLst>
                                    <p:cond delay="500"/>
                                  </p:stCondLst>
                                  <p:childTnLst>
                                    <p:set>
                                      <p:cBhvr>
                                        <p:cTn id="28"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5F5F5F"/>
                                      </p:to>
                                    </p:animClr>
                                    <p:audio>
                                      <p:cMediaNode vol="62000">
                                        <p:cTn display="0" masterRel="sameClick">
                                          <p:stCondLst>
                                            <p:cond evt="begin" delay="0">
                                              <p:tn val="27"/>
                                            </p:cond>
                                          </p:stCondLst>
                                          <p:endCondLst>
                                            <p:cond evt="onStopAudio" delay="0">
                                              <p:tgtEl>
                                                <p:sldTgt/>
                                              </p:tgtEl>
                                            </p:cond>
                                          </p:endCondLst>
                                        </p:cTn>
                                        <p:tgtEl>
                                          <p:sndTgt r:embed="rId4" name="click.wav"/>
                                        </p:tgtEl>
                                      </p:cMediaNode>
                                    </p:audio>
                                  </p:subTnLst>
                                </p:cTn>
                              </p:par>
                            </p:childTnLst>
                          </p:cTn>
                        </p:par>
                        <p:par>
                          <p:cTn id="29" fill="hold">
                            <p:stCondLst>
                              <p:cond delay="7000"/>
                            </p:stCondLst>
                            <p:childTnLst>
                              <p:par>
                                <p:cTn id="30" presetID="1" presetClass="entr" presetSubtype="0" fill="hold" nodeType="afterEffect">
                                  <p:stCondLst>
                                    <p:cond delay="500"/>
                                  </p:stCondLst>
                                  <p:childTnLst>
                                    <p:set>
                                      <p:cBhvr>
                                        <p:cTn id="31" dur="1" fill="hold">
                                          <p:stCondLst>
                                            <p:cond delay="0"/>
                                          </p:stCondLst>
                                        </p:cTn>
                                        <p:tgtEl>
                                          <p:spTgt spid="18"/>
                                        </p:tgtEl>
                                        <p:attrNameLst>
                                          <p:attrName>style.visibility</p:attrName>
                                        </p:attrNameLst>
                                      </p:cBhvr>
                                      <p:to>
                                        <p:strVal val="visible"/>
                                      </p:to>
                                    </p:set>
                                  </p:childTnLst>
                                  <p:subTnLst>
                                    <p:animClr clrSpc="rgb" dir="cw">
                                      <p:cBhvr override="childStyle">
                                        <p:cTn dur="1" fill="hold" display="0" masterRel="nextClick" afterEffect="1"/>
                                        <p:tgtEl>
                                          <p:spTgt spid="18"/>
                                        </p:tgtEl>
                                        <p:attrNameLst>
                                          <p:attrName>ppt_c</p:attrName>
                                        </p:attrNameLst>
                                      </p:cBhvr>
                                      <p:to>
                                        <a:srgbClr val="5F5F5F"/>
                                      </p:to>
                                    </p:animClr>
                                    <p:audio>
                                      <p:cMediaNode vol="62000">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7500"/>
                            </p:stCondLst>
                            <p:childTnLst>
                              <p:par>
                                <p:cTn id="33" presetID="1" presetClass="entr" presetSubtype="0" fill="hold" nodeType="afterEffect">
                                  <p:stCondLst>
                                    <p:cond delay="500"/>
                                  </p:stCondLst>
                                  <p:childTnLst>
                                    <p:set>
                                      <p:cBhvr>
                                        <p:cTn id="34"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5F5F5F"/>
                                      </p:to>
                                    </p:animClr>
                                    <p:audio>
                                      <p:cMediaNode vol="62000">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8000"/>
                            </p:stCondLst>
                            <p:childTnLst>
                              <p:par>
                                <p:cTn id="36" presetID="1" presetClass="entr" presetSubtype="0" fill="hold" nodeType="afterEffect">
                                  <p:stCondLst>
                                    <p:cond delay="500"/>
                                  </p:stCondLst>
                                  <p:childTnLst>
                                    <p:set>
                                      <p:cBhvr>
                                        <p:cTn id="37" dur="1" fill="hold">
                                          <p:stCondLst>
                                            <p:cond delay="0"/>
                                          </p:stCondLst>
                                        </p:cTn>
                                        <p:tgtEl>
                                          <p:spTgt spid="20"/>
                                        </p:tgtEl>
                                        <p:attrNameLst>
                                          <p:attrName>style.visibility</p:attrName>
                                        </p:attrNameLst>
                                      </p:cBhvr>
                                      <p:to>
                                        <p:strVal val="visible"/>
                                      </p:to>
                                    </p:set>
                                  </p:childTnLst>
                                  <p:subTnLst>
                                    <p:animClr clrSpc="rgb" dir="cw">
                                      <p:cBhvr override="childStyle">
                                        <p:cTn dur="1" fill="hold" display="0" masterRel="nextClick" afterEffect="1"/>
                                        <p:tgtEl>
                                          <p:spTgt spid="20"/>
                                        </p:tgtEl>
                                        <p:attrNameLst>
                                          <p:attrName>ppt_c</p:attrName>
                                        </p:attrNameLst>
                                      </p:cBhvr>
                                      <p:to>
                                        <a:srgbClr val="5F5F5F"/>
                                      </p:to>
                                    </p:animClr>
                                    <p:audio>
                                      <p:cMediaNode vol="62000">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8500"/>
                            </p:stCondLst>
                            <p:childTnLst>
                              <p:par>
                                <p:cTn id="39" presetID="1" presetClass="entr" presetSubtype="0" fill="hold" nodeType="afterEffect">
                                  <p:stCondLst>
                                    <p:cond delay="500"/>
                                  </p:stCondLst>
                                  <p:childTnLst>
                                    <p:set>
                                      <p:cBhvr>
                                        <p:cTn id="40" dur="1" fill="hold">
                                          <p:stCondLst>
                                            <p:cond delay="0"/>
                                          </p:stCondLst>
                                        </p:cTn>
                                        <p:tgtEl>
                                          <p:spTgt spid="22"/>
                                        </p:tgtEl>
                                        <p:attrNameLst>
                                          <p:attrName>style.visibility</p:attrName>
                                        </p:attrNameLst>
                                      </p:cBhvr>
                                      <p:to>
                                        <p:strVal val="visible"/>
                                      </p:to>
                                    </p:set>
                                  </p:childTnLst>
                                  <p:subTnLst>
                                    <p:animClr clrSpc="rgb" dir="cw">
                                      <p:cBhvr override="childStyle">
                                        <p:cTn dur="1" fill="hold" display="0" masterRel="nextClick" afterEffect="1"/>
                                        <p:tgtEl>
                                          <p:spTgt spid="22"/>
                                        </p:tgtEl>
                                        <p:attrNameLst>
                                          <p:attrName>ppt_c</p:attrName>
                                        </p:attrNameLst>
                                      </p:cBhvr>
                                      <p:to>
                                        <a:srgbClr val="5F5F5F"/>
                                      </p:to>
                                    </p:animClr>
                                    <p:audio>
                                      <p:cMediaNode vol="62000">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9000"/>
                            </p:stCondLst>
                            <p:childTnLst>
                              <p:par>
                                <p:cTn id="42" presetID="1" presetClass="entr" presetSubtype="0" fill="hold" nodeType="afterEffect">
                                  <p:stCondLst>
                                    <p:cond delay="500"/>
                                  </p:stCondLst>
                                  <p:childTnLst>
                                    <p:set>
                                      <p:cBhvr>
                                        <p:cTn id="43" dur="1" fill="hold">
                                          <p:stCondLst>
                                            <p:cond delay="0"/>
                                          </p:stCondLst>
                                        </p:cTn>
                                        <p:tgtEl>
                                          <p:spTgt spid="21"/>
                                        </p:tgtEl>
                                        <p:attrNameLst>
                                          <p:attrName>style.visibility</p:attrName>
                                        </p:attrNameLst>
                                      </p:cBhvr>
                                      <p:to>
                                        <p:strVal val="visible"/>
                                      </p:to>
                                    </p:set>
                                  </p:childTnLst>
                                  <p:subTnLst>
                                    <p:animClr clrSpc="rgb" dir="cw">
                                      <p:cBhvr override="childStyle">
                                        <p:cTn dur="1" fill="hold" display="0" masterRel="nextClick" afterEffect="1"/>
                                        <p:tgtEl>
                                          <p:spTgt spid="21"/>
                                        </p:tgtEl>
                                        <p:attrNameLst>
                                          <p:attrName>ppt_c</p:attrName>
                                        </p:attrNameLst>
                                      </p:cBhvr>
                                      <p:to>
                                        <a:srgbClr val="5F5F5F"/>
                                      </p:to>
                                    </p:animClr>
                                    <p:audio>
                                      <p:cMediaNode vol="62000">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grand_canyon"/>
          <p:cNvPicPr>
            <a:picLocks noChangeAspect="1" noChangeArrowheads="1"/>
          </p:cNvPicPr>
          <p:nvPr/>
        </p:nvPicPr>
        <p:blipFill>
          <a:blip r:embed="rId2"/>
          <a:srcRect/>
          <a:stretch>
            <a:fillRect/>
          </a:stretch>
        </p:blipFill>
        <p:spPr bwMode="auto">
          <a:xfrm>
            <a:off x="2800350" y="228600"/>
            <a:ext cx="6343650" cy="6127750"/>
          </a:xfrm>
          <a:prstGeom prst="rect">
            <a:avLst/>
          </a:prstGeom>
          <a:noFill/>
          <a:ln w="9525">
            <a:noFill/>
            <a:miter lim="800000"/>
            <a:headEnd/>
            <a:tailEnd/>
          </a:ln>
        </p:spPr>
      </p:pic>
      <p:sp>
        <p:nvSpPr>
          <p:cNvPr id="229379" name="Text Box 3"/>
          <p:cNvSpPr txBox="1">
            <a:spLocks noChangeArrowheads="1"/>
          </p:cNvSpPr>
          <p:nvPr/>
        </p:nvSpPr>
        <p:spPr bwMode="auto">
          <a:xfrm rot="446099">
            <a:off x="2959100" y="34290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Bright Angel Shale</a:t>
            </a:r>
          </a:p>
        </p:txBody>
      </p:sp>
      <p:sp>
        <p:nvSpPr>
          <p:cNvPr id="229380" name="Text Box 4"/>
          <p:cNvSpPr txBox="1">
            <a:spLocks noChangeArrowheads="1"/>
          </p:cNvSpPr>
          <p:nvPr/>
        </p:nvSpPr>
        <p:spPr bwMode="auto">
          <a:xfrm rot="278228">
            <a:off x="2955925" y="26670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Redwall Limestone</a:t>
            </a:r>
          </a:p>
        </p:txBody>
      </p:sp>
      <p:sp>
        <p:nvSpPr>
          <p:cNvPr id="229381" name="Text Box 5"/>
          <p:cNvSpPr txBox="1">
            <a:spLocks noChangeArrowheads="1"/>
          </p:cNvSpPr>
          <p:nvPr/>
        </p:nvSpPr>
        <p:spPr bwMode="auto">
          <a:xfrm rot="446099">
            <a:off x="2959100" y="31242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Muav Limestone</a:t>
            </a:r>
          </a:p>
        </p:txBody>
      </p:sp>
      <p:sp>
        <p:nvSpPr>
          <p:cNvPr id="229382" name="Text Box 6"/>
          <p:cNvSpPr txBox="1">
            <a:spLocks noChangeArrowheads="1"/>
          </p:cNvSpPr>
          <p:nvPr/>
        </p:nvSpPr>
        <p:spPr bwMode="auto">
          <a:xfrm rot="446099">
            <a:off x="2959100" y="37338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Tapeats Sandstone</a:t>
            </a:r>
          </a:p>
        </p:txBody>
      </p:sp>
      <p:sp>
        <p:nvSpPr>
          <p:cNvPr id="229383" name="Text Box 7"/>
          <p:cNvSpPr txBox="1">
            <a:spLocks noChangeArrowheads="1"/>
          </p:cNvSpPr>
          <p:nvPr/>
        </p:nvSpPr>
        <p:spPr bwMode="auto">
          <a:xfrm rot="278228">
            <a:off x="2955925" y="19050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Supai Group</a:t>
            </a:r>
          </a:p>
        </p:txBody>
      </p:sp>
      <p:sp>
        <p:nvSpPr>
          <p:cNvPr id="229384" name="Text Box 8"/>
          <p:cNvSpPr txBox="1">
            <a:spLocks noChangeArrowheads="1"/>
          </p:cNvSpPr>
          <p:nvPr/>
        </p:nvSpPr>
        <p:spPr bwMode="auto">
          <a:xfrm rot="195201">
            <a:off x="2952750" y="12954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Hermit Shale</a:t>
            </a:r>
          </a:p>
        </p:txBody>
      </p:sp>
      <p:sp>
        <p:nvSpPr>
          <p:cNvPr id="229385" name="Freeform 9"/>
          <p:cNvSpPr>
            <a:spLocks/>
          </p:cNvSpPr>
          <p:nvPr/>
        </p:nvSpPr>
        <p:spPr bwMode="auto">
          <a:xfrm>
            <a:off x="2959100" y="1447800"/>
            <a:ext cx="2362200" cy="165100"/>
          </a:xfrm>
          <a:custGeom>
            <a:avLst/>
            <a:gdLst>
              <a:gd name="T0" fmla="*/ 0 w 1488"/>
              <a:gd name="T1" fmla="*/ 120967514 h 104"/>
              <a:gd name="T2" fmla="*/ 2147483647 w 1488"/>
              <a:gd name="T3" fmla="*/ 241935028 h 104"/>
              <a:gd name="T4" fmla="*/ 2147483647 w 1488"/>
              <a:gd name="T5" fmla="*/ 0 h 104"/>
              <a:gd name="T6" fmla="*/ 0 60000 65536"/>
              <a:gd name="T7" fmla="*/ 0 60000 65536"/>
              <a:gd name="T8" fmla="*/ 0 60000 65536"/>
              <a:gd name="T9" fmla="*/ 0 w 1488"/>
              <a:gd name="T10" fmla="*/ 0 h 104"/>
              <a:gd name="T11" fmla="*/ 1488 w 1488"/>
              <a:gd name="T12" fmla="*/ 104 h 104"/>
            </a:gdLst>
            <a:ahLst/>
            <a:cxnLst>
              <a:cxn ang="T6">
                <a:pos x="T0" y="T1"/>
              </a:cxn>
              <a:cxn ang="T7">
                <a:pos x="T2" y="T3"/>
              </a:cxn>
              <a:cxn ang="T8">
                <a:pos x="T4" y="T5"/>
              </a:cxn>
            </a:cxnLst>
            <a:rect l="T9" t="T10" r="T11" b="T12"/>
            <a:pathLst>
              <a:path w="1488" h="104">
                <a:moveTo>
                  <a:pt x="0" y="48"/>
                </a:moveTo>
                <a:cubicBezTo>
                  <a:pt x="380" y="76"/>
                  <a:pt x="760" y="104"/>
                  <a:pt x="1008" y="96"/>
                </a:cubicBezTo>
                <a:cubicBezTo>
                  <a:pt x="1256" y="88"/>
                  <a:pt x="1372" y="44"/>
                  <a:pt x="1488" y="0"/>
                </a:cubicBezTo>
              </a:path>
            </a:pathLst>
          </a:custGeom>
          <a:noFill/>
          <a:ln w="38100" cmpd="sng">
            <a:solidFill>
              <a:srgbClr val="FFFFFF"/>
            </a:solidFill>
            <a:round/>
            <a:headEnd/>
            <a:tailEnd/>
          </a:ln>
        </p:spPr>
        <p:txBody>
          <a:bodyPr/>
          <a:lstStyle/>
          <a:p>
            <a:pPr defTabSz="914400" fontAlgn="base">
              <a:spcBef>
                <a:spcPct val="0"/>
              </a:spcBef>
              <a:spcAft>
                <a:spcPct val="0"/>
              </a:spcAft>
            </a:pPr>
            <a:endParaRPr lang="en-US" smtClean="0">
              <a:solidFill>
                <a:srgbClr val="000000"/>
              </a:solidFill>
              <a:latin typeface="Arial" charset="0"/>
            </a:endParaRPr>
          </a:p>
        </p:txBody>
      </p:sp>
      <p:sp>
        <p:nvSpPr>
          <p:cNvPr id="229386" name="Text Box 10"/>
          <p:cNvSpPr txBox="1">
            <a:spLocks noChangeArrowheads="1"/>
          </p:cNvSpPr>
          <p:nvPr/>
        </p:nvSpPr>
        <p:spPr bwMode="auto">
          <a:xfrm>
            <a:off x="133350" y="2971800"/>
            <a:ext cx="2743200" cy="1220788"/>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000" dirty="0">
                <a:solidFill>
                  <a:srgbClr val="7030A0"/>
                </a:solidFill>
                <a:effectLst>
                  <a:outerShdw blurRad="38100" dist="38100" dir="2700000" algn="tl">
                    <a:srgbClr val="000000">
                      <a:alpha val="43137"/>
                    </a:srgbClr>
                  </a:outerShdw>
                </a:effectLst>
                <a:latin typeface="Arial" charset="0"/>
              </a:rPr>
              <a:t>Formation</a:t>
            </a:r>
            <a:r>
              <a:rPr lang="en-US" dirty="0">
                <a:solidFill>
                  <a:srgbClr val="000000"/>
                </a:solidFill>
                <a:effectLst>
                  <a:outerShdw blurRad="38100" dist="38100" dir="2700000" algn="tl">
                    <a:srgbClr val="000000">
                      <a:alpha val="43137"/>
                    </a:srgbClr>
                  </a:outerShdw>
                </a:effectLst>
                <a:latin typeface="Arial" charset="0"/>
              </a:rPr>
              <a:t> </a:t>
            </a:r>
            <a:r>
              <a:rPr lang="en-US" dirty="0">
                <a:solidFill>
                  <a:srgbClr val="000000"/>
                </a:solidFill>
                <a:latin typeface="Arial" charset="0"/>
              </a:rPr>
              <a:t>– bodies of rock with recognizable characteristic that are thick enough to map</a:t>
            </a:r>
          </a:p>
        </p:txBody>
      </p:sp>
      <p:sp>
        <p:nvSpPr>
          <p:cNvPr id="229387" name="Text Box 11"/>
          <p:cNvSpPr txBox="1">
            <a:spLocks noChangeArrowheads="1"/>
          </p:cNvSpPr>
          <p:nvPr/>
        </p:nvSpPr>
        <p:spPr bwMode="auto">
          <a:xfrm>
            <a:off x="133350" y="1066800"/>
            <a:ext cx="2895600" cy="671513"/>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000" dirty="0">
                <a:solidFill>
                  <a:srgbClr val="7030A0"/>
                </a:solidFill>
                <a:effectLst>
                  <a:outerShdw blurRad="38100" dist="38100" dir="2700000" algn="tl">
                    <a:srgbClr val="000000">
                      <a:alpha val="43137"/>
                    </a:srgbClr>
                  </a:outerShdw>
                </a:effectLst>
                <a:latin typeface="Arial" charset="0"/>
              </a:rPr>
              <a:t>Contact</a:t>
            </a:r>
            <a:r>
              <a:rPr lang="en-US" dirty="0">
                <a:solidFill>
                  <a:srgbClr val="000000"/>
                </a:solidFill>
                <a:effectLst>
                  <a:outerShdw blurRad="38100" dist="38100" dir="2700000" algn="tl">
                    <a:srgbClr val="000000">
                      <a:alpha val="43137"/>
                    </a:srgbClr>
                  </a:outerShdw>
                </a:effectLst>
                <a:latin typeface="Arial" charset="0"/>
              </a:rPr>
              <a:t> </a:t>
            </a:r>
            <a:r>
              <a:rPr lang="en-US" dirty="0">
                <a:solidFill>
                  <a:srgbClr val="000000"/>
                </a:solidFill>
                <a:latin typeface="Arial" charset="0"/>
              </a:rPr>
              <a:t>– surface separating two formations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29386"/>
                                        </p:tgtEl>
                                        <p:attrNameLst>
                                          <p:attrName>style.visibility</p:attrName>
                                        </p:attrNameLst>
                                      </p:cBhvr>
                                      <p:to>
                                        <p:strVal val="visible"/>
                                      </p:to>
                                    </p:set>
                                    <p:animEffect transition="in" filter="barn(inHorizontal)">
                                      <p:cBhvr>
                                        <p:cTn id="7" dur="500"/>
                                        <p:tgtEl>
                                          <p:spTgt spid="2293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9382"/>
                                        </p:tgtEl>
                                        <p:attrNameLst>
                                          <p:attrName>style.visibility</p:attrName>
                                        </p:attrNameLst>
                                      </p:cBhvr>
                                      <p:to>
                                        <p:strVal val="visible"/>
                                      </p:to>
                                    </p:set>
                                    <p:animEffect transition="in" filter="wipe(down)">
                                      <p:cBhvr>
                                        <p:cTn id="11" dur="500"/>
                                        <p:tgtEl>
                                          <p:spTgt spid="22938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29379"/>
                                        </p:tgtEl>
                                        <p:attrNameLst>
                                          <p:attrName>style.visibility</p:attrName>
                                        </p:attrNameLst>
                                      </p:cBhvr>
                                      <p:to>
                                        <p:strVal val="visible"/>
                                      </p:to>
                                    </p:set>
                                    <p:animEffect transition="in" filter="wipe(down)">
                                      <p:cBhvr>
                                        <p:cTn id="14" dur="500"/>
                                        <p:tgtEl>
                                          <p:spTgt spid="22937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29381"/>
                                        </p:tgtEl>
                                        <p:attrNameLst>
                                          <p:attrName>style.visibility</p:attrName>
                                        </p:attrNameLst>
                                      </p:cBhvr>
                                      <p:to>
                                        <p:strVal val="visible"/>
                                      </p:to>
                                    </p:set>
                                    <p:animEffect transition="in" filter="wipe(down)">
                                      <p:cBhvr>
                                        <p:cTn id="17" dur="500"/>
                                        <p:tgtEl>
                                          <p:spTgt spid="22938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9380"/>
                                        </p:tgtEl>
                                        <p:attrNameLst>
                                          <p:attrName>style.visibility</p:attrName>
                                        </p:attrNameLst>
                                      </p:cBhvr>
                                      <p:to>
                                        <p:strVal val="visible"/>
                                      </p:to>
                                    </p:set>
                                    <p:animEffect transition="in" filter="wipe(down)">
                                      <p:cBhvr>
                                        <p:cTn id="20" dur="500"/>
                                        <p:tgtEl>
                                          <p:spTgt spid="22938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9383"/>
                                        </p:tgtEl>
                                        <p:attrNameLst>
                                          <p:attrName>style.visibility</p:attrName>
                                        </p:attrNameLst>
                                      </p:cBhvr>
                                      <p:to>
                                        <p:strVal val="visible"/>
                                      </p:to>
                                    </p:set>
                                    <p:animEffect transition="in" filter="wipe(down)">
                                      <p:cBhvr>
                                        <p:cTn id="23" dur="500"/>
                                        <p:tgtEl>
                                          <p:spTgt spid="22938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9384"/>
                                        </p:tgtEl>
                                        <p:attrNameLst>
                                          <p:attrName>style.visibility</p:attrName>
                                        </p:attrNameLst>
                                      </p:cBhvr>
                                      <p:to>
                                        <p:strVal val="visible"/>
                                      </p:to>
                                    </p:set>
                                    <p:animEffect transition="in" filter="wipe(down)">
                                      <p:cBhvr>
                                        <p:cTn id="26" dur="500"/>
                                        <p:tgtEl>
                                          <p:spTgt spid="22938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229387"/>
                                        </p:tgtEl>
                                        <p:attrNameLst>
                                          <p:attrName>style.visibility</p:attrName>
                                        </p:attrNameLst>
                                      </p:cBhvr>
                                      <p:to>
                                        <p:strVal val="visible"/>
                                      </p:to>
                                    </p:set>
                                    <p:animEffect transition="in" filter="barn(inHorizontal)">
                                      <p:cBhvr>
                                        <p:cTn id="31" dur="500"/>
                                        <p:tgtEl>
                                          <p:spTgt spid="229387"/>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229385"/>
                                        </p:tgtEl>
                                        <p:attrNameLst>
                                          <p:attrName>style.visibility</p:attrName>
                                        </p:attrNameLst>
                                      </p:cBhvr>
                                      <p:to>
                                        <p:strVal val="visible"/>
                                      </p:to>
                                    </p:set>
                                    <p:animEffect transition="in" filter="wipe(down)">
                                      <p:cBhvr>
                                        <p:cTn id="35" dur="500"/>
                                        <p:tgtEl>
                                          <p:spTgt spid="229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p:bldP spid="229380" grpId="0"/>
      <p:bldP spid="229381" grpId="0"/>
      <p:bldP spid="229382" grpId="0"/>
      <p:bldP spid="229383" grpId="0"/>
      <p:bldP spid="229384" grpId="0"/>
      <p:bldP spid="229385" grpId="0" animBg="1"/>
      <p:bldP spid="229386" grpId="0"/>
      <p:bldP spid="2293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grand_canyon"/>
          <p:cNvPicPr>
            <a:picLocks noChangeAspect="1" noChangeArrowheads="1"/>
          </p:cNvPicPr>
          <p:nvPr/>
        </p:nvPicPr>
        <p:blipFill>
          <a:blip r:embed="rId2"/>
          <a:srcRect/>
          <a:stretch>
            <a:fillRect/>
          </a:stretch>
        </p:blipFill>
        <p:spPr bwMode="auto">
          <a:xfrm>
            <a:off x="2819400" y="685800"/>
            <a:ext cx="6343650" cy="6127750"/>
          </a:xfrm>
          <a:prstGeom prst="rect">
            <a:avLst/>
          </a:prstGeom>
          <a:noFill/>
          <a:ln w="9525">
            <a:noFill/>
            <a:miter lim="800000"/>
            <a:headEnd/>
            <a:tailEnd/>
          </a:ln>
        </p:spPr>
      </p:pic>
      <p:grpSp>
        <p:nvGrpSpPr>
          <p:cNvPr id="2" name="Group 4"/>
          <p:cNvGrpSpPr>
            <a:grpSpLocks/>
          </p:cNvGrpSpPr>
          <p:nvPr/>
        </p:nvGrpSpPr>
        <p:grpSpPr bwMode="auto">
          <a:xfrm>
            <a:off x="76200" y="3124200"/>
            <a:ext cx="7315200" cy="1022350"/>
            <a:chOff x="48" y="1968"/>
            <a:chExt cx="4608" cy="644"/>
          </a:xfrm>
        </p:grpSpPr>
        <p:grpSp>
          <p:nvGrpSpPr>
            <p:cNvPr id="3" name="Group 5"/>
            <p:cNvGrpSpPr>
              <a:grpSpLocks/>
            </p:cNvGrpSpPr>
            <p:nvPr/>
          </p:nvGrpSpPr>
          <p:grpSpPr bwMode="auto">
            <a:xfrm>
              <a:off x="1920" y="1968"/>
              <a:ext cx="2736" cy="432"/>
              <a:chOff x="1920" y="2016"/>
              <a:chExt cx="2736" cy="432"/>
            </a:xfrm>
          </p:grpSpPr>
          <p:sp>
            <p:nvSpPr>
              <p:cNvPr id="19472" name="Line 6"/>
              <p:cNvSpPr>
                <a:spLocks noChangeShapeType="1"/>
              </p:cNvSpPr>
              <p:nvPr/>
            </p:nvSpPr>
            <p:spPr bwMode="auto">
              <a:xfrm>
                <a:off x="1920" y="2304"/>
                <a:ext cx="1584" cy="144"/>
              </a:xfrm>
              <a:prstGeom prst="line">
                <a:avLst/>
              </a:prstGeom>
              <a:noFill/>
              <a:ln w="76200">
                <a:pattFill prst="ltUpDiag">
                  <a:fgClr>
                    <a:schemeClr val="accent2"/>
                  </a:fgClr>
                  <a:bgClr>
                    <a:srgbClr val="FFFFFF"/>
                  </a:bgClr>
                </a:pattFill>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sp>
            <p:nvSpPr>
              <p:cNvPr id="19473" name="Freeform 7"/>
              <p:cNvSpPr>
                <a:spLocks/>
              </p:cNvSpPr>
              <p:nvPr/>
            </p:nvSpPr>
            <p:spPr bwMode="auto">
              <a:xfrm>
                <a:off x="3504" y="2016"/>
                <a:ext cx="1152" cy="432"/>
              </a:xfrm>
              <a:custGeom>
                <a:avLst/>
                <a:gdLst>
                  <a:gd name="T0" fmla="*/ 0 w 1152"/>
                  <a:gd name="T1" fmla="*/ 432 h 432"/>
                  <a:gd name="T2" fmla="*/ 432 w 1152"/>
                  <a:gd name="T3" fmla="*/ 336 h 432"/>
                  <a:gd name="T4" fmla="*/ 960 w 1152"/>
                  <a:gd name="T5" fmla="*/ 144 h 432"/>
                  <a:gd name="T6" fmla="*/ 1152 w 1152"/>
                  <a:gd name="T7" fmla="*/ 0 h 432"/>
                  <a:gd name="T8" fmla="*/ 0 60000 65536"/>
                  <a:gd name="T9" fmla="*/ 0 60000 65536"/>
                  <a:gd name="T10" fmla="*/ 0 60000 65536"/>
                  <a:gd name="T11" fmla="*/ 0 60000 65536"/>
                  <a:gd name="T12" fmla="*/ 0 w 1152"/>
                  <a:gd name="T13" fmla="*/ 0 h 432"/>
                  <a:gd name="T14" fmla="*/ 1152 w 1152"/>
                  <a:gd name="T15" fmla="*/ 432 h 432"/>
                </a:gdLst>
                <a:ahLst/>
                <a:cxnLst>
                  <a:cxn ang="T8">
                    <a:pos x="T0" y="T1"/>
                  </a:cxn>
                  <a:cxn ang="T9">
                    <a:pos x="T2" y="T3"/>
                  </a:cxn>
                  <a:cxn ang="T10">
                    <a:pos x="T4" y="T5"/>
                  </a:cxn>
                  <a:cxn ang="T11">
                    <a:pos x="T6" y="T7"/>
                  </a:cxn>
                </a:cxnLst>
                <a:rect l="T12" t="T13" r="T14" b="T15"/>
                <a:pathLst>
                  <a:path w="1152" h="432">
                    <a:moveTo>
                      <a:pt x="0" y="432"/>
                    </a:moveTo>
                    <a:cubicBezTo>
                      <a:pt x="136" y="408"/>
                      <a:pt x="272" y="384"/>
                      <a:pt x="432" y="336"/>
                    </a:cubicBezTo>
                    <a:cubicBezTo>
                      <a:pt x="592" y="288"/>
                      <a:pt x="840" y="200"/>
                      <a:pt x="960" y="144"/>
                    </a:cubicBezTo>
                    <a:cubicBezTo>
                      <a:pt x="1080" y="88"/>
                      <a:pt x="1116" y="44"/>
                      <a:pt x="1152" y="0"/>
                    </a:cubicBezTo>
                  </a:path>
                </a:pathLst>
              </a:custGeom>
              <a:noFill/>
              <a:ln w="76200" cap="flat" cmpd="sng">
                <a:pattFill prst="ltUpDiag">
                  <a:fgClr>
                    <a:schemeClr val="accent2"/>
                  </a:fgClr>
                  <a:bgClr>
                    <a:srgbClr val="FFFFFF"/>
                  </a:bgClr>
                </a:pattFill>
                <a:prstDash val="solid"/>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grpSp>
        <p:sp>
          <p:nvSpPr>
            <p:cNvPr id="232456" name="Text Box 8"/>
            <p:cNvSpPr txBox="1">
              <a:spLocks noChangeArrowheads="1"/>
            </p:cNvSpPr>
            <p:nvPr/>
          </p:nvSpPr>
          <p:spPr bwMode="auto">
            <a:xfrm>
              <a:off x="48" y="1968"/>
              <a:ext cx="1824" cy="644"/>
            </a:xfrm>
            <a:prstGeom prst="rect">
              <a:avLst/>
            </a:prstGeom>
            <a:noFill/>
            <a:ln w="76200">
              <a:pattFill prst="ltUpDiag">
                <a:fgClr>
                  <a:schemeClr val="accent2"/>
                </a:fgClr>
                <a:bgClr>
                  <a:srgbClr val="FFFFFF"/>
                </a:bgClr>
              </a:pattFill>
              <a:miter lim="800000"/>
              <a:headEnd/>
              <a:tailEnd/>
            </a:ln>
            <a:effectLst/>
          </p:spPr>
          <p:txBody>
            <a:bodyPr>
              <a:spAutoFit/>
            </a:bodyPr>
            <a:lstStyle/>
            <a:p>
              <a:pPr defTabSz="914400" eaLnBrk="0" fontAlgn="base" hangingPunct="0">
                <a:spcBef>
                  <a:spcPct val="50000"/>
                </a:spcBef>
                <a:spcAft>
                  <a:spcPct val="0"/>
                </a:spcAft>
                <a:defRPr/>
              </a:pPr>
              <a:r>
                <a:rPr lang="en-US" sz="2000" b="1">
                  <a:solidFill>
                    <a:srgbClr val="3333CC"/>
                  </a:solidFill>
                  <a:effectLst>
                    <a:outerShdw blurRad="38100" dist="38100" dir="2700000" algn="tl">
                      <a:srgbClr val="C0C0C0"/>
                    </a:outerShdw>
                  </a:effectLst>
                  <a:latin typeface="Arial" charset="0"/>
                </a:rPr>
                <a:t>disconformity</a:t>
              </a:r>
              <a:r>
                <a:rPr lang="en-US">
                  <a:solidFill>
                    <a:srgbClr val="000000"/>
                  </a:solidFill>
                  <a:latin typeface="Arial" charset="0"/>
                </a:rPr>
                <a:t> unconformity between parallel strata.</a:t>
              </a:r>
            </a:p>
          </p:txBody>
        </p:sp>
      </p:grpSp>
      <p:sp>
        <p:nvSpPr>
          <p:cNvPr id="19461" name="Line 9"/>
          <p:cNvSpPr>
            <a:spLocks noChangeShapeType="1"/>
          </p:cNvSpPr>
          <p:nvPr/>
        </p:nvSpPr>
        <p:spPr bwMode="auto">
          <a:xfrm>
            <a:off x="3048000" y="4267200"/>
            <a:ext cx="0" cy="0"/>
          </a:xfrm>
          <a:prstGeom prst="line">
            <a:avLst/>
          </a:prstGeom>
          <a:noFill/>
          <a:ln w="9525">
            <a:noFill/>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grpSp>
        <p:nvGrpSpPr>
          <p:cNvPr id="4" name="Group 10"/>
          <p:cNvGrpSpPr>
            <a:grpSpLocks/>
          </p:cNvGrpSpPr>
          <p:nvPr/>
        </p:nvGrpSpPr>
        <p:grpSpPr bwMode="auto">
          <a:xfrm>
            <a:off x="152400" y="4265613"/>
            <a:ext cx="5562600" cy="1296987"/>
            <a:chOff x="96" y="2687"/>
            <a:chExt cx="3504" cy="817"/>
          </a:xfrm>
        </p:grpSpPr>
        <p:sp>
          <p:nvSpPr>
            <p:cNvPr id="232459" name="Text Box 11"/>
            <p:cNvSpPr txBox="1">
              <a:spLocks noChangeArrowheads="1"/>
            </p:cNvSpPr>
            <p:nvPr/>
          </p:nvSpPr>
          <p:spPr bwMode="auto">
            <a:xfrm>
              <a:off x="96" y="2687"/>
              <a:ext cx="1728" cy="817"/>
            </a:xfrm>
            <a:prstGeom prst="rect">
              <a:avLst/>
            </a:prstGeom>
            <a:noFill/>
            <a:ln w="76200">
              <a:pattFill prst="narVert">
                <a:fgClr>
                  <a:srgbClr val="FF3399"/>
                </a:fgClr>
                <a:bgClr>
                  <a:srgbClr val="FFFFFF"/>
                </a:bgClr>
              </a:pattFill>
              <a:miter lim="800000"/>
              <a:headEnd/>
              <a:tailEnd/>
            </a:ln>
            <a:effectLst/>
          </p:spPr>
          <p:txBody>
            <a:bodyPr>
              <a:spAutoFit/>
            </a:bodyPr>
            <a:lstStyle/>
            <a:p>
              <a:pPr defTabSz="914400" eaLnBrk="0" fontAlgn="base" hangingPunct="0">
                <a:spcBef>
                  <a:spcPct val="50000"/>
                </a:spcBef>
                <a:spcAft>
                  <a:spcPct val="0"/>
                </a:spcAft>
                <a:defRPr/>
              </a:pPr>
              <a:r>
                <a:rPr lang="en-US" sz="2000" b="1">
                  <a:solidFill>
                    <a:srgbClr val="3333CC"/>
                  </a:solidFill>
                  <a:effectLst>
                    <a:outerShdw blurRad="38100" dist="38100" dir="2700000" algn="tl">
                      <a:srgbClr val="C0C0C0"/>
                    </a:outerShdw>
                  </a:effectLst>
                  <a:latin typeface="Arial" charset="0"/>
                </a:rPr>
                <a:t>nonconformity</a:t>
              </a:r>
              <a:r>
                <a:rPr lang="en-US">
                  <a:solidFill>
                    <a:srgbClr val="000000"/>
                  </a:solidFill>
                  <a:latin typeface="Arial" charset="0"/>
                </a:rPr>
                <a:t> unconformity between non-sedimentary and sedimentary rocks</a:t>
              </a:r>
            </a:p>
          </p:txBody>
        </p:sp>
        <p:sp>
          <p:nvSpPr>
            <p:cNvPr id="19469" name="Line 12"/>
            <p:cNvSpPr>
              <a:spLocks noChangeShapeType="1"/>
            </p:cNvSpPr>
            <p:nvPr/>
          </p:nvSpPr>
          <p:spPr bwMode="auto">
            <a:xfrm>
              <a:off x="1920" y="2736"/>
              <a:ext cx="1680" cy="240"/>
            </a:xfrm>
            <a:prstGeom prst="line">
              <a:avLst/>
            </a:prstGeom>
            <a:noFill/>
            <a:ln w="76200">
              <a:pattFill prst="narVert">
                <a:fgClr>
                  <a:srgbClr val="FF3399"/>
                </a:fgClr>
                <a:bgClr>
                  <a:srgbClr val="FFFFFF"/>
                </a:bgClr>
              </a:pattFill>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grpSp>
      <p:grpSp>
        <p:nvGrpSpPr>
          <p:cNvPr id="5" name="Group 13"/>
          <p:cNvGrpSpPr>
            <a:grpSpLocks/>
          </p:cNvGrpSpPr>
          <p:nvPr/>
        </p:nvGrpSpPr>
        <p:grpSpPr bwMode="auto">
          <a:xfrm>
            <a:off x="762000" y="4114800"/>
            <a:ext cx="7772400" cy="2622550"/>
            <a:chOff x="480" y="2592"/>
            <a:chExt cx="4896" cy="1652"/>
          </a:xfrm>
        </p:grpSpPr>
        <p:grpSp>
          <p:nvGrpSpPr>
            <p:cNvPr id="6" name="Group 14"/>
            <p:cNvGrpSpPr>
              <a:grpSpLocks/>
            </p:cNvGrpSpPr>
            <p:nvPr/>
          </p:nvGrpSpPr>
          <p:grpSpPr bwMode="auto">
            <a:xfrm>
              <a:off x="3600" y="2592"/>
              <a:ext cx="1776" cy="528"/>
              <a:chOff x="3600" y="2592"/>
              <a:chExt cx="1776" cy="528"/>
            </a:xfrm>
          </p:grpSpPr>
          <p:sp>
            <p:nvSpPr>
              <p:cNvPr id="19466" name="Line 15"/>
              <p:cNvSpPr>
                <a:spLocks noChangeShapeType="1"/>
              </p:cNvSpPr>
              <p:nvPr/>
            </p:nvSpPr>
            <p:spPr bwMode="auto">
              <a:xfrm>
                <a:off x="3600" y="2976"/>
                <a:ext cx="768" cy="144"/>
              </a:xfrm>
              <a:prstGeom prst="line">
                <a:avLst/>
              </a:prstGeom>
              <a:noFill/>
              <a:ln w="76200">
                <a:pattFill prst="ltDnDiag">
                  <a:fgClr>
                    <a:srgbClr val="009900"/>
                  </a:fgClr>
                  <a:bgClr>
                    <a:srgbClr val="FFFF00"/>
                  </a:bgClr>
                </a:pattFill>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sp>
            <p:nvSpPr>
              <p:cNvPr id="19467" name="Freeform 16"/>
              <p:cNvSpPr>
                <a:spLocks/>
              </p:cNvSpPr>
              <p:nvPr/>
            </p:nvSpPr>
            <p:spPr bwMode="auto">
              <a:xfrm>
                <a:off x="4368" y="2592"/>
                <a:ext cx="1008" cy="528"/>
              </a:xfrm>
              <a:custGeom>
                <a:avLst/>
                <a:gdLst>
                  <a:gd name="T0" fmla="*/ 0 w 1008"/>
                  <a:gd name="T1" fmla="*/ 528 h 528"/>
                  <a:gd name="T2" fmla="*/ 576 w 1008"/>
                  <a:gd name="T3" fmla="*/ 288 h 528"/>
                  <a:gd name="T4" fmla="*/ 1008 w 1008"/>
                  <a:gd name="T5" fmla="*/ 0 h 528"/>
                  <a:gd name="T6" fmla="*/ 0 60000 65536"/>
                  <a:gd name="T7" fmla="*/ 0 60000 65536"/>
                  <a:gd name="T8" fmla="*/ 0 60000 65536"/>
                  <a:gd name="T9" fmla="*/ 0 w 1008"/>
                  <a:gd name="T10" fmla="*/ 0 h 528"/>
                  <a:gd name="T11" fmla="*/ 1008 w 1008"/>
                  <a:gd name="T12" fmla="*/ 528 h 528"/>
                </a:gdLst>
                <a:ahLst/>
                <a:cxnLst>
                  <a:cxn ang="T6">
                    <a:pos x="T0" y="T1"/>
                  </a:cxn>
                  <a:cxn ang="T7">
                    <a:pos x="T2" y="T3"/>
                  </a:cxn>
                  <a:cxn ang="T8">
                    <a:pos x="T4" y="T5"/>
                  </a:cxn>
                </a:cxnLst>
                <a:rect l="T9" t="T10" r="T11" b="T12"/>
                <a:pathLst>
                  <a:path w="1008" h="528">
                    <a:moveTo>
                      <a:pt x="0" y="528"/>
                    </a:moveTo>
                    <a:cubicBezTo>
                      <a:pt x="204" y="452"/>
                      <a:pt x="408" y="376"/>
                      <a:pt x="576" y="288"/>
                    </a:cubicBezTo>
                    <a:cubicBezTo>
                      <a:pt x="744" y="200"/>
                      <a:pt x="936" y="56"/>
                      <a:pt x="1008" y="0"/>
                    </a:cubicBezTo>
                  </a:path>
                </a:pathLst>
              </a:custGeom>
              <a:noFill/>
              <a:ln w="76200" cap="flat" cmpd="sng">
                <a:pattFill prst="ltDnDiag">
                  <a:fgClr>
                    <a:srgbClr val="009900"/>
                  </a:fgClr>
                  <a:bgClr>
                    <a:srgbClr val="FFFF00"/>
                  </a:bgClr>
                </a:pattFill>
                <a:prstDash val="solid"/>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grpSp>
        <p:sp>
          <p:nvSpPr>
            <p:cNvPr id="232465" name="Text Box 17"/>
            <p:cNvSpPr txBox="1">
              <a:spLocks noChangeArrowheads="1"/>
            </p:cNvSpPr>
            <p:nvPr/>
          </p:nvSpPr>
          <p:spPr bwMode="auto">
            <a:xfrm>
              <a:off x="480" y="3600"/>
              <a:ext cx="2256" cy="644"/>
            </a:xfrm>
            <a:prstGeom prst="rect">
              <a:avLst/>
            </a:prstGeom>
            <a:solidFill>
              <a:schemeClr val="bg1">
                <a:alpha val="50999"/>
              </a:schemeClr>
            </a:solidFill>
            <a:ln w="76200">
              <a:pattFill prst="dkDnDiag">
                <a:fgClr>
                  <a:srgbClr val="009900"/>
                </a:fgClr>
                <a:bgClr>
                  <a:srgbClr val="FFFF00"/>
                </a:bgClr>
              </a:pattFill>
              <a:miter lim="800000"/>
              <a:headEnd/>
              <a:tailEnd/>
            </a:ln>
            <a:effectLst/>
          </p:spPr>
          <p:txBody>
            <a:bodyPr>
              <a:spAutoFit/>
            </a:bodyPr>
            <a:lstStyle/>
            <a:p>
              <a:pPr defTabSz="914400" eaLnBrk="0" fontAlgn="base" hangingPunct="0">
                <a:spcBef>
                  <a:spcPct val="50000"/>
                </a:spcBef>
                <a:spcAft>
                  <a:spcPct val="0"/>
                </a:spcAft>
                <a:defRPr/>
              </a:pPr>
              <a:r>
                <a:rPr lang="en-US" sz="2000" b="1">
                  <a:solidFill>
                    <a:srgbClr val="3333CC"/>
                  </a:solidFill>
                  <a:effectLst>
                    <a:outerShdw blurRad="38100" dist="38100" dir="2700000" algn="tl">
                      <a:srgbClr val="C0C0C0"/>
                    </a:outerShdw>
                  </a:effectLst>
                  <a:latin typeface="Arial" charset="0"/>
                </a:rPr>
                <a:t>angular unconformity</a:t>
              </a:r>
              <a:r>
                <a:rPr lang="en-US">
                  <a:solidFill>
                    <a:srgbClr val="000000"/>
                  </a:solidFill>
                  <a:latin typeface="Arial" charset="0"/>
                </a:rPr>
                <a:t> unconformity between non-parallel strata</a:t>
              </a:r>
            </a:p>
          </p:txBody>
        </p:sp>
      </p:grpSp>
      <p:sp>
        <p:nvSpPr>
          <p:cNvPr id="18" name="Text Box 5"/>
          <p:cNvSpPr txBox="1">
            <a:spLocks noChangeArrowheads="1"/>
          </p:cNvSpPr>
          <p:nvPr/>
        </p:nvSpPr>
        <p:spPr bwMode="auto">
          <a:xfrm>
            <a:off x="1360715" y="204652"/>
            <a:ext cx="6400800" cy="523220"/>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flatTx/>
          </a:bodyPr>
          <a:lstStyle/>
          <a:p>
            <a:pPr algn="ctr" defTabSz="914400" eaLnBrk="0" fontAlgn="base" hangingPunct="0">
              <a:spcBef>
                <a:spcPct val="0"/>
              </a:spcBef>
              <a:spcAft>
                <a:spcPct val="0"/>
              </a:spcAft>
            </a:pPr>
            <a:r>
              <a:rPr lang="en-US" altLang="en-US" sz="2800" dirty="0" smtClean="0">
                <a:solidFill>
                  <a:srgbClr val="7030A0"/>
                </a:solidFill>
                <a:latin typeface="Arial" charset="0"/>
              </a:rPr>
              <a:t>Reconstructing Geologic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842</Words>
  <Application>Microsoft Office PowerPoint</Application>
  <PresentationFormat>On-screen Show (4:3)</PresentationFormat>
  <Paragraphs>156</Paragraphs>
  <Slides>18</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Times</vt:lpstr>
      <vt:lpstr>Office Theme</vt:lpstr>
      <vt:lpstr>Default Design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Winthrop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Gwen Daley</dc:creator>
  <cp:lastModifiedBy>Quarles, William A.</cp:lastModifiedBy>
  <cp:revision>46</cp:revision>
  <dcterms:created xsi:type="dcterms:W3CDTF">2011-01-03T01:00:58Z</dcterms:created>
  <dcterms:modified xsi:type="dcterms:W3CDTF">2014-11-11T00:40:21Z</dcterms:modified>
</cp:coreProperties>
</file>