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96"/>
  </p:notesMasterIdLst>
  <p:handoutMasterIdLst>
    <p:handoutMasterId r:id="rId97"/>
  </p:handoutMasterIdLst>
  <p:sldIdLst>
    <p:sldId id="256" r:id="rId2"/>
    <p:sldId id="326" r:id="rId3"/>
    <p:sldId id="280" r:id="rId4"/>
    <p:sldId id="327" r:id="rId5"/>
    <p:sldId id="328" r:id="rId6"/>
    <p:sldId id="329" r:id="rId7"/>
    <p:sldId id="330" r:id="rId8"/>
    <p:sldId id="331" r:id="rId9"/>
    <p:sldId id="288" r:id="rId10"/>
    <p:sldId id="371" r:id="rId11"/>
    <p:sldId id="287" r:id="rId12"/>
    <p:sldId id="282" r:id="rId13"/>
    <p:sldId id="333" r:id="rId14"/>
    <p:sldId id="283" r:id="rId15"/>
    <p:sldId id="334" r:id="rId16"/>
    <p:sldId id="335" r:id="rId17"/>
    <p:sldId id="372" r:id="rId18"/>
    <p:sldId id="286" r:id="rId19"/>
    <p:sldId id="336" r:id="rId20"/>
    <p:sldId id="373" r:id="rId21"/>
    <p:sldId id="285" r:id="rId22"/>
    <p:sldId id="337" r:id="rId23"/>
    <p:sldId id="338" r:id="rId24"/>
    <p:sldId id="339" r:id="rId25"/>
    <p:sldId id="340" r:id="rId26"/>
    <p:sldId id="341" r:id="rId27"/>
    <p:sldId id="342" r:id="rId28"/>
    <p:sldId id="293" r:id="rId29"/>
    <p:sldId id="343" r:id="rId30"/>
    <p:sldId id="345" r:id="rId31"/>
    <p:sldId id="344" r:id="rId32"/>
    <p:sldId id="346" r:id="rId33"/>
    <p:sldId id="374" r:id="rId34"/>
    <p:sldId id="347" r:id="rId35"/>
    <p:sldId id="350" r:id="rId36"/>
    <p:sldId id="349" r:id="rId37"/>
    <p:sldId id="292" r:id="rId38"/>
    <p:sldId id="291" r:id="rId39"/>
    <p:sldId id="290" r:id="rId40"/>
    <p:sldId id="289" r:id="rId41"/>
    <p:sldId id="324" r:id="rId42"/>
    <p:sldId id="351" r:id="rId43"/>
    <p:sldId id="352" r:id="rId44"/>
    <p:sldId id="296" r:id="rId45"/>
    <p:sldId id="348" r:id="rId46"/>
    <p:sldId id="353" r:id="rId47"/>
    <p:sldId id="354" r:id="rId48"/>
    <p:sldId id="355" r:id="rId49"/>
    <p:sldId id="356" r:id="rId50"/>
    <p:sldId id="375" r:id="rId51"/>
    <p:sldId id="297" r:id="rId52"/>
    <p:sldId id="357" r:id="rId53"/>
    <p:sldId id="358" r:id="rId54"/>
    <p:sldId id="301" r:id="rId55"/>
    <p:sldId id="359" r:id="rId56"/>
    <p:sldId id="360" r:id="rId57"/>
    <p:sldId id="361" r:id="rId58"/>
    <p:sldId id="376" r:id="rId59"/>
    <p:sldId id="300" r:id="rId60"/>
    <p:sldId id="362" r:id="rId61"/>
    <p:sldId id="363" r:id="rId62"/>
    <p:sldId id="299" r:id="rId63"/>
    <p:sldId id="364" r:id="rId64"/>
    <p:sldId id="294" r:id="rId65"/>
    <p:sldId id="304" r:id="rId66"/>
    <p:sldId id="303" r:id="rId67"/>
    <p:sldId id="365" r:id="rId68"/>
    <p:sldId id="366" r:id="rId69"/>
    <p:sldId id="379" r:id="rId70"/>
    <p:sldId id="378" r:id="rId71"/>
    <p:sldId id="277" r:id="rId72"/>
    <p:sldId id="307" r:id="rId73"/>
    <p:sldId id="306" r:id="rId74"/>
    <p:sldId id="367" r:id="rId75"/>
    <p:sldId id="368" r:id="rId76"/>
    <p:sldId id="312" r:id="rId77"/>
    <p:sldId id="311" r:id="rId78"/>
    <p:sldId id="310" r:id="rId79"/>
    <p:sldId id="369" r:id="rId80"/>
    <p:sldId id="309" r:id="rId81"/>
    <p:sldId id="308" r:id="rId82"/>
    <p:sldId id="370" r:id="rId83"/>
    <p:sldId id="313" r:id="rId84"/>
    <p:sldId id="314" r:id="rId85"/>
    <p:sldId id="316" r:id="rId86"/>
    <p:sldId id="315" r:id="rId87"/>
    <p:sldId id="317" r:id="rId88"/>
    <p:sldId id="318" r:id="rId89"/>
    <p:sldId id="321" r:id="rId90"/>
    <p:sldId id="320" r:id="rId91"/>
    <p:sldId id="319" r:id="rId92"/>
    <p:sldId id="323" r:id="rId93"/>
    <p:sldId id="322" r:id="rId94"/>
    <p:sldId id="325"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8" autoAdjust="0"/>
    <p:restoredTop sz="94574" autoAdjust="0"/>
  </p:normalViewPr>
  <p:slideViewPr>
    <p:cSldViewPr snapToGrid="0" snapToObjects="1">
      <p:cViewPr varScale="1">
        <p:scale>
          <a:sx n="120" d="100"/>
          <a:sy n="120" d="100"/>
        </p:scale>
        <p:origin x="1312" y="176"/>
      </p:cViewPr>
      <p:guideLst>
        <p:guide orient="horz" pos="2160"/>
        <p:guide pos="2880"/>
      </p:guideLst>
    </p:cSldViewPr>
  </p:slideViewPr>
  <p:outlineViewPr>
    <p:cViewPr>
      <p:scale>
        <a:sx n="33" d="100"/>
        <a:sy n="33" d="100"/>
      </p:scale>
      <p:origin x="0" y="-240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AB38D-E882-46B5-A44C-EAD200329F8E}" type="datetimeFigureOut">
              <a:rPr lang="en-US" smtClean="0"/>
              <a:t>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A6AD2-59FA-4DC2-9A5B-61ED3F000E5D}" type="slidenum">
              <a:rPr lang="en-US" smtClean="0"/>
              <a:t>‹#›</a:t>
            </a:fld>
            <a:endParaRPr lang="en-US"/>
          </a:p>
        </p:txBody>
      </p:sp>
    </p:spTree>
    <p:extLst>
      <p:ext uri="{BB962C8B-B14F-4D97-AF65-F5344CB8AC3E}">
        <p14:creationId xmlns:p14="http://schemas.microsoft.com/office/powerpoint/2010/main" val="3210641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87320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71014" cy="365125"/>
          </a:xfrm>
        </p:spPr>
        <p:txBody>
          <a:bodyPr/>
          <a:lstStyle/>
          <a:p>
            <a:endParaRPr lang="en-US"/>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67343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8650" y="6356351"/>
            <a:ext cx="7060623" cy="365125"/>
          </a:xfrm>
        </p:spPr>
        <p:txBody>
          <a:bodyPr/>
          <a:lstStyle/>
          <a:p>
            <a:endParaRPr lang="en-US"/>
          </a:p>
        </p:txBody>
      </p:sp>
    </p:spTree>
    <p:extLst>
      <p:ext uri="{BB962C8B-B14F-4D97-AF65-F5344CB8AC3E}">
        <p14:creationId xmlns:p14="http://schemas.microsoft.com/office/powerpoint/2010/main" val="258478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4" name="Footer Placeholder 3"/>
          <p:cNvSpPr>
            <a:spLocks noGrp="1"/>
          </p:cNvSpPr>
          <p:nvPr>
            <p:ph type="ftr" sz="quarter" idx="11"/>
          </p:nvPr>
        </p:nvSpPr>
        <p:spPr>
          <a:xfrm>
            <a:off x="73152" y="6205729"/>
            <a:ext cx="763524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4133097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A398DE-2555-4360-BDB0-1F67E0C66746}" type="datetime4">
              <a:rPr lang="en-US" smtClean="0"/>
              <a:t>August 20, 2019</a:t>
            </a:fld>
            <a:endParaRPr lang="en-US" dirty="0"/>
          </a:p>
        </p:txBody>
      </p:sp>
      <p:sp>
        <p:nvSpPr>
          <p:cNvPr id="5" name="Footer Placeholder 4"/>
          <p:cNvSpPr>
            <a:spLocks noGrp="1"/>
          </p:cNvSpPr>
          <p:nvPr>
            <p:ph type="ftr" sz="quarter" idx="11"/>
          </p:nvPr>
        </p:nvSpPr>
        <p:spPr>
          <a:xfrm>
            <a:off x="457200" y="6492875"/>
            <a:ext cx="7695488" cy="283845"/>
          </a:xfrm>
        </p:spPr>
        <p:txBody>
          <a:bodyPr/>
          <a:lstStyle>
            <a:lvl1pPr>
              <a:defRPr sz="800"/>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id="{1C4D2D4D-1D3E-4400-B719-348CEC90083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53815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BE0A6D-B171-4B8E-824E-271142215E8D}" type="datetime4">
              <a:rPr lang="en-US" smtClean="0"/>
              <a:t>August 20, 2019</a:t>
            </a:fld>
            <a:endParaRPr lang="en-US"/>
          </a:p>
        </p:txBody>
      </p:sp>
      <p:sp>
        <p:nvSpPr>
          <p:cNvPr id="5" name="Footer Placeholder 4"/>
          <p:cNvSpPr>
            <a:spLocks noGrp="1"/>
          </p:cNvSpPr>
          <p:nvPr>
            <p:ph type="ftr" sz="quarter" idx="11"/>
          </p:nvPr>
        </p:nvSpPr>
        <p:spPr>
          <a:xfrm>
            <a:off x="457200" y="6492875"/>
            <a:ext cx="7798037"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8463E91C-03EB-41C8-A888-C76AF256B39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42760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E9C2CB86-6064-4ABA-8CF9-F994ED34C4C3}" type="datetime4">
              <a:rPr lang="en-US" smtClean="0"/>
              <a:t>August 20, 2019</a:t>
            </a:fld>
            <a:endParaRPr lang="en-US"/>
          </a:p>
        </p:txBody>
      </p:sp>
      <p:sp>
        <p:nvSpPr>
          <p:cNvPr id="6" name="Footer Placeholder 5"/>
          <p:cNvSpPr>
            <a:spLocks noGrp="1"/>
          </p:cNvSpPr>
          <p:nvPr>
            <p:ph type="ftr" sz="quarter" idx="11"/>
          </p:nvPr>
        </p:nvSpPr>
        <p:spPr>
          <a:xfrm>
            <a:off x="457200" y="6492875"/>
            <a:ext cx="7738218"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3640F266-E2BE-4CDA-A031-C89555E6862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263810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C016AC22-932D-4351-A72D-69F0AFAEE669}" type="datetime4">
              <a:rPr lang="en-US" smtClean="0"/>
              <a:t>August 20, 2019</a:t>
            </a:fld>
            <a:endParaRPr lang="en-US"/>
          </a:p>
        </p:txBody>
      </p:sp>
      <p:sp>
        <p:nvSpPr>
          <p:cNvPr id="6" name="Footer Placeholder 5"/>
          <p:cNvSpPr>
            <a:spLocks noGrp="1"/>
          </p:cNvSpPr>
          <p:nvPr>
            <p:ph type="ftr" sz="quarter" idx="11"/>
          </p:nvPr>
        </p:nvSpPr>
        <p:spPr>
          <a:xfrm>
            <a:off x="457200" y="6492875"/>
            <a:ext cx="7832221" cy="283845"/>
          </a:xfrm>
        </p:spPr>
        <p:txBody>
          <a:bodyPr/>
          <a:lstStyle>
            <a:lvl1pPr>
              <a:defRPr sz="800"/>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a16="http://schemas.microsoft.com/office/drawing/2014/main" id="{C6DFABE8-538A-4C5D-B8A9-A5BAD204EF6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id="{9B6285AA-2A96-439E-B789-5FB722163225}"/>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412901364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0" r:id="rId8"/>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jI__JY7pq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m4_twEXWjg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3.bin"/><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embeddings/oleObject5.bin"/><Relationship Id="rId4" Type="http://schemas.openxmlformats.org/officeDocument/2006/relationships/image" Target="../media/image15.emf"/></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2.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2.wmf"/></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4.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5.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8.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8.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8.wmf"/></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0.emf"/><Relationship Id="rId5" Type="http://schemas.openxmlformats.org/officeDocument/2006/relationships/oleObject" Target="../embeddings/oleObject14.bin"/><Relationship Id="rId4" Type="http://schemas.openxmlformats.org/officeDocument/2006/relationships/image" Target="../media/image28.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1.wmf"/></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565023"/>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17 </a:t>
            </a:r>
            <a:r>
              <a:rPr lang="en-US" sz="2000" b="1" dirty="0">
                <a:solidFill>
                  <a:srgbClr val="212F62"/>
                </a:solidFill>
                <a:latin typeface="+mn-lt"/>
              </a:rPr>
              <a:t>Kinetics</a:t>
            </a:r>
          </a:p>
          <a:p>
            <a:pPr algn="ctr"/>
            <a:r>
              <a:rPr lang="en-US" sz="1600" cap="none" dirty="0">
                <a:solidFill>
                  <a:schemeClr val="tx1"/>
                </a:solidFill>
                <a:latin typeface="+mn-lt"/>
              </a:rPr>
              <a:t>PowerPoint Image Slideshow</a:t>
            </a:r>
          </a:p>
          <a:p>
            <a:pPr algn="ctr"/>
            <a:r>
              <a:rPr lang="en-US" sz="1600" dirty="0"/>
              <a:t>With Contributions by Joe </a:t>
            </a:r>
            <a:r>
              <a:rPr lang="en-US" sz="1600" dirty="0" err="1"/>
              <a:t>DePasquale</a:t>
            </a:r>
            <a:r>
              <a:rPr lang="en-US" sz="1600" dirty="0"/>
              <a:t>, Northeastern University</a:t>
            </a:r>
            <a:endParaRPr lang="en-US" sz="1600" cap="none" dirty="0">
              <a:solidFill>
                <a:schemeClr val="tx1"/>
              </a:solidFill>
            </a:endParaRPr>
          </a:p>
          <a:p>
            <a:pPr algn="ctr"/>
            <a:endParaRPr lang="en-US" sz="1600" cap="none" dirty="0">
              <a:solidFill>
                <a:schemeClr val="tx1"/>
              </a:solidFill>
              <a:latin typeface="+mn-lt"/>
            </a:endParaRPr>
          </a:p>
        </p:txBody>
      </p:sp>
      <p:pic>
        <p:nvPicPr>
          <p:cNvPr id="7" name="Picture 6">
            <a:extLst>
              <a:ext uri="{FF2B5EF4-FFF2-40B4-BE49-F238E27FC236}">
                <a16:creationId xmlns:a16="http://schemas.microsoft.com/office/drawing/2014/main" id="{12413AD3-90B1-4E0E-BC9F-3452C9DD9FD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
        <p:nvSpPr>
          <p:cNvPr id="9" name="Title">
            <a:extLst>
              <a:ext uri="{FF2B5EF4-FFF2-40B4-BE49-F238E27FC236}">
                <a16:creationId xmlns:a16="http://schemas.microsoft.com/office/drawing/2014/main"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a:lstStyle>
          <a:p>
            <a:pPr algn="ctr"/>
            <a:br>
              <a:rPr lang="en-US" sz="3600" dirty="0"/>
            </a:br>
            <a:r>
              <a:rPr lang="en-US" sz="3600" dirty="0"/>
              <a:t>CHEMISTRY: ATOMS FIRST 2e</a:t>
            </a:r>
          </a:p>
        </p:txBody>
      </p:sp>
      <p:pic>
        <p:nvPicPr>
          <p:cNvPr id="6" name="Picture 2" descr="G:\Team Drives\CONNEX180066_Chem_2e\CONNEX180066_Chem_2e\05_Ancillaries\Chemistry_Atoms_First\ChemAF2e Cove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11866" y="2504536"/>
            <a:ext cx="2320268" cy="300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vs. Instantaneous Reaction Rates</a:t>
            </a:r>
          </a:p>
        </p:txBody>
      </p:sp>
      <p:sp>
        <p:nvSpPr>
          <p:cNvPr id="3" name="Content Placeholder 2"/>
          <p:cNvSpPr>
            <a:spLocks noGrp="1"/>
          </p:cNvSpPr>
          <p:nvPr>
            <p:ph idx="1"/>
          </p:nvPr>
        </p:nvSpPr>
        <p:spPr>
          <a:xfrm>
            <a:off x="628650" y="955965"/>
            <a:ext cx="7886700" cy="4592080"/>
          </a:xfrm>
        </p:spPr>
        <p:txBody>
          <a:bodyPr>
            <a:normAutofit/>
          </a:bodyPr>
          <a:lstStyle/>
          <a:p>
            <a:r>
              <a:rPr lang="en-US" b="1" dirty="0"/>
              <a:t>Average reaction rate: </a:t>
            </a:r>
            <a:r>
              <a:rPr lang="en-US" dirty="0"/>
              <a:t>The rate at which a reaction  proceeds over a time period. </a:t>
            </a:r>
          </a:p>
          <a:p>
            <a:pPr lvl="1"/>
            <a:r>
              <a:rPr lang="en-US" dirty="0"/>
              <a:t>Calculated using concentrations at the beginning and end of a time period. </a:t>
            </a:r>
          </a:p>
          <a:p>
            <a:endParaRPr lang="en-US" dirty="0"/>
          </a:p>
          <a:p>
            <a:r>
              <a:rPr lang="en-US" b="1" dirty="0"/>
              <a:t>Instantaneous reaction rate: </a:t>
            </a:r>
            <a:r>
              <a:rPr lang="en-US" dirty="0"/>
              <a:t>The rate at which a reaction is proceeding at a specific time and/or conc. </a:t>
            </a:r>
          </a:p>
          <a:p>
            <a:pPr lvl="1"/>
            <a:r>
              <a:rPr lang="en-US" dirty="0"/>
              <a:t>Calculated using a graph (Conc. vs. time) and a slope of a straight line tangent to the curve at that specific time. </a:t>
            </a:r>
          </a:p>
          <a:p>
            <a:pPr lvl="1"/>
            <a:r>
              <a:rPr lang="en-US" dirty="0"/>
              <a:t>Or by determining the avg. rate of reaction over a</a:t>
            </a:r>
            <a:r>
              <a:rPr lang="en-US" i="1" dirty="0"/>
              <a:t> very </a:t>
            </a:r>
            <a:r>
              <a:rPr lang="en-US" dirty="0"/>
              <a:t>short time period. </a:t>
            </a:r>
          </a:p>
          <a:p>
            <a:endParaRPr lang="en-US" dirty="0"/>
          </a:p>
          <a:p>
            <a:r>
              <a:rPr lang="en-US" b="1" dirty="0"/>
              <a:t>Initial reaction rate: </a:t>
            </a:r>
            <a:r>
              <a:rPr lang="en-US" dirty="0"/>
              <a:t>The instantaneous reaction rate at “time zero”. </a:t>
            </a:r>
          </a:p>
          <a:p>
            <a:endParaRPr lang="en-US" dirty="0"/>
          </a:p>
        </p:txBody>
      </p:sp>
    </p:spTree>
    <p:extLst>
      <p:ext uri="{BB962C8B-B14F-4D97-AF65-F5344CB8AC3E}">
        <p14:creationId xmlns:p14="http://schemas.microsoft.com/office/powerpoint/2010/main" val="238321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17.3</a:t>
            </a:r>
          </a:p>
        </p:txBody>
      </p:sp>
      <p:sp>
        <p:nvSpPr>
          <p:cNvPr id="7" name="Figure Legend"/>
          <p:cNvSpPr>
            <a:spLocks noGrp="1"/>
          </p:cNvSpPr>
          <p:nvPr>
            <p:ph type="body" sz="quarter" idx="14"/>
          </p:nvPr>
        </p:nvSpPr>
        <p:spPr>
          <a:xfrm>
            <a:off x="457200" y="5380073"/>
            <a:ext cx="8062912" cy="1010093"/>
          </a:xfrm>
        </p:spPr>
        <p:txBody>
          <a:bodyPr>
            <a:normAutofit/>
          </a:bodyPr>
          <a:lstStyle/>
          <a:p>
            <a:pPr marL="0" indent="0">
              <a:buNone/>
            </a:pPr>
            <a:r>
              <a:rPr lang="en-US" sz="1600" dirty="0"/>
              <a:t>This graph shows a plot of concentration versus time for a 1.000 </a:t>
            </a:r>
            <a:r>
              <a:rPr lang="en-US" sz="1600" i="1" dirty="0"/>
              <a:t>M </a:t>
            </a:r>
            <a:r>
              <a:rPr lang="en-US" sz="1600" dirty="0"/>
              <a:t>solution of H</a:t>
            </a:r>
            <a:r>
              <a:rPr lang="en-US" sz="1600" baseline="-25000" dirty="0"/>
              <a:t>2</a:t>
            </a:r>
            <a:r>
              <a:rPr lang="en-US" sz="1600" dirty="0"/>
              <a:t>O</a:t>
            </a:r>
            <a:r>
              <a:rPr lang="en-US" sz="1600" baseline="-25000" dirty="0"/>
              <a:t>2</a:t>
            </a:r>
            <a:r>
              <a:rPr lang="en-US" sz="1600" dirty="0"/>
              <a:t>. The rate at any instant is equal to the opposite of the slope of a line tangential to this curve at that time. Tangents are shown at </a:t>
            </a:r>
            <a:r>
              <a:rPr lang="en-US" sz="1600" i="1" dirty="0"/>
              <a:t>t </a:t>
            </a:r>
            <a:r>
              <a:rPr lang="en-US" sz="1600" dirty="0"/>
              <a:t>= 0 h (“initial rate”) and at </a:t>
            </a:r>
            <a:r>
              <a:rPr lang="en-US" sz="1600" i="1" dirty="0"/>
              <a:t>t </a:t>
            </a:r>
            <a:r>
              <a:rPr lang="en-US" sz="1600" dirty="0"/>
              <a:t>= 10 h (“instantaneous rate” at that particular time).</a:t>
            </a:r>
          </a:p>
        </p:txBody>
      </p:sp>
      <p:sp>
        <p:nvSpPr>
          <p:cNvPr id="6" name="Figure Legend"/>
          <p:cNvSpPr txBox="1">
            <a:spLocks/>
          </p:cNvSpPr>
          <p:nvPr/>
        </p:nvSpPr>
        <p:spPr>
          <a:xfrm>
            <a:off x="457200" y="900861"/>
            <a:ext cx="8062912" cy="78410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CB255"/>
              </a:buClr>
              <a:buFont typeface="Arial"/>
              <a:buChar char="•"/>
              <a:defRPr sz="2100" kern="1200">
                <a:solidFill>
                  <a:srgbClr val="000000"/>
                </a:solidFill>
                <a:latin typeface="+mn-lt"/>
                <a:ea typeface="+mn-ea"/>
                <a:cs typeface="+mn-cs"/>
              </a:defRPr>
            </a:lvl1pPr>
            <a:lvl2pPr marL="731520" indent="-457200" algn="l" defTabSz="685800" rtl="0" eaLnBrk="1" latinLnBrk="0" hangingPunct="1">
              <a:lnSpc>
                <a:spcPct val="90000"/>
              </a:lnSpc>
              <a:spcBef>
                <a:spcPts val="375"/>
              </a:spcBef>
              <a:buClr>
                <a:srgbClr val="6CB255"/>
              </a:buClr>
              <a:buFont typeface="+mj-lt"/>
              <a:buAutoNum type="alphaLcParenR"/>
              <a:defRPr sz="1800" kern="1200">
                <a:solidFill>
                  <a:schemeClr val="tx1"/>
                </a:solidFill>
                <a:latin typeface="+mn-lt"/>
                <a:ea typeface="+mn-ea"/>
                <a:cs typeface="+mn-cs"/>
              </a:defRPr>
            </a:lvl2pPr>
            <a:lvl3pPr marL="1257300" indent="-342900" algn="l" defTabSz="685800" rtl="0" eaLnBrk="1" latinLnBrk="0" hangingPunct="1">
              <a:lnSpc>
                <a:spcPct val="90000"/>
              </a:lnSpc>
              <a:spcBef>
                <a:spcPts val="375"/>
              </a:spcBef>
              <a:buClr>
                <a:srgbClr val="6CB255"/>
              </a:buClr>
              <a:buFont typeface="+mj-lt"/>
              <a:buAutoNum type="alphaLcParenR"/>
              <a:defRPr sz="1500" kern="1200">
                <a:solidFill>
                  <a:schemeClr val="tx1"/>
                </a:solidFill>
                <a:latin typeface="+mn-lt"/>
                <a:ea typeface="+mn-ea"/>
                <a:cs typeface="+mn-cs"/>
              </a:defRPr>
            </a:lvl3pPr>
            <a:lvl4pPr marL="1714500" indent="-342900" algn="l" defTabSz="685800" rtl="0" eaLnBrk="1" latinLnBrk="0" hangingPunct="1">
              <a:lnSpc>
                <a:spcPct val="90000"/>
              </a:lnSpc>
              <a:spcBef>
                <a:spcPts val="375"/>
              </a:spcBef>
              <a:buClr>
                <a:srgbClr val="6CB255"/>
              </a:buClr>
              <a:buFont typeface="+mj-lt"/>
              <a:buAutoNum type="alphaLcParenR"/>
              <a:defRPr sz="1350" kern="1200">
                <a:solidFill>
                  <a:schemeClr val="tx1"/>
                </a:solidFill>
                <a:latin typeface="+mn-lt"/>
                <a:ea typeface="+mn-ea"/>
                <a:cs typeface="+mn-cs"/>
              </a:defRPr>
            </a:lvl4pPr>
            <a:lvl5pPr marL="2171700" indent="-342900" algn="l" defTabSz="685800" rtl="0" eaLnBrk="1" latinLnBrk="0" hangingPunct="1">
              <a:lnSpc>
                <a:spcPct val="90000"/>
              </a:lnSpc>
              <a:spcBef>
                <a:spcPts val="375"/>
              </a:spcBef>
              <a:buClr>
                <a:srgbClr val="6CB255"/>
              </a:buClr>
              <a:buFont typeface="+mj-lt"/>
              <a:buAutoNum type="alphaLcParen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dirty="0"/>
              <a:t>Determining Different Rates of Reaction</a:t>
            </a:r>
          </a:p>
          <a:p>
            <a:pPr marL="0" indent="0" algn="ctr">
              <a:buNone/>
            </a:pPr>
            <a:r>
              <a:rPr lang="en-US" dirty="0"/>
              <a:t>2H</a:t>
            </a:r>
            <a:r>
              <a:rPr lang="en-US" baseline="-25000" dirty="0"/>
              <a:t>2</a:t>
            </a:r>
            <a:r>
              <a:rPr lang="en-US" dirty="0"/>
              <a:t>O</a:t>
            </a:r>
            <a:r>
              <a:rPr lang="en-US" baseline="-25000" dirty="0"/>
              <a:t>2</a:t>
            </a:r>
            <a:r>
              <a:rPr lang="en-US" dirty="0"/>
              <a:t>(</a:t>
            </a:r>
            <a:r>
              <a:rPr lang="en-US" dirty="0" err="1"/>
              <a:t>aq</a:t>
            </a:r>
            <a:r>
              <a:rPr lang="en-US" dirty="0"/>
              <a:t>) </a:t>
            </a:r>
            <a:r>
              <a:rPr lang="en-US" dirty="0">
                <a:latin typeface="Times New Roman"/>
                <a:cs typeface="Times New Roman"/>
                <a:sym typeface="Wingdings" pitchFamily="2" charset="2"/>
              </a:rPr>
              <a:t>→</a:t>
            </a:r>
            <a:r>
              <a:rPr lang="en-US" dirty="0">
                <a:sym typeface="Wingdings" pitchFamily="2" charset="2"/>
              </a:rPr>
              <a:t> 2H</a:t>
            </a:r>
            <a:r>
              <a:rPr lang="en-US" baseline="-25000" dirty="0">
                <a:sym typeface="Wingdings" pitchFamily="2" charset="2"/>
              </a:rPr>
              <a:t>2</a:t>
            </a:r>
            <a:r>
              <a:rPr lang="en-US" dirty="0">
                <a:sym typeface="Wingdings" pitchFamily="2" charset="2"/>
              </a:rPr>
              <a:t>O(</a:t>
            </a:r>
            <a:r>
              <a:rPr lang="en-US" i="1" dirty="0">
                <a:sym typeface="Wingdings" pitchFamily="2" charset="2"/>
              </a:rPr>
              <a:t>l</a:t>
            </a:r>
            <a:r>
              <a:rPr lang="en-US" dirty="0">
                <a:sym typeface="Wingdings" pitchFamily="2" charset="2"/>
              </a:rPr>
              <a:t>) + O</a:t>
            </a:r>
            <a:r>
              <a:rPr lang="en-US" baseline="-25000" dirty="0">
                <a:sym typeface="Wingdings" pitchFamily="2" charset="2"/>
              </a:rPr>
              <a:t>2</a:t>
            </a:r>
            <a:r>
              <a:rPr lang="en-US" dirty="0">
                <a:sym typeface="Wingdings" pitchFamily="2" charset="2"/>
              </a:rPr>
              <a:t>(g)</a:t>
            </a:r>
            <a:endParaRPr lang="en-US" dirty="0">
              <a:latin typeface="Arial" charset="0"/>
              <a:ea typeface="Osaka" charset="0"/>
              <a:sym typeface="Wingdings" charset="0"/>
            </a:endParaRPr>
          </a:p>
        </p:txBody>
      </p:sp>
      <p:pic>
        <p:nvPicPr>
          <p:cNvPr id="14339" name="Picture 3" descr="A graph is shown with the label, “Time ( h ),” appearing on the x-axis and “[ H subscript 2 O subscript 2 ] ( mol per L)” on the y-axis. The x-axis markings begin at 0.00 and end at 24.00. The markings are labeled at intervals of 6.00. The y-axis begins at 0.000 and includes markings every 0.200, up to 1.000. A decreasing, concave up, non-linear curve is shown, which begins at 1.000 on the y-axis and nearly reaches a value of 0 at the far right of the graph around 24.00 on the x-axis. A red tangent line segment is drawn on the graph at the point where the graph intersects the y-axis at 1.000. The slope is labeled as “slope equals negative capital delta [H subscript 2 O subscript 2 ] over capital delta t subscript 0 equals initial rate”. A vertical dashed line segment extends from the left endpoint of the line segment downward to intersect with a similar horizontal line segment drawn from the right endpoint of the line segment, forming a right triangle beneath the curve. The vertical leg of the triangle is labeled “capital delta [ H subscript 2 O subscript 2 ]” and the horizontal leg is labeled, “capital delta t.” The slope is labeled as “slope equals negative capital delta [H subscript 2 O subscript 2 ] over capital delta t subscript 12 equals instantaneous rate at 12 h.” A second red tangent line segment is drawn near the middle of the curve at 12.00 on the x-axis. A vertical dashed line segment extends from the left endpoint of the line segment downward to intersect with a similar horizontal line segment drawn from the right endpoint of the line segment, forming a right triangle beneath the curve. The vertical leg of the triangle is labeled “capital delta [ H subscript 2 O subscript 2 ]” and the horizontal leg is labeled, “capital delta 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04457" y="1861140"/>
            <a:ext cx="4908995" cy="344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35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17.4</a:t>
            </a:r>
          </a:p>
        </p:txBody>
      </p:sp>
      <p:sp>
        <p:nvSpPr>
          <p:cNvPr id="7" name="Figure Legend"/>
          <p:cNvSpPr>
            <a:spLocks noGrp="1"/>
          </p:cNvSpPr>
          <p:nvPr>
            <p:ph type="body" sz="quarter" idx="14"/>
          </p:nvPr>
        </p:nvSpPr>
        <p:spPr/>
        <p:txBody>
          <a:bodyPr>
            <a:normAutofit/>
          </a:bodyPr>
          <a:lstStyle/>
          <a:p>
            <a:pPr marL="0" indent="0">
              <a:buNone/>
            </a:pPr>
            <a:r>
              <a:rPr lang="en-US" sz="1600" dirty="0"/>
              <a:t>Test strips are commonly used to detect the presence of specific substances in a person’s urine. Many test strips have several pads containing various reagents to permit the detection of multiple </a:t>
            </a:r>
            <a:r>
              <a:rPr lang="tr-TR" sz="1600" dirty="0" err="1"/>
              <a:t>substances</a:t>
            </a:r>
            <a:r>
              <a:rPr lang="tr-TR" sz="1600" dirty="0"/>
              <a:t> on a </a:t>
            </a:r>
            <a:r>
              <a:rPr lang="tr-TR" sz="1600" dirty="0" err="1"/>
              <a:t>single</a:t>
            </a:r>
            <a:r>
              <a:rPr lang="tr-TR" sz="1600" dirty="0"/>
              <a:t> </a:t>
            </a:r>
            <a:r>
              <a:rPr lang="tr-TR" sz="1600" dirty="0" err="1"/>
              <a:t>strip</a:t>
            </a:r>
            <a:r>
              <a:rPr lang="tr-TR" sz="1600" dirty="0"/>
              <a:t>. (</a:t>
            </a:r>
            <a:r>
              <a:rPr lang="tr-TR" sz="1600" dirty="0" err="1"/>
              <a:t>credit</a:t>
            </a:r>
            <a:r>
              <a:rPr lang="tr-TR" sz="1600" dirty="0"/>
              <a:t>: </a:t>
            </a:r>
            <a:r>
              <a:rPr lang="tr-TR" sz="1600" dirty="0" err="1"/>
              <a:t>Iqbal</a:t>
            </a:r>
            <a:r>
              <a:rPr lang="tr-TR" sz="1600" dirty="0"/>
              <a:t> Osman)</a:t>
            </a:r>
            <a:endParaRPr lang="en-US" sz="1600" dirty="0"/>
          </a:p>
        </p:txBody>
      </p:sp>
      <p:pic>
        <p:nvPicPr>
          <p:cNvPr id="9" name="Figure" descr="A photograph shows 8 test strips laid on paper toweling. Each strip contains 11 small sections of various colors, including yellow, tan, black, red, orange, blue, white, and green.">
            <a:extLst>
              <a:ext uri="{FF2B5EF4-FFF2-40B4-BE49-F238E27FC236}">
                <a16:creationId xmlns:a16="http://schemas.microsoft.com/office/drawing/2014/main" id="{EE72EDF4-8D2C-4942-AE9A-7DF3BE9ABF4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083" r="-27083"/>
          <a:stretch>
            <a:fillRect/>
          </a:stretch>
        </p:blipFill>
        <p:spPr>
          <a:xfrm>
            <a:off x="457199" y="1122386"/>
            <a:ext cx="8062913" cy="3500071"/>
          </a:xfrm>
        </p:spPr>
      </p:pic>
    </p:spTree>
    <p:extLst>
      <p:ext uri="{BB962C8B-B14F-4D97-AF65-F5344CB8AC3E}">
        <p14:creationId xmlns:p14="http://schemas.microsoft.com/office/powerpoint/2010/main" val="3050389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Rates of Reaction</a:t>
            </a:r>
          </a:p>
        </p:txBody>
      </p:sp>
      <p:sp>
        <p:nvSpPr>
          <p:cNvPr id="3" name="Content Placeholder 2"/>
          <p:cNvSpPr>
            <a:spLocks noGrp="1"/>
          </p:cNvSpPr>
          <p:nvPr>
            <p:ph idx="1"/>
          </p:nvPr>
        </p:nvSpPr>
        <p:spPr/>
        <p:txBody>
          <a:bodyPr/>
          <a:lstStyle/>
          <a:p>
            <a:r>
              <a:rPr lang="en-US" dirty="0"/>
              <a:t>The rate of a reaction may be expressed in terms of the change in concentration of any reactant or product. </a:t>
            </a:r>
          </a:p>
          <a:p>
            <a:endParaRPr lang="en-US" dirty="0"/>
          </a:p>
          <a:p>
            <a:r>
              <a:rPr lang="en-US" dirty="0"/>
              <a:t>Stoichiometric factors derived from a balanced equation may be used to relate reaction rates.</a:t>
            </a:r>
          </a:p>
          <a:p>
            <a:endParaRPr lang="en-US" dirty="0"/>
          </a:p>
        </p:txBody>
      </p:sp>
    </p:spTree>
    <p:extLst>
      <p:ext uri="{BB962C8B-B14F-4D97-AF65-F5344CB8AC3E}">
        <p14:creationId xmlns:p14="http://schemas.microsoft.com/office/powerpoint/2010/main" val="2626364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17.5</a:t>
            </a:r>
          </a:p>
        </p:txBody>
      </p:sp>
      <p:sp>
        <p:nvSpPr>
          <p:cNvPr id="7" name="Figure Legend"/>
          <p:cNvSpPr>
            <a:spLocks noGrp="1"/>
          </p:cNvSpPr>
          <p:nvPr>
            <p:ph type="body" sz="quarter" idx="14"/>
          </p:nvPr>
        </p:nvSpPr>
        <p:spPr>
          <a:xfrm>
            <a:off x="457200" y="5082362"/>
            <a:ext cx="8062912" cy="928001"/>
          </a:xfrm>
        </p:spPr>
        <p:txBody>
          <a:bodyPr>
            <a:normAutofit/>
          </a:bodyPr>
          <a:lstStyle/>
          <a:p>
            <a:pPr marL="0" indent="0">
              <a:buNone/>
            </a:pPr>
            <a:r>
              <a:rPr lang="en-US" sz="1600" dirty="0"/>
              <a:t>This graph shows the changes in concentrations of the reactants and products during the reaction 2NH</a:t>
            </a:r>
            <a:r>
              <a:rPr lang="en-US" sz="1600" baseline="-25000" dirty="0"/>
              <a:t>3</a:t>
            </a:r>
            <a:r>
              <a:rPr lang="en-US" sz="1600" dirty="0"/>
              <a:t> ⟶ 3N</a:t>
            </a:r>
            <a:r>
              <a:rPr lang="en-US" sz="1600" baseline="-25000" dirty="0"/>
              <a:t>2</a:t>
            </a:r>
            <a:r>
              <a:rPr lang="en-US" sz="1600" dirty="0"/>
              <a:t> + H</a:t>
            </a:r>
            <a:r>
              <a:rPr lang="en-US" sz="1600" baseline="-25000" dirty="0"/>
              <a:t>2</a:t>
            </a:r>
            <a:r>
              <a:rPr lang="en-US" sz="1600" dirty="0"/>
              <a:t>. The rates of change of the three concentrations are related by their stoichiometric factors, as shown by the different slopes of the tangents at </a:t>
            </a:r>
            <a:r>
              <a:rPr lang="en-US" sz="1600" i="1" dirty="0"/>
              <a:t>t </a:t>
            </a:r>
            <a:r>
              <a:rPr lang="en-US" sz="1600" dirty="0"/>
              <a:t>= 500 s.</a:t>
            </a:r>
          </a:p>
        </p:txBody>
      </p:sp>
      <p:pic>
        <p:nvPicPr>
          <p:cNvPr id="19458" name="Picture 2" descr="A graph is shown with the label, “Time ( s ),” appearing on the x-axis and, “Concentration ( M ),” on the y-axis. The x-axis markings begin at 0 and end at 2000. The markings are labeled at intervals of 500. The y-axis begins at 0 and includes markings every 1.0 times 10 superscript negative 3, up to 4.0 times 10 superscript negative 3. A decreasing, concave up, non-linear curve is shown, which begins at about 2.8 times 10 superscript negative 3 on the y-axis and nearly reaches a value of 0 at the far right of the graph at the 2000 marking on the x-axis. This curve is labeled, “[ N H subscript 3].” Two additional curves that are increasing and concave down are shown, both beginning at the origin. The lower of these two curves is labeled, “[ N subscript 2 ].” It reaches a value of approximately 1.25 times 10 superscript negative 3 at 2000 seconds. The final curve is labeled, “[ H subscript 2 ].” It reaches a value of about 3.9 times 10 superscript negative 3 at 2000 seconds. A red tangent line segment is drawn to each of the curves on the graph at 500 seconds. At 500 seconds on the x-axis, a vertical dashed line is shown. Next to the [ N H subscript 3] graph appears the equation “negative capital delta [ N H subscript 3 ] over capital delta t = negative slope = 1.94 times 10 superscript negative 6 M / s.” Next to the [ N subscript 2] graph appears the equation “negative capital delta [ N subscript 2 ] over capital delta t = negative slope = 9.70 times 10 superscript negative 7 M / s.” Next to the [ H subscript 2 ] graph appears the equation “negative capital delta [ H subscript 2 ] over capital delta t = negative slope = 2.91 times 10 superscript negative 6 M / 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44121" y="1070983"/>
            <a:ext cx="5056409" cy="375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834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17.2 Factors Affecting Reaction Rates</a:t>
            </a:r>
          </a:p>
          <a:p>
            <a:pPr lvl="1"/>
            <a:r>
              <a:rPr lang="en-US" dirty="0"/>
              <a:t>Describe the effects of chemical nature, physical state, temperature, concentration, and catalysis on reaction rates</a:t>
            </a:r>
          </a:p>
        </p:txBody>
      </p:sp>
    </p:spTree>
    <p:extLst>
      <p:ext uri="{BB962C8B-B14F-4D97-AF65-F5344CB8AC3E}">
        <p14:creationId xmlns:p14="http://schemas.microsoft.com/office/powerpoint/2010/main" val="2426894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Reaction Rates</a:t>
            </a:r>
          </a:p>
        </p:txBody>
      </p:sp>
      <p:sp>
        <p:nvSpPr>
          <p:cNvPr id="3" name="Content Placeholder 2"/>
          <p:cNvSpPr>
            <a:spLocks noGrp="1"/>
          </p:cNvSpPr>
          <p:nvPr>
            <p:ph idx="1"/>
          </p:nvPr>
        </p:nvSpPr>
        <p:spPr/>
        <p:txBody>
          <a:bodyPr/>
          <a:lstStyle/>
          <a:p>
            <a:pPr marL="457200" indent="-457200">
              <a:buFont typeface="+mj-lt"/>
              <a:buAutoNum type="arabicParenR"/>
            </a:pPr>
            <a:r>
              <a:rPr lang="en-US" dirty="0"/>
              <a:t>Chemical nature of the reactants.	</a:t>
            </a:r>
          </a:p>
          <a:p>
            <a:pPr lvl="1"/>
            <a:endParaRPr lang="en-US" dirty="0"/>
          </a:p>
          <a:p>
            <a:pPr lvl="1"/>
            <a:r>
              <a:rPr lang="en-US" dirty="0"/>
              <a:t>Example: As you move down a group the alkali metals react at a faster rate with water. </a:t>
            </a:r>
          </a:p>
          <a:p>
            <a:endParaRPr lang="en-US" dirty="0"/>
          </a:p>
          <a:p>
            <a:pPr marL="0" indent="0">
              <a:buNone/>
            </a:pPr>
            <a:r>
              <a:rPr lang="en-US" dirty="0">
                <a:hlinkClick r:id="rId2"/>
              </a:rPr>
              <a:t>https://www.youtube.com/watch?v=jI__JY7pqOM</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310548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Reaction Rates</a:t>
            </a:r>
          </a:p>
        </p:txBody>
      </p:sp>
      <p:sp>
        <p:nvSpPr>
          <p:cNvPr id="3" name="Content Placeholder 2"/>
          <p:cNvSpPr>
            <a:spLocks noGrp="1"/>
          </p:cNvSpPr>
          <p:nvPr>
            <p:ph idx="1"/>
          </p:nvPr>
        </p:nvSpPr>
        <p:spPr/>
        <p:txBody>
          <a:bodyPr/>
          <a:lstStyle/>
          <a:p>
            <a:pPr marL="457200" indent="-457200">
              <a:buFont typeface="+mj-lt"/>
              <a:buAutoNum type="arabicParenR" startAt="2"/>
            </a:pPr>
            <a:r>
              <a:rPr lang="en-US" dirty="0"/>
              <a:t>The state of subdivision of the reactants. </a:t>
            </a:r>
          </a:p>
          <a:p>
            <a:pPr marL="457200" indent="-457200">
              <a:buFont typeface="+mj-lt"/>
              <a:buAutoNum type="arabicParenR" startAt="2"/>
            </a:pPr>
            <a:endParaRPr lang="en-US" dirty="0"/>
          </a:p>
          <a:p>
            <a:pPr lvl="1"/>
            <a:r>
              <a:rPr lang="en-US" dirty="0"/>
              <a:t>The rate of most reactions increase with increasing surface area contact between reactants. </a:t>
            </a:r>
          </a:p>
          <a:p>
            <a:endParaRPr lang="en-US" dirty="0"/>
          </a:p>
        </p:txBody>
      </p:sp>
    </p:spTree>
    <p:extLst>
      <p:ext uri="{BB962C8B-B14F-4D97-AF65-F5344CB8AC3E}">
        <p14:creationId xmlns:p14="http://schemas.microsoft.com/office/powerpoint/2010/main" val="3330012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17.6</a:t>
            </a:r>
          </a:p>
        </p:txBody>
      </p:sp>
      <p:sp>
        <p:nvSpPr>
          <p:cNvPr id="7" name="Figure Legend"/>
          <p:cNvSpPr>
            <a:spLocks noGrp="1"/>
          </p:cNvSpPr>
          <p:nvPr>
            <p:ph type="body" sz="quarter" idx="14"/>
          </p:nvPr>
        </p:nvSpPr>
        <p:spPr/>
        <p:txBody>
          <a:bodyPr>
            <a:normAutofit/>
          </a:bodyPr>
          <a:lstStyle/>
          <a:p>
            <a:pPr marL="0" indent="0">
              <a:buNone/>
            </a:pPr>
            <a:r>
              <a:rPr lang="en-US" sz="1600" dirty="0"/>
              <a:t>(a) Iron powder reacts rapidly with dilute hydrochloric acid and produces bubbles of hydrogen gas: 2Fe(</a:t>
            </a:r>
            <a:r>
              <a:rPr lang="en-US" sz="1600" i="1" dirty="0"/>
              <a:t>s</a:t>
            </a:r>
            <a:r>
              <a:rPr lang="en-US" sz="1600" dirty="0"/>
              <a:t>) + 6HCl(</a:t>
            </a:r>
            <a:r>
              <a:rPr lang="en-US" sz="1600" i="1" dirty="0" err="1"/>
              <a:t>aq</a:t>
            </a:r>
            <a:r>
              <a:rPr lang="en-US" sz="1600" dirty="0"/>
              <a:t>) ⟶ 2FeCl3(</a:t>
            </a:r>
            <a:r>
              <a:rPr lang="en-US" sz="1600" i="1" dirty="0" err="1"/>
              <a:t>aq</a:t>
            </a:r>
            <a:r>
              <a:rPr lang="en-US" sz="1600" dirty="0"/>
              <a:t>) + 3H</a:t>
            </a:r>
            <a:r>
              <a:rPr lang="en-US" sz="1600" baseline="-25000" dirty="0"/>
              <a:t>2</a:t>
            </a:r>
            <a:r>
              <a:rPr lang="en-US" sz="1600" dirty="0"/>
              <a:t>(</a:t>
            </a:r>
            <a:r>
              <a:rPr lang="en-US" sz="1600" i="1" dirty="0"/>
              <a:t>g</a:t>
            </a:r>
            <a:r>
              <a:rPr lang="en-US" sz="1600" dirty="0"/>
              <a:t>). (b) An iron nail reacts more slowly because the surface area exposed to the acid is much less.</a:t>
            </a:r>
          </a:p>
        </p:txBody>
      </p:sp>
      <p:pic>
        <p:nvPicPr>
          <p:cNvPr id="9" name="Figure" descr="This figure shows two photos labeled (a) and (b). Photo (a) shows the bottom of a test tube. The test tube is filled with a dark gas, and there is a dark substance and bubbles in the bottom. Photo (b) shows a rod and bubbles in a test tube similar to photo (a), but the gas in the test tube is not as dark.">
            <a:extLst>
              <a:ext uri="{FF2B5EF4-FFF2-40B4-BE49-F238E27FC236}">
                <a16:creationId xmlns:a16="http://schemas.microsoft.com/office/drawing/2014/main" id="{59AD7A64-7F5D-4207-896E-8FBF7E650DA5}"/>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811" b="-10811"/>
          <a:stretch>
            <a:fillRect/>
          </a:stretch>
        </p:blipFill>
        <p:spPr>
          <a:xfrm>
            <a:off x="457199" y="1122386"/>
            <a:ext cx="8062913" cy="3500071"/>
          </a:xfrm>
        </p:spPr>
      </p:pic>
    </p:spTree>
    <p:extLst>
      <p:ext uri="{BB962C8B-B14F-4D97-AF65-F5344CB8AC3E}">
        <p14:creationId xmlns:p14="http://schemas.microsoft.com/office/powerpoint/2010/main" val="259789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Reaction Rates</a:t>
            </a:r>
          </a:p>
        </p:txBody>
      </p:sp>
      <p:sp>
        <p:nvSpPr>
          <p:cNvPr id="3" name="Content Placeholder 2"/>
          <p:cNvSpPr>
            <a:spLocks noGrp="1"/>
          </p:cNvSpPr>
          <p:nvPr>
            <p:ph idx="1"/>
          </p:nvPr>
        </p:nvSpPr>
        <p:spPr/>
        <p:txBody>
          <a:bodyPr/>
          <a:lstStyle/>
          <a:p>
            <a:pPr marL="457200" indent="-457200">
              <a:buFont typeface="+mj-lt"/>
              <a:buAutoNum type="arabicParenR" startAt="3"/>
            </a:pPr>
            <a:r>
              <a:rPr lang="en-US" dirty="0"/>
              <a:t>Temperature of the reactants.</a:t>
            </a:r>
          </a:p>
          <a:p>
            <a:pPr lvl="1"/>
            <a:r>
              <a:rPr lang="en-US" dirty="0"/>
              <a:t>Reaction rate ordinarily </a:t>
            </a:r>
            <a:r>
              <a:rPr lang="en-US" i="1" dirty="0"/>
              <a:t>increases</a:t>
            </a:r>
            <a:r>
              <a:rPr lang="en-US" dirty="0"/>
              <a:t> with temperature.</a:t>
            </a:r>
          </a:p>
          <a:p>
            <a:endParaRPr lang="en-US" dirty="0"/>
          </a:p>
          <a:p>
            <a:pPr marL="457200" indent="-457200">
              <a:buFont typeface="+mj-lt"/>
              <a:buAutoNum type="arabicParenR" startAt="4"/>
            </a:pPr>
            <a:r>
              <a:rPr lang="en-US" dirty="0"/>
              <a:t>Concentration of the reactants.</a:t>
            </a:r>
          </a:p>
          <a:p>
            <a:pPr lvl="1"/>
            <a:r>
              <a:rPr lang="en-US" dirty="0"/>
              <a:t>Reaction rate ordinarily </a:t>
            </a:r>
            <a:r>
              <a:rPr lang="en-US" i="1" dirty="0"/>
              <a:t>increases</a:t>
            </a:r>
            <a:r>
              <a:rPr lang="en-US" dirty="0"/>
              <a:t> with the concentration of reactants.</a:t>
            </a:r>
          </a:p>
          <a:p>
            <a:endParaRPr lang="en-US" dirty="0"/>
          </a:p>
          <a:p>
            <a:pPr marL="457200" indent="-457200">
              <a:buFont typeface="+mj-lt"/>
              <a:buAutoNum type="arabicParenR" startAt="5"/>
            </a:pPr>
            <a:r>
              <a:rPr lang="en-US" dirty="0"/>
              <a:t>The presence of a catalyst </a:t>
            </a:r>
          </a:p>
          <a:p>
            <a:endParaRPr lang="en-US" dirty="0"/>
          </a:p>
        </p:txBody>
      </p:sp>
    </p:spTree>
    <p:extLst>
      <p:ext uri="{BB962C8B-B14F-4D97-AF65-F5344CB8AC3E}">
        <p14:creationId xmlns:p14="http://schemas.microsoft.com/office/powerpoint/2010/main" val="15519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idx="1"/>
          </p:nvPr>
        </p:nvSpPr>
        <p:spPr/>
        <p:txBody>
          <a:bodyPr/>
          <a:lstStyle/>
          <a:p>
            <a:r>
              <a:rPr lang="en-US" dirty="0"/>
              <a:t>17.1 Chemical Reaction Rates</a:t>
            </a:r>
          </a:p>
          <a:p>
            <a:r>
              <a:rPr lang="en-US" dirty="0"/>
              <a:t>17.2 Factors Affecting Reaction Rates</a:t>
            </a:r>
          </a:p>
          <a:p>
            <a:r>
              <a:rPr lang="en-US" dirty="0"/>
              <a:t>17.3 Rate Laws</a:t>
            </a:r>
          </a:p>
          <a:p>
            <a:r>
              <a:rPr lang="en-US" dirty="0"/>
              <a:t>17.4 Integrated Rate Laws</a:t>
            </a:r>
          </a:p>
          <a:p>
            <a:r>
              <a:rPr lang="en-US" dirty="0"/>
              <a:t>17.5 Collision Theory</a:t>
            </a:r>
          </a:p>
          <a:p>
            <a:r>
              <a:rPr lang="en-US" dirty="0"/>
              <a:t>17.6 Reaction Mechanisms</a:t>
            </a:r>
          </a:p>
          <a:p>
            <a:r>
              <a:rPr lang="en-US" dirty="0"/>
              <a:t>17.7 Catalysis</a:t>
            </a:r>
          </a:p>
        </p:txBody>
      </p:sp>
    </p:spTree>
    <p:extLst>
      <p:ext uri="{BB962C8B-B14F-4D97-AF65-F5344CB8AC3E}">
        <p14:creationId xmlns:p14="http://schemas.microsoft.com/office/powerpoint/2010/main" val="2639562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and Collision</a:t>
            </a:r>
          </a:p>
        </p:txBody>
      </p:sp>
      <p:sp>
        <p:nvSpPr>
          <p:cNvPr id="3" name="Content Placeholder 2"/>
          <p:cNvSpPr>
            <a:spLocks noGrp="1"/>
          </p:cNvSpPr>
          <p:nvPr>
            <p:ph idx="1"/>
          </p:nvPr>
        </p:nvSpPr>
        <p:spPr>
          <a:xfrm>
            <a:off x="628650" y="955965"/>
            <a:ext cx="7886700" cy="4592080"/>
          </a:xfrm>
        </p:spPr>
        <p:txBody>
          <a:bodyPr>
            <a:normAutofit/>
          </a:bodyPr>
          <a:lstStyle/>
          <a:p>
            <a:r>
              <a:rPr lang="en-US" dirty="0"/>
              <a:t>Chemical reactions occur as the result of collisions between reactant molecules.</a:t>
            </a:r>
          </a:p>
          <a:p>
            <a:endParaRPr lang="en-US" dirty="0"/>
          </a:p>
          <a:p>
            <a:r>
              <a:rPr lang="en-US" dirty="0"/>
              <a:t>The higher the concentration of reactant molecules, the more likely molecules will collide and react, and therefore the faster the reaction rate.  </a:t>
            </a:r>
          </a:p>
          <a:p>
            <a:endParaRPr lang="en-US" dirty="0"/>
          </a:p>
          <a:p>
            <a:pPr marL="0" indent="0">
              <a:buNone/>
            </a:pPr>
            <a:r>
              <a:rPr lang="en-US" sz="2000" dirty="0">
                <a:hlinkClick r:id="rId2"/>
              </a:rPr>
              <a:t>https://www.youtube.com/watch?v=m4_twEXWjgg</a:t>
            </a:r>
            <a:r>
              <a:rPr lang="en-US" sz="2000" dirty="0"/>
              <a:t> </a:t>
            </a:r>
          </a:p>
          <a:p>
            <a:endParaRPr lang="en-US" dirty="0"/>
          </a:p>
          <a:p>
            <a:r>
              <a:rPr lang="en-US" dirty="0"/>
              <a:t>As reactants get consumed, collisions happen less frequently and the reaction rate decreases. </a:t>
            </a:r>
          </a:p>
          <a:p>
            <a:endParaRPr lang="en-US" dirty="0"/>
          </a:p>
        </p:txBody>
      </p:sp>
    </p:spTree>
    <p:extLst>
      <p:ext uri="{BB962C8B-B14F-4D97-AF65-F5344CB8AC3E}">
        <p14:creationId xmlns:p14="http://schemas.microsoft.com/office/powerpoint/2010/main" val="3270247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17.7</a:t>
            </a:r>
          </a:p>
        </p:txBody>
      </p:sp>
      <p:sp>
        <p:nvSpPr>
          <p:cNvPr id="7" name="Figure Legend"/>
          <p:cNvSpPr>
            <a:spLocks noGrp="1"/>
          </p:cNvSpPr>
          <p:nvPr>
            <p:ph type="body" sz="quarter" idx="14"/>
          </p:nvPr>
        </p:nvSpPr>
        <p:spPr/>
        <p:txBody>
          <a:bodyPr>
            <a:normAutofit/>
          </a:bodyPr>
          <a:lstStyle/>
          <a:p>
            <a:pPr marL="0" indent="0">
              <a:buNone/>
            </a:pPr>
            <a:r>
              <a:rPr lang="en-US" sz="1600" dirty="0"/>
              <a:t>Statues made from carbonate compounds such as limestone and marble typically weather slowly over time due to the actions of water, and thermal expansion and contraction. However, pollutants like sulfur dioxide can accelerate weathering. As the concentration of air pollutants increases, deterioration of limestone occurs more rapidly. (credit: James P Fisher III)</a:t>
            </a:r>
          </a:p>
        </p:txBody>
      </p:sp>
      <p:pic>
        <p:nvPicPr>
          <p:cNvPr id="10" name="Figure" descr="A photograph is shown of an angel statue. While some details of the statue, including facial features, are present, effects of weathering appear to be diminishing these features.">
            <a:extLst>
              <a:ext uri="{FF2B5EF4-FFF2-40B4-BE49-F238E27FC236}">
                <a16:creationId xmlns:a16="http://schemas.microsoft.com/office/drawing/2014/main" id="{E940F095-872C-4760-B88F-F074013FB227}"/>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906" r="-26906"/>
          <a:stretch>
            <a:fillRect/>
          </a:stretch>
        </p:blipFill>
        <p:spPr>
          <a:xfrm>
            <a:off x="457199" y="1122386"/>
            <a:ext cx="8062913" cy="3500071"/>
          </a:xfrm>
        </p:spPr>
      </p:pic>
    </p:spTree>
    <p:extLst>
      <p:ext uri="{BB962C8B-B14F-4D97-AF65-F5344CB8AC3E}">
        <p14:creationId xmlns:p14="http://schemas.microsoft.com/office/powerpoint/2010/main" val="1229672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17.3 Rate Laws</a:t>
            </a:r>
          </a:p>
          <a:p>
            <a:pPr lvl="1"/>
            <a:r>
              <a:rPr lang="en-US" dirty="0"/>
              <a:t>Explain the form and function of a rate law</a:t>
            </a:r>
          </a:p>
          <a:p>
            <a:pPr lvl="1"/>
            <a:r>
              <a:rPr lang="en-US" dirty="0"/>
              <a:t>Use rate laws to calculate reaction rates</a:t>
            </a:r>
          </a:p>
          <a:p>
            <a:pPr lvl="1"/>
            <a:r>
              <a:rPr lang="en-US" dirty="0"/>
              <a:t>Use rate and concentration data to identify reaction orders and derive rate laws</a:t>
            </a:r>
          </a:p>
        </p:txBody>
      </p:sp>
    </p:spTree>
    <p:extLst>
      <p:ext uri="{BB962C8B-B14F-4D97-AF65-F5344CB8AC3E}">
        <p14:creationId xmlns:p14="http://schemas.microsoft.com/office/powerpoint/2010/main" val="1534885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Laws</a:t>
            </a:r>
          </a:p>
        </p:txBody>
      </p:sp>
      <p:sp>
        <p:nvSpPr>
          <p:cNvPr id="3" name="Content Placeholder 2"/>
          <p:cNvSpPr>
            <a:spLocks noGrp="1"/>
          </p:cNvSpPr>
          <p:nvPr>
            <p:ph idx="1"/>
          </p:nvPr>
        </p:nvSpPr>
        <p:spPr/>
        <p:txBody>
          <a:bodyPr/>
          <a:lstStyle/>
          <a:p>
            <a:r>
              <a:rPr lang="en-US" dirty="0"/>
              <a:t>Rate is directly related to reactant concentration.</a:t>
            </a:r>
          </a:p>
          <a:p>
            <a:endParaRPr lang="en-US" dirty="0"/>
          </a:p>
        </p:txBody>
      </p:sp>
    </p:spTree>
    <p:extLst>
      <p:ext uri="{BB962C8B-B14F-4D97-AF65-F5344CB8AC3E}">
        <p14:creationId xmlns:p14="http://schemas.microsoft.com/office/powerpoint/2010/main" val="3081791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Laws</a:t>
            </a:r>
          </a:p>
        </p:txBody>
      </p:sp>
      <p:sp>
        <p:nvSpPr>
          <p:cNvPr id="3" name="Content Placeholder 2"/>
          <p:cNvSpPr>
            <a:spLocks noGrp="1"/>
          </p:cNvSpPr>
          <p:nvPr>
            <p:ph idx="1"/>
          </p:nvPr>
        </p:nvSpPr>
        <p:spPr>
          <a:xfrm>
            <a:off x="628650" y="955965"/>
            <a:ext cx="7886700" cy="4181114"/>
          </a:xfrm>
        </p:spPr>
        <p:txBody>
          <a:bodyPr/>
          <a:lstStyle/>
          <a:p>
            <a:pPr marL="0" indent="0" algn="ctr">
              <a:buNone/>
            </a:pPr>
            <a:r>
              <a:rPr lang="en-US" dirty="0"/>
              <a:t>N</a:t>
            </a:r>
            <a:r>
              <a:rPr lang="en-US" baseline="-25000" dirty="0"/>
              <a:t>2</a:t>
            </a:r>
            <a:r>
              <a:rPr lang="en-US" dirty="0"/>
              <a:t>O</a:t>
            </a:r>
            <a:r>
              <a:rPr lang="en-US" baseline="-25000" dirty="0"/>
              <a:t>5</a:t>
            </a:r>
            <a:r>
              <a:rPr lang="en-US" dirty="0"/>
              <a:t> (g) </a:t>
            </a:r>
            <a:r>
              <a:rPr lang="en-US" dirty="0">
                <a:latin typeface="Times New Roman"/>
                <a:cs typeface="Times New Roman"/>
                <a:sym typeface="Wingdings" pitchFamily="2" charset="2"/>
              </a:rPr>
              <a:t>→</a:t>
            </a:r>
            <a:r>
              <a:rPr lang="en-US" dirty="0">
                <a:sym typeface="Wingdings" pitchFamily="2" charset="2"/>
              </a:rPr>
              <a:t> 2NO</a:t>
            </a:r>
            <a:r>
              <a:rPr lang="en-US" baseline="-25000" dirty="0">
                <a:sym typeface="Wingdings" pitchFamily="2" charset="2"/>
              </a:rPr>
              <a:t>2</a:t>
            </a:r>
            <a:r>
              <a:rPr lang="en-US" dirty="0">
                <a:sym typeface="Wingdings" pitchFamily="2" charset="2"/>
              </a:rPr>
              <a:t> (g) + ½O</a:t>
            </a:r>
            <a:r>
              <a:rPr lang="en-US" baseline="-25000" dirty="0">
                <a:sym typeface="Wingdings" pitchFamily="2" charset="2"/>
              </a:rPr>
              <a:t>2</a:t>
            </a:r>
            <a:r>
              <a:rPr lang="en-US" dirty="0">
                <a:sym typeface="Wingdings" pitchFamily="2" charset="2"/>
              </a:rPr>
              <a:t> (g)</a:t>
            </a:r>
          </a:p>
          <a:p>
            <a:endParaRPr lang="en-US" dirty="0"/>
          </a:p>
          <a:p>
            <a:r>
              <a:rPr lang="en-US" dirty="0"/>
              <a:t>The rate law for this reaction is: rate = </a:t>
            </a:r>
            <a:r>
              <a:rPr lang="en-US" i="1" dirty="0"/>
              <a:t>k</a:t>
            </a:r>
            <a:r>
              <a:rPr lang="en-US" dirty="0"/>
              <a:t>[N</a:t>
            </a:r>
            <a:r>
              <a:rPr lang="en-US" baseline="-25000" dirty="0"/>
              <a:t>2</a:t>
            </a:r>
            <a:r>
              <a:rPr lang="en-US" dirty="0"/>
              <a:t>O</a:t>
            </a:r>
            <a:r>
              <a:rPr lang="en-US" baseline="-25000" dirty="0"/>
              <a:t>5</a:t>
            </a:r>
            <a:r>
              <a:rPr lang="en-US" dirty="0"/>
              <a:t>]</a:t>
            </a:r>
          </a:p>
          <a:p>
            <a:pPr lvl="1"/>
            <a:r>
              <a:rPr lang="en-US" dirty="0"/>
              <a:t>Only reactants appear in a rate law. </a:t>
            </a:r>
          </a:p>
          <a:p>
            <a:pPr lvl="1"/>
            <a:r>
              <a:rPr lang="en-US" i="1" dirty="0"/>
              <a:t>k</a:t>
            </a:r>
            <a:r>
              <a:rPr lang="en-US" dirty="0"/>
              <a:t> is the rate constant for the reaction. </a:t>
            </a:r>
          </a:p>
          <a:p>
            <a:endParaRPr lang="en-US" dirty="0"/>
          </a:p>
          <a:p>
            <a:r>
              <a:rPr lang="en-US" dirty="0"/>
              <a:t>The rate law is used to calculate the instantaneous rate or initial rate of reaction with a specific reactant concentration. </a:t>
            </a:r>
          </a:p>
          <a:p>
            <a:endParaRPr lang="en-US" dirty="0"/>
          </a:p>
          <a:p>
            <a:r>
              <a:rPr lang="en-US" dirty="0"/>
              <a:t>For some reactions the rate law is more complex…</a:t>
            </a:r>
          </a:p>
          <a:p>
            <a:endParaRPr lang="en-US" dirty="0"/>
          </a:p>
        </p:txBody>
      </p:sp>
    </p:spTree>
    <p:extLst>
      <p:ext uri="{BB962C8B-B14F-4D97-AF65-F5344CB8AC3E}">
        <p14:creationId xmlns:p14="http://schemas.microsoft.com/office/powerpoint/2010/main" val="437056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Constant, </a:t>
            </a:r>
            <a:r>
              <a:rPr lang="en-US" i="1" dirty="0"/>
              <a:t>k</a:t>
            </a:r>
          </a:p>
        </p:txBody>
      </p:sp>
      <p:sp>
        <p:nvSpPr>
          <p:cNvPr id="3" name="Content Placeholder 2"/>
          <p:cNvSpPr>
            <a:spLocks noGrp="1"/>
          </p:cNvSpPr>
          <p:nvPr>
            <p:ph idx="1"/>
          </p:nvPr>
        </p:nvSpPr>
        <p:spPr/>
        <p:txBody>
          <a:bodyPr/>
          <a:lstStyle/>
          <a:p>
            <a:r>
              <a:rPr lang="en-US" dirty="0"/>
              <a:t>The rate constant, </a:t>
            </a:r>
            <a:r>
              <a:rPr lang="en-US" i="1" dirty="0"/>
              <a:t>k</a:t>
            </a:r>
            <a:r>
              <a:rPr lang="en-US" dirty="0"/>
              <a:t> is specific for a particular reaction at a particular temperature. </a:t>
            </a:r>
          </a:p>
          <a:p>
            <a:endParaRPr lang="en-US" dirty="0"/>
          </a:p>
          <a:p>
            <a:r>
              <a:rPr lang="en-US" i="1" dirty="0"/>
              <a:t>k</a:t>
            </a:r>
            <a:r>
              <a:rPr lang="en-US" dirty="0"/>
              <a:t> is independent of reactant concentration. </a:t>
            </a:r>
          </a:p>
          <a:p>
            <a:endParaRPr lang="en-US" dirty="0"/>
          </a:p>
          <a:p>
            <a:r>
              <a:rPr lang="en-US" i="1" dirty="0"/>
              <a:t>k</a:t>
            </a:r>
            <a:r>
              <a:rPr lang="en-US" dirty="0"/>
              <a:t> must be determined experimentally. </a:t>
            </a:r>
          </a:p>
          <a:p>
            <a:endParaRPr lang="en-US" dirty="0"/>
          </a:p>
        </p:txBody>
      </p:sp>
    </p:spTree>
    <p:extLst>
      <p:ext uri="{BB962C8B-B14F-4D97-AF65-F5344CB8AC3E}">
        <p14:creationId xmlns:p14="http://schemas.microsoft.com/office/powerpoint/2010/main" val="767596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Laws</a:t>
            </a:r>
          </a:p>
        </p:txBody>
      </p:sp>
      <p:sp>
        <p:nvSpPr>
          <p:cNvPr id="3" name="Content Placeholder 2"/>
          <p:cNvSpPr>
            <a:spLocks noGrp="1"/>
          </p:cNvSpPr>
          <p:nvPr>
            <p:ph idx="1"/>
          </p:nvPr>
        </p:nvSpPr>
        <p:spPr>
          <a:xfrm>
            <a:off x="628650" y="955965"/>
            <a:ext cx="7886700" cy="4818111"/>
          </a:xfrm>
        </p:spPr>
        <p:txBody>
          <a:bodyPr>
            <a:normAutofit/>
          </a:bodyPr>
          <a:lstStyle/>
          <a:p>
            <a:r>
              <a:rPr lang="en-US" dirty="0"/>
              <a:t>Experiments must be done to determine the rate law for a reaction.</a:t>
            </a:r>
          </a:p>
          <a:p>
            <a:pPr lvl="1"/>
            <a:r>
              <a:rPr lang="en-US" sz="1800" i="1" dirty="0">
                <a:solidFill>
                  <a:schemeClr val="accent3"/>
                </a:solidFill>
              </a:rPr>
              <a:t>Can’t just use a balanced chemical equation. </a:t>
            </a:r>
          </a:p>
          <a:p>
            <a:pPr lvl="1"/>
            <a:endParaRPr lang="en-US" sz="1800" i="1" dirty="0">
              <a:solidFill>
                <a:schemeClr val="accent3"/>
              </a:solidFill>
            </a:endParaRPr>
          </a:p>
          <a:p>
            <a:r>
              <a:rPr lang="en-US" dirty="0"/>
              <a:t>For a reaction with a single reactant:</a:t>
            </a:r>
          </a:p>
          <a:p>
            <a:pPr lvl="1"/>
            <a:r>
              <a:rPr lang="en-US" sz="1800" i="1" dirty="0">
                <a:solidFill>
                  <a:schemeClr val="accent3"/>
                </a:solidFill>
              </a:rPr>
              <a:t>A</a:t>
            </a:r>
            <a:r>
              <a:rPr lang="en-US" sz="1800" dirty="0">
                <a:solidFill>
                  <a:schemeClr val="accent3"/>
                </a:solidFill>
              </a:rPr>
              <a:t> </a:t>
            </a:r>
            <a:r>
              <a:rPr lang="en-US" sz="1800" dirty="0">
                <a:solidFill>
                  <a:schemeClr val="accent3"/>
                </a:solidFill>
                <a:latin typeface="Times New Roman"/>
                <a:cs typeface="Times New Roman"/>
                <a:sym typeface="Wingdings" pitchFamily="2" charset="2"/>
              </a:rPr>
              <a:t>→</a:t>
            </a:r>
            <a:r>
              <a:rPr lang="en-US" sz="1800" dirty="0">
                <a:solidFill>
                  <a:schemeClr val="accent3"/>
                </a:solidFill>
                <a:sym typeface="Wingdings" pitchFamily="2" charset="2"/>
              </a:rPr>
              <a:t> products</a:t>
            </a:r>
          </a:p>
          <a:p>
            <a:pPr lvl="1"/>
            <a:r>
              <a:rPr lang="en-US" sz="1800" dirty="0">
                <a:solidFill>
                  <a:schemeClr val="accent3"/>
                </a:solidFill>
                <a:sym typeface="Wingdings" pitchFamily="2" charset="2"/>
              </a:rPr>
              <a:t>rate = </a:t>
            </a:r>
            <a:r>
              <a:rPr lang="en-US" sz="1800" i="1" dirty="0">
                <a:solidFill>
                  <a:schemeClr val="accent3"/>
                </a:solidFill>
                <a:sym typeface="Wingdings" pitchFamily="2" charset="2"/>
              </a:rPr>
              <a:t>k</a:t>
            </a:r>
            <a:r>
              <a:rPr lang="en-US" sz="1800" dirty="0">
                <a:solidFill>
                  <a:schemeClr val="accent3"/>
                </a:solidFill>
                <a:sym typeface="Wingdings" pitchFamily="2" charset="2"/>
              </a:rPr>
              <a:t>[</a:t>
            </a:r>
            <a:r>
              <a:rPr lang="en-US" sz="1800" i="1" dirty="0">
                <a:solidFill>
                  <a:schemeClr val="accent3"/>
                </a:solidFill>
                <a:sym typeface="Wingdings" pitchFamily="2" charset="2"/>
              </a:rPr>
              <a:t>A</a:t>
            </a:r>
            <a:r>
              <a:rPr lang="en-US" sz="1800" dirty="0">
                <a:solidFill>
                  <a:schemeClr val="accent3"/>
                </a:solidFill>
                <a:sym typeface="Wingdings" pitchFamily="2" charset="2"/>
              </a:rPr>
              <a:t>]</a:t>
            </a:r>
            <a:r>
              <a:rPr lang="en-US" sz="1800" i="1" baseline="30000" dirty="0">
                <a:solidFill>
                  <a:schemeClr val="accent3"/>
                </a:solidFill>
                <a:sym typeface="Wingdings" pitchFamily="2" charset="2"/>
              </a:rPr>
              <a:t>m</a:t>
            </a:r>
          </a:p>
          <a:p>
            <a:pPr lvl="1"/>
            <a:r>
              <a:rPr lang="en-US" sz="1800" i="1" dirty="0">
                <a:solidFill>
                  <a:schemeClr val="accent3"/>
                </a:solidFill>
                <a:sym typeface="Wingdings" pitchFamily="2" charset="2"/>
              </a:rPr>
              <a:t>m</a:t>
            </a:r>
            <a:r>
              <a:rPr lang="en-US" sz="1800" dirty="0">
                <a:solidFill>
                  <a:schemeClr val="accent3"/>
                </a:solidFill>
                <a:sym typeface="Wingdings" pitchFamily="2" charset="2"/>
              </a:rPr>
              <a:t> is the order of the reaction</a:t>
            </a:r>
          </a:p>
          <a:p>
            <a:pPr lvl="1"/>
            <a:r>
              <a:rPr lang="en-US" sz="1800" i="1" dirty="0">
                <a:solidFill>
                  <a:schemeClr val="accent3"/>
                </a:solidFill>
                <a:sym typeface="Wingdings" pitchFamily="2" charset="2"/>
              </a:rPr>
              <a:t>m</a:t>
            </a:r>
            <a:r>
              <a:rPr lang="en-US" sz="1800" dirty="0">
                <a:solidFill>
                  <a:schemeClr val="accent3"/>
                </a:solidFill>
                <a:sym typeface="Wingdings" pitchFamily="2" charset="2"/>
              </a:rPr>
              <a:t> must be determined experimentally (not from balanced chemical equations). </a:t>
            </a:r>
          </a:p>
          <a:p>
            <a:pPr lvl="1"/>
            <a:r>
              <a:rPr lang="en-US" sz="1800" b="1" dirty="0">
                <a:solidFill>
                  <a:schemeClr val="accent3"/>
                </a:solidFill>
                <a:sym typeface="Wingdings" pitchFamily="2" charset="2"/>
              </a:rPr>
              <a:t>Reaction orders </a:t>
            </a:r>
            <a:r>
              <a:rPr lang="en-US" sz="1800" dirty="0">
                <a:solidFill>
                  <a:schemeClr val="accent3"/>
                </a:solidFill>
                <a:sym typeface="Wingdings" pitchFamily="2" charset="2"/>
              </a:rPr>
              <a:t>are usually positive integers (0, 1, 2…) but can also be fractions or negative numbers. </a:t>
            </a:r>
            <a:endParaRPr lang="en-US" sz="1800" dirty="0">
              <a:solidFill>
                <a:schemeClr val="accent3"/>
              </a:solidFill>
            </a:endParaRPr>
          </a:p>
          <a:p>
            <a:endParaRPr lang="en-US" dirty="0"/>
          </a:p>
        </p:txBody>
      </p:sp>
    </p:spTree>
    <p:extLst>
      <p:ext uri="{BB962C8B-B14F-4D97-AF65-F5344CB8AC3E}">
        <p14:creationId xmlns:p14="http://schemas.microsoft.com/office/powerpoint/2010/main" val="2341914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Laws</a:t>
            </a:r>
          </a:p>
        </p:txBody>
      </p:sp>
      <p:sp>
        <p:nvSpPr>
          <p:cNvPr id="3" name="Content Placeholder 2"/>
          <p:cNvSpPr>
            <a:spLocks noGrp="1"/>
          </p:cNvSpPr>
          <p:nvPr>
            <p:ph idx="1"/>
          </p:nvPr>
        </p:nvSpPr>
        <p:spPr/>
        <p:txBody>
          <a:bodyPr/>
          <a:lstStyle/>
          <a:p>
            <a:r>
              <a:rPr lang="en-US" dirty="0"/>
              <a:t>Most reactions involve more than one reactant.</a:t>
            </a:r>
          </a:p>
          <a:p>
            <a:endParaRPr lang="en-US" dirty="0"/>
          </a:p>
          <a:p>
            <a:r>
              <a:rPr lang="en-US" i="1" dirty="0"/>
              <a:t>A</a:t>
            </a:r>
            <a:r>
              <a:rPr lang="en-US" dirty="0"/>
              <a:t> + </a:t>
            </a:r>
            <a:r>
              <a:rPr lang="en-US" i="1" dirty="0"/>
              <a:t>B</a:t>
            </a:r>
            <a:r>
              <a:rPr lang="en-US" dirty="0"/>
              <a:t> </a:t>
            </a:r>
            <a:r>
              <a:rPr lang="en-US" dirty="0">
                <a:latin typeface="Times New Roman"/>
                <a:cs typeface="Times New Roman"/>
                <a:sym typeface="Wingdings" pitchFamily="2" charset="2"/>
              </a:rPr>
              <a:t>→</a:t>
            </a:r>
            <a:r>
              <a:rPr lang="en-US" dirty="0">
                <a:sym typeface="Wingdings" pitchFamily="2" charset="2"/>
              </a:rPr>
              <a:t> products</a:t>
            </a:r>
          </a:p>
          <a:p>
            <a:pPr>
              <a:buNone/>
            </a:pPr>
            <a:endParaRPr lang="en-US" dirty="0">
              <a:sym typeface="Wingdings" pitchFamily="2" charset="2"/>
            </a:endParaRPr>
          </a:p>
          <a:p>
            <a:r>
              <a:rPr lang="en-US" dirty="0">
                <a:sym typeface="Wingdings" pitchFamily="2" charset="2"/>
              </a:rPr>
              <a:t>rate = </a:t>
            </a:r>
            <a:r>
              <a:rPr lang="en-US" i="1" dirty="0">
                <a:sym typeface="Wingdings" pitchFamily="2" charset="2"/>
              </a:rPr>
              <a:t>k</a:t>
            </a:r>
            <a:r>
              <a:rPr lang="en-US" dirty="0">
                <a:sym typeface="Wingdings" pitchFamily="2" charset="2"/>
              </a:rPr>
              <a:t>[</a:t>
            </a:r>
            <a:r>
              <a:rPr lang="en-US" i="1" dirty="0">
                <a:sym typeface="Wingdings" pitchFamily="2" charset="2"/>
              </a:rPr>
              <a:t>A</a:t>
            </a:r>
            <a:r>
              <a:rPr lang="en-US" dirty="0">
                <a:sym typeface="Wingdings" pitchFamily="2" charset="2"/>
              </a:rPr>
              <a:t>]</a:t>
            </a:r>
            <a:r>
              <a:rPr lang="en-US" i="1" baseline="30000" dirty="0">
                <a:sym typeface="Wingdings" pitchFamily="2" charset="2"/>
              </a:rPr>
              <a:t>m</a:t>
            </a:r>
            <a:r>
              <a:rPr lang="en-US" dirty="0">
                <a:sym typeface="Wingdings" pitchFamily="2" charset="2"/>
              </a:rPr>
              <a:t>[</a:t>
            </a:r>
            <a:r>
              <a:rPr lang="en-US" i="1" dirty="0">
                <a:sym typeface="Wingdings" pitchFamily="2" charset="2"/>
              </a:rPr>
              <a:t>B</a:t>
            </a:r>
            <a:r>
              <a:rPr lang="en-US" dirty="0">
                <a:sym typeface="Wingdings" pitchFamily="2" charset="2"/>
              </a:rPr>
              <a:t>]</a:t>
            </a:r>
            <a:r>
              <a:rPr lang="en-US" i="1" baseline="30000" dirty="0">
                <a:sym typeface="Wingdings" pitchFamily="2" charset="2"/>
              </a:rPr>
              <a:t>n</a:t>
            </a:r>
          </a:p>
          <a:p>
            <a:endParaRPr lang="en-US" baseline="30000" dirty="0">
              <a:sym typeface="Wingdings" pitchFamily="2" charset="2"/>
            </a:endParaRPr>
          </a:p>
          <a:p>
            <a:r>
              <a:rPr lang="en-US" dirty="0">
                <a:sym typeface="Wingdings" pitchFamily="2" charset="2"/>
              </a:rPr>
              <a:t>There are three orders:</a:t>
            </a:r>
          </a:p>
          <a:p>
            <a:pPr lvl="1"/>
            <a:r>
              <a:rPr lang="en-US" i="1" dirty="0">
                <a:solidFill>
                  <a:schemeClr val="accent3"/>
                </a:solidFill>
                <a:sym typeface="Wingdings" pitchFamily="2" charset="2"/>
              </a:rPr>
              <a:t>m</a:t>
            </a:r>
            <a:r>
              <a:rPr lang="en-US" dirty="0">
                <a:solidFill>
                  <a:schemeClr val="accent3"/>
                </a:solidFill>
                <a:sym typeface="Wingdings" pitchFamily="2" charset="2"/>
              </a:rPr>
              <a:t> is the order with respect to </a:t>
            </a:r>
            <a:r>
              <a:rPr lang="en-US" i="1" dirty="0">
                <a:solidFill>
                  <a:schemeClr val="accent3"/>
                </a:solidFill>
                <a:sym typeface="Wingdings" pitchFamily="2" charset="2"/>
              </a:rPr>
              <a:t>A</a:t>
            </a:r>
          </a:p>
          <a:p>
            <a:pPr lvl="1"/>
            <a:r>
              <a:rPr lang="en-US" i="1" dirty="0">
                <a:solidFill>
                  <a:schemeClr val="accent3"/>
                </a:solidFill>
                <a:sym typeface="Wingdings" pitchFamily="2" charset="2"/>
              </a:rPr>
              <a:t>n</a:t>
            </a:r>
            <a:r>
              <a:rPr lang="en-US" dirty="0">
                <a:solidFill>
                  <a:schemeClr val="accent3"/>
                </a:solidFill>
                <a:sym typeface="Wingdings" pitchFamily="2" charset="2"/>
              </a:rPr>
              <a:t> is the order with respect to </a:t>
            </a:r>
            <a:r>
              <a:rPr lang="en-US" i="1" dirty="0">
                <a:solidFill>
                  <a:schemeClr val="accent3"/>
                </a:solidFill>
                <a:sym typeface="Wingdings" pitchFamily="2" charset="2"/>
              </a:rPr>
              <a:t>B</a:t>
            </a:r>
          </a:p>
          <a:p>
            <a:pPr lvl="1"/>
            <a:r>
              <a:rPr lang="en-US" dirty="0">
                <a:solidFill>
                  <a:schemeClr val="accent3"/>
                </a:solidFill>
                <a:sym typeface="Wingdings" pitchFamily="2" charset="2"/>
              </a:rPr>
              <a:t>The </a:t>
            </a:r>
            <a:r>
              <a:rPr lang="en-US" i="1" dirty="0">
                <a:solidFill>
                  <a:schemeClr val="accent3"/>
                </a:solidFill>
                <a:sym typeface="Wingdings" pitchFamily="2" charset="2"/>
              </a:rPr>
              <a:t>overall order </a:t>
            </a:r>
            <a:r>
              <a:rPr lang="en-US" dirty="0">
                <a:solidFill>
                  <a:schemeClr val="accent3"/>
                </a:solidFill>
                <a:sym typeface="Wingdings" pitchFamily="2" charset="2"/>
              </a:rPr>
              <a:t>of the reaction = </a:t>
            </a:r>
            <a:r>
              <a:rPr lang="en-US" i="1" dirty="0">
                <a:solidFill>
                  <a:schemeClr val="accent3"/>
                </a:solidFill>
                <a:sym typeface="Wingdings" pitchFamily="2" charset="2"/>
              </a:rPr>
              <a:t>m</a:t>
            </a:r>
            <a:r>
              <a:rPr lang="en-US" dirty="0">
                <a:solidFill>
                  <a:schemeClr val="accent3"/>
                </a:solidFill>
                <a:sym typeface="Wingdings" pitchFamily="2" charset="2"/>
              </a:rPr>
              <a:t> + </a:t>
            </a:r>
            <a:r>
              <a:rPr lang="en-US" i="1" dirty="0">
                <a:solidFill>
                  <a:schemeClr val="accent3"/>
                </a:solidFill>
                <a:sym typeface="Wingdings" pitchFamily="2" charset="2"/>
              </a:rPr>
              <a:t>n</a:t>
            </a:r>
          </a:p>
          <a:p>
            <a:endParaRPr lang="en-US" dirty="0"/>
          </a:p>
        </p:txBody>
      </p:sp>
    </p:spTree>
    <p:extLst>
      <p:ext uri="{BB962C8B-B14F-4D97-AF65-F5344CB8AC3E}">
        <p14:creationId xmlns:p14="http://schemas.microsoft.com/office/powerpoint/2010/main" val="1189549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17.8</a:t>
            </a:r>
          </a:p>
        </p:txBody>
      </p:sp>
      <p:sp>
        <p:nvSpPr>
          <p:cNvPr id="7" name="Figure Legend"/>
          <p:cNvSpPr>
            <a:spLocks noGrp="1"/>
          </p:cNvSpPr>
          <p:nvPr>
            <p:ph type="body" sz="quarter" idx="14"/>
          </p:nvPr>
        </p:nvSpPr>
        <p:spPr/>
        <p:txBody>
          <a:bodyPr>
            <a:normAutofit/>
          </a:bodyPr>
          <a:lstStyle/>
          <a:p>
            <a:pPr marL="0" indent="0">
              <a:buNone/>
            </a:pPr>
            <a:r>
              <a:rPr lang="en-US" sz="1600" dirty="0"/>
              <a:t>A contour map showing stratospheric ozone concentration and the “ozone hole” that occurs over Antarctica during its spring months. (credit: modification of work by NASA)</a:t>
            </a:r>
          </a:p>
        </p:txBody>
      </p:sp>
      <p:pic>
        <p:nvPicPr>
          <p:cNvPr id="9" name="Figure" descr="A view of Earth’s southern hemisphere is shown. A nearly circular region of approximately half the diameter of the image is shown in shades of purple, with Antarctica appearing in a slightly lighter color than the surrounding ocean areas. Immediately outside this region is a narrow bright blue zone followed by a bright green zone. In the top half of the figure, the purple region extends slightly outward from the circle and the blue zone extends more outward to the right of the center as compared to the lower half of the image. In the upper half of the image, the majority of the space outside the purple region is shaded green, with a few small strips of interspersed blue regions. The lower half however shows the majority of the space outside the central purple zone in yellow, orange, and red. The red zones appear in the lower central and left regions outside the purple zone. To the lower right of this image is a color scale that is labeled “Total Ozone (Dobsone units).” This scale begins at 0 and increases by 100’s up to 700. At the left end of the scale, the value 0 shows a very deep purple color, 100 is indigo, 200 is blue, 300 is green, 400 is a yellow-orange, 500 is red, 600 is pink, and 700 is white.">
            <a:extLst>
              <a:ext uri="{FF2B5EF4-FFF2-40B4-BE49-F238E27FC236}">
                <a16:creationId xmlns:a16="http://schemas.microsoft.com/office/drawing/2014/main" id="{B584B6F6-A282-42FC-88AD-45BE7A0E2B9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781" r="-67781"/>
          <a:stretch>
            <a:fillRect/>
          </a:stretch>
        </p:blipFill>
        <p:spPr>
          <a:xfrm>
            <a:off x="457199" y="1122386"/>
            <a:ext cx="8062913" cy="3500071"/>
          </a:xfrm>
        </p:spPr>
      </p:pic>
    </p:spTree>
    <p:extLst>
      <p:ext uri="{BB962C8B-B14F-4D97-AF65-F5344CB8AC3E}">
        <p14:creationId xmlns:p14="http://schemas.microsoft.com/office/powerpoint/2010/main" val="89369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with Respect to a Reactant</a:t>
            </a:r>
          </a:p>
        </p:txBody>
      </p:sp>
      <p:sp>
        <p:nvSpPr>
          <p:cNvPr id="3" name="Content Placeholder 2"/>
          <p:cNvSpPr>
            <a:spLocks noGrp="1"/>
          </p:cNvSpPr>
          <p:nvPr>
            <p:ph idx="1"/>
          </p:nvPr>
        </p:nvSpPr>
        <p:spPr/>
        <p:txBody>
          <a:bodyPr/>
          <a:lstStyle/>
          <a:p>
            <a:r>
              <a:rPr lang="en-US" dirty="0"/>
              <a:t>The </a:t>
            </a:r>
            <a:r>
              <a:rPr lang="en-US" i="1" dirty="0"/>
              <a:t>order with respect to a reactant </a:t>
            </a:r>
            <a:r>
              <a:rPr lang="en-US" dirty="0"/>
              <a:t>indicates the dependence of the reaction rate on the concentration of that particular reactant. </a:t>
            </a:r>
          </a:p>
          <a:p>
            <a:endParaRPr lang="en-US" dirty="0"/>
          </a:p>
          <a:p>
            <a:r>
              <a:rPr lang="en-US" dirty="0"/>
              <a:t>The </a:t>
            </a:r>
            <a:r>
              <a:rPr lang="en-US" i="1" dirty="0"/>
              <a:t>overall order </a:t>
            </a:r>
            <a:r>
              <a:rPr lang="en-US" dirty="0"/>
              <a:t>gives an understanding of how all the reactants contribute to the rate of a reaction.  </a:t>
            </a:r>
          </a:p>
          <a:p>
            <a:pPr lvl="1"/>
            <a:r>
              <a:rPr lang="en-US" dirty="0"/>
              <a:t>Also, dictates the units of the rate constant for that reaction. </a:t>
            </a:r>
          </a:p>
          <a:p>
            <a:endParaRPr lang="en-US" dirty="0"/>
          </a:p>
        </p:txBody>
      </p:sp>
    </p:spTree>
    <p:extLst>
      <p:ext uri="{BB962C8B-B14F-4D97-AF65-F5344CB8AC3E}">
        <p14:creationId xmlns:p14="http://schemas.microsoft.com/office/powerpoint/2010/main" val="264060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17.1</a:t>
            </a:r>
          </a:p>
        </p:txBody>
      </p:sp>
      <p:sp>
        <p:nvSpPr>
          <p:cNvPr id="7" name="Figure Legend"/>
          <p:cNvSpPr>
            <a:spLocks noGrp="1"/>
          </p:cNvSpPr>
          <p:nvPr>
            <p:ph type="body" sz="quarter" idx="14"/>
          </p:nvPr>
        </p:nvSpPr>
        <p:spPr/>
        <p:txBody>
          <a:bodyPr>
            <a:normAutofit/>
          </a:bodyPr>
          <a:lstStyle/>
          <a:p>
            <a:pPr marL="0" indent="0">
              <a:buNone/>
            </a:pPr>
            <a:r>
              <a:rPr lang="en-US" sz="1600" dirty="0"/>
              <a:t>An agama lizard basks in the sun. As its body warms, the chemical reactions of its metabolism speed up.</a:t>
            </a:r>
          </a:p>
        </p:txBody>
      </p:sp>
      <p:pic>
        <p:nvPicPr>
          <p:cNvPr id="9" name="Figure" descr="A photograph shows the head and part of the body of a lizard on a rock in a well-lit area.">
            <a:extLst>
              <a:ext uri="{FF2B5EF4-FFF2-40B4-BE49-F238E27FC236}">
                <a16:creationId xmlns:a16="http://schemas.microsoft.com/office/drawing/2014/main" id="{4652A1AD-ADC1-4320-B50C-CBA4E4295383}"/>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a:xfrm>
            <a:off x="457199" y="1122386"/>
            <a:ext cx="8062913" cy="3500071"/>
          </a:xfrm>
        </p:spPr>
      </p:pic>
    </p:spTree>
    <p:extLst>
      <p:ext uri="{BB962C8B-B14F-4D97-AF65-F5344CB8AC3E}">
        <p14:creationId xmlns:p14="http://schemas.microsoft.com/office/powerpoint/2010/main" val="611139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of a Reaction’s Rate Law</a:t>
            </a:r>
          </a:p>
        </p:txBody>
      </p:sp>
      <p:sp>
        <p:nvSpPr>
          <p:cNvPr id="3" name="Content Placeholder 2"/>
          <p:cNvSpPr>
            <a:spLocks noGrp="1"/>
          </p:cNvSpPr>
          <p:nvPr>
            <p:ph idx="1"/>
          </p:nvPr>
        </p:nvSpPr>
        <p:spPr/>
        <p:txBody>
          <a:bodyPr/>
          <a:lstStyle/>
          <a:p>
            <a:r>
              <a:rPr lang="en-US" dirty="0"/>
              <a:t>One way to determine the rate law of a reaction is to measure the </a:t>
            </a:r>
            <a:r>
              <a:rPr lang="en-US" b="1" dirty="0"/>
              <a:t>initial rate</a:t>
            </a:r>
            <a:r>
              <a:rPr lang="en-US" dirty="0"/>
              <a:t>.</a:t>
            </a:r>
          </a:p>
          <a:p>
            <a:pPr lvl="1"/>
            <a:r>
              <a:rPr lang="en-US" dirty="0"/>
              <a:t>The rate at time zero.</a:t>
            </a:r>
          </a:p>
          <a:p>
            <a:endParaRPr lang="en-US" dirty="0"/>
          </a:p>
          <a:p>
            <a:endParaRPr lang="en-US" dirty="0"/>
          </a:p>
          <a:p>
            <a:r>
              <a:rPr lang="en-US" dirty="0"/>
              <a:t>If the initial rate is measured with a number of different initial reactant concentrations then the rate law can be determined. </a:t>
            </a:r>
          </a:p>
          <a:p>
            <a:endParaRPr lang="en-US" dirty="0"/>
          </a:p>
        </p:txBody>
      </p:sp>
    </p:spTree>
    <p:extLst>
      <p:ext uri="{BB962C8B-B14F-4D97-AF65-F5344CB8AC3E}">
        <p14:creationId xmlns:p14="http://schemas.microsoft.com/office/powerpoint/2010/main" val="576347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Determine a Rate Law </a:t>
            </a:r>
          </a:p>
        </p:txBody>
      </p:sp>
      <p:sp>
        <p:nvSpPr>
          <p:cNvPr id="3" name="Content Placeholder 2"/>
          <p:cNvSpPr>
            <a:spLocks noGrp="1"/>
          </p:cNvSpPr>
          <p:nvPr>
            <p:ph idx="1"/>
          </p:nvPr>
        </p:nvSpPr>
        <p:spPr/>
        <p:txBody>
          <a:bodyPr/>
          <a:lstStyle/>
          <a:p>
            <a:r>
              <a:rPr lang="en-US" dirty="0"/>
              <a:t>The </a:t>
            </a:r>
            <a:r>
              <a:rPr lang="en-US" i="1" dirty="0"/>
              <a:t>order with respect to a particular reactant </a:t>
            </a:r>
            <a:r>
              <a:rPr lang="en-US" dirty="0"/>
              <a:t>can be determined by varying its initial concentration while holding the initial concentration(s) of the other reactant(s) constant. </a:t>
            </a:r>
          </a:p>
          <a:p>
            <a:pPr lvl="1"/>
            <a:r>
              <a:rPr lang="en-US" dirty="0"/>
              <a:t>Experimentally measure the initial rate with each of the two different concentrations. </a:t>
            </a:r>
          </a:p>
          <a:p>
            <a:pPr lvl="1"/>
            <a:r>
              <a:rPr lang="en-US" dirty="0"/>
              <a:t>The change in rate is then a direct result of the reactant which changed in concentration.</a:t>
            </a:r>
          </a:p>
          <a:p>
            <a:pPr lvl="1"/>
            <a:r>
              <a:rPr lang="en-US" dirty="0"/>
              <a:t>The order with respect to that reactant can then be calculated.</a:t>
            </a:r>
          </a:p>
          <a:p>
            <a:endParaRPr lang="en-US" dirty="0"/>
          </a:p>
          <a:p>
            <a:r>
              <a:rPr lang="en-US" dirty="0"/>
              <a:t>Repeat this process with all reactants. </a:t>
            </a:r>
          </a:p>
          <a:p>
            <a:endParaRPr lang="en-US" dirty="0"/>
          </a:p>
        </p:txBody>
      </p:sp>
    </p:spTree>
    <p:extLst>
      <p:ext uri="{BB962C8B-B14F-4D97-AF65-F5344CB8AC3E}">
        <p14:creationId xmlns:p14="http://schemas.microsoft.com/office/powerpoint/2010/main" val="2589360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17.4 Integrated Rate Laws</a:t>
            </a:r>
          </a:p>
          <a:p>
            <a:pPr lvl="1"/>
            <a:r>
              <a:rPr lang="en-US" dirty="0"/>
              <a:t>Explain the form and function of an integrated rate law</a:t>
            </a:r>
          </a:p>
          <a:p>
            <a:pPr lvl="1"/>
            <a:r>
              <a:rPr lang="en-US" dirty="0"/>
              <a:t>Perform integrated rate law calculations for zero-, first-, and second-order reactions</a:t>
            </a:r>
          </a:p>
          <a:p>
            <a:pPr lvl="1"/>
            <a:r>
              <a:rPr lang="en-US" dirty="0"/>
              <a:t>Define half-life and carry out related calculations</a:t>
            </a:r>
          </a:p>
          <a:p>
            <a:pPr lvl="1"/>
            <a:r>
              <a:rPr lang="en-US" dirty="0"/>
              <a:t>Identify the order of a reaction from concentration/time data</a:t>
            </a:r>
          </a:p>
        </p:txBody>
      </p:sp>
    </p:spTree>
    <p:extLst>
      <p:ext uri="{BB962C8B-B14F-4D97-AF65-F5344CB8AC3E}">
        <p14:creationId xmlns:p14="http://schemas.microsoft.com/office/powerpoint/2010/main" val="2174815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Rate Laws</a:t>
            </a:r>
          </a:p>
        </p:txBody>
      </p:sp>
      <p:sp>
        <p:nvSpPr>
          <p:cNvPr id="3" name="Content Placeholder 2"/>
          <p:cNvSpPr>
            <a:spLocks noGrp="1"/>
          </p:cNvSpPr>
          <p:nvPr>
            <p:ph idx="1"/>
          </p:nvPr>
        </p:nvSpPr>
        <p:spPr>
          <a:xfrm>
            <a:off x="628650" y="955965"/>
            <a:ext cx="7886700" cy="4746192"/>
          </a:xfrm>
        </p:spPr>
        <p:txBody>
          <a:bodyPr>
            <a:normAutofit/>
          </a:bodyPr>
          <a:lstStyle/>
          <a:p>
            <a:r>
              <a:rPr lang="en-US" dirty="0"/>
              <a:t>So far we have only talked about the concentration-rate relationship.</a:t>
            </a:r>
          </a:p>
          <a:p>
            <a:pPr marL="0" indent="0" algn="ctr">
              <a:buNone/>
            </a:pPr>
            <a:r>
              <a:rPr lang="en-US" sz="2100" i="1" dirty="0">
                <a:solidFill>
                  <a:schemeClr val="accent3"/>
                </a:solidFill>
              </a:rPr>
              <a:t>A</a:t>
            </a:r>
            <a:r>
              <a:rPr lang="en-US" sz="2100" dirty="0">
                <a:solidFill>
                  <a:schemeClr val="accent3"/>
                </a:solidFill>
              </a:rPr>
              <a:t> </a:t>
            </a:r>
            <a:r>
              <a:rPr lang="en-US" sz="2100" dirty="0">
                <a:solidFill>
                  <a:schemeClr val="accent3"/>
                </a:solidFill>
                <a:latin typeface="Times New Roman"/>
                <a:cs typeface="Times New Roman"/>
                <a:sym typeface="Wingdings" pitchFamily="2" charset="2"/>
              </a:rPr>
              <a:t>→</a:t>
            </a:r>
            <a:r>
              <a:rPr lang="en-US" sz="2100" dirty="0">
                <a:solidFill>
                  <a:schemeClr val="accent3"/>
                </a:solidFill>
                <a:sym typeface="Wingdings" pitchFamily="2" charset="2"/>
              </a:rPr>
              <a:t> products	Rate = </a:t>
            </a:r>
            <a:r>
              <a:rPr lang="en-US" sz="2100" i="1" dirty="0">
                <a:solidFill>
                  <a:schemeClr val="accent3"/>
                </a:solidFill>
                <a:sym typeface="Wingdings" pitchFamily="2" charset="2"/>
              </a:rPr>
              <a:t>k</a:t>
            </a:r>
            <a:r>
              <a:rPr lang="en-US" sz="2100" dirty="0">
                <a:solidFill>
                  <a:schemeClr val="accent3"/>
                </a:solidFill>
                <a:sym typeface="Wingdings" pitchFamily="2" charset="2"/>
              </a:rPr>
              <a:t>[</a:t>
            </a:r>
            <a:r>
              <a:rPr lang="en-US" sz="2100" i="1" dirty="0">
                <a:solidFill>
                  <a:schemeClr val="accent3"/>
                </a:solidFill>
                <a:sym typeface="Wingdings" pitchFamily="2" charset="2"/>
              </a:rPr>
              <a:t>A</a:t>
            </a:r>
            <a:r>
              <a:rPr lang="en-US" sz="2100" dirty="0">
                <a:solidFill>
                  <a:schemeClr val="accent3"/>
                </a:solidFill>
                <a:sym typeface="Wingdings" pitchFamily="2" charset="2"/>
              </a:rPr>
              <a:t>]</a:t>
            </a:r>
            <a:r>
              <a:rPr lang="en-US" sz="2100" i="1" baseline="30000" dirty="0">
                <a:solidFill>
                  <a:schemeClr val="accent3"/>
                </a:solidFill>
                <a:sym typeface="Wingdings" pitchFamily="2" charset="2"/>
              </a:rPr>
              <a:t>m</a:t>
            </a:r>
            <a:endParaRPr lang="en-US" sz="2100" i="1" dirty="0">
              <a:solidFill>
                <a:schemeClr val="accent3"/>
              </a:solidFill>
            </a:endParaRPr>
          </a:p>
          <a:p>
            <a:endParaRPr lang="en-US" dirty="0"/>
          </a:p>
          <a:p>
            <a:r>
              <a:rPr lang="en-US" dirty="0"/>
              <a:t>The rate law can be integrated with respect to time to produce a concentration-time relationship known as an integrated rate law. </a:t>
            </a:r>
          </a:p>
          <a:p>
            <a:endParaRPr lang="en-US" dirty="0"/>
          </a:p>
          <a:p>
            <a:r>
              <a:rPr lang="en-US" dirty="0"/>
              <a:t>This relationship depends on the order of the reaction: Zero order, 1</a:t>
            </a:r>
            <a:r>
              <a:rPr lang="en-US" baseline="30000" dirty="0"/>
              <a:t>st</a:t>
            </a:r>
            <a:r>
              <a:rPr lang="en-US" dirty="0"/>
              <a:t> order, 2</a:t>
            </a:r>
            <a:r>
              <a:rPr lang="en-US" baseline="30000" dirty="0"/>
              <a:t>nd</a:t>
            </a:r>
            <a:r>
              <a:rPr lang="en-US" dirty="0"/>
              <a:t> order, etc.</a:t>
            </a:r>
          </a:p>
          <a:p>
            <a:endParaRPr lang="en-US" dirty="0"/>
          </a:p>
          <a:p>
            <a:r>
              <a:rPr lang="en-US" dirty="0"/>
              <a:t>A new term, the half-life, will also be introduced. </a:t>
            </a:r>
          </a:p>
          <a:p>
            <a:endParaRPr lang="en-US" dirty="0"/>
          </a:p>
        </p:txBody>
      </p:sp>
    </p:spTree>
    <p:extLst>
      <p:ext uri="{BB962C8B-B14F-4D97-AF65-F5344CB8AC3E}">
        <p14:creationId xmlns:p14="http://schemas.microsoft.com/office/powerpoint/2010/main" val="336949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First-Order Reactions</a:t>
            </a:r>
          </a:p>
        </p:txBody>
      </p:sp>
      <p:sp>
        <p:nvSpPr>
          <p:cNvPr id="3" name="Content Placeholder 2"/>
          <p:cNvSpPr>
            <a:spLocks noGrp="1"/>
          </p:cNvSpPr>
          <p:nvPr>
            <p:ph idx="1"/>
          </p:nvPr>
        </p:nvSpPr>
        <p:spPr>
          <a:xfrm>
            <a:off x="628650" y="955965"/>
            <a:ext cx="7886700" cy="4694822"/>
          </a:xfrm>
        </p:spPr>
        <p:txBody>
          <a:bodyPr>
            <a:normAutofit/>
          </a:bodyPr>
          <a:lstStyle/>
          <a:p>
            <a:r>
              <a:rPr lang="en-US" dirty="0"/>
              <a:t>For 1</a:t>
            </a:r>
            <a:r>
              <a:rPr lang="en-US" baseline="30000" dirty="0"/>
              <a:t>st</a:t>
            </a:r>
            <a:r>
              <a:rPr lang="en-US" dirty="0"/>
              <a:t> order reactions of the type </a:t>
            </a:r>
            <a:r>
              <a:rPr lang="en-US" i="1" dirty="0"/>
              <a:t>A</a:t>
            </a:r>
            <a:r>
              <a:rPr lang="en-US" dirty="0"/>
              <a:t> </a:t>
            </a:r>
            <a:r>
              <a:rPr lang="en-US" dirty="0">
                <a:cs typeface="Times New Roman"/>
                <a:sym typeface="Wingdings" pitchFamily="2" charset="2"/>
              </a:rPr>
              <a:t>→</a:t>
            </a:r>
            <a:r>
              <a:rPr lang="en-US" dirty="0">
                <a:sym typeface="Wingdings" pitchFamily="2" charset="2"/>
              </a:rPr>
              <a:t> products</a:t>
            </a:r>
          </a:p>
          <a:p>
            <a:pPr marL="0" indent="0">
              <a:buNone/>
            </a:pPr>
            <a:r>
              <a:rPr lang="en-US" dirty="0">
                <a:sym typeface="Wingdings" pitchFamily="2" charset="2"/>
              </a:rPr>
              <a:t>	rate = </a:t>
            </a:r>
            <a:r>
              <a:rPr lang="en-US" i="1" dirty="0">
                <a:sym typeface="Wingdings" pitchFamily="2" charset="2"/>
              </a:rPr>
              <a:t>k</a:t>
            </a:r>
            <a:r>
              <a:rPr lang="en-US" dirty="0">
                <a:sym typeface="Wingdings" pitchFamily="2" charset="2"/>
              </a:rPr>
              <a:t>[</a:t>
            </a:r>
            <a:r>
              <a:rPr lang="en-US" i="1" dirty="0">
                <a:sym typeface="Wingdings" pitchFamily="2" charset="2"/>
              </a:rPr>
              <a:t>A</a:t>
            </a:r>
            <a:r>
              <a:rPr lang="en-US" dirty="0">
                <a:sym typeface="Wingdings" pitchFamily="2" charset="2"/>
              </a:rPr>
              <a:t>]</a:t>
            </a:r>
          </a:p>
          <a:p>
            <a:endParaRPr lang="en-US" sz="2400" b="1" baseline="30000" dirty="0">
              <a:solidFill>
                <a:srgbClr val="FF0000"/>
              </a:solidFill>
              <a:sym typeface="Wingdings" pitchFamily="2" charset="2"/>
            </a:endParaRPr>
          </a:p>
          <a:p>
            <a:pPr marL="0" indent="0">
              <a:buNone/>
            </a:pPr>
            <a:r>
              <a:rPr lang="en-US" b="1" dirty="0">
                <a:sym typeface="Wingdings" pitchFamily="2" charset="2"/>
              </a:rPr>
              <a:t>	Integration with respect to time gives us:</a:t>
            </a:r>
            <a:endParaRPr lang="en-US" b="1" dirty="0"/>
          </a:p>
          <a:p>
            <a:endParaRPr lang="en-US" i="1" dirty="0">
              <a:sym typeface="Wingdings" pitchFamily="2" charset="2"/>
            </a:endParaRPr>
          </a:p>
          <a:p>
            <a:r>
              <a:rPr lang="en-US" i="1" dirty="0">
                <a:sym typeface="Wingdings" pitchFamily="2" charset="2"/>
              </a:rPr>
              <a:t>k</a:t>
            </a:r>
            <a:r>
              <a:rPr lang="en-US" dirty="0">
                <a:sym typeface="Wingdings" pitchFamily="2" charset="2"/>
              </a:rPr>
              <a:t> is the rate constant</a:t>
            </a:r>
          </a:p>
          <a:p>
            <a:r>
              <a:rPr lang="en-US" i="1" dirty="0">
                <a:sym typeface="Wingdings" pitchFamily="2" charset="2"/>
              </a:rPr>
              <a:t>t</a:t>
            </a:r>
            <a:r>
              <a:rPr lang="en-US" dirty="0">
                <a:sym typeface="Wingdings" pitchFamily="2" charset="2"/>
              </a:rPr>
              <a:t> is time</a:t>
            </a:r>
          </a:p>
          <a:p>
            <a:r>
              <a:rPr lang="en-US" dirty="0">
                <a:sym typeface="Wingdings" pitchFamily="2" charset="2"/>
              </a:rPr>
              <a:t>[</a:t>
            </a:r>
            <a:r>
              <a:rPr lang="en-US" i="1" dirty="0">
                <a:sym typeface="Wingdings" pitchFamily="2" charset="2"/>
              </a:rPr>
              <a:t>A</a:t>
            </a:r>
            <a:r>
              <a:rPr lang="en-US" dirty="0">
                <a:sym typeface="Wingdings" pitchFamily="2" charset="2"/>
              </a:rPr>
              <a:t>]</a:t>
            </a:r>
            <a:r>
              <a:rPr lang="en-US" baseline="-25000" dirty="0">
                <a:sym typeface="Wingdings" pitchFamily="2" charset="2"/>
              </a:rPr>
              <a:t>0</a:t>
            </a:r>
            <a:r>
              <a:rPr lang="en-US" dirty="0">
                <a:sym typeface="Wingdings" pitchFamily="2" charset="2"/>
              </a:rPr>
              <a:t> is the initial reactant conc. </a:t>
            </a:r>
          </a:p>
          <a:p>
            <a:r>
              <a:rPr lang="en-US" dirty="0">
                <a:sym typeface="Wingdings" pitchFamily="2" charset="2"/>
              </a:rPr>
              <a:t>[</a:t>
            </a:r>
            <a:r>
              <a:rPr lang="en-US" i="1" dirty="0">
                <a:sym typeface="Wingdings" pitchFamily="2" charset="2"/>
              </a:rPr>
              <a:t>A</a:t>
            </a:r>
            <a:r>
              <a:rPr lang="en-US" dirty="0">
                <a:sym typeface="Wingdings" pitchFamily="2" charset="2"/>
              </a:rPr>
              <a:t>]</a:t>
            </a:r>
            <a:r>
              <a:rPr lang="en-US" i="1" baseline="-25000" dirty="0">
                <a:sym typeface="Wingdings" pitchFamily="2" charset="2"/>
              </a:rPr>
              <a:t>t</a:t>
            </a:r>
            <a:r>
              <a:rPr lang="en-US" dirty="0">
                <a:sym typeface="Wingdings" pitchFamily="2" charset="2"/>
              </a:rPr>
              <a:t> is the reactant conc. </a:t>
            </a:r>
            <a:r>
              <a:rPr lang="en-US" i="1" dirty="0">
                <a:sym typeface="Wingdings" pitchFamily="2" charset="2"/>
              </a:rPr>
              <a:t>present</a:t>
            </a:r>
            <a:r>
              <a:rPr lang="en-US" dirty="0">
                <a:sym typeface="Wingdings" pitchFamily="2" charset="2"/>
              </a:rPr>
              <a:t> at time </a:t>
            </a:r>
            <a:r>
              <a:rPr lang="en-US" i="1" dirty="0">
                <a:sym typeface="Wingdings" pitchFamily="2" charset="2"/>
              </a:rPr>
              <a:t>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99939380"/>
              </p:ext>
            </p:extLst>
          </p:nvPr>
        </p:nvGraphicFramePr>
        <p:xfrm>
          <a:off x="6359704" y="1632502"/>
          <a:ext cx="2001534" cy="1202310"/>
        </p:xfrm>
        <a:graphic>
          <a:graphicData uri="http://schemas.openxmlformats.org/presentationml/2006/ole">
            <mc:AlternateContent xmlns:mc="http://schemas.openxmlformats.org/markup-compatibility/2006">
              <mc:Choice xmlns:v="urn:schemas-microsoft-com:vml" Requires="v">
                <p:oleObj spid="_x0000_s1059" name="Equation" r:id="rId3" imgW="722160" imgH="429480" progId="Equation.3">
                  <p:embed/>
                </p:oleObj>
              </mc:Choice>
              <mc:Fallback>
                <p:oleObj name="Equation" r:id="rId3" imgW="722160" imgH="429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704" y="1632502"/>
                        <a:ext cx="2001534" cy="120231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22513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Form of the First-Order Integrated Rate Law</a:t>
            </a:r>
          </a:p>
        </p:txBody>
      </p:sp>
      <p:sp>
        <p:nvSpPr>
          <p:cNvPr id="3" name="Content Placeholder 2"/>
          <p:cNvSpPr>
            <a:spLocks noGrp="1"/>
          </p:cNvSpPr>
          <p:nvPr>
            <p:ph idx="1"/>
          </p:nvPr>
        </p:nvSpPr>
        <p:spPr>
          <a:xfrm>
            <a:off x="628650" y="955965"/>
            <a:ext cx="7886700" cy="4818111"/>
          </a:xfrm>
        </p:spPr>
        <p:txBody>
          <a:bodyPr/>
          <a:lstStyle/>
          <a:p>
            <a:endParaRPr lang="en-US" dirty="0"/>
          </a:p>
          <a:p>
            <a:endParaRPr lang="en-US" dirty="0"/>
          </a:p>
          <a:p>
            <a:endParaRPr lang="en-US" dirty="0"/>
          </a:p>
          <a:p>
            <a:endParaRPr lang="en-US" dirty="0"/>
          </a:p>
          <a:p>
            <a:r>
              <a:rPr lang="en-US" dirty="0"/>
              <a:t>We can put the first-order integrated rate law into the form</a:t>
            </a:r>
          </a:p>
          <a:p>
            <a:pPr marL="0" indent="0">
              <a:buNone/>
            </a:pPr>
            <a:endParaRPr lang="en-US" dirty="0"/>
          </a:p>
          <a:p>
            <a:pPr marL="0" indent="0">
              <a:buNone/>
            </a:pPr>
            <a:endParaRPr lang="en-US" dirty="0"/>
          </a:p>
          <a:p>
            <a:r>
              <a:rPr lang="en-US" i="1" dirty="0"/>
              <a:t>y</a:t>
            </a:r>
            <a:r>
              <a:rPr lang="en-US" dirty="0"/>
              <a:t> = </a:t>
            </a:r>
            <a:r>
              <a:rPr lang="en-US" i="1" dirty="0"/>
              <a:t>mx</a:t>
            </a:r>
            <a:r>
              <a:rPr lang="en-US" dirty="0"/>
              <a:t> + </a:t>
            </a:r>
            <a:r>
              <a:rPr lang="en-US" i="1" dirty="0"/>
              <a:t>b</a:t>
            </a:r>
          </a:p>
          <a:p>
            <a:pPr lvl="1"/>
            <a:r>
              <a:rPr lang="en-US" b="1" dirty="0">
                <a:solidFill>
                  <a:schemeClr val="tx1"/>
                </a:solidFill>
              </a:rPr>
              <a:t>ln[</a:t>
            </a:r>
            <a:r>
              <a:rPr lang="en-US" b="1" i="1" dirty="0">
                <a:solidFill>
                  <a:schemeClr val="tx1"/>
                </a:solidFill>
              </a:rPr>
              <a:t>A</a:t>
            </a:r>
            <a:r>
              <a:rPr lang="en-US" b="1" dirty="0">
                <a:solidFill>
                  <a:schemeClr val="tx1"/>
                </a:solidFill>
              </a:rPr>
              <a:t>]</a:t>
            </a:r>
            <a:r>
              <a:rPr lang="en-US" b="1" i="1" baseline="-25000" dirty="0">
                <a:solidFill>
                  <a:schemeClr val="tx1"/>
                </a:solidFill>
              </a:rPr>
              <a:t>t</a:t>
            </a:r>
            <a:r>
              <a:rPr lang="en-US" dirty="0">
                <a:solidFill>
                  <a:schemeClr val="tx1"/>
                </a:solidFill>
              </a:rPr>
              <a:t> plotted on the </a:t>
            </a:r>
            <a:r>
              <a:rPr lang="en-US" b="1" i="1" dirty="0">
                <a:solidFill>
                  <a:schemeClr val="tx1"/>
                </a:solidFill>
              </a:rPr>
              <a:t>y</a:t>
            </a:r>
            <a:r>
              <a:rPr lang="en-US" b="1" dirty="0">
                <a:solidFill>
                  <a:schemeClr val="tx1"/>
                </a:solidFill>
              </a:rPr>
              <a:t>-axis</a:t>
            </a:r>
          </a:p>
          <a:p>
            <a:pPr lvl="1"/>
            <a:r>
              <a:rPr lang="en-US" b="1" dirty="0">
                <a:solidFill>
                  <a:schemeClr val="tx1"/>
                </a:solidFill>
              </a:rPr>
              <a:t>time (</a:t>
            </a:r>
            <a:r>
              <a:rPr lang="en-US" b="1" i="1" dirty="0">
                <a:solidFill>
                  <a:schemeClr val="tx1"/>
                </a:solidFill>
              </a:rPr>
              <a:t>t</a:t>
            </a:r>
            <a:r>
              <a:rPr lang="en-US" b="1" dirty="0">
                <a:solidFill>
                  <a:schemeClr val="tx1"/>
                </a:solidFill>
              </a:rPr>
              <a:t>) plotted </a:t>
            </a:r>
            <a:r>
              <a:rPr lang="en-US" dirty="0">
                <a:solidFill>
                  <a:schemeClr val="tx1"/>
                </a:solidFill>
              </a:rPr>
              <a:t>on the </a:t>
            </a:r>
            <a:r>
              <a:rPr lang="en-US" b="1" i="1" dirty="0">
                <a:solidFill>
                  <a:schemeClr val="tx1"/>
                </a:solidFill>
              </a:rPr>
              <a:t>x</a:t>
            </a:r>
            <a:r>
              <a:rPr lang="en-US" b="1" dirty="0">
                <a:solidFill>
                  <a:schemeClr val="tx1"/>
                </a:solidFill>
              </a:rPr>
              <a:t>-axis</a:t>
            </a:r>
          </a:p>
          <a:p>
            <a:pPr lvl="1"/>
            <a:r>
              <a:rPr lang="en-US" dirty="0">
                <a:solidFill>
                  <a:schemeClr val="tx1"/>
                </a:solidFill>
              </a:rPr>
              <a:t>The</a:t>
            </a:r>
            <a:r>
              <a:rPr lang="en-US" b="1" dirty="0">
                <a:solidFill>
                  <a:schemeClr val="tx1"/>
                </a:solidFill>
              </a:rPr>
              <a:t> slope</a:t>
            </a:r>
            <a:r>
              <a:rPr lang="en-US" dirty="0">
                <a:solidFill>
                  <a:schemeClr val="tx1"/>
                </a:solidFill>
              </a:rPr>
              <a:t> of the line is </a:t>
            </a:r>
            <a:r>
              <a:rPr lang="en-US" b="1" dirty="0">
                <a:solidFill>
                  <a:schemeClr val="tx1"/>
                </a:solidFill>
              </a:rPr>
              <a:t>–</a:t>
            </a:r>
            <a:r>
              <a:rPr lang="en-US" b="1" i="1" dirty="0">
                <a:solidFill>
                  <a:schemeClr val="tx1"/>
                </a:solidFill>
              </a:rPr>
              <a:t>k</a:t>
            </a:r>
            <a:r>
              <a:rPr lang="en-US" b="1" dirty="0">
                <a:solidFill>
                  <a:schemeClr val="tx1"/>
                </a:solidFill>
              </a:rPr>
              <a:t> </a:t>
            </a:r>
          </a:p>
          <a:p>
            <a:pPr lvl="1"/>
            <a:r>
              <a:rPr lang="en-US" dirty="0">
                <a:solidFill>
                  <a:schemeClr val="tx1"/>
                </a:solidFill>
              </a:rPr>
              <a:t>The </a:t>
            </a:r>
            <a:r>
              <a:rPr lang="en-US" b="1" i="1" dirty="0">
                <a:solidFill>
                  <a:schemeClr val="tx1"/>
                </a:solidFill>
              </a:rPr>
              <a:t>y</a:t>
            </a:r>
            <a:r>
              <a:rPr lang="en-US" b="1" dirty="0">
                <a:solidFill>
                  <a:schemeClr val="tx1"/>
                </a:solidFill>
              </a:rPr>
              <a:t>-intercept </a:t>
            </a:r>
            <a:r>
              <a:rPr lang="en-US" dirty="0">
                <a:solidFill>
                  <a:schemeClr val="tx1"/>
                </a:solidFill>
              </a:rPr>
              <a:t>is </a:t>
            </a:r>
            <a:r>
              <a:rPr lang="en-US" b="1" dirty="0">
                <a:solidFill>
                  <a:schemeClr val="tx1"/>
                </a:solidFill>
              </a:rPr>
              <a:t>ln[</a:t>
            </a:r>
            <a:r>
              <a:rPr lang="en-US" b="1" i="1" dirty="0">
                <a:solidFill>
                  <a:schemeClr val="tx1"/>
                </a:solidFill>
              </a:rPr>
              <a:t>A</a:t>
            </a:r>
            <a:r>
              <a:rPr lang="en-US" b="1" dirty="0">
                <a:solidFill>
                  <a:schemeClr val="tx1"/>
                </a:solidFill>
              </a:rPr>
              <a:t>]</a:t>
            </a:r>
            <a:r>
              <a:rPr lang="en-US" b="1" baseline="-25000" dirty="0">
                <a:solidFill>
                  <a:schemeClr val="tx1"/>
                </a:solidFill>
              </a:rPr>
              <a:t>0</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1786297"/>
              </p:ext>
            </p:extLst>
          </p:nvPr>
        </p:nvGraphicFramePr>
        <p:xfrm>
          <a:off x="2681555" y="2983120"/>
          <a:ext cx="3238697" cy="540721"/>
        </p:xfrm>
        <a:graphic>
          <a:graphicData uri="http://schemas.openxmlformats.org/presentationml/2006/ole">
            <mc:AlternateContent xmlns:mc="http://schemas.openxmlformats.org/markup-compatibility/2006">
              <mc:Choice xmlns:v="urn:schemas-microsoft-com:vml" Requires="v">
                <p:oleObj spid="_x0000_s2114" name="Equation" r:id="rId3" imgW="1362240" imgH="219240" progId="Equation.3">
                  <p:embed/>
                </p:oleObj>
              </mc:Choice>
              <mc:Fallback>
                <p:oleObj name="Equation" r:id="rId3" imgW="1362240" imgH="2192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555" y="2983120"/>
                        <a:ext cx="3238697" cy="540721"/>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21176127"/>
              </p:ext>
            </p:extLst>
          </p:nvPr>
        </p:nvGraphicFramePr>
        <p:xfrm>
          <a:off x="811746" y="1079255"/>
          <a:ext cx="1869809" cy="1123184"/>
        </p:xfrm>
        <a:graphic>
          <a:graphicData uri="http://schemas.openxmlformats.org/presentationml/2006/ole">
            <mc:AlternateContent xmlns:mc="http://schemas.openxmlformats.org/markup-compatibility/2006">
              <mc:Choice xmlns:v="urn:schemas-microsoft-com:vml" Requires="v">
                <p:oleObj spid="_x0000_s2115" name="Equation" r:id="rId5" imgW="722160" imgH="429480" progId="Equation.3">
                  <p:embed/>
                </p:oleObj>
              </mc:Choice>
              <mc:Fallback>
                <p:oleObj name="Equation" r:id="rId5" imgW="722160" imgH="429480" progId="Equation.3">
                  <p:embed/>
                  <p:pic>
                    <p:nvPicPr>
                      <p:cNvPr id="0" name="Object 6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746" y="1079255"/>
                        <a:ext cx="1869809" cy="112318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58888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Rate Laws</a:t>
            </a:r>
          </a:p>
        </p:txBody>
      </p:sp>
      <p:sp>
        <p:nvSpPr>
          <p:cNvPr id="3" name="Content Placeholder 2"/>
          <p:cNvSpPr>
            <a:spLocks noGrp="1"/>
          </p:cNvSpPr>
          <p:nvPr>
            <p:ph idx="1"/>
          </p:nvPr>
        </p:nvSpPr>
        <p:spPr>
          <a:xfrm>
            <a:off x="628650" y="955965"/>
            <a:ext cx="7886700" cy="4540709"/>
          </a:xfrm>
        </p:spPr>
        <p:txBody>
          <a:bodyPr>
            <a:normAutofit fontScale="92500" lnSpcReduction="10000"/>
          </a:bodyPr>
          <a:lstStyle/>
          <a:p>
            <a:r>
              <a:rPr lang="en-US" sz="2300" dirty="0">
                <a:sym typeface="Wingdings" pitchFamily="2" charset="2"/>
              </a:rPr>
              <a:t>Note that when using all of the integrated rate laws</a:t>
            </a:r>
          </a:p>
          <a:p>
            <a:endParaRPr lang="en-US" sz="2300" dirty="0">
              <a:sym typeface="Wingdings" pitchFamily="2" charset="2"/>
            </a:endParaRPr>
          </a:p>
          <a:p>
            <a:pPr>
              <a:buNone/>
            </a:pPr>
            <a:endParaRPr lang="en-US" sz="2300" dirty="0">
              <a:sym typeface="Wingdings" pitchFamily="2" charset="2"/>
            </a:endParaRPr>
          </a:p>
          <a:p>
            <a:pPr>
              <a:buNone/>
            </a:pPr>
            <a:endParaRPr lang="en-US" sz="2300" dirty="0">
              <a:sym typeface="Wingdings" pitchFamily="2" charset="2"/>
            </a:endParaRPr>
          </a:p>
          <a:p>
            <a:pPr>
              <a:buNone/>
            </a:pPr>
            <a:endParaRPr lang="en-US" sz="2300" dirty="0">
              <a:sym typeface="Wingdings" pitchFamily="2" charset="2"/>
            </a:endParaRPr>
          </a:p>
          <a:p>
            <a:r>
              <a:rPr lang="en-US" sz="2300" dirty="0">
                <a:sym typeface="Wingdings" pitchFamily="2" charset="2"/>
              </a:rPr>
              <a:t>The amount of reactant (</a:t>
            </a:r>
            <a:r>
              <a:rPr lang="en-US" sz="2300" i="1" dirty="0">
                <a:sym typeface="Wingdings" pitchFamily="2" charset="2"/>
              </a:rPr>
              <a:t>A</a:t>
            </a:r>
            <a:r>
              <a:rPr lang="en-US" sz="2300" dirty="0">
                <a:sym typeface="Wingdings" pitchFamily="2" charset="2"/>
              </a:rPr>
              <a:t>) does not always need to be expressed in Molarity (M) as the equations imply.</a:t>
            </a:r>
          </a:p>
          <a:p>
            <a:pPr marL="0" indent="0">
              <a:buNone/>
            </a:pPr>
            <a:r>
              <a:rPr lang="en-US" sz="2300" dirty="0">
                <a:sym typeface="Wingdings" pitchFamily="2" charset="2"/>
              </a:rPr>
              <a:t> </a:t>
            </a:r>
            <a:endParaRPr lang="en-US" sz="2300" i="1" dirty="0">
              <a:sym typeface="Wingdings" pitchFamily="2" charset="2"/>
            </a:endParaRPr>
          </a:p>
          <a:p>
            <a:r>
              <a:rPr lang="en-US" sz="2300" i="1" dirty="0">
                <a:sym typeface="Wingdings" pitchFamily="2" charset="2"/>
              </a:rPr>
              <a:t> </a:t>
            </a:r>
            <a:r>
              <a:rPr lang="en-US" sz="2300" dirty="0">
                <a:sym typeface="Wingdings" pitchFamily="2" charset="2"/>
              </a:rPr>
              <a:t>The amount can also be expressed in</a:t>
            </a:r>
          </a:p>
          <a:p>
            <a:pPr lvl="1"/>
            <a:r>
              <a:rPr lang="en-US" sz="2100" dirty="0">
                <a:solidFill>
                  <a:schemeClr val="accent3"/>
                </a:solidFill>
                <a:sym typeface="Wingdings" pitchFamily="2" charset="2"/>
              </a:rPr>
              <a:t>Mass (g, mg, etc.) </a:t>
            </a:r>
          </a:p>
          <a:p>
            <a:pPr lvl="1"/>
            <a:r>
              <a:rPr lang="en-US" sz="2100" dirty="0">
                <a:solidFill>
                  <a:schemeClr val="accent3"/>
                </a:solidFill>
                <a:sym typeface="Wingdings" pitchFamily="2" charset="2"/>
              </a:rPr>
              <a:t>Number of molecules or atoms</a:t>
            </a:r>
          </a:p>
          <a:p>
            <a:pPr lvl="1"/>
            <a:r>
              <a:rPr lang="en-US" sz="2100" dirty="0">
                <a:solidFill>
                  <a:schemeClr val="accent3"/>
                </a:solidFill>
                <a:sym typeface="Wingdings" pitchFamily="2" charset="2"/>
              </a:rPr>
              <a:t>Other conc. units such as g/L</a:t>
            </a:r>
          </a:p>
          <a:p>
            <a:pPr lvl="1"/>
            <a:r>
              <a:rPr lang="en-US" sz="2100" dirty="0">
                <a:solidFill>
                  <a:schemeClr val="accent3"/>
                </a:solidFill>
                <a:sym typeface="Wingdings" pitchFamily="2" charset="2"/>
              </a:rPr>
              <a:t>Partial pressure if </a:t>
            </a:r>
            <a:r>
              <a:rPr lang="en-US" sz="2100" i="1" dirty="0">
                <a:solidFill>
                  <a:schemeClr val="accent3"/>
                </a:solidFill>
                <a:sym typeface="Wingdings" pitchFamily="2" charset="2"/>
              </a:rPr>
              <a:t>A</a:t>
            </a:r>
            <a:r>
              <a:rPr lang="en-US" sz="2100" dirty="0">
                <a:solidFill>
                  <a:schemeClr val="accent3"/>
                </a:solidFill>
                <a:sym typeface="Wingdings" pitchFamily="2" charset="2"/>
              </a:rPr>
              <a:t> is a gas (assuming volume and temperature remain constant).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16054515"/>
              </p:ext>
            </p:extLst>
          </p:nvPr>
        </p:nvGraphicFramePr>
        <p:xfrm>
          <a:off x="1776329" y="1513465"/>
          <a:ext cx="1768254" cy="1062181"/>
        </p:xfrm>
        <a:graphic>
          <a:graphicData uri="http://schemas.openxmlformats.org/presentationml/2006/ole">
            <mc:AlternateContent xmlns:mc="http://schemas.openxmlformats.org/markup-compatibility/2006">
              <mc:Choice xmlns:v="urn:schemas-microsoft-com:vml" Requires="v">
                <p:oleObj spid="_x0000_s3138" name="Equation" r:id="rId3" imgW="722160" imgH="429480" progId="Equation.3">
                  <p:embed/>
                </p:oleObj>
              </mc:Choice>
              <mc:Fallback>
                <p:oleObj name="Equation" r:id="rId3" imgW="722160" imgH="429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329" y="1513465"/>
                        <a:ext cx="1768254" cy="1062181"/>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0841213"/>
              </p:ext>
            </p:extLst>
          </p:nvPr>
        </p:nvGraphicFramePr>
        <p:xfrm>
          <a:off x="4664467" y="1770027"/>
          <a:ext cx="3105364" cy="518759"/>
        </p:xfrm>
        <a:graphic>
          <a:graphicData uri="http://schemas.openxmlformats.org/presentationml/2006/ole">
            <mc:AlternateContent xmlns:mc="http://schemas.openxmlformats.org/markup-compatibility/2006">
              <mc:Choice xmlns:v="urn:schemas-microsoft-com:vml" Requires="v">
                <p:oleObj spid="_x0000_s3139" name="Equation" r:id="rId5" imgW="1362240" imgH="219240" progId="Equation.3">
                  <p:embed/>
                </p:oleObj>
              </mc:Choice>
              <mc:Fallback>
                <p:oleObj name="Equation" r:id="rId5" imgW="1362240" imgH="219240" progId="Equation.3">
                  <p:embed/>
                  <p:pic>
                    <p:nvPicPr>
                      <p:cNvPr id="0" name="Object 3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4467" y="1770027"/>
                        <a:ext cx="3105364" cy="51875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50384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17.9</a:t>
            </a:r>
          </a:p>
        </p:txBody>
      </p:sp>
      <p:sp>
        <p:nvSpPr>
          <p:cNvPr id="7" name="Figure Legend"/>
          <p:cNvSpPr>
            <a:spLocks noGrp="1"/>
          </p:cNvSpPr>
          <p:nvPr>
            <p:ph type="body" sz="quarter" idx="14"/>
          </p:nvPr>
        </p:nvSpPr>
        <p:spPr>
          <a:xfrm>
            <a:off x="457200" y="5178056"/>
            <a:ext cx="8062912" cy="832308"/>
          </a:xfrm>
        </p:spPr>
        <p:txBody>
          <a:bodyPr>
            <a:normAutofit/>
          </a:bodyPr>
          <a:lstStyle/>
          <a:p>
            <a:pPr marL="0" indent="0">
              <a:buNone/>
            </a:pPr>
            <a:r>
              <a:rPr lang="en-US" sz="1600" dirty="0"/>
              <a:t>The linear relationship between the ln[H</a:t>
            </a:r>
            <a:r>
              <a:rPr lang="en-US" sz="1600" baseline="-25000" dirty="0"/>
              <a:t>2</a:t>
            </a:r>
            <a:r>
              <a:rPr lang="en-US" sz="1600" dirty="0"/>
              <a:t>O</a:t>
            </a:r>
            <a:r>
              <a:rPr lang="en-US" sz="1600" baseline="-25000" dirty="0"/>
              <a:t>2</a:t>
            </a:r>
            <a:r>
              <a:rPr lang="en-US" sz="1600" dirty="0"/>
              <a:t>] and time shows that the decomposition of hydrogen peroxide is a first-order reaction.</a:t>
            </a:r>
          </a:p>
        </p:txBody>
      </p:sp>
      <p:pic>
        <p:nvPicPr>
          <p:cNvPr id="24578" name="Picture 2" descr="A graph is shown with the label “Time ( h )” on the x-axis and “l n [ H subscript 2 O subscript 2 ]” on the y-axis. The x-axis shows markings at 6, 12, 18, and 24 hours. The vertical axis shows markings at negative 3, negative 2, negative 1, and 0. A decreasing linear trend line is drawn through five points represented at the coordinates (0, 0), (6, negative 0.693), (12, negative 1.386), (18, negative 2.079), and (24, negative 2.77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29327" y="1145410"/>
            <a:ext cx="5260569" cy="375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356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b="1" dirty="0"/>
              <a:t>Example 17.7</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2530" name="Picture 2" descr="A graph, labeled above as “l n [ A ] vs. Time” is shown. The x-axis is labeled, “Time ( s )” and the y-axis is labeled, “l n [ A ].” The x-axis shows markings at 5, 10, 15, 20, and 25 hours. The y-axis shows markings at negative 3, negative 2, negative 1, and 0. A slight curve is drawn connecting five points at coordinates of approximately (4, negative 1.5), (8, negative 2), (12, negative 2.2), (16, negative 2.4), and (20, negative 2.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35617" y="1498120"/>
            <a:ext cx="5451992" cy="316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734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17.10</a:t>
            </a:r>
          </a:p>
        </p:txBody>
      </p:sp>
      <p:sp>
        <p:nvSpPr>
          <p:cNvPr id="7" name="Figure Legend"/>
          <p:cNvSpPr>
            <a:spLocks noGrp="1"/>
          </p:cNvSpPr>
          <p:nvPr>
            <p:ph type="body" sz="quarter" idx="14"/>
          </p:nvPr>
        </p:nvSpPr>
        <p:spPr/>
        <p:txBody>
          <a:bodyPr>
            <a:normAutofit/>
          </a:bodyPr>
          <a:lstStyle/>
          <a:p>
            <a:pPr marL="0" indent="0">
              <a:buNone/>
            </a:pPr>
            <a:r>
              <a:rPr lang="en-US" sz="1600" dirty="0"/>
              <a:t>These two graphs show first- and second-order plots for the dimerization of C</a:t>
            </a:r>
            <a:r>
              <a:rPr lang="en-US" sz="1600" baseline="-25000" dirty="0"/>
              <a:t>4</a:t>
            </a:r>
            <a:r>
              <a:rPr lang="en-US" sz="1600" dirty="0"/>
              <a:t>H</a:t>
            </a:r>
            <a:r>
              <a:rPr lang="en-US" sz="1600" baseline="-25000" dirty="0"/>
              <a:t>6</a:t>
            </a:r>
            <a:r>
              <a:rPr lang="en-US" sz="1600" dirty="0"/>
              <a:t>. The linear trend in the second-order plot (right) indicates that the reaction follows second-order kinetics.</a:t>
            </a:r>
          </a:p>
        </p:txBody>
      </p:sp>
      <p:pic>
        <p:nvPicPr>
          <p:cNvPr id="20482" name="Picture 2" descr="Two graphs are shown, each with the label “Time ( s )” on the x-axis. The graph on the left is labeled, “l n [ C subscript 4 H subscript 6 ],” on the y-axis. The graph on the right is labeled “1 divided by [ C subscript 4 H subscript 6 ],” on the y-axis. The x-axes for both graphs show markings at 3000 and 6000. The y-axis for the graph on the left shows markings at negative 6, negative 5, and negative 4. A decreasing slightly concave up curve is drawn through five points at coordinates that are (0, negative 4.605), (1600, negative 5.289), (3200, negative 5.692), (4800, negative 5.978), and (6200, negative 6.175). The y-axis for the graph on the right shows markings at 100, 300, and 500. An approximately linear increasing curve is drawn through five points at coordinates that are (0, 100), (1600, 198), (3200, 296), and (4800, 395), and (6200, 48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0458" y="1516801"/>
            <a:ext cx="7517917" cy="273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122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17.1 Chemical Reaction Rates</a:t>
            </a:r>
          </a:p>
          <a:p>
            <a:pPr lvl="1"/>
            <a:r>
              <a:rPr lang="en-US" dirty="0"/>
              <a:t>Define chemical reaction rate</a:t>
            </a:r>
          </a:p>
          <a:p>
            <a:pPr lvl="1"/>
            <a:r>
              <a:rPr lang="en-US" dirty="0"/>
              <a:t>Derive rate expressions from the balanced equation for a given chemical reaction</a:t>
            </a:r>
          </a:p>
          <a:p>
            <a:pPr lvl="1"/>
            <a:r>
              <a:rPr lang="en-US" dirty="0"/>
              <a:t>Calculate reaction rates from experimental data</a:t>
            </a:r>
          </a:p>
        </p:txBody>
      </p:sp>
    </p:spTree>
    <p:extLst>
      <p:ext uri="{BB962C8B-B14F-4D97-AF65-F5344CB8AC3E}">
        <p14:creationId xmlns:p14="http://schemas.microsoft.com/office/powerpoint/2010/main" val="748020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b="1" dirty="0"/>
              <a:t>Example 17.9</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3554" name="Picture 2" descr="A graph, with the title “1 divided by [ A ] vs. Time” is shown, with the label, “Time ( s ),” on the x-axis. The label “1 divided by [ A ]” appears left of the y-axis. The x-axis shows markings beginning at zero and continuing at intervals of 10 up to and including 40. The y-axis on the left shows markings beginning at 0 and increasing by intervals of 1 up to and including 5. A line with an increasing trend is drawn through six points at approximately (4, 1), (10, 1.5), (15, 2.2), (20, 2.8), (26, 3.4), and (36, 4.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69176" y="1296988"/>
            <a:ext cx="5973614" cy="4023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152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dirty="0"/>
              <a:t>Figure 17.11</a:t>
            </a:r>
            <a:endParaRPr lang="en-US" sz="2400" dirty="0">
              <a:solidFill>
                <a:srgbClr val="6CB255"/>
              </a:solidFill>
            </a:endParaRPr>
          </a:p>
        </p:txBody>
      </p:sp>
      <p:sp>
        <p:nvSpPr>
          <p:cNvPr id="14" name="Figure Legend"/>
          <p:cNvSpPr>
            <a:spLocks noGrp="1"/>
          </p:cNvSpPr>
          <p:nvPr>
            <p:ph type="body" sz="quarter" idx="14"/>
          </p:nvPr>
        </p:nvSpPr>
        <p:spPr>
          <a:xfrm>
            <a:off x="5528929" y="1107617"/>
            <a:ext cx="2991183" cy="5256973"/>
          </a:xfrm>
        </p:spPr>
        <p:txBody>
          <a:bodyPr>
            <a:noAutofit/>
          </a:bodyPr>
          <a:lstStyle/>
          <a:p>
            <a:pPr marL="0" indent="0">
              <a:buNone/>
            </a:pPr>
            <a:r>
              <a:rPr lang="en-US" sz="1600" dirty="0">
                <a:solidFill>
                  <a:srgbClr val="000000"/>
                </a:solidFill>
              </a:rPr>
              <a:t>The decomposition of NH</a:t>
            </a:r>
            <a:r>
              <a:rPr lang="en-US" sz="1600" baseline="-25000" dirty="0">
                <a:solidFill>
                  <a:srgbClr val="000000"/>
                </a:solidFill>
              </a:rPr>
              <a:t>3</a:t>
            </a:r>
            <a:r>
              <a:rPr lang="en-US" sz="1600" dirty="0">
                <a:solidFill>
                  <a:srgbClr val="000000"/>
                </a:solidFill>
              </a:rPr>
              <a:t> on a tungsten (W) surface is a zero-order reaction, whereas on a quartz (SiO</a:t>
            </a:r>
            <a:r>
              <a:rPr lang="en-US" sz="1600" baseline="-25000" dirty="0">
                <a:solidFill>
                  <a:srgbClr val="000000"/>
                </a:solidFill>
              </a:rPr>
              <a:t>2</a:t>
            </a:r>
            <a:r>
              <a:rPr lang="en-US" sz="1600" dirty="0">
                <a:solidFill>
                  <a:srgbClr val="000000"/>
                </a:solidFill>
              </a:rPr>
              <a:t>) surface, the reaction is first order.</a:t>
            </a:r>
          </a:p>
        </p:txBody>
      </p:sp>
      <p:pic>
        <p:nvPicPr>
          <p:cNvPr id="21506" name="Picture 2" descr="A graph is shown with the label, “Time ( s ),” on the x-axis and, “[ N H subscript 3 ] M,” on the y-axis. The x-axis shows a single value of 1000 marked near the right end of the axis. The vertical axis shows markings at 1.0 times 10 superscript negative 3, 2.0 times 10 superscript negative 3, and 3.0 times 10 superscript negative 3. A decreasing linear trend line is drawn through six points at the approximate coordinates: (0, 2.8 times 10 superscript negative 3), (200, 2.6 times 10 superscript negative 3), (400, 2.3 times 10 superscript negative 3), (600, 2.0 times 10 superscript negative 3), (800, 1.8 times 10 superscript negative 3), and (1000, 1.6 times 10 superscript negative 3). This line is labeled “Decomposition on W.” A decreasing slightly concave up curve is similarly drawn through eight points at the approximate coordinates: (0, 2.8 times 10 superscript negative 3), (100, 2.5 times 10 superscript negative 3), (200, 2.1 times 10 superscript negative 3), (300, 1.9 times 10 superscript negative 3), (400, 1.6 times 10 superscript negative 3), (500, 1.4 times 10 superscript negative 3), and (750, 1.1 times 10 superscript negative 3), ending at about (1000, 0.7 times 10 superscript negative 3). This curve is labeled “Decomposition on S i O subscript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8066" y="1236774"/>
            <a:ext cx="4457701" cy="450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651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Half Life: First-Order Reaction</a:t>
            </a:r>
          </a:p>
        </p:txBody>
      </p:sp>
      <p:sp>
        <p:nvSpPr>
          <p:cNvPr id="3" name="Content Placeholder 2"/>
          <p:cNvSpPr>
            <a:spLocks noGrp="1"/>
          </p:cNvSpPr>
          <p:nvPr>
            <p:ph idx="1"/>
          </p:nvPr>
        </p:nvSpPr>
        <p:spPr>
          <a:xfrm>
            <a:off x="628650" y="955965"/>
            <a:ext cx="7886700" cy="4561257"/>
          </a:xfrm>
        </p:spPr>
        <p:txBody>
          <a:bodyPr/>
          <a:lstStyle/>
          <a:p>
            <a:r>
              <a:rPr lang="en-US" dirty="0"/>
              <a:t>The half-life</a:t>
            </a:r>
            <a:r>
              <a:rPr lang="en-US" i="1" dirty="0"/>
              <a:t> </a:t>
            </a:r>
            <a:r>
              <a:rPr lang="en-US" dirty="0"/>
              <a:t>(</a:t>
            </a:r>
            <a:r>
              <a:rPr lang="en-US" i="1" dirty="0"/>
              <a:t>t</a:t>
            </a:r>
            <a:r>
              <a:rPr lang="en-US" baseline="-25000" dirty="0"/>
              <a:t>1/2</a:t>
            </a:r>
            <a:r>
              <a:rPr lang="en-US" dirty="0"/>
              <a:t>) of a reaction is the time it takes for one half of a given amount of reactant to be consumed.</a:t>
            </a:r>
          </a:p>
          <a:p>
            <a:endParaRPr lang="en-US" i="1" dirty="0"/>
          </a:p>
          <a:p>
            <a:r>
              <a:rPr lang="en-US" dirty="0"/>
              <a:t>For a first-order reaction, at the half-life, t</a:t>
            </a:r>
            <a:r>
              <a:rPr lang="en-US" baseline="-25000" dirty="0"/>
              <a:t>1/2</a:t>
            </a:r>
            <a:endParaRPr lang="en-US" dirty="0"/>
          </a:p>
          <a:p>
            <a:pPr lvl="1"/>
            <a:r>
              <a:rPr lang="en-US" dirty="0">
                <a:solidFill>
                  <a:schemeClr val="accent3"/>
                </a:solidFill>
              </a:rPr>
              <a:t>[</a:t>
            </a:r>
            <a:r>
              <a:rPr lang="en-US" i="1" dirty="0">
                <a:solidFill>
                  <a:schemeClr val="accent3"/>
                </a:solidFill>
              </a:rPr>
              <a:t>A</a:t>
            </a:r>
            <a:r>
              <a:rPr lang="en-US" dirty="0">
                <a:solidFill>
                  <a:schemeClr val="accent3"/>
                </a:solidFill>
              </a:rPr>
              <a:t>]</a:t>
            </a:r>
            <a:r>
              <a:rPr lang="en-US" i="1" baseline="-25000" dirty="0">
                <a:solidFill>
                  <a:schemeClr val="accent3"/>
                </a:solidFill>
              </a:rPr>
              <a:t>t</a:t>
            </a:r>
            <a:r>
              <a:rPr lang="en-US" dirty="0">
                <a:solidFill>
                  <a:schemeClr val="accent3"/>
                </a:solidFill>
              </a:rPr>
              <a:t> = ½[</a:t>
            </a:r>
            <a:r>
              <a:rPr lang="en-US" i="1" dirty="0">
                <a:solidFill>
                  <a:schemeClr val="accent3"/>
                </a:solidFill>
              </a:rPr>
              <a:t>A</a:t>
            </a:r>
            <a:r>
              <a:rPr lang="en-US" dirty="0">
                <a:solidFill>
                  <a:schemeClr val="accent3"/>
                </a:solidFill>
              </a:rPr>
              <a:t>]</a:t>
            </a:r>
            <a:r>
              <a:rPr lang="en-US" baseline="-25000" dirty="0">
                <a:solidFill>
                  <a:schemeClr val="accent3"/>
                </a:solidFill>
              </a:rPr>
              <a:t>0 </a:t>
            </a:r>
          </a:p>
          <a:p>
            <a:pPr lvl="1"/>
            <a:r>
              <a:rPr lang="en-US" dirty="0">
                <a:solidFill>
                  <a:schemeClr val="accent3"/>
                </a:solidFill>
              </a:rPr>
              <a:t>Solving for </a:t>
            </a:r>
            <a:r>
              <a:rPr lang="en-US" i="1" dirty="0">
                <a:solidFill>
                  <a:schemeClr val="accent3"/>
                </a:solidFill>
              </a:rPr>
              <a:t>t</a:t>
            </a:r>
            <a:r>
              <a:rPr lang="en-US" dirty="0">
                <a:solidFill>
                  <a:schemeClr val="accent3"/>
                </a:solidFill>
              </a:rPr>
              <a:t> in ln[</a:t>
            </a:r>
            <a:r>
              <a:rPr lang="en-US" i="1" dirty="0">
                <a:solidFill>
                  <a:schemeClr val="accent3"/>
                </a:solidFill>
              </a:rPr>
              <a:t>A</a:t>
            </a:r>
            <a:r>
              <a:rPr lang="en-US" dirty="0">
                <a:solidFill>
                  <a:schemeClr val="accent3"/>
                </a:solidFill>
              </a:rPr>
              <a:t>]</a:t>
            </a:r>
            <a:r>
              <a:rPr lang="en-US" i="1" baseline="-25000" dirty="0">
                <a:solidFill>
                  <a:schemeClr val="accent3"/>
                </a:solidFill>
              </a:rPr>
              <a:t>t</a:t>
            </a:r>
            <a:r>
              <a:rPr lang="en-US" dirty="0">
                <a:solidFill>
                  <a:schemeClr val="accent3"/>
                </a:solidFill>
              </a:rPr>
              <a:t> = –</a:t>
            </a:r>
            <a:r>
              <a:rPr lang="en-US" i="1" dirty="0" err="1">
                <a:solidFill>
                  <a:schemeClr val="accent3"/>
                </a:solidFill>
              </a:rPr>
              <a:t>kt</a:t>
            </a:r>
            <a:r>
              <a:rPr lang="en-US" dirty="0">
                <a:solidFill>
                  <a:schemeClr val="accent3"/>
                </a:solidFill>
              </a:rPr>
              <a:t> + ln[</a:t>
            </a:r>
            <a:r>
              <a:rPr lang="en-US" i="1" dirty="0">
                <a:solidFill>
                  <a:schemeClr val="accent3"/>
                </a:solidFill>
              </a:rPr>
              <a:t>A</a:t>
            </a:r>
            <a:r>
              <a:rPr lang="en-US" dirty="0">
                <a:solidFill>
                  <a:schemeClr val="accent3"/>
                </a:solidFill>
              </a:rPr>
              <a:t>]</a:t>
            </a:r>
            <a:r>
              <a:rPr lang="en-US" baseline="-25000" dirty="0">
                <a:solidFill>
                  <a:schemeClr val="accent3"/>
                </a:solidFill>
              </a:rPr>
              <a:t>0</a:t>
            </a:r>
            <a:r>
              <a:rPr lang="en-US" dirty="0">
                <a:solidFill>
                  <a:schemeClr val="accent3"/>
                </a:solidFill>
              </a:rPr>
              <a:t> </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137734769"/>
              </p:ext>
            </p:extLst>
          </p:nvPr>
        </p:nvGraphicFramePr>
        <p:xfrm>
          <a:off x="3359649" y="3611381"/>
          <a:ext cx="2351534" cy="731679"/>
        </p:xfrm>
        <a:graphic>
          <a:graphicData uri="http://schemas.openxmlformats.org/presentationml/2006/ole">
            <mc:AlternateContent xmlns:mc="http://schemas.openxmlformats.org/markup-compatibility/2006">
              <mc:Choice xmlns:v="urn:schemas-microsoft-com:vml" Requires="v">
                <p:oleObj spid="_x0000_s4130" name="Equation" r:id="rId3" imgW="1143000" imgH="355600" progId="Equation.3">
                  <p:embed/>
                </p:oleObj>
              </mc:Choice>
              <mc:Fallback>
                <p:oleObj name="Equation" r:id="rId3" imgW="1143000" imgH="355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649" y="3611381"/>
                        <a:ext cx="2351534" cy="73167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05846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Half Life: First-Order Reaction</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Notice that for a first-order reaction, the half-life is </a:t>
            </a:r>
            <a:r>
              <a:rPr lang="en-US" i="1" dirty="0"/>
              <a:t>independent</a:t>
            </a:r>
            <a:r>
              <a:rPr lang="en-US" dirty="0"/>
              <a:t> of the initial concentration of reactant.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72868836"/>
              </p:ext>
            </p:extLst>
          </p:nvPr>
        </p:nvGraphicFramePr>
        <p:xfrm>
          <a:off x="2979504" y="1393255"/>
          <a:ext cx="2666002" cy="830243"/>
        </p:xfrm>
        <a:graphic>
          <a:graphicData uri="http://schemas.openxmlformats.org/presentationml/2006/ole">
            <mc:AlternateContent xmlns:mc="http://schemas.openxmlformats.org/markup-compatibility/2006">
              <mc:Choice xmlns:v="urn:schemas-microsoft-com:vml" Requires="v">
                <p:oleObj spid="_x0000_s5153" name="Equation" r:id="rId3" imgW="1143000" imgH="355600" progId="Equation.3">
                  <p:embed/>
                </p:oleObj>
              </mc:Choice>
              <mc:Fallback>
                <p:oleObj name="Equation" r:id="rId3" imgW="1143000" imgH="355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504" y="1393255"/>
                        <a:ext cx="2666002" cy="83024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27765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17.12</a:t>
            </a:r>
          </a:p>
        </p:txBody>
      </p:sp>
      <p:sp>
        <p:nvSpPr>
          <p:cNvPr id="7" name="Figure Legend"/>
          <p:cNvSpPr>
            <a:spLocks noGrp="1"/>
          </p:cNvSpPr>
          <p:nvPr>
            <p:ph type="body" sz="quarter" idx="14"/>
          </p:nvPr>
        </p:nvSpPr>
        <p:spPr>
          <a:xfrm>
            <a:off x="457199" y="4843982"/>
            <a:ext cx="8062912" cy="1166382"/>
          </a:xfrm>
        </p:spPr>
        <p:txBody>
          <a:bodyPr>
            <a:normAutofit/>
          </a:bodyPr>
          <a:lstStyle/>
          <a:p>
            <a:pPr marL="0" indent="0">
              <a:buNone/>
            </a:pPr>
            <a:r>
              <a:rPr lang="en-US" sz="1600" dirty="0"/>
              <a:t>The decomposition of H</a:t>
            </a:r>
            <a:r>
              <a:rPr lang="en-US" sz="1600" baseline="-25000" dirty="0"/>
              <a:t>2</a:t>
            </a:r>
            <a:r>
              <a:rPr lang="en-US" sz="1600" dirty="0"/>
              <a:t>O</a:t>
            </a:r>
            <a:r>
              <a:rPr lang="en-US" sz="1600" baseline="-25000" dirty="0"/>
              <a:t>2</a:t>
            </a:r>
            <a:r>
              <a:rPr lang="en-US" sz="1600" dirty="0"/>
              <a:t> (2H</a:t>
            </a:r>
            <a:r>
              <a:rPr lang="en-US" sz="1600" baseline="-25000" dirty="0"/>
              <a:t>2</a:t>
            </a:r>
            <a:r>
              <a:rPr lang="en-US" sz="1600" dirty="0"/>
              <a:t>O</a:t>
            </a:r>
            <a:r>
              <a:rPr lang="en-US" sz="1600" baseline="-25000" dirty="0"/>
              <a:t>2</a:t>
            </a:r>
            <a:r>
              <a:rPr lang="en-US" sz="1600" dirty="0"/>
              <a:t> ⟶ 2H</a:t>
            </a:r>
            <a:r>
              <a:rPr lang="en-US" sz="1600" baseline="-25000" dirty="0"/>
              <a:t>2</a:t>
            </a:r>
            <a:r>
              <a:rPr lang="en-US" sz="1600" dirty="0"/>
              <a:t>O + O</a:t>
            </a:r>
            <a:r>
              <a:rPr lang="en-US" sz="1600" baseline="-25000" dirty="0"/>
              <a:t>2</a:t>
            </a:r>
            <a:r>
              <a:rPr lang="en-US" sz="1600" dirty="0"/>
              <a:t>) at 40 °C is illustrated. The intensity of the color symbolizes the concentration of H</a:t>
            </a:r>
            <a:r>
              <a:rPr lang="en-US" sz="1600" baseline="-25000" dirty="0"/>
              <a:t>2</a:t>
            </a:r>
            <a:r>
              <a:rPr lang="en-US" sz="1600" dirty="0"/>
              <a:t>O</a:t>
            </a:r>
            <a:r>
              <a:rPr lang="en-US" sz="1600" baseline="-25000" dirty="0"/>
              <a:t>2</a:t>
            </a:r>
            <a:r>
              <a:rPr lang="en-US" sz="1600" dirty="0"/>
              <a:t> at the indicated times; H</a:t>
            </a:r>
            <a:r>
              <a:rPr lang="en-US" sz="1600" baseline="-25000" dirty="0"/>
              <a:t>2</a:t>
            </a:r>
            <a:r>
              <a:rPr lang="en-US" sz="1600" dirty="0"/>
              <a:t>O</a:t>
            </a:r>
            <a:r>
              <a:rPr lang="en-US" sz="1600" baseline="-25000" dirty="0"/>
              <a:t>2</a:t>
            </a:r>
            <a:r>
              <a:rPr lang="en-US" sz="1600" dirty="0"/>
              <a:t> is actually colorless.</a:t>
            </a:r>
          </a:p>
        </p:txBody>
      </p:sp>
      <p:pic>
        <p:nvPicPr>
          <p:cNvPr id="9" name="Figure" descr="A diagram of 5 beakers is shown, each approximately half-filled with colored substances. Beneath each beaker are three rows of text. The first beaker contains a bright green substance and is labeled below as, “1.000 M, 0 s, and ( 0 h ).” The second beaker contains a slightly lighter green substance and is labeled below as, “0.500 M, 2.16 times 10 superscript 4 s, and ( 6 h ).” The third beaker contains an even lighter green substance and is labeled below as, “0.250 M, 4.32 times 10 superscript 4 s, and ( 12 h ).” The fourth beaker contains a green tinted substance and is labeled below as, “0.125 M, 6.48 times 10 superscript 4 s, and ( 18 h ).” The fifth beaker contains a colorless substance and is labeled below as, “0.0625 M, 8.64 times 10 superscript 4 s, and ( 24 h ).”">
            <a:extLst>
              <a:ext uri="{FF2B5EF4-FFF2-40B4-BE49-F238E27FC236}">
                <a16:creationId xmlns:a16="http://schemas.microsoft.com/office/drawing/2014/main" id="{33228BCB-567F-4669-A05E-D10572B53C54}"/>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904" b="-18904"/>
          <a:stretch>
            <a:fillRect/>
          </a:stretch>
        </p:blipFill>
        <p:spPr>
          <a:xfrm>
            <a:off x="457199" y="1122386"/>
            <a:ext cx="8062913" cy="3500071"/>
          </a:xfrm>
        </p:spPr>
      </p:pic>
    </p:spTree>
    <p:extLst>
      <p:ext uri="{BB962C8B-B14F-4D97-AF65-F5344CB8AC3E}">
        <p14:creationId xmlns:p14="http://schemas.microsoft.com/office/powerpoint/2010/main" val="2182945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Second-Order Integrated Rate Law</a:t>
            </a:r>
          </a:p>
        </p:txBody>
      </p:sp>
      <p:sp>
        <p:nvSpPr>
          <p:cNvPr id="3" name="Content Placeholder 2"/>
          <p:cNvSpPr>
            <a:spLocks noGrp="1"/>
          </p:cNvSpPr>
          <p:nvPr>
            <p:ph idx="1"/>
          </p:nvPr>
        </p:nvSpPr>
        <p:spPr>
          <a:xfrm>
            <a:off x="628650" y="955965"/>
            <a:ext cx="7886700" cy="5126336"/>
          </a:xfrm>
        </p:spPr>
        <p:txBody>
          <a:bodyPr/>
          <a:lstStyle/>
          <a:p>
            <a:r>
              <a:rPr lang="en-US" dirty="0"/>
              <a:t>For </a:t>
            </a:r>
            <a:r>
              <a:rPr lang="en-US" i="1" dirty="0"/>
              <a:t>A </a:t>
            </a:r>
            <a:r>
              <a:rPr lang="en-US" dirty="0">
                <a:cs typeface="Times New Roman"/>
                <a:sym typeface="Wingdings" pitchFamily="2" charset="2"/>
              </a:rPr>
              <a:t>→</a:t>
            </a:r>
            <a:r>
              <a:rPr lang="en-US" dirty="0">
                <a:sym typeface="Wingdings" pitchFamily="2" charset="2"/>
              </a:rPr>
              <a:t> products, Rate = </a:t>
            </a:r>
            <a:r>
              <a:rPr lang="en-US" i="1" dirty="0">
                <a:sym typeface="Wingdings" pitchFamily="2" charset="2"/>
              </a:rPr>
              <a:t>k</a:t>
            </a:r>
            <a:r>
              <a:rPr lang="en-US" dirty="0">
                <a:sym typeface="Wingdings" pitchFamily="2" charset="2"/>
              </a:rPr>
              <a:t>[</a:t>
            </a:r>
            <a:r>
              <a:rPr lang="en-US" i="1" dirty="0">
                <a:sym typeface="Wingdings" pitchFamily="2" charset="2"/>
              </a:rPr>
              <a:t>A</a:t>
            </a:r>
            <a:r>
              <a:rPr lang="en-US" dirty="0">
                <a:sym typeface="Wingdings" pitchFamily="2" charset="2"/>
              </a:rPr>
              <a:t>]</a:t>
            </a:r>
            <a:r>
              <a:rPr lang="en-US" baseline="30000" dirty="0">
                <a:sym typeface="Wingdings" pitchFamily="2" charset="2"/>
              </a:rPr>
              <a:t>2</a:t>
            </a:r>
          </a:p>
          <a:p>
            <a:endParaRPr lang="en-US" baseline="30000" dirty="0">
              <a:sym typeface="Wingdings" pitchFamily="2" charset="2"/>
            </a:endParaRPr>
          </a:p>
          <a:p>
            <a:r>
              <a:rPr lang="en-US" b="1" dirty="0">
                <a:sym typeface="Wingdings" pitchFamily="2" charset="2"/>
              </a:rPr>
              <a:t>Integration with respect to time gives us:</a:t>
            </a:r>
          </a:p>
          <a:p>
            <a:endParaRPr lang="en-US" b="1" dirty="0">
              <a:sym typeface="Wingdings" pitchFamily="2" charset="2"/>
            </a:endParaRPr>
          </a:p>
          <a:p>
            <a:endParaRPr lang="en-US" b="1" dirty="0">
              <a:sym typeface="Wingdings" pitchFamily="2" charset="2"/>
            </a:endParaRPr>
          </a:p>
          <a:p>
            <a:endParaRPr lang="en-US" b="1" dirty="0"/>
          </a:p>
          <a:p>
            <a:endParaRPr lang="en-US" dirty="0"/>
          </a:p>
          <a:p>
            <a:endParaRPr lang="en-US" dirty="0"/>
          </a:p>
          <a:p>
            <a:endParaRPr lang="en-US" dirty="0"/>
          </a:p>
          <a:p>
            <a:endParaRPr lang="en-US" dirty="0"/>
          </a:p>
          <a:p>
            <a:endParaRPr lang="en-US" dirty="0"/>
          </a:p>
          <a:p>
            <a:r>
              <a:rPr lang="en-US" dirty="0"/>
              <a:t>The half-life of a second-order reaction does depend on the initial concentration of reactant.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11892635"/>
              </p:ext>
            </p:extLst>
          </p:nvPr>
        </p:nvGraphicFramePr>
        <p:xfrm>
          <a:off x="1500911" y="2445249"/>
          <a:ext cx="2276840" cy="2858008"/>
        </p:xfrm>
        <a:graphic>
          <a:graphicData uri="http://schemas.openxmlformats.org/presentationml/2006/ole">
            <mc:AlternateContent xmlns:mc="http://schemas.openxmlformats.org/markup-compatibility/2006">
              <mc:Choice xmlns:v="urn:schemas-microsoft-com:vml" Requires="v">
                <p:oleObj spid="_x0000_s6176" name="Equation" r:id="rId3" imgW="1041400" imgH="1308100" progId="Equation.3">
                  <p:embed/>
                </p:oleObj>
              </mc:Choice>
              <mc:Fallback>
                <p:oleObj name="Equation" r:id="rId3" imgW="1041400" imgH="1308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911" y="2445249"/>
                        <a:ext cx="2276840" cy="285800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71281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Zero-Order Integrated Rate Law</a:t>
            </a:r>
          </a:p>
        </p:txBody>
      </p:sp>
      <p:sp>
        <p:nvSpPr>
          <p:cNvPr id="3" name="Content Placeholder 2"/>
          <p:cNvSpPr>
            <a:spLocks noGrp="1"/>
          </p:cNvSpPr>
          <p:nvPr>
            <p:ph idx="1"/>
          </p:nvPr>
        </p:nvSpPr>
        <p:spPr>
          <a:xfrm>
            <a:off x="628650" y="955965"/>
            <a:ext cx="7886700" cy="5198255"/>
          </a:xfrm>
        </p:spPr>
        <p:txBody>
          <a:bodyPr>
            <a:normAutofit/>
          </a:bodyPr>
          <a:lstStyle/>
          <a:p>
            <a:r>
              <a:rPr lang="en-US" dirty="0"/>
              <a:t>For a zero-order reaction: </a:t>
            </a:r>
            <a:r>
              <a:rPr lang="en-US" i="1" dirty="0"/>
              <a:t>A</a:t>
            </a:r>
            <a:r>
              <a:rPr lang="en-US" dirty="0"/>
              <a:t> </a:t>
            </a:r>
            <a:r>
              <a:rPr lang="en-US" dirty="0">
                <a:cs typeface="Times New Roman"/>
                <a:sym typeface="Wingdings" pitchFamily="2" charset="2"/>
              </a:rPr>
              <a:t>→</a:t>
            </a:r>
            <a:r>
              <a:rPr lang="en-US" dirty="0">
                <a:sym typeface="Wingdings" pitchFamily="2" charset="2"/>
              </a:rPr>
              <a:t> products</a:t>
            </a:r>
          </a:p>
          <a:p>
            <a:endParaRPr lang="en-US" dirty="0">
              <a:sym typeface="Wingdings" pitchFamily="2" charset="2"/>
            </a:endParaRPr>
          </a:p>
          <a:p>
            <a:endParaRPr lang="en-US" dirty="0">
              <a:sym typeface="Wingdings" pitchFamily="2" charset="2"/>
            </a:endParaRPr>
          </a:p>
          <a:p>
            <a:r>
              <a:rPr lang="en-US" b="1" dirty="0">
                <a:sym typeface="Wingdings" pitchFamily="2" charset="2"/>
              </a:rPr>
              <a:t>Integration with respect to time gives us:</a:t>
            </a:r>
            <a:endParaRPr lang="en-US" b="1" dirty="0"/>
          </a:p>
          <a:p>
            <a:endParaRPr lang="en-US" dirty="0">
              <a:sym typeface="Wingdings" pitchFamily="2" charset="2"/>
            </a:endParaRPr>
          </a:p>
          <a:p>
            <a:pPr>
              <a:buNone/>
            </a:pPr>
            <a:endParaRPr lang="en-US" dirty="0">
              <a:sym typeface="Wingdings" pitchFamily="2" charset="2"/>
            </a:endParaRPr>
          </a:p>
          <a:p>
            <a:pPr>
              <a:buNone/>
            </a:pPr>
            <a:endParaRPr lang="en-US" dirty="0">
              <a:sym typeface="Wingdings" pitchFamily="2" charset="2"/>
            </a:endParaRPr>
          </a:p>
          <a:p>
            <a:pPr>
              <a:buNone/>
            </a:pPr>
            <a:endParaRPr lang="en-US" dirty="0">
              <a:sym typeface="Wingdings" pitchFamily="2" charset="2"/>
            </a:endParaRPr>
          </a:p>
          <a:p>
            <a:pPr>
              <a:buNone/>
            </a:pPr>
            <a:endParaRPr lang="en-US" dirty="0">
              <a:sym typeface="Wingdings" pitchFamily="2" charset="2"/>
            </a:endParaRPr>
          </a:p>
          <a:p>
            <a:pPr>
              <a:buNone/>
            </a:pPr>
            <a:endParaRPr lang="en-US" dirty="0">
              <a:sym typeface="Wingdings" pitchFamily="2" charset="2"/>
            </a:endParaRPr>
          </a:p>
          <a:p>
            <a:pPr>
              <a:buNone/>
            </a:pPr>
            <a:endParaRPr lang="en-US" dirty="0">
              <a:sym typeface="Wingdings" pitchFamily="2" charset="2"/>
            </a:endParaRPr>
          </a:p>
          <a:p>
            <a:r>
              <a:rPr lang="en-US" dirty="0">
                <a:sym typeface="Wingdings" pitchFamily="2" charset="2"/>
              </a:rPr>
              <a:t>Note that the half-life of a zero-order reaction </a:t>
            </a:r>
            <a:r>
              <a:rPr lang="en-US" i="1" dirty="0">
                <a:sym typeface="Wingdings" pitchFamily="2" charset="2"/>
              </a:rPr>
              <a:t>DOES DEPEND </a:t>
            </a:r>
            <a:r>
              <a:rPr lang="en-US" dirty="0">
                <a:sym typeface="Wingdings" pitchFamily="2" charset="2"/>
              </a:rPr>
              <a:t>on the initial concentration of reactant.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24578918"/>
              </p:ext>
            </p:extLst>
          </p:nvPr>
        </p:nvGraphicFramePr>
        <p:xfrm>
          <a:off x="1449102" y="1558033"/>
          <a:ext cx="2568575" cy="3160713"/>
        </p:xfrm>
        <a:graphic>
          <a:graphicData uri="http://schemas.openxmlformats.org/presentationml/2006/ole">
            <mc:AlternateContent xmlns:mc="http://schemas.openxmlformats.org/markup-compatibility/2006">
              <mc:Choice xmlns:v="urn:schemas-microsoft-com:vml" Requires="v">
                <p:oleObj spid="_x0000_s7200" name="Equation" r:id="rId3" imgW="1117440" imgH="1371600" progId="Equation.DSMT4">
                  <p:embed/>
                </p:oleObj>
              </mc:Choice>
              <mc:Fallback>
                <p:oleObj name="Equation" r:id="rId3" imgW="1117440" imgH="1371600" progId="Equation.DSMT4">
                  <p:embed/>
                  <p:pic>
                    <p:nvPicPr>
                      <p:cNvPr id="0" name="Object 4"/>
                      <p:cNvPicPr>
                        <a:picLocks noChangeAspect="1" noChangeArrowheads="1"/>
                      </p:cNvPicPr>
                      <p:nvPr/>
                    </p:nvPicPr>
                    <p:blipFill>
                      <a:blip r:embed="rId4"/>
                      <a:srcRect/>
                      <a:stretch>
                        <a:fillRect/>
                      </a:stretch>
                    </p:blipFill>
                    <p:spPr bwMode="auto">
                      <a:xfrm>
                        <a:off x="1449102" y="1558033"/>
                        <a:ext cx="2568575" cy="31607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17835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12.5 Collision Theory</a:t>
            </a:r>
          </a:p>
          <a:p>
            <a:pPr lvl="1"/>
            <a:r>
              <a:rPr lang="en-US" dirty="0"/>
              <a:t>Use the postulates of collision theory to explain the effects of physical state, temperature, and concentration on reaction rates</a:t>
            </a:r>
          </a:p>
          <a:p>
            <a:pPr lvl="1"/>
            <a:r>
              <a:rPr lang="en-US" dirty="0"/>
              <a:t>Define the concepts of activation energy and transition state</a:t>
            </a:r>
          </a:p>
          <a:p>
            <a:pPr lvl="1"/>
            <a:r>
              <a:rPr lang="en-US" dirty="0"/>
              <a:t>Use the Arrhenius equation in calculations relating rate constants to temperature</a:t>
            </a:r>
          </a:p>
        </p:txBody>
      </p:sp>
    </p:spTree>
    <p:extLst>
      <p:ext uri="{BB962C8B-B14F-4D97-AF65-F5344CB8AC3E}">
        <p14:creationId xmlns:p14="http://schemas.microsoft.com/office/powerpoint/2010/main" val="2374889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Collision Theory</a:t>
            </a:r>
          </a:p>
        </p:txBody>
      </p:sp>
      <p:sp>
        <p:nvSpPr>
          <p:cNvPr id="3" name="Content Placeholder 2"/>
          <p:cNvSpPr>
            <a:spLocks noGrp="1"/>
          </p:cNvSpPr>
          <p:nvPr>
            <p:ph idx="1"/>
          </p:nvPr>
        </p:nvSpPr>
        <p:spPr/>
        <p:txBody>
          <a:bodyPr/>
          <a:lstStyle/>
          <a:p>
            <a:r>
              <a:rPr lang="en-US" b="1" dirty="0"/>
              <a:t>Collision theory: </a:t>
            </a:r>
            <a:r>
              <a:rPr lang="en-US" dirty="0"/>
              <a:t>Reactants (atoms, molecules, or ions) must collide in order to react with each other.</a:t>
            </a:r>
          </a:p>
          <a:p>
            <a:endParaRPr lang="en-US" dirty="0"/>
          </a:p>
          <a:p>
            <a:endParaRPr lang="en-US" dirty="0"/>
          </a:p>
          <a:p>
            <a:r>
              <a:rPr lang="en-US" dirty="0"/>
              <a:t>Postulates of Collision theory:</a:t>
            </a:r>
          </a:p>
          <a:p>
            <a:endParaRPr lang="en-US" dirty="0"/>
          </a:p>
          <a:p>
            <a:pPr marL="457200" indent="-457200">
              <a:buFont typeface="+mj-lt"/>
              <a:buAutoNum type="arabicParenR"/>
            </a:pPr>
            <a:r>
              <a:rPr lang="en-US" dirty="0"/>
              <a:t>Rate of Reaction is proportional to the rate of reactant collisions.</a:t>
            </a:r>
          </a:p>
          <a:p>
            <a:endParaRPr lang="en-US" dirty="0"/>
          </a:p>
        </p:txBody>
      </p:sp>
    </p:spTree>
    <p:extLst>
      <p:ext uri="{BB962C8B-B14F-4D97-AF65-F5344CB8AC3E}">
        <p14:creationId xmlns:p14="http://schemas.microsoft.com/office/powerpoint/2010/main" val="3494526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Collisions: Effective and Ineffective</a:t>
            </a:r>
          </a:p>
        </p:txBody>
      </p:sp>
      <p:sp>
        <p:nvSpPr>
          <p:cNvPr id="3" name="Content Placeholder 2"/>
          <p:cNvSpPr>
            <a:spLocks noGrp="1"/>
          </p:cNvSpPr>
          <p:nvPr>
            <p:ph idx="1"/>
          </p:nvPr>
        </p:nvSpPr>
        <p:spPr/>
        <p:txBody>
          <a:bodyPr/>
          <a:lstStyle/>
          <a:p>
            <a:r>
              <a:rPr lang="en-US" dirty="0"/>
              <a:t>Why does every collision not lead to a reaction?</a:t>
            </a:r>
          </a:p>
          <a:p>
            <a:endParaRPr lang="en-US" dirty="0"/>
          </a:p>
          <a:p>
            <a:pPr marL="457200" indent="-457200">
              <a:buFont typeface="+mj-lt"/>
              <a:buAutoNum type="arabicParenR" startAt="2"/>
            </a:pPr>
            <a:r>
              <a:rPr lang="en-US" dirty="0"/>
              <a:t>Molecules must be oriented properly when they collide. </a:t>
            </a:r>
          </a:p>
          <a:p>
            <a:endParaRPr lang="en-US" dirty="0"/>
          </a:p>
        </p:txBody>
      </p:sp>
    </p:spTree>
    <p:extLst>
      <p:ext uri="{BB962C8B-B14F-4D97-AF65-F5344CB8AC3E}">
        <p14:creationId xmlns:p14="http://schemas.microsoft.com/office/powerpoint/2010/main" val="66183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Reaction Rates</a:t>
            </a:r>
          </a:p>
        </p:txBody>
      </p:sp>
      <p:sp>
        <p:nvSpPr>
          <p:cNvPr id="3" name="Content Placeholder 2"/>
          <p:cNvSpPr>
            <a:spLocks noGrp="1"/>
          </p:cNvSpPr>
          <p:nvPr>
            <p:ph idx="1"/>
          </p:nvPr>
        </p:nvSpPr>
        <p:spPr/>
        <p:txBody>
          <a:bodyPr/>
          <a:lstStyle/>
          <a:p>
            <a:r>
              <a:rPr lang="en-US" dirty="0"/>
              <a:t>Chemical reactions occur at different rates.</a:t>
            </a:r>
          </a:p>
          <a:p>
            <a:endParaRPr lang="en-US" dirty="0"/>
          </a:p>
          <a:p>
            <a:r>
              <a:rPr lang="en-US" dirty="0"/>
              <a:t>Some reactions are fast, while other reactions are slow.</a:t>
            </a:r>
          </a:p>
          <a:p>
            <a:endParaRPr lang="en-US" dirty="0"/>
          </a:p>
          <a:p>
            <a:r>
              <a:rPr lang="en-US" dirty="0"/>
              <a:t>Chemists study the rates of reactions and also try to control these rates.</a:t>
            </a:r>
          </a:p>
          <a:p>
            <a:endParaRPr lang="en-US" dirty="0"/>
          </a:p>
          <a:p>
            <a:r>
              <a:rPr lang="en-US" dirty="0"/>
              <a:t>The study of reaction rates is known as </a:t>
            </a:r>
            <a:r>
              <a:rPr lang="en-US" b="1" dirty="0"/>
              <a:t>kinetics</a:t>
            </a:r>
            <a:r>
              <a:rPr lang="en-US" dirty="0"/>
              <a:t>. </a:t>
            </a:r>
          </a:p>
          <a:p>
            <a:endParaRPr lang="en-US" dirty="0"/>
          </a:p>
        </p:txBody>
      </p:sp>
    </p:spTree>
    <p:extLst>
      <p:ext uri="{BB962C8B-B14F-4D97-AF65-F5344CB8AC3E}">
        <p14:creationId xmlns:p14="http://schemas.microsoft.com/office/powerpoint/2010/main" val="3049197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Collisions: Effective and Ineffective</a:t>
            </a:r>
          </a:p>
        </p:txBody>
      </p:sp>
      <p:sp>
        <p:nvSpPr>
          <p:cNvPr id="3" name="Content Placeholder 2"/>
          <p:cNvSpPr>
            <a:spLocks noGrp="1"/>
          </p:cNvSpPr>
          <p:nvPr>
            <p:ph idx="1"/>
          </p:nvPr>
        </p:nvSpPr>
        <p:spPr>
          <a:xfrm>
            <a:off x="628650" y="955965"/>
            <a:ext cx="7886700" cy="4602354"/>
          </a:xfrm>
        </p:spPr>
        <p:txBody>
          <a:bodyPr/>
          <a:lstStyle/>
          <a:p>
            <a:r>
              <a:rPr lang="en-US" dirty="0"/>
              <a:t>Why does every collision not lead to a reaction?</a:t>
            </a:r>
          </a:p>
          <a:p>
            <a:endParaRPr lang="en-US" dirty="0"/>
          </a:p>
          <a:p>
            <a:pPr marL="457200" indent="-457200">
              <a:buFont typeface="+mj-lt"/>
              <a:buAutoNum type="arabicParenR" startAt="3"/>
            </a:pPr>
            <a:r>
              <a:rPr lang="en-US" dirty="0"/>
              <a:t>Molecules must have adequate kinetic energy to react.</a:t>
            </a:r>
          </a:p>
          <a:p>
            <a:pPr lvl="1"/>
            <a:r>
              <a:rPr lang="en-US" dirty="0"/>
              <a:t>The kinetic energy supplied must be high enough to break the chemical bonds.</a:t>
            </a:r>
          </a:p>
          <a:p>
            <a:pPr lvl="1"/>
            <a:r>
              <a:rPr lang="en-US" dirty="0"/>
              <a:t>Molecules with kinetic energies too small just bounce off each other and don’t react. </a:t>
            </a:r>
          </a:p>
          <a:p>
            <a:pPr lvl="1"/>
            <a:r>
              <a:rPr lang="en-US" dirty="0"/>
              <a:t>This required energy is called the activation energy</a:t>
            </a:r>
          </a:p>
          <a:p>
            <a:endParaRPr lang="en-US" dirty="0"/>
          </a:p>
          <a:p>
            <a:r>
              <a:rPr lang="en-US" b="1" dirty="0"/>
              <a:t>Activation energy (</a:t>
            </a:r>
            <a:r>
              <a:rPr lang="en-US" b="1" i="1" dirty="0" err="1"/>
              <a:t>E</a:t>
            </a:r>
            <a:r>
              <a:rPr lang="en-US" b="1" i="1" baseline="-25000" dirty="0" err="1"/>
              <a:t>a</a:t>
            </a:r>
            <a:r>
              <a:rPr lang="en-US" b="1" dirty="0"/>
              <a:t>):</a:t>
            </a:r>
            <a:r>
              <a:rPr lang="en-US" dirty="0"/>
              <a:t> minimum energy necessary to form a product during a collision between reactants. </a:t>
            </a:r>
          </a:p>
          <a:p>
            <a:endParaRPr lang="en-US" dirty="0"/>
          </a:p>
          <a:p>
            <a:endParaRPr lang="en-US" dirty="0"/>
          </a:p>
        </p:txBody>
      </p:sp>
    </p:spTree>
    <p:extLst>
      <p:ext uri="{BB962C8B-B14F-4D97-AF65-F5344CB8AC3E}">
        <p14:creationId xmlns:p14="http://schemas.microsoft.com/office/powerpoint/2010/main" val="2091831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t>Figure 17.13</a:t>
            </a:r>
            <a:endParaRPr lang="en-US" dirty="0"/>
          </a:p>
        </p:txBody>
      </p:sp>
      <p:sp>
        <p:nvSpPr>
          <p:cNvPr id="7" name="Figure Legend"/>
          <p:cNvSpPr>
            <a:spLocks noGrp="1"/>
          </p:cNvSpPr>
          <p:nvPr>
            <p:ph type="body" sz="quarter" idx="14"/>
          </p:nvPr>
        </p:nvSpPr>
        <p:spPr/>
        <p:txBody>
          <a:bodyPr>
            <a:normAutofit/>
          </a:bodyPr>
          <a:lstStyle/>
          <a:p>
            <a:pPr marL="0" indent="0">
              <a:buNone/>
            </a:pPr>
            <a:r>
              <a:rPr lang="en-US" sz="1600" dirty="0"/>
              <a:t>Illustrated are two collisions that might take place between carbon monoxide and oxygen molecules. The orientation of the colliding molecules partially determines whether a reaction between the two molecules will occur.</a:t>
            </a:r>
          </a:p>
        </p:txBody>
      </p:sp>
      <p:pic>
        <p:nvPicPr>
          <p:cNvPr id="9" name="Figure" descr="A diagram is shown that illustrates two possible collisions between C O and O subscript 2. In the diagram, oxygen atoms are represented as red spheres and carbon atoms are represented as black spheres. The diagram is divided into upper and lower halves by a horizontal dashed line. At the top left, a C O molecule is shown striking an O subscript 2 molecule such that the O atom from the C O molecule is at the point of collision. Surrounding this collision are a mix of molecules of C O, and O subscript 2 of varying sizes. At the top middle region of the figure, two separated O atoms are shown as red spheres with the label, “Oxygen to oxygen,” beneath them. To the upper right, “No reaction” is written. Similarly in the lower left of the diagram, a C O molecule is shown striking an O subscript 2 molecule such that the C atom from the C O molecule is at the point of collision. Surrounding this collision are a mix of molecules of C O, and O subscript 2 of varying sizes. At the lower middle region of the figure, a black sphere and a red spheres are shown with the label, “Carbon to oxygen,” beneath them. To the lower right, “More C O subscript 2 formation” is written and three models of C O subscript 2 composed each of a single central black sphere and two red spheres in a linear arrangement are shown.">
            <a:extLst>
              <a:ext uri="{FF2B5EF4-FFF2-40B4-BE49-F238E27FC236}">
                <a16:creationId xmlns:a16="http://schemas.microsoft.com/office/drawing/2014/main" id="{7B0974AD-B6FC-4FDD-8F2B-DDC8EFB9B5D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103" r="-5103"/>
          <a:stretch>
            <a:fillRect/>
          </a:stretch>
        </p:blipFill>
        <p:spPr>
          <a:xfrm>
            <a:off x="457199" y="1122386"/>
            <a:ext cx="8062913" cy="3500071"/>
          </a:xfrm>
        </p:spPr>
      </p:pic>
    </p:spTree>
    <p:extLst>
      <p:ext uri="{BB962C8B-B14F-4D97-AF65-F5344CB8AC3E}">
        <p14:creationId xmlns:p14="http://schemas.microsoft.com/office/powerpoint/2010/main" val="2742015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Transition-State Model</a:t>
            </a:r>
          </a:p>
        </p:txBody>
      </p:sp>
      <p:sp>
        <p:nvSpPr>
          <p:cNvPr id="3" name="Content Placeholder 2"/>
          <p:cNvSpPr>
            <a:spLocks noGrp="1"/>
          </p:cNvSpPr>
          <p:nvPr>
            <p:ph idx="1"/>
          </p:nvPr>
        </p:nvSpPr>
        <p:spPr>
          <a:xfrm>
            <a:off x="628650" y="955965"/>
            <a:ext cx="7886700" cy="4181114"/>
          </a:xfrm>
        </p:spPr>
        <p:txBody>
          <a:bodyPr/>
          <a:lstStyle/>
          <a:p>
            <a:r>
              <a:rPr lang="en-US" dirty="0"/>
              <a:t>Reaction energy diagram</a:t>
            </a:r>
          </a:p>
          <a:p>
            <a:pPr lvl="1"/>
            <a:r>
              <a:rPr lang="en-US" dirty="0"/>
              <a:t>Potential energy is plotted on the </a:t>
            </a:r>
            <a:r>
              <a:rPr lang="en-US" i="1" dirty="0"/>
              <a:t>y</a:t>
            </a:r>
            <a:r>
              <a:rPr lang="en-US" dirty="0"/>
              <a:t>-axis</a:t>
            </a:r>
          </a:p>
          <a:p>
            <a:pPr lvl="1"/>
            <a:r>
              <a:rPr lang="en-US" dirty="0"/>
              <a:t>Reaction path (or extent of reaction) is plotted on the </a:t>
            </a:r>
            <a:r>
              <a:rPr lang="en-US" i="1" dirty="0"/>
              <a:t>x</a:t>
            </a:r>
            <a:r>
              <a:rPr lang="en-US" dirty="0"/>
              <a:t>-axis. </a:t>
            </a:r>
          </a:p>
          <a:p>
            <a:endParaRPr lang="en-US" dirty="0"/>
          </a:p>
          <a:p>
            <a:endParaRPr lang="en-US" dirty="0"/>
          </a:p>
          <a:p>
            <a:r>
              <a:rPr lang="en-US" dirty="0"/>
              <a:t>The reactants form an intermediate called an </a:t>
            </a:r>
            <a:r>
              <a:rPr lang="en-US" b="1" dirty="0"/>
              <a:t>activated complex</a:t>
            </a:r>
            <a:r>
              <a:rPr lang="en-US" dirty="0"/>
              <a:t>.</a:t>
            </a:r>
          </a:p>
          <a:p>
            <a:pPr lvl="1"/>
            <a:r>
              <a:rPr lang="en-US" dirty="0"/>
              <a:t>The state of the system at the activated complex is called a </a:t>
            </a:r>
            <a:r>
              <a:rPr lang="en-US" b="1" dirty="0"/>
              <a:t>transition state</a:t>
            </a:r>
            <a:r>
              <a:rPr lang="en-US" dirty="0"/>
              <a:t>.</a:t>
            </a:r>
            <a:endParaRPr lang="en-US" b="1" dirty="0"/>
          </a:p>
          <a:p>
            <a:endParaRPr lang="en-US" dirty="0"/>
          </a:p>
        </p:txBody>
      </p:sp>
    </p:spTree>
    <p:extLst>
      <p:ext uri="{BB962C8B-B14F-4D97-AF65-F5344CB8AC3E}">
        <p14:creationId xmlns:p14="http://schemas.microsoft.com/office/powerpoint/2010/main" val="14490652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Reaction Rate and Temperature</a:t>
            </a:r>
          </a:p>
        </p:txBody>
      </p:sp>
      <p:sp>
        <p:nvSpPr>
          <p:cNvPr id="3" name="Content Placeholder 2"/>
          <p:cNvSpPr>
            <a:spLocks noGrp="1"/>
          </p:cNvSpPr>
          <p:nvPr>
            <p:ph idx="1"/>
          </p:nvPr>
        </p:nvSpPr>
        <p:spPr>
          <a:xfrm>
            <a:off x="628650" y="955965"/>
            <a:ext cx="7886700" cy="4900305"/>
          </a:xfrm>
        </p:spPr>
        <p:txBody>
          <a:bodyPr>
            <a:normAutofit/>
          </a:bodyPr>
          <a:lstStyle/>
          <a:p>
            <a:r>
              <a:rPr lang="en-US" dirty="0"/>
              <a:t>Thus far we have discussed:</a:t>
            </a:r>
          </a:p>
          <a:p>
            <a:pPr lvl="1"/>
            <a:r>
              <a:rPr lang="en-US" dirty="0"/>
              <a:t>The concentration-rate relationship</a:t>
            </a:r>
          </a:p>
          <a:p>
            <a:pPr lvl="1"/>
            <a:r>
              <a:rPr lang="en-US" dirty="0"/>
              <a:t>The concentration-time relationship</a:t>
            </a:r>
          </a:p>
          <a:p>
            <a:endParaRPr lang="en-US" dirty="0"/>
          </a:p>
          <a:p>
            <a:r>
              <a:rPr lang="en-US" dirty="0"/>
              <a:t>Now we will look at the </a:t>
            </a:r>
            <a:r>
              <a:rPr lang="en-US" b="1" dirty="0"/>
              <a:t>temperature–rate relationship</a:t>
            </a:r>
            <a:r>
              <a:rPr lang="en-US" dirty="0"/>
              <a:t>.</a:t>
            </a:r>
          </a:p>
          <a:p>
            <a:endParaRPr lang="en-US" dirty="0"/>
          </a:p>
          <a:p>
            <a:r>
              <a:rPr lang="en-US" dirty="0"/>
              <a:t>Reaction rate ordinarily </a:t>
            </a:r>
            <a:r>
              <a:rPr lang="en-US" i="1" dirty="0"/>
              <a:t>increases</a:t>
            </a:r>
            <a:r>
              <a:rPr lang="en-US" dirty="0"/>
              <a:t> with temperature.</a:t>
            </a:r>
          </a:p>
          <a:p>
            <a:pPr lvl="1"/>
            <a:r>
              <a:rPr lang="en-US" dirty="0"/>
              <a:t>To cook food more quickly, raise the oven temperature. </a:t>
            </a:r>
          </a:p>
          <a:p>
            <a:pPr lvl="1"/>
            <a:r>
              <a:rPr lang="en-US" dirty="0"/>
              <a:t>To slow the reactions that lead to food spoilage, put food in the refrigerator. </a:t>
            </a:r>
          </a:p>
          <a:p>
            <a:pPr lvl="1"/>
            <a:r>
              <a:rPr lang="en-US" dirty="0"/>
              <a:t>To really slow the reactions down, put food in the freezer.</a:t>
            </a:r>
          </a:p>
          <a:p>
            <a:endParaRPr lang="en-US" dirty="0"/>
          </a:p>
        </p:txBody>
      </p:sp>
    </p:spTree>
    <p:extLst>
      <p:ext uri="{BB962C8B-B14F-4D97-AF65-F5344CB8AC3E}">
        <p14:creationId xmlns:p14="http://schemas.microsoft.com/office/powerpoint/2010/main" val="22425152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17.14</a:t>
            </a:r>
          </a:p>
        </p:txBody>
      </p:sp>
      <p:sp>
        <p:nvSpPr>
          <p:cNvPr id="7" name="Figure Legend"/>
          <p:cNvSpPr>
            <a:spLocks noGrp="1"/>
          </p:cNvSpPr>
          <p:nvPr>
            <p:ph type="body" sz="quarter" idx="14"/>
          </p:nvPr>
        </p:nvSpPr>
        <p:spPr>
          <a:xfrm>
            <a:off x="457200" y="4843982"/>
            <a:ext cx="8062912" cy="1536270"/>
          </a:xfrm>
        </p:spPr>
        <p:txBody>
          <a:bodyPr>
            <a:normAutofit/>
          </a:bodyPr>
          <a:lstStyle/>
          <a:p>
            <a:pPr marL="0" indent="0">
              <a:buNone/>
            </a:pPr>
            <a:r>
              <a:rPr lang="en-US" sz="1600" dirty="0"/>
              <a:t>This graph shows the potential energy relationships for the reaction </a:t>
            </a:r>
            <a:r>
              <a:rPr lang="en-US" sz="1600" i="1" dirty="0"/>
              <a:t>A </a:t>
            </a:r>
            <a:r>
              <a:rPr lang="en-US" sz="1600" dirty="0"/>
              <a:t>+ </a:t>
            </a:r>
            <a:r>
              <a:rPr lang="en-US" sz="1600" i="1" dirty="0"/>
              <a:t>B </a:t>
            </a:r>
            <a:r>
              <a:rPr lang="en-US" sz="1600" dirty="0"/>
              <a:t>⟶ </a:t>
            </a:r>
            <a:r>
              <a:rPr lang="en-US" sz="1600" i="1" dirty="0"/>
              <a:t>C </a:t>
            </a:r>
            <a:r>
              <a:rPr lang="en-US" sz="1600" dirty="0"/>
              <a:t>+ </a:t>
            </a:r>
            <a:r>
              <a:rPr lang="en-US" sz="1600" i="1" dirty="0"/>
              <a:t>D</a:t>
            </a:r>
            <a:r>
              <a:rPr lang="en-US" sz="1600" dirty="0"/>
              <a:t>. The dashed portion of the curve represents the energy of the system with a molecule of </a:t>
            </a:r>
            <a:r>
              <a:rPr lang="en-US" sz="1600" i="1" dirty="0"/>
              <a:t>A </a:t>
            </a:r>
            <a:r>
              <a:rPr lang="en-US" sz="1600" dirty="0"/>
              <a:t>and a molecule of </a:t>
            </a:r>
            <a:r>
              <a:rPr lang="en-US" sz="1600" i="1" dirty="0"/>
              <a:t>B </a:t>
            </a:r>
            <a:r>
              <a:rPr lang="en-US" sz="1600" dirty="0"/>
              <a:t>present, and the solid portion the energy of the system with a molecule of </a:t>
            </a:r>
            <a:r>
              <a:rPr lang="en-US" sz="1600" i="1" dirty="0"/>
              <a:t>C </a:t>
            </a:r>
            <a:r>
              <a:rPr lang="en-US" sz="1600" dirty="0"/>
              <a:t>and a molecule of </a:t>
            </a:r>
            <a:r>
              <a:rPr lang="en-US" sz="1600" i="1" dirty="0"/>
              <a:t>D </a:t>
            </a:r>
            <a:r>
              <a:rPr lang="en-US" sz="1600" dirty="0"/>
              <a:t>present. The activation energy for the forward reaction is represented by </a:t>
            </a:r>
            <a:r>
              <a:rPr lang="en-US" sz="1600" i="1" dirty="0"/>
              <a:t>E</a:t>
            </a:r>
            <a:r>
              <a:rPr lang="en-US" sz="1600" baseline="-25000" dirty="0"/>
              <a:t>a</a:t>
            </a:r>
            <a:r>
              <a:rPr lang="en-US" sz="1600" dirty="0"/>
              <a:t>. The activation energy for the reverse reaction is greater than that for the forward reaction by an amount equal to Δ</a:t>
            </a:r>
            <a:r>
              <a:rPr lang="en-US" sz="1600" i="1" dirty="0"/>
              <a:t>H. </a:t>
            </a:r>
            <a:r>
              <a:rPr lang="en-US" sz="1600" dirty="0"/>
              <a:t>The curve’s peak is represented the transition state.</a:t>
            </a:r>
          </a:p>
        </p:txBody>
      </p:sp>
      <p:pic>
        <p:nvPicPr>
          <p:cNvPr id="16387" name="Picture 3" descr="A graph is shown with the label, “Extent of reaction,” bon the x-axis and the label, “Energy,” on the y-axis. Above the x-axis, a portion of a curve is labeled “A plus B.” From the right end of this region, the concave down curve continues upward to reach a maximum near the height of the y-axis. The peak of this curve is labeled, “Transition state.” A double sided arrow extends from a dashed red horizontal line that originates at the y-axis at a common endpoint with the curve to the peak of the curve. This arrow is labeled “E subscript a.” A second horizontal red dashed line segment is drawn from the right end of the black curve left to the vertical axis at a level significantly lower than the initial “A plus B” labeled end of the curve. The end of the curve that is shared with this segment is labeled, “C plus D.” The curve, which was initially dashed, continues as a solid curve from the maximum to its endpoint at the right side of the diagram. A second double sided arrow is shown. This arrow extends between the two dashed horizontal lines and is labeled, “capital delta H.”"/>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39175" y="1063071"/>
            <a:ext cx="4559336" cy="359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5324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 Theory</a:t>
            </a:r>
          </a:p>
        </p:txBody>
      </p:sp>
      <p:sp>
        <p:nvSpPr>
          <p:cNvPr id="3" name="Content Placeholder 2"/>
          <p:cNvSpPr>
            <a:spLocks noGrp="1"/>
          </p:cNvSpPr>
          <p:nvPr>
            <p:ph idx="1"/>
          </p:nvPr>
        </p:nvSpPr>
        <p:spPr/>
        <p:txBody>
          <a:bodyPr/>
          <a:lstStyle/>
          <a:p>
            <a:r>
              <a:rPr lang="en-US" dirty="0"/>
              <a:t>Temperature is a measure of the average kinetic energy of molecules.</a:t>
            </a:r>
          </a:p>
          <a:p>
            <a:endParaRPr lang="en-US" dirty="0"/>
          </a:p>
          <a:p>
            <a:r>
              <a:rPr lang="en-US" dirty="0"/>
              <a:t>Higher temperatures mean higher kinetic energies.</a:t>
            </a:r>
          </a:p>
          <a:p>
            <a:endParaRPr lang="en-US" dirty="0"/>
          </a:p>
          <a:p>
            <a:r>
              <a:rPr lang="en-US" dirty="0"/>
              <a:t>The higher the temperature, the larger the fraction of molecules with kinetic energies equal to or greater than the activation energy (</a:t>
            </a:r>
            <a:r>
              <a:rPr lang="en-US" i="1" dirty="0" err="1"/>
              <a:t>E</a:t>
            </a:r>
            <a:r>
              <a:rPr lang="en-US" i="1" baseline="-25000" dirty="0" err="1"/>
              <a:t>a</a:t>
            </a:r>
            <a:r>
              <a:rPr lang="en-US" dirty="0"/>
              <a:t>).</a:t>
            </a:r>
          </a:p>
          <a:p>
            <a:endParaRPr lang="en-US" dirty="0"/>
          </a:p>
          <a:p>
            <a:r>
              <a:rPr lang="en-US" dirty="0"/>
              <a:t>With a larger fraction of molecules possessing </a:t>
            </a:r>
            <a:r>
              <a:rPr lang="en-US" i="1" dirty="0" err="1"/>
              <a:t>E</a:t>
            </a:r>
            <a:r>
              <a:rPr lang="en-US" i="1" baseline="-25000" dirty="0" err="1"/>
              <a:t>a</a:t>
            </a:r>
            <a:r>
              <a:rPr lang="en-US" dirty="0"/>
              <a:t>, a larger fraction of collisions lead to product formation, resulting in a higher rate of reaction. </a:t>
            </a:r>
          </a:p>
          <a:p>
            <a:endParaRPr lang="en-US" dirty="0"/>
          </a:p>
        </p:txBody>
      </p:sp>
    </p:spTree>
    <p:extLst>
      <p:ext uri="{BB962C8B-B14F-4D97-AF65-F5344CB8AC3E}">
        <p14:creationId xmlns:p14="http://schemas.microsoft.com/office/powerpoint/2010/main" val="368152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 Theory</a:t>
            </a:r>
          </a:p>
        </p:txBody>
      </p:sp>
      <p:sp>
        <p:nvSpPr>
          <p:cNvPr id="3" name="Content Placeholder 2"/>
          <p:cNvSpPr>
            <a:spLocks noGrp="1"/>
          </p:cNvSpPr>
          <p:nvPr>
            <p:ph idx="1"/>
          </p:nvPr>
        </p:nvSpPr>
        <p:spPr/>
        <p:txBody>
          <a:bodyPr>
            <a:normAutofit lnSpcReduction="10000"/>
          </a:bodyPr>
          <a:lstStyle/>
          <a:p>
            <a:r>
              <a:rPr lang="en-US" dirty="0"/>
              <a:t>Consider the following equation:</a:t>
            </a:r>
          </a:p>
          <a:p>
            <a:endParaRPr lang="en-US" dirty="0"/>
          </a:p>
          <a:p>
            <a:endParaRPr lang="en-US" dirty="0"/>
          </a:p>
          <a:p>
            <a:endParaRPr lang="en-US" dirty="0"/>
          </a:p>
          <a:p>
            <a:endParaRPr lang="en-US" dirty="0"/>
          </a:p>
          <a:p>
            <a:r>
              <a:rPr lang="en-US" i="1" dirty="0"/>
              <a:t>A</a:t>
            </a:r>
            <a:r>
              <a:rPr lang="en-US" dirty="0"/>
              <a:t> is a constant called the frequency factor and is related to the frequency of collision and orientation. </a:t>
            </a:r>
          </a:p>
          <a:p>
            <a:endParaRPr lang="en-US" dirty="0"/>
          </a:p>
          <a:p>
            <a:endParaRPr lang="en-US" dirty="0"/>
          </a:p>
          <a:p>
            <a:r>
              <a:rPr lang="en-US" dirty="0"/>
              <a:t>The rate constant (</a:t>
            </a:r>
            <a:r>
              <a:rPr lang="en-US" i="1" dirty="0"/>
              <a:t>k</a:t>
            </a:r>
            <a:r>
              <a:rPr lang="en-US" dirty="0"/>
              <a:t>) is dependent on the activation energy of the reaction and the temperature.</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97157960"/>
              </p:ext>
            </p:extLst>
          </p:nvPr>
        </p:nvGraphicFramePr>
        <p:xfrm>
          <a:off x="3328827" y="1721688"/>
          <a:ext cx="2327774" cy="488111"/>
        </p:xfrm>
        <a:graphic>
          <a:graphicData uri="http://schemas.openxmlformats.org/presentationml/2006/ole">
            <mc:AlternateContent xmlns:mc="http://schemas.openxmlformats.org/markup-compatibility/2006">
              <mc:Choice xmlns:v="urn:schemas-microsoft-com:vml" Requires="v">
                <p:oleObj spid="_x0000_s8223" name="Equation" r:id="rId3" imgW="787400" imgH="165100" progId="Equation.3">
                  <p:embed/>
                </p:oleObj>
              </mc:Choice>
              <mc:Fallback>
                <p:oleObj name="Equation" r:id="rId3" imgW="787400" imgH="165100" progId="Equation.3">
                  <p:embed/>
                  <p:pic>
                    <p:nvPicPr>
                      <p:cNvPr id="0" name="Object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827" y="1721688"/>
                        <a:ext cx="2327774" cy="48811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54253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 Theory</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Consider two different reactions that occur at the same temperature. Each reaction has a different E</a:t>
            </a:r>
            <a:r>
              <a:rPr lang="en-US" baseline="-25000" dirty="0"/>
              <a:t>a</a:t>
            </a:r>
            <a:r>
              <a:rPr lang="en-US" dirty="0"/>
              <a:t>.</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064628725"/>
              </p:ext>
            </p:extLst>
          </p:nvPr>
        </p:nvGraphicFramePr>
        <p:xfrm>
          <a:off x="3328988" y="1235076"/>
          <a:ext cx="2327275" cy="487362"/>
        </p:xfrm>
        <a:graphic>
          <a:graphicData uri="http://schemas.openxmlformats.org/presentationml/2006/ole">
            <mc:AlternateContent xmlns:mc="http://schemas.openxmlformats.org/markup-compatibility/2006">
              <mc:Choice xmlns:v="urn:schemas-microsoft-com:vml" Requires="v">
                <p:oleObj spid="_x0000_s9248" name="Equation" r:id="rId3" imgW="787400" imgH="165100" progId="Equation.3">
                  <p:embed/>
                </p:oleObj>
              </mc:Choice>
              <mc:Fallback>
                <p:oleObj name="Equation" r:id="rId3" imgW="787400" imgH="165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988" y="1235076"/>
                        <a:ext cx="23272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85085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 Theory</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Consider the same reaction at two different temperatures. </a:t>
            </a:r>
            <a:r>
              <a:rPr lang="en-US" dirty="0" err="1"/>
              <a:t>E</a:t>
            </a:r>
            <a:r>
              <a:rPr lang="en-US" baseline="-25000" dirty="0" err="1"/>
              <a:t>a</a:t>
            </a:r>
            <a:r>
              <a:rPr lang="en-US" dirty="0"/>
              <a:t> is independent of temperature.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64628725"/>
              </p:ext>
            </p:extLst>
          </p:nvPr>
        </p:nvGraphicFramePr>
        <p:xfrm>
          <a:off x="3328988" y="1235075"/>
          <a:ext cx="2327275" cy="487363"/>
        </p:xfrm>
        <a:graphic>
          <a:graphicData uri="http://schemas.openxmlformats.org/presentationml/2006/ole">
            <mc:AlternateContent xmlns:mc="http://schemas.openxmlformats.org/markup-compatibility/2006">
              <mc:Choice xmlns:v="urn:schemas-microsoft-com:vml" Requires="v">
                <p:oleObj spid="_x0000_s10270" name="Equation" r:id="rId3" imgW="787400" imgH="165100" progId="Equation.3">
                  <p:embed/>
                </p:oleObj>
              </mc:Choice>
              <mc:Fallback>
                <p:oleObj name="Equation" r:id="rId3" imgW="787400" imgH="1651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988" y="1235075"/>
                        <a:ext cx="232727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86792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17.15</a:t>
            </a:r>
          </a:p>
        </p:txBody>
      </p:sp>
      <p:sp>
        <p:nvSpPr>
          <p:cNvPr id="7" name="Figure Legend"/>
          <p:cNvSpPr>
            <a:spLocks noGrp="1"/>
          </p:cNvSpPr>
          <p:nvPr>
            <p:ph type="body" sz="quarter" idx="14"/>
          </p:nvPr>
        </p:nvSpPr>
        <p:spPr>
          <a:xfrm>
            <a:off x="457200" y="5506948"/>
            <a:ext cx="8062912" cy="821932"/>
          </a:xfrm>
        </p:spPr>
        <p:txBody>
          <a:bodyPr>
            <a:normAutofit/>
          </a:bodyPr>
          <a:lstStyle/>
          <a:p>
            <a:pPr marL="0" indent="0">
              <a:buNone/>
            </a:pPr>
            <a:r>
              <a:rPr lang="en-US" sz="1600" dirty="0"/>
              <a:t>Molecular energy distributions showing numbers of molecules with energies exceeding (a) two different activation energies at a given temperature, and (b) a given activation energy at two different temperatures.</a:t>
            </a:r>
          </a:p>
        </p:txBody>
      </p:sp>
      <p:sp>
        <p:nvSpPr>
          <p:cNvPr id="6" name="Figure Legend"/>
          <p:cNvSpPr txBox="1">
            <a:spLocks/>
          </p:cNvSpPr>
          <p:nvPr/>
        </p:nvSpPr>
        <p:spPr>
          <a:xfrm>
            <a:off x="457200" y="900861"/>
            <a:ext cx="8062912" cy="82193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CB255"/>
              </a:buClr>
              <a:buFont typeface="Arial"/>
              <a:buChar char="•"/>
              <a:defRPr sz="2100" kern="1200">
                <a:solidFill>
                  <a:srgbClr val="000000"/>
                </a:solidFill>
                <a:latin typeface="+mn-lt"/>
                <a:ea typeface="+mn-ea"/>
                <a:cs typeface="+mn-cs"/>
              </a:defRPr>
            </a:lvl1pPr>
            <a:lvl2pPr marL="731520" indent="-457200" algn="l" defTabSz="685800" rtl="0" eaLnBrk="1" latinLnBrk="0" hangingPunct="1">
              <a:lnSpc>
                <a:spcPct val="90000"/>
              </a:lnSpc>
              <a:spcBef>
                <a:spcPts val="375"/>
              </a:spcBef>
              <a:buClr>
                <a:srgbClr val="6CB255"/>
              </a:buClr>
              <a:buFont typeface="+mj-lt"/>
              <a:buAutoNum type="alphaLcParenR"/>
              <a:defRPr sz="1800" kern="1200">
                <a:solidFill>
                  <a:schemeClr val="tx1"/>
                </a:solidFill>
                <a:latin typeface="+mn-lt"/>
                <a:ea typeface="+mn-ea"/>
                <a:cs typeface="+mn-cs"/>
              </a:defRPr>
            </a:lvl2pPr>
            <a:lvl3pPr marL="1257300" indent="-342900" algn="l" defTabSz="685800" rtl="0" eaLnBrk="1" latinLnBrk="0" hangingPunct="1">
              <a:lnSpc>
                <a:spcPct val="90000"/>
              </a:lnSpc>
              <a:spcBef>
                <a:spcPts val="375"/>
              </a:spcBef>
              <a:buClr>
                <a:srgbClr val="6CB255"/>
              </a:buClr>
              <a:buFont typeface="+mj-lt"/>
              <a:buAutoNum type="alphaLcParenR"/>
              <a:defRPr sz="1500" kern="1200">
                <a:solidFill>
                  <a:schemeClr val="tx1"/>
                </a:solidFill>
                <a:latin typeface="+mn-lt"/>
                <a:ea typeface="+mn-ea"/>
                <a:cs typeface="+mn-cs"/>
              </a:defRPr>
            </a:lvl3pPr>
            <a:lvl4pPr marL="1714500" indent="-342900" algn="l" defTabSz="685800" rtl="0" eaLnBrk="1" latinLnBrk="0" hangingPunct="1">
              <a:lnSpc>
                <a:spcPct val="90000"/>
              </a:lnSpc>
              <a:spcBef>
                <a:spcPts val="375"/>
              </a:spcBef>
              <a:buClr>
                <a:srgbClr val="6CB255"/>
              </a:buClr>
              <a:buFont typeface="+mj-lt"/>
              <a:buAutoNum type="alphaLcParenR"/>
              <a:defRPr sz="1350" kern="1200">
                <a:solidFill>
                  <a:schemeClr val="tx1"/>
                </a:solidFill>
                <a:latin typeface="+mn-lt"/>
                <a:ea typeface="+mn-ea"/>
                <a:cs typeface="+mn-cs"/>
              </a:defRPr>
            </a:lvl4pPr>
            <a:lvl5pPr marL="2171700" indent="-342900" algn="l" defTabSz="685800" rtl="0" eaLnBrk="1" latinLnBrk="0" hangingPunct="1">
              <a:lnSpc>
                <a:spcPct val="90000"/>
              </a:lnSpc>
              <a:spcBef>
                <a:spcPts val="375"/>
              </a:spcBef>
              <a:buClr>
                <a:srgbClr val="6CB255"/>
              </a:buClr>
              <a:buFont typeface="+mj-lt"/>
              <a:buAutoNum type="alphaLcParen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dirty="0"/>
              <a:t>The area under the curve (right) is directly proportional to the number of molecules possessing those energies. </a:t>
            </a:r>
          </a:p>
        </p:txBody>
      </p:sp>
      <p:pic>
        <p:nvPicPr>
          <p:cNvPr id="32770" name="Picture 2" descr="Two graphs are shown each with an x-axis label of “Kinetic energy” and a y-axis label of “Fraction of molecules.” Each contains a positively skewed curve indicated in red that begins at the origin and approaches the x-axis at the right side of the graph. In a, a small area under the far right end of the curve is shaded orange. An arrow points down from above the curve to the left end of this region where the shading begins. This arrow is labeled, “Higher activation energy, E subscript a.” In b, the same red curve appears, and a second curve is drawn in black. It is also positively skewed, but reaches a lower maximum value and takes on a broadened appearance as compared to the curve in red. In this graph, the red curve is labeled, “T subscript 1” and the black curve is labeled, “T subscript 2.” In the open space at the upper right on the graph is the label, “T subscript 1 less than T subscript 2.” As with the first graph, the region under the curves at the far right is shaded orange and a downward arrow labeled “E subscript a” points to the left end of this shaded reg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6232" y="2064821"/>
            <a:ext cx="7823880" cy="301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58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Reaction Rates</a:t>
            </a:r>
          </a:p>
        </p:txBody>
      </p:sp>
      <p:sp>
        <p:nvSpPr>
          <p:cNvPr id="3" name="Content Placeholder 2"/>
          <p:cNvSpPr>
            <a:spLocks noGrp="1"/>
          </p:cNvSpPr>
          <p:nvPr>
            <p:ph idx="1"/>
          </p:nvPr>
        </p:nvSpPr>
        <p:spPr/>
        <p:txBody>
          <a:bodyPr/>
          <a:lstStyle/>
          <a:p>
            <a:r>
              <a:rPr lang="en-US" dirty="0"/>
              <a:t>The </a:t>
            </a:r>
            <a:r>
              <a:rPr lang="en-US" b="1" dirty="0"/>
              <a:t>rate of a reaction </a:t>
            </a:r>
            <a:r>
              <a:rPr lang="en-US" dirty="0"/>
              <a:t>is the change in the amount of a reactant or product per unit time. </a:t>
            </a:r>
          </a:p>
          <a:p>
            <a:endParaRPr lang="en-US" dirty="0"/>
          </a:p>
          <a:p>
            <a:r>
              <a:rPr lang="en-US" dirty="0"/>
              <a:t>It is often convenient to express amount in terms of concentration.</a:t>
            </a:r>
          </a:p>
          <a:p>
            <a:endParaRPr lang="en-US" dirty="0"/>
          </a:p>
          <a:p>
            <a:r>
              <a:rPr lang="en-US" b="1" dirty="0"/>
              <a:t>Rate expression: </a:t>
            </a:r>
            <a:r>
              <a:rPr lang="en-US" dirty="0"/>
              <a:t>Mathematical representation of rate of reaction. </a:t>
            </a:r>
          </a:p>
          <a:p>
            <a:endParaRPr lang="en-US" dirty="0"/>
          </a:p>
        </p:txBody>
      </p:sp>
    </p:spTree>
    <p:extLst>
      <p:ext uri="{BB962C8B-B14F-4D97-AF65-F5344CB8AC3E}">
        <p14:creationId xmlns:p14="http://schemas.microsoft.com/office/powerpoint/2010/main" val="34162668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Arrhenius Equation</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Taking the natural logarithm of both sides of the equation gives the </a:t>
            </a:r>
            <a:r>
              <a:rPr lang="en-US" b="1" dirty="0"/>
              <a:t>Arrhenius equation</a:t>
            </a:r>
            <a:r>
              <a:rPr lang="en-US" dirty="0"/>
              <a:t>.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60343046"/>
              </p:ext>
            </p:extLst>
          </p:nvPr>
        </p:nvGraphicFramePr>
        <p:xfrm>
          <a:off x="3010328" y="1427771"/>
          <a:ext cx="2574016" cy="539728"/>
        </p:xfrm>
        <a:graphic>
          <a:graphicData uri="http://schemas.openxmlformats.org/presentationml/2006/ole">
            <mc:AlternateContent xmlns:mc="http://schemas.openxmlformats.org/markup-compatibility/2006">
              <mc:Choice xmlns:v="urn:schemas-microsoft-com:vml" Requires="v">
                <p:oleObj spid="_x0000_s11322" name="Equation" r:id="rId3" imgW="787400" imgH="165100" progId="Equation.3">
                  <p:embed/>
                </p:oleObj>
              </mc:Choice>
              <mc:Fallback>
                <p:oleObj name="Equation" r:id="rId3" imgW="787400" imgH="165100" progId="Equation.3">
                  <p:embed/>
                  <p:pic>
                    <p:nvPicPr>
                      <p:cNvPr id="0" name="Object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0328" y="1427771"/>
                        <a:ext cx="2574016" cy="53972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40023763"/>
              </p:ext>
            </p:extLst>
          </p:nvPr>
        </p:nvGraphicFramePr>
        <p:xfrm>
          <a:off x="2460787" y="3358699"/>
          <a:ext cx="4513654" cy="1110559"/>
        </p:xfrm>
        <a:graphic>
          <a:graphicData uri="http://schemas.openxmlformats.org/presentationml/2006/ole">
            <mc:AlternateContent xmlns:mc="http://schemas.openxmlformats.org/markup-compatibility/2006">
              <mc:Choice xmlns:v="urn:schemas-microsoft-com:vml" Requires="v">
                <p:oleObj spid="_x0000_s11323" name="Equation" r:id="rId5" imgW="1590840" imgH="383760" progId="Equation.3">
                  <p:embed/>
                </p:oleObj>
              </mc:Choice>
              <mc:Fallback>
                <p:oleObj name="Equation" r:id="rId5" imgW="1590840" imgH="38376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0787" y="3358699"/>
                        <a:ext cx="4513654" cy="111055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397273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Two-Point Form of the Arrhenius Equation</a:t>
            </a:r>
          </a:p>
        </p:txBody>
      </p:sp>
      <p:sp>
        <p:nvSpPr>
          <p:cNvPr id="3" name="Content Placeholder 2"/>
          <p:cNvSpPr>
            <a:spLocks noGrp="1"/>
          </p:cNvSpPr>
          <p:nvPr>
            <p:ph idx="1"/>
          </p:nvPr>
        </p:nvSpPr>
        <p:spPr>
          <a:xfrm>
            <a:off x="628650" y="955965"/>
            <a:ext cx="7886700" cy="4191388"/>
          </a:xfrm>
        </p:spPr>
        <p:txBody>
          <a:bodyPr/>
          <a:lstStyle/>
          <a:p>
            <a:endParaRPr lang="en-US" sz="2000" dirty="0"/>
          </a:p>
          <a:p>
            <a:endParaRPr lang="en-US" sz="2000" dirty="0"/>
          </a:p>
          <a:p>
            <a:endParaRPr lang="en-US" sz="2000" dirty="0"/>
          </a:p>
          <a:p>
            <a:endParaRPr lang="en-US" dirty="0"/>
          </a:p>
          <a:p>
            <a:r>
              <a:rPr lang="en-US" dirty="0"/>
              <a:t>This form of the </a:t>
            </a:r>
            <a:r>
              <a:rPr lang="en-US" b="1" dirty="0"/>
              <a:t>Arrhenius equation</a:t>
            </a:r>
            <a:r>
              <a:rPr lang="en-US" dirty="0"/>
              <a:t> can be used with two </a:t>
            </a:r>
            <a:r>
              <a:rPr lang="en-US" i="1" dirty="0"/>
              <a:t>k</a:t>
            </a:r>
            <a:r>
              <a:rPr lang="en-US" dirty="0"/>
              <a:t> values and two corresponding temperatures to calculate </a:t>
            </a:r>
            <a:r>
              <a:rPr lang="en-US" i="1" dirty="0"/>
              <a:t>E</a:t>
            </a:r>
            <a:r>
              <a:rPr lang="en-US" i="1" baseline="-25000" dirty="0"/>
              <a:t>a</a:t>
            </a:r>
            <a:r>
              <a:rPr lang="en-US" dirty="0"/>
              <a:t>.</a:t>
            </a:r>
            <a:endParaRPr lang="en-US" baseline="-25000" dirty="0"/>
          </a:p>
          <a:p>
            <a:endParaRPr lang="en-US" baseline="-25000" dirty="0"/>
          </a:p>
          <a:p>
            <a:r>
              <a:rPr lang="en-US" dirty="0"/>
              <a:t>You do not need to know the value of the constant,  </a:t>
            </a:r>
            <a:r>
              <a:rPr lang="en-US" i="1" dirty="0"/>
              <a:t>A</a:t>
            </a:r>
            <a:r>
              <a:rPr lang="en-US" dirty="0"/>
              <a:t>, to use this equation. </a:t>
            </a:r>
          </a:p>
          <a:p>
            <a:endParaRPr lang="en-US" dirty="0"/>
          </a:p>
          <a:p>
            <a:r>
              <a:rPr lang="en-US" dirty="0"/>
              <a:t>Make sure that the energy units on </a:t>
            </a:r>
            <a:r>
              <a:rPr lang="en-US" i="1" dirty="0" err="1"/>
              <a:t>E</a:t>
            </a:r>
            <a:r>
              <a:rPr lang="en-US" i="1" baseline="-25000" dirty="0" err="1"/>
              <a:t>a</a:t>
            </a:r>
            <a:r>
              <a:rPr lang="en-US" baseline="-25000" dirty="0"/>
              <a:t> </a:t>
            </a:r>
            <a:r>
              <a:rPr lang="en-US" dirty="0"/>
              <a:t>and </a:t>
            </a:r>
            <a:r>
              <a:rPr lang="en-US" i="1" dirty="0"/>
              <a:t>R</a:t>
            </a:r>
            <a:r>
              <a:rPr lang="en-US" dirty="0"/>
              <a:t> are identical.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73303938"/>
              </p:ext>
            </p:extLst>
          </p:nvPr>
        </p:nvGraphicFramePr>
        <p:xfrm>
          <a:off x="2652146" y="1166116"/>
          <a:ext cx="3582234" cy="1160980"/>
        </p:xfrm>
        <a:graphic>
          <a:graphicData uri="http://schemas.openxmlformats.org/presentationml/2006/ole">
            <mc:AlternateContent xmlns:mc="http://schemas.openxmlformats.org/markup-compatibility/2006">
              <mc:Choice xmlns:v="urn:schemas-microsoft-com:vml" Requires="v">
                <p:oleObj spid="_x0000_s12318" name="Equation" r:id="rId3" imgW="1371600" imgH="444500" progId="Equation.3">
                  <p:embed/>
                </p:oleObj>
              </mc:Choice>
              <mc:Fallback>
                <p:oleObj name="Equation" r:id="rId3" imgW="1371600" imgH="4445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146" y="1166116"/>
                        <a:ext cx="3582234" cy="116098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515252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17.16</a:t>
            </a:r>
          </a:p>
        </p:txBody>
      </p:sp>
      <p:sp>
        <p:nvSpPr>
          <p:cNvPr id="7" name="Figure Legend"/>
          <p:cNvSpPr>
            <a:spLocks noGrp="1"/>
          </p:cNvSpPr>
          <p:nvPr>
            <p:ph type="body" sz="quarter" idx="14"/>
          </p:nvPr>
        </p:nvSpPr>
        <p:spPr>
          <a:xfrm>
            <a:off x="457200" y="5295014"/>
            <a:ext cx="8062912" cy="715350"/>
          </a:xfrm>
        </p:spPr>
        <p:txBody>
          <a:bodyPr>
            <a:normAutofit/>
          </a:bodyPr>
          <a:lstStyle/>
          <a:p>
            <a:pPr marL="0" indent="0">
              <a:buNone/>
            </a:pPr>
            <a:r>
              <a:rPr lang="en-US" sz="1600" dirty="0"/>
              <a:t>This graph shows the linear relationship between </a:t>
            </a:r>
            <a:r>
              <a:rPr lang="en-US" sz="1600" dirty="0" err="1"/>
              <a:t>ln</a:t>
            </a:r>
            <a:r>
              <a:rPr lang="en-US" sz="1600" dirty="0"/>
              <a:t> </a:t>
            </a:r>
            <a:r>
              <a:rPr lang="en-US" sz="1600" i="1" dirty="0"/>
              <a:t>k </a:t>
            </a:r>
            <a:r>
              <a:rPr lang="en-US" sz="1600" dirty="0"/>
              <a:t>and 1/</a:t>
            </a:r>
            <a:r>
              <a:rPr lang="en-US" sz="1600" i="1" dirty="0"/>
              <a:t>T </a:t>
            </a:r>
            <a:r>
              <a:rPr lang="en-US" sz="1600" dirty="0"/>
              <a:t>for the reaction 2HI ⟶ H</a:t>
            </a:r>
            <a:r>
              <a:rPr lang="en-US" sz="1600" baseline="-25000" dirty="0"/>
              <a:t>2</a:t>
            </a:r>
            <a:r>
              <a:rPr lang="en-US" sz="1600" dirty="0"/>
              <a:t> + I</a:t>
            </a:r>
            <a:r>
              <a:rPr lang="en-US" sz="1600" baseline="-25000" dirty="0"/>
              <a:t>2</a:t>
            </a:r>
            <a:r>
              <a:rPr lang="en-US" sz="1600" dirty="0"/>
              <a:t> according to the Arrhenius equation.</a:t>
            </a:r>
          </a:p>
        </p:txBody>
      </p:sp>
      <p:pic>
        <p:nvPicPr>
          <p:cNvPr id="15363" name="Picture 3" descr="A graph is shown with the label “1 divided by T ( K superscript negative 1 )” on the x-axis and “l n k” on the y-axis. The horizontal axis has markings at 1.4 times 10 superscript negative 3, 1.6 times 10 superscript negative 3, and 1.8 times 10 superscript negative 3. The y-axis shows markings at intervals of 2 from negative 14 through negative 2. A decreasing linear trend line is drawn through five points at the coordinates: (1.28 times 10 superscript negative 3, negative 3.231), (1.43 times 10 superscript negative 3, negative 6.759), (1.55 times 10 superscript negative 3, negative 9.362), (1.74 times 10 superscript negative 3, negative 13.617), and (1.80 times 10 superscript negative 3, negative 14.860). A vertical dashed line is drawn from a point just left of the data point nearest the y-axis. Similarly, a horizontal dashed line is draw from a point just above the data point closest to the x-axis. These dashed lines intersect to form a right triangle with a vertical leg label of “capital delta l n k” and a horizontal leg label of “capital delta 1 divided by 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74457" y="1069791"/>
            <a:ext cx="4196464" cy="397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7350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12.6 Reaction Mechanisms</a:t>
            </a:r>
          </a:p>
          <a:p>
            <a:pPr lvl="1"/>
            <a:r>
              <a:rPr lang="en-US" dirty="0"/>
              <a:t>Distinguish net reactions from elementary reactions (steps)</a:t>
            </a:r>
          </a:p>
          <a:p>
            <a:pPr lvl="1"/>
            <a:r>
              <a:rPr lang="en-US" dirty="0"/>
              <a:t>Identify the molecularity of elementary reactions</a:t>
            </a:r>
          </a:p>
          <a:p>
            <a:pPr lvl="1"/>
            <a:r>
              <a:rPr lang="en-US" dirty="0"/>
              <a:t>Write a balanced chemical equation for a process given its reaction mechanism</a:t>
            </a:r>
          </a:p>
          <a:p>
            <a:pPr lvl="1"/>
            <a:r>
              <a:rPr lang="en-US" dirty="0"/>
              <a:t>Derive the rate law consistent with a given reaction mechanism</a:t>
            </a:r>
          </a:p>
        </p:txBody>
      </p:sp>
    </p:spTree>
    <p:extLst>
      <p:ext uri="{BB962C8B-B14F-4D97-AF65-F5344CB8AC3E}">
        <p14:creationId xmlns:p14="http://schemas.microsoft.com/office/powerpoint/2010/main" val="13113739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12.1</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9" name="Figure" descr="In this figure, structural formulas are used to illustrate a chemical reaction. On the left, a structural formula for cyclobutane is shown. This structure is composed of 4 C atoms connected with single bonds in a square shape. Each C atom is bonded to two other C atoms in the structure, leaving two bonds for H atoms pointing outward above, below, left, and right. An arrow points right to two identical ethane molecules with a plus symbol between them. Each of these molecules contains two C atoms connected with a double bond oriented vertically between them. The C atom at the top of these molecules has H atoms bonded above to the right and left. Similarly, the lower C atom has two H atoms bonded below to the right and left.">
            <a:extLst>
              <a:ext uri="{FF2B5EF4-FFF2-40B4-BE49-F238E27FC236}">
                <a16:creationId xmlns:a16="http://schemas.microsoft.com/office/drawing/2014/main" id="{2F785133-6D3A-47FB-93C2-F70331CAA79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9842" b="-19842"/>
          <a:stretch>
            <a:fillRect/>
          </a:stretch>
        </p:blipFill>
        <p:spPr>
          <a:xfrm>
            <a:off x="457199" y="1122386"/>
            <a:ext cx="8062913" cy="3500071"/>
          </a:xfrm>
        </p:spPr>
      </p:pic>
    </p:spTree>
    <p:extLst>
      <p:ext uri="{BB962C8B-B14F-4D97-AF65-F5344CB8AC3E}">
        <p14:creationId xmlns:p14="http://schemas.microsoft.com/office/powerpoint/2010/main" val="20462771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17.17</a:t>
            </a:r>
          </a:p>
        </p:txBody>
      </p:sp>
      <p:sp>
        <p:nvSpPr>
          <p:cNvPr id="7" name="Figure Legend"/>
          <p:cNvSpPr>
            <a:spLocks noGrp="1"/>
          </p:cNvSpPr>
          <p:nvPr>
            <p:ph type="body" sz="quarter" idx="14"/>
          </p:nvPr>
        </p:nvSpPr>
        <p:spPr/>
        <p:txBody>
          <a:bodyPr>
            <a:normAutofit/>
          </a:bodyPr>
          <a:lstStyle/>
          <a:p>
            <a:pPr marL="0" indent="0">
              <a:buNone/>
            </a:pPr>
            <a:r>
              <a:rPr lang="en-US" sz="1600" dirty="0"/>
              <a:t>The probable mechanism for the reaction between NO</a:t>
            </a:r>
            <a:r>
              <a:rPr lang="en-US" sz="1600" baseline="-25000" dirty="0"/>
              <a:t>2</a:t>
            </a:r>
            <a:r>
              <a:rPr lang="en-US" sz="1600" dirty="0"/>
              <a:t> and CO to yield NO and CO</a:t>
            </a:r>
            <a:r>
              <a:rPr lang="en-US" sz="1600" baseline="-25000" dirty="0"/>
              <a:t>2</a:t>
            </a:r>
            <a:r>
              <a:rPr lang="en-US" sz="1600" dirty="0"/>
              <a:t>.</a:t>
            </a:r>
          </a:p>
        </p:txBody>
      </p:sp>
      <p:pic>
        <p:nvPicPr>
          <p:cNvPr id="18434" name="Picture 2" descr="This figure provides an illustration of a reaction between two H I molecules using space filling models. H atoms are shown as white spheres, and I atoms are shown as purple spheres. On the left, two H I molecules are shownwith a small white sphere bonded to a much larger purple sphere. The label, “Two H I molecules,” appears below. An arrow points right to a similar structure in which the two molecules appear pushed together, so that the purple spheres of the two molecules are touching. Below appears the label, “Transition state.” Following another arrow, two white spheres are shown vertically oriented and bonded together with the label, “H subscript 2” above. The H subscript 2 molecule is followed by a plus sign and two purple spheres bonded together with the label, “I subscript 2” above. Below these structures is the label, “Hydrogen iodide molecules decompose to produce hydrogen H subscript 2 and iodine I subscript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1335" y="2235569"/>
            <a:ext cx="7808777" cy="102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7469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17.18</a:t>
            </a:r>
          </a:p>
        </p:txBody>
      </p:sp>
      <p:sp>
        <p:nvSpPr>
          <p:cNvPr id="7" name="Figure Legend"/>
          <p:cNvSpPr>
            <a:spLocks noGrp="1"/>
          </p:cNvSpPr>
          <p:nvPr>
            <p:ph type="body" sz="quarter" idx="14"/>
          </p:nvPr>
        </p:nvSpPr>
        <p:spPr/>
        <p:txBody>
          <a:bodyPr>
            <a:normAutofit/>
          </a:bodyPr>
          <a:lstStyle/>
          <a:p>
            <a:pPr marL="0" indent="0">
              <a:buNone/>
            </a:pPr>
            <a:r>
              <a:rPr lang="en-US" sz="1600" dirty="0"/>
              <a:t>A cattle chute is a nonchemical example of a rate-determining step. Cattle can only be moved from one holding pen to another as quickly as one animal can make its way through the chute. (credit: Loren Kerns)</a:t>
            </a:r>
          </a:p>
        </p:txBody>
      </p:sp>
      <p:pic>
        <p:nvPicPr>
          <p:cNvPr id="9" name="Figure" descr="A photo is shown of cattle passing through a narrow chute into a holding pen. A person directs them through the gate with a long white and red pole.">
            <a:extLst>
              <a:ext uri="{FF2B5EF4-FFF2-40B4-BE49-F238E27FC236}">
                <a16:creationId xmlns:a16="http://schemas.microsoft.com/office/drawing/2014/main" id="{BD10D44E-19CD-470E-A8FC-0B308191F2A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261" r="-27261"/>
          <a:stretch>
            <a:fillRect/>
          </a:stretch>
        </p:blipFill>
        <p:spPr>
          <a:xfrm>
            <a:off x="457199" y="1122386"/>
            <a:ext cx="8062913" cy="3500071"/>
          </a:xfrm>
        </p:spPr>
      </p:pic>
    </p:spTree>
    <p:extLst>
      <p:ext uri="{BB962C8B-B14F-4D97-AF65-F5344CB8AC3E}">
        <p14:creationId xmlns:p14="http://schemas.microsoft.com/office/powerpoint/2010/main" val="1904655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17.7 Catalysis</a:t>
            </a:r>
          </a:p>
          <a:p>
            <a:pPr lvl="1"/>
            <a:r>
              <a:rPr lang="en-US" dirty="0"/>
              <a:t>Explain the function of a catalyst in terms of reaction mechanisms and potential energy diagrams</a:t>
            </a:r>
          </a:p>
          <a:p>
            <a:pPr lvl="1"/>
            <a:r>
              <a:rPr lang="en-US" dirty="0"/>
              <a:t>List examples of catalysis in natural and industrial processes</a:t>
            </a:r>
          </a:p>
        </p:txBody>
      </p:sp>
    </p:spTree>
    <p:extLst>
      <p:ext uri="{BB962C8B-B14F-4D97-AF65-F5344CB8AC3E}">
        <p14:creationId xmlns:p14="http://schemas.microsoft.com/office/powerpoint/2010/main" val="23025498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Catalysis</a:t>
            </a:r>
          </a:p>
        </p:txBody>
      </p:sp>
      <p:sp>
        <p:nvSpPr>
          <p:cNvPr id="3" name="Content Placeholder 2"/>
          <p:cNvSpPr>
            <a:spLocks noGrp="1"/>
          </p:cNvSpPr>
          <p:nvPr>
            <p:ph idx="1"/>
          </p:nvPr>
        </p:nvSpPr>
        <p:spPr>
          <a:xfrm>
            <a:off x="628650" y="955965"/>
            <a:ext cx="7886700" cy="4766741"/>
          </a:xfrm>
        </p:spPr>
        <p:txBody>
          <a:bodyPr>
            <a:normAutofit/>
          </a:bodyPr>
          <a:lstStyle/>
          <a:p>
            <a:r>
              <a:rPr lang="en-US" b="1" dirty="0"/>
              <a:t>Catalyst: </a:t>
            </a:r>
            <a:r>
              <a:rPr lang="en-US" dirty="0"/>
              <a:t>A substance that increases the rate of a chemical reaction by lowering the activation energy without itself being consumed by the reaction. </a:t>
            </a:r>
          </a:p>
          <a:p>
            <a:endParaRPr lang="en-US" dirty="0"/>
          </a:p>
          <a:p>
            <a:r>
              <a:rPr lang="en-US" dirty="0"/>
              <a:t>The catalyst is regenerated in the process. </a:t>
            </a:r>
          </a:p>
          <a:p>
            <a:endParaRPr lang="en-US" dirty="0"/>
          </a:p>
          <a:p>
            <a:r>
              <a:rPr lang="en-US" dirty="0"/>
              <a:t>Catalysts provide an alternate reaction pathway with a lower activation energy. </a:t>
            </a:r>
          </a:p>
          <a:p>
            <a:endParaRPr lang="en-US" dirty="0"/>
          </a:p>
          <a:p>
            <a:r>
              <a:rPr lang="en-US" dirty="0"/>
              <a:t>Sometimes the catalyzed path contains multiple steps, but each individual step has an activation energy that is lower than the activation energy of the </a:t>
            </a:r>
            <a:r>
              <a:rPr lang="en-US" dirty="0" err="1"/>
              <a:t>uncatalyzed</a:t>
            </a:r>
            <a:r>
              <a:rPr lang="en-US" dirty="0"/>
              <a:t> reaction. </a:t>
            </a:r>
          </a:p>
          <a:p>
            <a:endParaRPr lang="en-US" dirty="0"/>
          </a:p>
        </p:txBody>
      </p:sp>
    </p:spTree>
    <p:extLst>
      <p:ext uri="{BB962C8B-B14F-4D97-AF65-F5344CB8AC3E}">
        <p14:creationId xmlns:p14="http://schemas.microsoft.com/office/powerpoint/2010/main" val="40433754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17.19</a:t>
            </a:r>
          </a:p>
        </p:txBody>
      </p:sp>
      <p:sp>
        <p:nvSpPr>
          <p:cNvPr id="4" name="Content Placeholder 3"/>
          <p:cNvSpPr>
            <a:spLocks noGrp="1"/>
          </p:cNvSpPr>
          <p:nvPr>
            <p:ph idx="13"/>
          </p:nvPr>
        </p:nvSpPr>
        <p:spPr/>
        <p:txBody>
          <a:bodyPr/>
          <a:lstStyle/>
          <a:p>
            <a:r>
              <a:rPr lang="en-US" sz="1600" dirty="0"/>
              <a:t>The work of Nobel Prize recipient Fritz Haber revolutionized agricultural practices in the early 20th century. His work also affected wartime strategies, adding chemical weapons to the artillery.</a:t>
            </a:r>
          </a:p>
          <a:p>
            <a:br>
              <a:rPr lang="en-US" dirty="0"/>
            </a:br>
            <a:endParaRPr lang="en-US" dirty="0"/>
          </a:p>
        </p:txBody>
      </p:sp>
      <p:pic>
        <p:nvPicPr>
          <p:cNvPr id="5" name="Picture Placeholder 1" descr="A photo a Fritz Haber is shown."/>
          <p:cNvPicPr>
            <a:picLocks noGrp="1" noChangeAspect="1"/>
          </p:cNvPicPr>
          <p:nvPr>
            <p:ph idx="1"/>
          </p:nvPr>
        </p:nvPicPr>
        <p:blipFill>
          <a:blip r:embed="rId2" cstate="email">
            <a:extLst>
              <a:ext uri="{28A0092B-C50C-407E-A947-70E740481C1C}">
                <a14:useLocalDpi xmlns:a14="http://schemas.microsoft.com/office/drawing/2010/main" val="0"/>
              </a:ext>
            </a:extLst>
          </a:blip>
          <a:srcRect l="-4033" r="-4033"/>
          <a:stretch>
            <a:fillRect/>
          </a:stretch>
        </p:blipFill>
        <p:spPr>
          <a:xfrm>
            <a:off x="3230088" y="1146996"/>
            <a:ext cx="2565070" cy="3345023"/>
          </a:xfrm>
        </p:spPr>
      </p:pic>
    </p:spTree>
    <p:extLst>
      <p:ext uri="{BB962C8B-B14F-4D97-AF65-F5344CB8AC3E}">
        <p14:creationId xmlns:p14="http://schemas.microsoft.com/office/powerpoint/2010/main" val="42965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Expressions</a:t>
            </a:r>
          </a:p>
        </p:txBody>
      </p:sp>
      <p:sp>
        <p:nvSpPr>
          <p:cNvPr id="3" name="Content Placeholder 2"/>
          <p:cNvSpPr>
            <a:spLocks noGrp="1"/>
          </p:cNvSpPr>
          <p:nvPr>
            <p:ph idx="1"/>
          </p:nvPr>
        </p:nvSpPr>
        <p:spPr/>
        <p:txBody>
          <a:bodyPr/>
          <a:lstStyle/>
          <a:p>
            <a:r>
              <a:rPr lang="en-US" dirty="0"/>
              <a:t>Reaction rates are always positive quantities.</a:t>
            </a:r>
          </a:p>
          <a:p>
            <a:endParaRPr lang="en-US" dirty="0"/>
          </a:p>
          <a:p>
            <a:r>
              <a:rPr lang="en-US" dirty="0"/>
              <a:t>Concentration is most often expressed in Molarity.  </a:t>
            </a:r>
          </a:p>
          <a:p>
            <a:endParaRPr lang="en-US" dirty="0"/>
          </a:p>
          <a:p>
            <a:r>
              <a:rPr lang="en-US" dirty="0"/>
              <a:t>Rate expressions can be written in terms of reactant or product concentration. </a:t>
            </a:r>
          </a:p>
          <a:p>
            <a:endParaRPr lang="en-US" dirty="0"/>
          </a:p>
        </p:txBody>
      </p:sp>
    </p:spTree>
    <p:extLst>
      <p:ext uri="{BB962C8B-B14F-4D97-AF65-F5344CB8AC3E}">
        <p14:creationId xmlns:p14="http://schemas.microsoft.com/office/powerpoint/2010/main" val="32443283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17.20</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Commercial production of ammonia requires heavy equipment to handle the high temperatures and pressures required. This schematic outlines the design of an ammonia plant.</a:t>
            </a:r>
          </a:p>
        </p:txBody>
      </p:sp>
      <p:pic>
        <p:nvPicPr>
          <p:cNvPr id="6" name="Figure" descr="A diagram is shown that is composed of three main sections. The first section shows an intake pipe labeled with blue arrows and the terms, “N subscript 2, H subscript 2, feed gases,” and “Compressor.” This pipe leads to a large chamber with a turbine in the top section and a coil in the bottom section. From top to bottom, the sections of this chamber are labeled, “Heat exchanger,” “Catalyst chamber 400 to 500 degrees C,” “Catalyst,” “Heater,” and “Preheated feed gases.” One pipe leads from the top of this chamber with red arrows and is labeled, “N H subscript 3 and unreacted N subscript 2, H subscript 2,” while another pipe leads to the bottom of the chamber and reads, “Compressor,” and has orange arrows going through it. These two pipes are connected to a square container that is labeled, “Heat exchanger,” and has red arrows going into it from the upper pipe, orange arrows going away from it to the lower pipe and into a third system. The pipes leading into and out of the heat exchanger are labeled, “Recycled N subscript 2, H subscript 2.” The third system shows a container with an interior zig-zag-shaped pipe that sits on a base that contains a curled pipe on a storage tank. From the top of the image to the bottom are the terms, “N H subscript 3 and unreacted N subscript 2, H subscript 2,” “Condenser,” “Cold water in,” “Refrigeration,” “N H subscript 3 ( l ),” and “Storage” Blue arrows lead away from the base of this system and into the second system while other blue arrows lead into the system from the right side of the diagram and back out of the same chamber."/>
          <p:cNvPicPr>
            <a:picLocks noChangeAspect="1"/>
          </p:cNvPicPr>
          <p:nvPr/>
        </p:nvPicPr>
        <p:blipFill>
          <a:blip r:embed="rId2" cstate="email">
            <a:extLst>
              <a:ext uri="{28A0092B-C50C-407E-A947-70E740481C1C}">
                <a14:useLocalDpi xmlns:a14="http://schemas.microsoft.com/office/drawing/2010/main" val="0"/>
              </a:ext>
            </a:extLst>
          </a:blip>
          <a:srcRect l="-24691" r="-2469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793475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17.21</a:t>
            </a:r>
          </a:p>
        </p:txBody>
      </p:sp>
      <p:sp>
        <p:nvSpPr>
          <p:cNvPr id="7" name="Figure Legend"/>
          <p:cNvSpPr>
            <a:spLocks noGrp="1"/>
          </p:cNvSpPr>
          <p:nvPr>
            <p:ph type="body" sz="quarter" idx="14"/>
          </p:nvPr>
        </p:nvSpPr>
        <p:spPr>
          <a:xfrm>
            <a:off x="457200" y="5114260"/>
            <a:ext cx="8062912" cy="1095154"/>
          </a:xfrm>
        </p:spPr>
        <p:txBody>
          <a:bodyPr>
            <a:normAutofit/>
          </a:bodyPr>
          <a:lstStyle/>
          <a:p>
            <a:pPr marL="0" indent="0">
              <a:buNone/>
            </a:pPr>
            <a:r>
              <a:rPr lang="en-US" sz="1600" dirty="0"/>
              <a:t>Reaction diagrams for an endothermic process in the absence (red curve) and presence (blue curve) of a catalyst. The catalyzed pathway involves a two-step mechanism (note the presence of two transition states) and an intermediate species (represented by the valley between the two transitions states).</a:t>
            </a:r>
          </a:p>
        </p:txBody>
      </p:sp>
      <p:pic>
        <p:nvPicPr>
          <p:cNvPr id="17411" name="Picture 3" descr="A graph is shown with the label, “Extent of reaction,” appearing in a right pointing arrow below the x-axis and the label, “Energy,” in an upward pointing arrow just left of the y-axis. Approximately one-fifth of the way up the y-axis, a very short, somewhat flattened portion of both a red and a blue curve are shown. This region is labeled “Reactants.” A red concave down curve extends upward to reach a maximum near the height of the y-axis. From the peak, the curve continues downward to a second horizontally flattened region at a height of about one-third the height of the y-axis. This flattened region is labeled, “Products.” A second curve is drawn in blue with the same flattened regions at the start and end of the curve. The height of this curve is about two-thirds the height of the first curve and just right of its maximum, the curve dips low, then rises back and continues a downward trend at a lower height, but similar to that of the red curve. A horizontal dashed straight line extends from the point where both curves start in the “Reactants” region. A double sided arrow extends from the “Products” region at the end of both curves to this horizontal dashed line. This is labeled “capital delta H.” A double sided arrow extends from the dashed horizontal line to the peak of the red concave down curve. This arrow is labeled “E subscript a.” Another double sided arrow extends from the dashed horizontal line to the peak of the blue curve. This arrow is labeled “E subscript 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72402" y="979488"/>
            <a:ext cx="4526110" cy="394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969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normAutofit/>
          </a:bodyPr>
          <a:lstStyle/>
          <a:p>
            <a:r>
              <a:rPr lang="en-US" b="1" dirty="0"/>
              <a:t>Example 17.15</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9" name="Figure" descr="In this figure, two graphs are shown. The x-axes are labeled, “Extent of reaction,” and the y-axes are labeled, “Energy ( k J ).” The y-axes are marked off from 0 to 50 in intervals of five. In a, a blue curve is shown. It begins with a horizontal segment at about 6. The curve then rises sharply near the middle to reach a maximum of about 32 and similarly falls to another horizontal segment at about 10. In b, the curve begins and ends similarly, but the maximum reached near the center of the graph is only 20.">
            <a:extLst>
              <a:ext uri="{FF2B5EF4-FFF2-40B4-BE49-F238E27FC236}">
                <a16:creationId xmlns:a16="http://schemas.microsoft.com/office/drawing/2014/main" id="{A637EA94-69BC-4685-ADD4-396A56F40DF3}"/>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587" b="-9587"/>
          <a:stretch>
            <a:fillRect/>
          </a:stretch>
        </p:blipFill>
        <p:spPr>
          <a:xfrm>
            <a:off x="457199" y="1122386"/>
            <a:ext cx="8062913" cy="3500071"/>
          </a:xfrm>
        </p:spPr>
      </p:pic>
    </p:spTree>
    <p:extLst>
      <p:ext uri="{BB962C8B-B14F-4D97-AF65-F5344CB8AC3E}">
        <p14:creationId xmlns:p14="http://schemas.microsoft.com/office/powerpoint/2010/main" val="2528476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b="1" dirty="0"/>
              <a:t>Example</a:t>
            </a:r>
            <a:r>
              <a:rPr lang="en-US" dirty="0"/>
              <a:t> 17.15</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9" name="Figure" descr="In this figure, two graphs are shown. The x-axes are labeled, “Extent of reaction,” and the y-axes are labeledc “Energy (k J).” The y-axes are marked off from 0 to 100 at intervals of 10. In a, a blue curve is shown. It begins with a horizontal segment at about 10. The curve then rises sharply near the middle to reach a maximum of about 91, then sharply falls to about 52, again rises sharply to about 73 and falls to another horizontal segment at about 5. In b, the curve begins and ends similarly, but the first peak reaches about 81, drops to about 55, then rises to about 77 before falling to the horizontal region at about 5.">
            <a:extLst>
              <a:ext uri="{FF2B5EF4-FFF2-40B4-BE49-F238E27FC236}">
                <a16:creationId xmlns:a16="http://schemas.microsoft.com/office/drawing/2014/main" id="{8F406195-0A1A-4718-AB00-6D9883163B53}"/>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587" b="-9587"/>
          <a:stretch>
            <a:fillRect/>
          </a:stretch>
        </p:blipFill>
        <p:spPr>
          <a:xfrm>
            <a:off x="457199" y="1122386"/>
            <a:ext cx="8062913" cy="3500071"/>
          </a:xfrm>
        </p:spPr>
      </p:pic>
    </p:spTree>
    <p:extLst>
      <p:ext uri="{BB962C8B-B14F-4D97-AF65-F5344CB8AC3E}">
        <p14:creationId xmlns:p14="http://schemas.microsoft.com/office/powerpoint/2010/main" val="1971586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Catalysis</a:t>
            </a:r>
          </a:p>
        </p:txBody>
      </p:sp>
      <p:sp>
        <p:nvSpPr>
          <p:cNvPr id="3" name="Content Placeholder 2"/>
          <p:cNvSpPr>
            <a:spLocks noGrp="1"/>
          </p:cNvSpPr>
          <p:nvPr>
            <p:ph idx="1"/>
          </p:nvPr>
        </p:nvSpPr>
        <p:spPr/>
        <p:txBody>
          <a:bodyPr/>
          <a:lstStyle/>
          <a:p>
            <a:pPr marL="457200" indent="-457200">
              <a:buFont typeface="+mj-lt"/>
              <a:buAutoNum type="arabicParenR"/>
            </a:pPr>
            <a:r>
              <a:rPr lang="en-US" dirty="0"/>
              <a:t>A </a:t>
            </a:r>
            <a:r>
              <a:rPr lang="en-US" b="1" dirty="0"/>
              <a:t>homogeneous catalyst </a:t>
            </a:r>
            <a:r>
              <a:rPr lang="en-US" dirty="0"/>
              <a:t>is in the same phase as the reactants. It speeds up the reaction by forming a reactive intermediate. </a:t>
            </a:r>
          </a:p>
          <a:p>
            <a:endParaRPr lang="en-US" dirty="0"/>
          </a:p>
          <a:p>
            <a:r>
              <a:rPr lang="en-US" dirty="0"/>
              <a:t> The reactive intermediate reacts further to form product and regenerate the catalyst. </a:t>
            </a:r>
          </a:p>
          <a:p>
            <a:endParaRPr lang="en-US" dirty="0"/>
          </a:p>
          <a:p>
            <a:r>
              <a:rPr lang="en-US" dirty="0"/>
              <a:t> The reactive intermediate is formed but immediately consumed.</a:t>
            </a:r>
          </a:p>
          <a:p>
            <a:endParaRPr lang="en-US" dirty="0"/>
          </a:p>
        </p:txBody>
      </p:sp>
    </p:spTree>
    <p:extLst>
      <p:ext uri="{BB962C8B-B14F-4D97-AF65-F5344CB8AC3E}">
        <p14:creationId xmlns:p14="http://schemas.microsoft.com/office/powerpoint/2010/main" val="752691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Homogeneous Catalyst </a:t>
            </a:r>
          </a:p>
        </p:txBody>
      </p:sp>
      <p:sp>
        <p:nvSpPr>
          <p:cNvPr id="3" name="Content Placeholder 2"/>
          <p:cNvSpPr>
            <a:spLocks noGrp="1"/>
          </p:cNvSpPr>
          <p:nvPr>
            <p:ph idx="1"/>
          </p:nvPr>
        </p:nvSpPr>
        <p:spPr/>
        <p:txBody>
          <a:bodyPr/>
          <a:lstStyle/>
          <a:p>
            <a:r>
              <a:rPr lang="en-US" dirty="0"/>
              <a:t>Example: Chlorine radicals (Cl) that catalyze the decomposition of ozone. </a:t>
            </a:r>
          </a:p>
          <a:p>
            <a:endParaRPr lang="en-US" dirty="0"/>
          </a:p>
          <a:p>
            <a:pPr marL="0" indent="0" algn="ctr">
              <a:buNone/>
            </a:pPr>
            <a:r>
              <a:rPr lang="en-US" dirty="0"/>
              <a:t>Cl(g)  +   O</a:t>
            </a:r>
            <a:r>
              <a:rPr lang="en-US" baseline="-25000" dirty="0"/>
              <a:t>3</a:t>
            </a:r>
            <a:r>
              <a:rPr lang="en-US" dirty="0"/>
              <a:t>(g)  </a:t>
            </a:r>
            <a:r>
              <a:rPr lang="en-US" dirty="0">
                <a:ea typeface="Wingdings"/>
                <a:cs typeface="Wingdings"/>
                <a:sym typeface="Wingdings" panose="05000000000000000000" pitchFamily="2" charset="2"/>
              </a:rPr>
              <a:t></a:t>
            </a:r>
            <a:r>
              <a:rPr lang="en-US" dirty="0"/>
              <a:t>  </a:t>
            </a:r>
            <a:r>
              <a:rPr lang="en-US" dirty="0" err="1"/>
              <a:t>ClO</a:t>
            </a:r>
            <a:r>
              <a:rPr lang="en-US" dirty="0"/>
              <a:t>(g)  +  O</a:t>
            </a:r>
            <a:r>
              <a:rPr lang="en-US" baseline="-25000" dirty="0"/>
              <a:t>2</a:t>
            </a:r>
            <a:r>
              <a:rPr lang="en-US" dirty="0"/>
              <a:t>(g)</a:t>
            </a:r>
          </a:p>
          <a:p>
            <a:pPr algn="ctr"/>
            <a:endParaRPr lang="en-US" dirty="0"/>
          </a:p>
          <a:p>
            <a:pPr marL="0" indent="0" algn="ctr">
              <a:buNone/>
            </a:pPr>
            <a:r>
              <a:rPr lang="en-US" dirty="0" err="1"/>
              <a:t>ClO</a:t>
            </a:r>
            <a:r>
              <a:rPr lang="en-US" dirty="0"/>
              <a:t>(g)  +   O(g) </a:t>
            </a:r>
            <a:r>
              <a:rPr lang="en-US" dirty="0">
                <a:ea typeface="Wingdings"/>
                <a:cs typeface="Wingdings"/>
                <a:sym typeface="Wingdings" panose="05000000000000000000" pitchFamily="2" charset="2"/>
              </a:rPr>
              <a:t></a:t>
            </a:r>
            <a:r>
              <a:rPr lang="en-US" dirty="0"/>
              <a:t>  Cl(g)  +  O</a:t>
            </a:r>
            <a:r>
              <a:rPr lang="en-US" baseline="-25000" dirty="0"/>
              <a:t>2</a:t>
            </a:r>
            <a:r>
              <a:rPr lang="en-US" dirty="0"/>
              <a:t>(g)</a:t>
            </a:r>
          </a:p>
          <a:p>
            <a:endParaRPr lang="en-US" dirty="0"/>
          </a:p>
          <a:p>
            <a:endParaRPr lang="en-US" dirty="0"/>
          </a:p>
        </p:txBody>
      </p:sp>
    </p:spTree>
    <p:extLst>
      <p:ext uri="{BB962C8B-B14F-4D97-AF65-F5344CB8AC3E}">
        <p14:creationId xmlns:p14="http://schemas.microsoft.com/office/powerpoint/2010/main" val="10659657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17.22</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3"/>
                </a:solidFill>
              </a:rPr>
              <a:t>(a) Mexican chemist Mario Molina (1943 –) shared the Nobel Prize in Chemistry in 1995 for his research on (b) the Antarctic ozone hole. (credit a: courtesy of Mario Molina; credit b: modification of work by NASA)</a:t>
            </a:r>
          </a:p>
        </p:txBody>
      </p:sp>
      <p:pic>
        <p:nvPicPr>
          <p:cNvPr id="9" name="Figure" descr="A photograph is shown of Mario Molina. To the right of the photo, an image of Earth’s southern hemisphere is shown with a central circular region in purple with a radius of about half that of the entire hemisphere. Just outside this region is a narrow royal blue band, followed by an outer thin turquoise blue band. The majority of the outermost region is green. Two small bands of yellow are present in the lower regions of the image.">
            <a:extLst>
              <a:ext uri="{FF2B5EF4-FFF2-40B4-BE49-F238E27FC236}">
                <a16:creationId xmlns:a16="http://schemas.microsoft.com/office/drawing/2014/main" id="{7A48B102-AB4C-490F-A6AA-962DEE32B32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70" b="-970"/>
          <a:stretch>
            <a:fillRect/>
          </a:stretch>
        </p:blipFill>
        <p:spPr>
          <a:xfrm>
            <a:off x="457199" y="1122386"/>
            <a:ext cx="8062913" cy="3500071"/>
          </a:xfrm>
        </p:spPr>
      </p:pic>
    </p:spTree>
    <p:extLst>
      <p:ext uri="{BB962C8B-B14F-4D97-AF65-F5344CB8AC3E}">
        <p14:creationId xmlns:p14="http://schemas.microsoft.com/office/powerpoint/2010/main" val="32769843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17.23</a:t>
            </a:r>
          </a:p>
        </p:txBody>
      </p:sp>
      <p:sp>
        <p:nvSpPr>
          <p:cNvPr id="7" name="Figure Legend"/>
          <p:cNvSpPr>
            <a:spLocks noGrp="1"/>
          </p:cNvSpPr>
          <p:nvPr>
            <p:ph type="body" sz="quarter" idx="14"/>
          </p:nvPr>
        </p:nvSpPr>
        <p:spPr/>
        <p:txBody>
          <a:bodyPr>
            <a:normAutofit/>
          </a:bodyPr>
          <a:lstStyle/>
          <a:p>
            <a:pPr marL="0" indent="0">
              <a:buNone/>
            </a:pPr>
            <a:r>
              <a:rPr lang="en-US" sz="1600" dirty="0"/>
              <a:t>Glucose-6-phosphate dehydrogenase is a rate-limiting enzyme for the metabolic pathway that supplies NADPH to cells.</a:t>
            </a:r>
          </a:p>
        </p:txBody>
      </p:sp>
      <p:pic>
        <p:nvPicPr>
          <p:cNvPr id="9" name="Figure" descr="A colorful model of the Glucose-6-phosphate dehydrogenase structure is shown. The molecule has two distinct lobes which are filled with spiraled ribbon-like regions of yellow, lavender, blue, silver, green, and pink.">
            <a:extLst>
              <a:ext uri="{FF2B5EF4-FFF2-40B4-BE49-F238E27FC236}">
                <a16:creationId xmlns:a16="http://schemas.microsoft.com/office/drawing/2014/main" id="{A1C49DDA-E222-4365-8698-03CDAD24953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258" r="-39258"/>
          <a:stretch>
            <a:fillRect/>
          </a:stretch>
        </p:blipFill>
        <p:spPr>
          <a:xfrm>
            <a:off x="457199" y="1241258"/>
            <a:ext cx="8062913" cy="3500071"/>
          </a:xfrm>
        </p:spPr>
      </p:pic>
    </p:spTree>
    <p:extLst>
      <p:ext uri="{BB962C8B-B14F-4D97-AF65-F5344CB8AC3E}">
        <p14:creationId xmlns:p14="http://schemas.microsoft.com/office/powerpoint/2010/main" val="31229636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17.24</a:t>
            </a:r>
          </a:p>
        </p:txBody>
      </p:sp>
      <p:sp>
        <p:nvSpPr>
          <p:cNvPr id="7" name="Figure Legend"/>
          <p:cNvSpPr>
            <a:spLocks noGrp="1"/>
          </p:cNvSpPr>
          <p:nvPr>
            <p:ph type="body" sz="quarter" idx="14"/>
          </p:nvPr>
        </p:nvSpPr>
        <p:spPr/>
        <p:txBody>
          <a:bodyPr>
            <a:normAutofit/>
          </a:bodyPr>
          <a:lstStyle/>
          <a:p>
            <a:pPr marL="0" indent="0">
              <a:buNone/>
            </a:pPr>
            <a:r>
              <a:rPr lang="en-US" sz="1600" dirty="0"/>
              <a:t>In the mechanism for the pentose phosphate pathway, G6PD catalyzes the reaction that regulates NAPDH, a co-enzyme that regulates glutathione, an antioxidant that protects red blood cells and other cells from oxidative damage.</a:t>
            </a:r>
          </a:p>
        </p:txBody>
      </p:sp>
      <p:pic>
        <p:nvPicPr>
          <p:cNvPr id="33794" name="Picture 2" descr="A reaction mechanism is diagrammed in this figure. At the left, the name Glucose is followed by a horizontal, right pointing arrow, labeled, “Hexokinase.” Below this arrow and to the left is a yellow star shape labeled, “A T P.” A curved arrow extends from this shape to the right pointing arrow, and down to the right to a small brown oval labeled, “A D P.” To the right of the horizontal arrow is the name Glucose 6 phosphate, which is followed by another horizontal, right pointing arrow which is labeled, “G 6 P D.” A small orange rectangle below and left of this arrow is labeled “N A D P superscript plus.” A curved arrow extends from this shape to the right pointing arrow, and down to the right to a small salmon-colored rectangle labeled “N A P D H.” A curved arrow extends from this shape below and to the left, back to the orange rectangle labeled, “N A D P superscript plus.” Another curved arrow extends from a green oval labeled “G S S G” below the orange rectangle, up to the arrow curving back to the orange rectangle. This last curved arrow continues on to the lower right to a second green oval labeled, “G S H.” The end of this curved arrow is labeled, “Glutathione reductase.” To the right of the rightmost horizontal arrow appears the name 6 phosphoglucona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9219" y="1425500"/>
            <a:ext cx="7776305" cy="277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0235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Catalysts</a:t>
            </a:r>
          </a:p>
        </p:txBody>
      </p:sp>
      <p:sp>
        <p:nvSpPr>
          <p:cNvPr id="3" name="Content Placeholder 2"/>
          <p:cNvSpPr>
            <a:spLocks noGrp="1"/>
          </p:cNvSpPr>
          <p:nvPr>
            <p:ph idx="1"/>
          </p:nvPr>
        </p:nvSpPr>
        <p:spPr>
          <a:xfrm>
            <a:off x="628650" y="955965"/>
            <a:ext cx="7886700" cy="4427693"/>
          </a:xfrm>
        </p:spPr>
        <p:txBody>
          <a:bodyPr/>
          <a:lstStyle/>
          <a:p>
            <a:pPr marL="457200" indent="-457200">
              <a:buFont typeface="+mj-lt"/>
              <a:buAutoNum type="arabicParenR" startAt="2"/>
            </a:pPr>
            <a:r>
              <a:rPr lang="en-US" dirty="0"/>
              <a:t>A </a:t>
            </a:r>
            <a:r>
              <a:rPr lang="en-US" b="1" dirty="0"/>
              <a:t>heterogeneous catalyst </a:t>
            </a:r>
            <a:r>
              <a:rPr lang="en-US" dirty="0"/>
              <a:t>is in a different phase from that of the reactants. </a:t>
            </a:r>
          </a:p>
          <a:p>
            <a:pPr lvl="1"/>
            <a:r>
              <a:rPr lang="en-US" dirty="0"/>
              <a:t>Most commonly the catalyst is a solid and the reactants are in the gas or liquid phase. </a:t>
            </a:r>
          </a:p>
          <a:p>
            <a:pPr lvl="1"/>
            <a:r>
              <a:rPr lang="en-US" dirty="0"/>
              <a:t>Example is the catalytic converter in automobiles which consists of platinum and rhodium metals. </a:t>
            </a:r>
          </a:p>
          <a:p>
            <a:pPr marL="0" indent="0">
              <a:buNone/>
            </a:pPr>
            <a:r>
              <a:rPr lang="en-US" dirty="0"/>
              <a:t>                                                       </a:t>
            </a:r>
            <a:r>
              <a:rPr lang="en-US" sz="2000" dirty="0"/>
              <a:t>Pt</a:t>
            </a:r>
          </a:p>
          <a:p>
            <a:pPr marL="0" indent="0">
              <a:buNone/>
            </a:pPr>
            <a:r>
              <a:rPr lang="en-US" dirty="0"/>
              <a:t>                           2CO(g) + O</a:t>
            </a:r>
            <a:r>
              <a:rPr lang="en-US" baseline="-25000" dirty="0"/>
              <a:t>2</a:t>
            </a:r>
            <a:r>
              <a:rPr lang="en-US" dirty="0"/>
              <a:t>(g)   </a:t>
            </a:r>
            <a:r>
              <a:rPr lang="en-US" dirty="0">
                <a:cs typeface="Times New Roman"/>
                <a:sym typeface="Wingdings" pitchFamily="2" charset="2"/>
              </a:rPr>
              <a:t>→</a:t>
            </a:r>
            <a:r>
              <a:rPr lang="en-US" dirty="0">
                <a:sym typeface="Wingdings" pitchFamily="2" charset="2"/>
              </a:rPr>
              <a:t>   CO</a:t>
            </a:r>
            <a:r>
              <a:rPr lang="en-US" baseline="-25000" dirty="0">
                <a:sym typeface="Wingdings" pitchFamily="2" charset="2"/>
              </a:rPr>
              <a:t>2</a:t>
            </a:r>
            <a:r>
              <a:rPr lang="en-US" dirty="0">
                <a:sym typeface="Wingdings" pitchFamily="2" charset="2"/>
              </a:rPr>
              <a:t>(g)</a:t>
            </a:r>
          </a:p>
          <a:p>
            <a:pPr marL="0" indent="0">
              <a:buNone/>
            </a:pPr>
            <a:r>
              <a:rPr lang="en-US" dirty="0">
                <a:sym typeface="Wingdings" pitchFamily="2" charset="2"/>
              </a:rPr>
              <a:t>             </a:t>
            </a:r>
          </a:p>
          <a:p>
            <a:pPr marL="0" indent="0">
              <a:buNone/>
            </a:pPr>
            <a:r>
              <a:rPr lang="en-US" dirty="0">
                <a:sym typeface="Wingdings" pitchFamily="2" charset="2"/>
              </a:rPr>
              <a:t>                                                       </a:t>
            </a:r>
            <a:r>
              <a:rPr lang="en-US" sz="2000" dirty="0">
                <a:sym typeface="Wingdings" pitchFamily="2" charset="2"/>
              </a:rPr>
              <a:t>Rh</a:t>
            </a:r>
          </a:p>
          <a:p>
            <a:pPr marL="0" indent="0" algn="ctr">
              <a:buNone/>
            </a:pPr>
            <a:r>
              <a:rPr lang="en-US" dirty="0"/>
              <a:t>NO(g)   </a:t>
            </a:r>
            <a:r>
              <a:rPr lang="en-US" dirty="0">
                <a:cs typeface="Times New Roman"/>
                <a:sym typeface="Wingdings" pitchFamily="2" charset="2"/>
              </a:rPr>
              <a:t>→</a:t>
            </a:r>
            <a:r>
              <a:rPr lang="en-US" dirty="0">
                <a:sym typeface="Wingdings" pitchFamily="2" charset="2"/>
              </a:rPr>
              <a:t>   N</a:t>
            </a:r>
            <a:r>
              <a:rPr lang="en-US" baseline="-25000" dirty="0">
                <a:sym typeface="Wingdings" pitchFamily="2" charset="2"/>
              </a:rPr>
              <a:t>2</a:t>
            </a:r>
            <a:r>
              <a:rPr lang="en-US" dirty="0">
                <a:sym typeface="Wingdings" pitchFamily="2" charset="2"/>
              </a:rPr>
              <a:t>(g) </a:t>
            </a:r>
            <a:r>
              <a:rPr lang="en-US" dirty="0"/>
              <a:t>+ O</a:t>
            </a:r>
            <a:r>
              <a:rPr lang="en-US" baseline="-25000" dirty="0"/>
              <a:t>2</a:t>
            </a:r>
            <a:r>
              <a:rPr lang="en-US" dirty="0"/>
              <a:t>(g) </a:t>
            </a:r>
          </a:p>
          <a:p>
            <a:endParaRPr lang="en-US" dirty="0"/>
          </a:p>
        </p:txBody>
      </p:sp>
    </p:spTree>
    <p:extLst>
      <p:ext uri="{BB962C8B-B14F-4D97-AF65-F5344CB8AC3E}">
        <p14:creationId xmlns:p14="http://schemas.microsoft.com/office/powerpoint/2010/main" val="1645172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Rate Expressions</a:t>
            </a:r>
          </a:p>
        </p:txBody>
      </p:sp>
      <p:sp>
        <p:nvSpPr>
          <p:cNvPr id="3" name="Content Placeholder 2"/>
          <p:cNvSpPr>
            <a:spLocks noGrp="1"/>
          </p:cNvSpPr>
          <p:nvPr>
            <p:ph idx="1"/>
          </p:nvPr>
        </p:nvSpPr>
        <p:spPr/>
        <p:txBody>
          <a:bodyPr>
            <a:normAutofit/>
          </a:bodyPr>
          <a:lstStyle/>
          <a:p>
            <a:pPr algn="ctr">
              <a:buNone/>
            </a:pPr>
            <a:r>
              <a:rPr lang="en-US" dirty="0"/>
              <a:t>2N</a:t>
            </a:r>
            <a:r>
              <a:rPr lang="en-US" baseline="-25000" dirty="0"/>
              <a:t>2</a:t>
            </a:r>
            <a:r>
              <a:rPr lang="en-US" dirty="0"/>
              <a:t>O</a:t>
            </a:r>
            <a:r>
              <a:rPr lang="en-US" baseline="-25000" dirty="0"/>
              <a:t>5</a:t>
            </a:r>
            <a:r>
              <a:rPr lang="en-US" dirty="0"/>
              <a:t>(g) </a:t>
            </a:r>
            <a:r>
              <a:rPr lang="en-US" dirty="0">
                <a:latin typeface="Times New Roman"/>
                <a:cs typeface="Times New Roman"/>
                <a:sym typeface="Wingdings" pitchFamily="2" charset="2"/>
              </a:rPr>
              <a:t>→</a:t>
            </a:r>
            <a:r>
              <a:rPr lang="en-US" dirty="0">
                <a:sym typeface="Wingdings" pitchFamily="2" charset="2"/>
              </a:rPr>
              <a:t> 4NO</a:t>
            </a:r>
            <a:r>
              <a:rPr lang="en-US" baseline="-25000" dirty="0">
                <a:sym typeface="Wingdings" pitchFamily="2" charset="2"/>
              </a:rPr>
              <a:t>2</a:t>
            </a:r>
            <a:r>
              <a:rPr lang="en-US" dirty="0">
                <a:sym typeface="Wingdings" pitchFamily="2" charset="2"/>
              </a:rPr>
              <a:t>(g) + O</a:t>
            </a:r>
            <a:r>
              <a:rPr lang="en-US" baseline="-25000" dirty="0">
                <a:sym typeface="Wingdings" pitchFamily="2" charset="2"/>
              </a:rPr>
              <a:t>2</a:t>
            </a:r>
            <a:r>
              <a:rPr lang="en-US" dirty="0">
                <a:sym typeface="Wingdings" pitchFamily="2" charset="2"/>
              </a:rPr>
              <a:t>(g)</a:t>
            </a:r>
          </a:p>
          <a:p>
            <a:pPr>
              <a:buNone/>
            </a:pPr>
            <a:endParaRPr lang="en-US" dirty="0">
              <a:sym typeface="Wingdings" pitchFamily="2" charset="2"/>
            </a:endParaRPr>
          </a:p>
          <a:p>
            <a:r>
              <a:rPr lang="en-US" dirty="0">
                <a:sym typeface="Wingdings" pitchFamily="2" charset="2"/>
              </a:rPr>
              <a:t>Write the rate expression in terms of </a:t>
            </a:r>
            <a:r>
              <a:rPr lang="en-US" dirty="0"/>
              <a:t>each species</a:t>
            </a:r>
            <a:r>
              <a:rPr lang="en-US" dirty="0">
                <a:sym typeface="Wingdings" pitchFamily="2" charset="2"/>
              </a:rPr>
              <a:t>.</a:t>
            </a:r>
          </a:p>
          <a:p>
            <a:pPr>
              <a:buNone/>
            </a:pPr>
            <a:endParaRPr lang="en-US" dirty="0">
              <a:sym typeface="Wingdings" pitchFamily="2" charset="2"/>
            </a:endParaRPr>
          </a:p>
          <a:p>
            <a:r>
              <a:rPr lang="en-US" dirty="0">
                <a:sym typeface="Wingdings" pitchFamily="2" charset="2"/>
              </a:rPr>
              <a:t>Rate of N</a:t>
            </a:r>
            <a:r>
              <a:rPr lang="en-US" baseline="-25000" dirty="0">
                <a:sym typeface="Wingdings" pitchFamily="2" charset="2"/>
              </a:rPr>
              <a:t>2</a:t>
            </a:r>
            <a:r>
              <a:rPr lang="en-US" dirty="0">
                <a:sym typeface="Wingdings" pitchFamily="2" charset="2"/>
              </a:rPr>
              <a:t>O</a:t>
            </a:r>
            <a:r>
              <a:rPr lang="en-US" baseline="-25000" dirty="0">
                <a:sym typeface="Wingdings" pitchFamily="2" charset="2"/>
              </a:rPr>
              <a:t>5</a:t>
            </a:r>
            <a:r>
              <a:rPr lang="en-US" dirty="0">
                <a:sym typeface="Wingdings" pitchFamily="2" charset="2"/>
              </a:rPr>
              <a:t> decomposition = </a:t>
            </a:r>
          </a:p>
          <a:p>
            <a:pPr marL="0" indent="0">
              <a:buNone/>
            </a:pPr>
            <a:endParaRPr lang="en-US" dirty="0">
              <a:sym typeface="Wingdings" pitchFamily="2" charset="2"/>
            </a:endParaRPr>
          </a:p>
          <a:p>
            <a:r>
              <a:rPr lang="en-US" dirty="0">
                <a:sym typeface="Wingdings" pitchFamily="2" charset="2"/>
              </a:rPr>
              <a:t>Rate of NO</a:t>
            </a:r>
            <a:r>
              <a:rPr lang="en-US" baseline="-25000" dirty="0">
                <a:sym typeface="Wingdings" pitchFamily="2" charset="2"/>
              </a:rPr>
              <a:t>2</a:t>
            </a:r>
            <a:r>
              <a:rPr lang="en-US" dirty="0">
                <a:sym typeface="Wingdings" pitchFamily="2" charset="2"/>
              </a:rPr>
              <a:t> formation =  </a:t>
            </a:r>
          </a:p>
          <a:p>
            <a:pPr marL="0" indent="0">
              <a:buNone/>
            </a:pPr>
            <a:endParaRPr lang="en-US" dirty="0">
              <a:sym typeface="Wingdings" pitchFamily="2" charset="2"/>
            </a:endParaRPr>
          </a:p>
          <a:p>
            <a:r>
              <a:rPr lang="en-US" dirty="0">
                <a:sym typeface="Wingdings" pitchFamily="2" charset="2"/>
              </a:rPr>
              <a:t>Rate of O</a:t>
            </a:r>
            <a:r>
              <a:rPr lang="en-US" baseline="-25000" dirty="0">
                <a:sym typeface="Wingdings" pitchFamily="2" charset="2"/>
              </a:rPr>
              <a:t>2</a:t>
            </a:r>
            <a:r>
              <a:rPr lang="en-US" dirty="0">
                <a:sym typeface="Wingdings" pitchFamily="2" charset="2"/>
              </a:rPr>
              <a:t> formation =    </a:t>
            </a:r>
            <a:endParaRPr lang="en-US" dirty="0"/>
          </a:p>
          <a:p>
            <a:endParaRPr lang="en-US" dirty="0"/>
          </a:p>
        </p:txBody>
      </p:sp>
    </p:spTree>
    <p:extLst>
      <p:ext uri="{BB962C8B-B14F-4D97-AF65-F5344CB8AC3E}">
        <p14:creationId xmlns:p14="http://schemas.microsoft.com/office/powerpoint/2010/main" val="36467071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17.25</a:t>
            </a:r>
          </a:p>
        </p:txBody>
      </p:sp>
      <p:sp>
        <p:nvSpPr>
          <p:cNvPr id="7" name="Figure Legend"/>
          <p:cNvSpPr>
            <a:spLocks noGrp="1"/>
          </p:cNvSpPr>
          <p:nvPr>
            <p:ph type="body" sz="quarter" idx="14"/>
          </p:nvPr>
        </p:nvSpPr>
        <p:spPr/>
        <p:txBody>
          <a:bodyPr>
            <a:normAutofit/>
          </a:bodyPr>
          <a:lstStyle/>
          <a:p>
            <a:pPr marL="0" indent="0">
              <a:buNone/>
            </a:pPr>
            <a:r>
              <a:rPr lang="en-US" sz="1600" dirty="0"/>
              <a:t>Mechanism for the Ni-catalyzed reaction C</a:t>
            </a:r>
            <a:r>
              <a:rPr lang="en-US" sz="1600" baseline="-25000" dirty="0"/>
              <a:t>2</a:t>
            </a:r>
            <a:r>
              <a:rPr lang="en-US" sz="1600" dirty="0"/>
              <a:t> H</a:t>
            </a:r>
            <a:r>
              <a:rPr lang="en-US" sz="1600" baseline="-25000" dirty="0"/>
              <a:t>4</a:t>
            </a:r>
            <a:r>
              <a:rPr lang="en-US" sz="1600" dirty="0"/>
              <a:t> + H</a:t>
            </a:r>
            <a:r>
              <a:rPr lang="en-US" sz="1600" baseline="-25000" dirty="0"/>
              <a:t>2</a:t>
            </a:r>
            <a:r>
              <a:rPr lang="en-US" sz="1600" dirty="0"/>
              <a:t> ⟶ C</a:t>
            </a:r>
            <a:r>
              <a:rPr lang="en-US" sz="1600" baseline="-25000" dirty="0"/>
              <a:t>2</a:t>
            </a:r>
            <a:r>
              <a:rPr lang="en-US" sz="1600" dirty="0"/>
              <a:t> H</a:t>
            </a:r>
            <a:r>
              <a:rPr lang="en-US" sz="1600" baseline="-25000" dirty="0"/>
              <a:t>6</a:t>
            </a:r>
            <a:r>
              <a:rPr lang="en-US" sz="1600" dirty="0"/>
              <a:t>. (a) Hydrogen is adsorbed on the surface, breaking the H–H bonds and forming Ni–H bonds. (b) Ethylene is adsorbed on the surface, breaking the C–C π-bond and forming Ni–C bonds. (c) Atoms diffuse across the surface and form new C–H bonds when they collide. (d) C</a:t>
            </a:r>
            <a:r>
              <a:rPr lang="en-US" sz="1600" baseline="-25000" dirty="0"/>
              <a:t>2</a:t>
            </a:r>
            <a:r>
              <a:rPr lang="en-US" sz="1600" dirty="0"/>
              <a:t>H</a:t>
            </a:r>
            <a:r>
              <a:rPr lang="en-US" sz="1600" baseline="-25000" dirty="0"/>
              <a:t>6</a:t>
            </a:r>
            <a:r>
              <a:rPr lang="en-US" sz="1600" dirty="0"/>
              <a:t> molecules desorb from the Ni surface.</a:t>
            </a:r>
          </a:p>
        </p:txBody>
      </p:sp>
      <p:pic>
        <p:nvPicPr>
          <p:cNvPr id="9" name="Picture 2" descr="In this figure, four diagrams labeled a through d are shown. In each, a green square surface is shown in perspective to provide a three-dimensional appearance. In a, the label “N i surface” is placed above with a line segment extending to the green square. At the lower left and upper right, pairs of white spheres bonded tougher together appear as well as white spheres on the green surface. Black arrows are drawn from each of the white spheres above the surface to the white sphere on the green surface. In b, the white spheres are still present on the green surface. Near the center of this surface is a molecule with two central black spheres with a double bond indicated by two horizontal black rods between them. Above and below to the left and right, a total of four white spheres are connected to the black spheres with white rods. A line segment extends from this structure to the label, “Ethylene absorbed on surface breaking pi bonds.” Just above this is a nearly identical structure greyed out with three downward pointing arrows to the black and white structure to indicate downward motion. The label “Ethylene” at the top of the diagram is connected to the greyed out structure with a line segment. In c, the diagram is very similar to b except that the greyed out structure and labels are gone and one of the white spheres near the black and white structure in each pair on the green surface is greyed out. Arrows point from the greyed out white spheres to the double bond between the two black spheres. In d, only a single white sphere remains from each pair in the green surface. A curved arrow points from the middle of the green surface to a model above with two central black spheres with a single black rod indicating a single bond between them. Each of the black rods has three small white spheres bonded as indicated by white rods between the black spheres and the small white spheres. The four bonds around each black sphere are evenly distributed about the black spheres.">
            <a:extLst>
              <a:ext uri="{FF2B5EF4-FFF2-40B4-BE49-F238E27FC236}">
                <a16:creationId xmlns:a16="http://schemas.microsoft.com/office/drawing/2014/main" id="{9C4FF1CD-868F-413C-A8AC-AC73388DD63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8800" y="1304698"/>
            <a:ext cx="8062912" cy="331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4655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17.26</a:t>
            </a:r>
          </a:p>
        </p:txBody>
      </p:sp>
      <p:sp>
        <p:nvSpPr>
          <p:cNvPr id="7" name="Figure Legend"/>
          <p:cNvSpPr>
            <a:spLocks noGrp="1"/>
          </p:cNvSpPr>
          <p:nvPr>
            <p:ph type="body" sz="quarter" idx="14"/>
          </p:nvPr>
        </p:nvSpPr>
        <p:spPr/>
        <p:txBody>
          <a:bodyPr>
            <a:normAutofit/>
          </a:bodyPr>
          <a:lstStyle/>
          <a:p>
            <a:pPr marL="0" indent="0">
              <a:buNone/>
            </a:pPr>
            <a:r>
              <a:rPr lang="en-US" sz="1600" dirty="0"/>
              <a:t>A catalytic converter allows for the combustion of all carbon-containing compounds to carbon dioxide, while at the same time reducing the output of nitrogen oxide and other pollutants in emissions from </a:t>
            </a:r>
            <a:r>
              <a:rPr lang="is-IS" sz="1600" dirty="0"/>
              <a:t>gasoline-burning engines.</a:t>
            </a:r>
            <a:endParaRPr lang="en-US" sz="1600" dirty="0"/>
          </a:p>
        </p:txBody>
      </p:sp>
      <p:pic>
        <p:nvPicPr>
          <p:cNvPr id="9" name="Figure" descr="An image is shown of a catalytic converter. At the upper left, a blue arrow pointing into a pipe that enters a larger, widened chamber is labeled, “Dirty emissions.” A small black arrow that points to the lower right is positioned along the upper left side of the widened region. This arrow is labeled, “Additional oxygen from air pump.” The image shows the converter with the upper surface removed, exposing a red-brown interior. The portion of the converter closest to the dirty emissions inlet shows small, round components in an interior layer. This layer is labeled “Three-way reduction catalyst.” The middle region shows closely packed small brown rods that are aligned parallel to the dirty emissions inlet pipe. The final quarter of the interior of the catalytic converter again shows a layer of closely packed small red brown circles. Two large light grey arrows extend from this layer to the open region at the lower right of the image to the label “Clean emissions.”">
            <a:extLst>
              <a:ext uri="{FF2B5EF4-FFF2-40B4-BE49-F238E27FC236}">
                <a16:creationId xmlns:a16="http://schemas.microsoft.com/office/drawing/2014/main" id="{322C380E-388F-4181-B9C3-FEC9D01C246A}"/>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002" r="-20002"/>
          <a:stretch>
            <a:fillRect/>
          </a:stretch>
        </p:blipFill>
        <p:spPr>
          <a:xfrm>
            <a:off x="457200" y="1122386"/>
            <a:ext cx="8062913" cy="3500071"/>
          </a:xfrm>
        </p:spPr>
      </p:pic>
    </p:spTree>
    <p:extLst>
      <p:ext uri="{BB962C8B-B14F-4D97-AF65-F5344CB8AC3E}">
        <p14:creationId xmlns:p14="http://schemas.microsoft.com/office/powerpoint/2010/main" val="541087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Catalysts</a:t>
            </a:r>
          </a:p>
        </p:txBody>
      </p:sp>
      <p:sp>
        <p:nvSpPr>
          <p:cNvPr id="3" name="Content Placeholder 2"/>
          <p:cNvSpPr>
            <a:spLocks noGrp="1"/>
          </p:cNvSpPr>
          <p:nvPr>
            <p:ph idx="1"/>
          </p:nvPr>
        </p:nvSpPr>
        <p:spPr/>
        <p:txBody>
          <a:bodyPr/>
          <a:lstStyle/>
          <a:p>
            <a:pPr marL="457200" indent="-457200">
              <a:buFont typeface="+mj-lt"/>
              <a:buAutoNum type="arabicParenR" startAt="3"/>
            </a:pPr>
            <a:r>
              <a:rPr lang="en-US" dirty="0"/>
              <a:t>Enzymes are biocatalysts</a:t>
            </a:r>
          </a:p>
          <a:p>
            <a:pPr lvl="1"/>
            <a:r>
              <a:rPr lang="en-US" dirty="0"/>
              <a:t>Protein molecules</a:t>
            </a:r>
          </a:p>
        </p:txBody>
      </p:sp>
    </p:spTree>
    <p:extLst>
      <p:ext uri="{BB962C8B-B14F-4D97-AF65-F5344CB8AC3E}">
        <p14:creationId xmlns:p14="http://schemas.microsoft.com/office/powerpoint/2010/main" val="4022699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17.27</a:t>
            </a:r>
          </a:p>
        </p:txBody>
      </p:sp>
      <p:sp>
        <p:nvSpPr>
          <p:cNvPr id="7" name="Figure Legend"/>
          <p:cNvSpPr>
            <a:spLocks noGrp="1"/>
          </p:cNvSpPr>
          <p:nvPr>
            <p:ph type="body" sz="quarter" idx="14"/>
          </p:nvPr>
        </p:nvSpPr>
        <p:spPr/>
        <p:txBody>
          <a:bodyPr>
            <a:normAutofit/>
          </a:bodyPr>
          <a:lstStyle/>
          <a:p>
            <a:pPr marL="0" indent="0">
              <a:buNone/>
            </a:pPr>
            <a:r>
              <a:rPr lang="en-US" sz="1600" dirty="0"/>
              <a:t>(a) According to the lock-and-key model, the shape of an enzyme’s active site is a perfect fit for the substrate. (b) According to the induced fit model, the active site is somewhat flexible, and can change shape in order to bond with the substrate.</a:t>
            </a:r>
          </a:p>
        </p:txBody>
      </p:sp>
      <p:pic>
        <p:nvPicPr>
          <p:cNvPr id="9" name="Figure" descr="A diagram is shown of two possible interactions of an enzyme and a substrate. In a, which is labeled “Lock-and-key,” two diagrams are shown. The first shows a green wedge-like shape with two small depressions in the upper surface of similar size, but the depression on the left has a curved shape, and the depression on the right has a pointed shape. This green shape is labeled “Enzyme.” Just above this shape are two smaller, irregular, lavender shapes each with a projection from its lower surface. The lavender shape on the left has a curved projection which matches the shape of the depression on the left in the green shape below. This projection is shaded orange and has a curved arrow extending from in to the matching depression in the green shape below. Similarly, the lavender shape on the right has a projection with a pointed tip which matches the shape of the depression on the right in the green shape below. This projection is shaded orange and has a curved arrow extending from in to the matching depression in the green shape below. Two line segments extend from the depressions in the green shape to form an inverted V shape above the depressions. Above this and between the lavender shapes is the label, “Active site is proper shape.” The label “Substrates” is at the very top of the diagram with line segments extending to the two lavender shapes. To the right of this diagram is a second diagram showing the lavender shapes positioned next to each other, fit snugly into the depressions in the green shape, which is labeled “Enzyme.” Above this diagram is the label, “Substrate complex formed.” In b, which is labeled “Induced fit,” two diagrams are shown. The first shows a green wedge-like shape with two small depressions in the upper surface of similar size, but irregular shape. This green shape is labeled “Enzyme.” Just above this shape are two smaller irregular lavender shapes each with a projection from its lower surface. The lavender shape on the left has a curved projection. This projection is shaded orange and has a curved arrow extending from it to the irregular depression just below it in the green shape below. Similarly, the lavender shape on the right has a projection with a pointed tip. This projection is shaded orange and has a curved arrow extending from it to the irregular depression just below it in the green shape below. Two line segments extend from the depressions in the green shape to form an inverted V shape above the depressions. Above this and between the lavender shapes is the label, “Active site changes to fit.” The label, “Substrates” is at the very top of the diagram with line segments extending to the two lavender shapes. To the right of this diagram is a second diagram showing the purple shapes positioned next to each other, fit snugly into the depressions in the green shape, which is labeled “Enzyme.” Above this diagram is the label “Substrate complex formed.” The projections from the lavender shapes match the depression shapes in the green shape, resulting in a proper fit.">
            <a:extLst>
              <a:ext uri="{FF2B5EF4-FFF2-40B4-BE49-F238E27FC236}">
                <a16:creationId xmlns:a16="http://schemas.microsoft.com/office/drawing/2014/main" id="{5BAC9FCC-18CE-4649-9047-5776EB8B8F6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2" r="-562"/>
          <a:stretch>
            <a:fillRect/>
          </a:stretch>
        </p:blipFill>
        <p:spPr>
          <a:xfrm>
            <a:off x="540543" y="1122386"/>
            <a:ext cx="8062913" cy="3500071"/>
          </a:xfrm>
        </p:spPr>
      </p:pic>
    </p:spTree>
    <p:extLst>
      <p:ext uri="{BB962C8B-B14F-4D97-AF65-F5344CB8AC3E}">
        <p14:creationId xmlns:p14="http://schemas.microsoft.com/office/powerpoint/2010/main" val="13675244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44</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9" name="Figure" descr="A structural formula for cyclopropane is shown. Three C H subscript 2 groups are positioned as vertices of an equilateral triangle connected with single bonds represented by line segments.">
            <a:extLst>
              <a:ext uri="{FF2B5EF4-FFF2-40B4-BE49-F238E27FC236}">
                <a16:creationId xmlns:a16="http://schemas.microsoft.com/office/drawing/2014/main" id="{BD5C1606-26C9-4032-A612-7837D22DA9C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223" r="-26223"/>
          <a:stretch>
            <a:fillRect/>
          </a:stretch>
        </p:blipFill>
        <p:spPr>
          <a:xfrm>
            <a:off x="457199" y="1122386"/>
            <a:ext cx="8062913" cy="3500071"/>
          </a:xfrm>
        </p:spPr>
      </p:pic>
    </p:spTree>
    <p:extLst>
      <p:ext uri="{BB962C8B-B14F-4D97-AF65-F5344CB8AC3E}">
        <p14:creationId xmlns:p14="http://schemas.microsoft.com/office/powerpoint/2010/main" val="7482666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49</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9" name="Figure" descr="A structural formula for cyclobutene is shown. The figure has two C H subscript 2 groups as the upper two vertices of a square structure. These groups are connected by a single, short line segment. Line segments extend below each of these C H subscript 2 groups to C H groups positioned at the lower two vertices of the square structure. The C H groups are connected with a double line segment indicating a double bond.">
            <a:extLst>
              <a:ext uri="{FF2B5EF4-FFF2-40B4-BE49-F238E27FC236}">
                <a16:creationId xmlns:a16="http://schemas.microsoft.com/office/drawing/2014/main" id="{776093B9-10B1-4839-B9C6-11363CA17E6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675" r="-31675"/>
          <a:stretch>
            <a:fillRect/>
          </a:stretch>
        </p:blipFill>
        <p:spPr>
          <a:xfrm>
            <a:off x="457199" y="1122386"/>
            <a:ext cx="8062913" cy="3500071"/>
          </a:xfrm>
        </p:spPr>
      </p:pic>
    </p:spTree>
    <p:extLst>
      <p:ext uri="{BB962C8B-B14F-4D97-AF65-F5344CB8AC3E}">
        <p14:creationId xmlns:p14="http://schemas.microsoft.com/office/powerpoint/2010/main" val="11873828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81a</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5602" name="Picture 2" descr="In this figure, two graphs are shown. The x-axes are labeled, “Extent of reaction,” and the y-axes are labeled, “Energy (k J).” The y-axis of the first graph is marked off from 0 to 30 in intervals of 5. The y-axis of the second graph is marked off from 0 to 25 by intervals of 5. In a, a blue curve is shown. It begins with a horizontal region at about 12. The curve then rises sharply near the middle to reach a maximum of about 24 and similarly falls to another horizontal segment at 5. In b, the curve begins and ends similarly, but the maximum reached near the center of the graph is only 2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9681" y="1409463"/>
            <a:ext cx="8371185" cy="279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2453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81b</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6626" name="Picture 2" descr="In this figure, two graphs are shown. The x-axes are labeled, “Extent of reaction,” and the y-axes are labeled, “Energy.” The y-axes are marked off from 0 to 50 in intervals of 5. In a, a blue curve is shown. It begins with a horizontal region at about 2. The curve then rises sharply near the middle to reach a maximum of about 43 and similarly falls to another horizontal segment at 15. In b, the curve begins and ends similarly, but the maximum reached near the center of the graph is only about 3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541351"/>
            <a:ext cx="7988025" cy="284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8948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82a</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7650" name="Picture 2" descr="In this figure, two graphs are shown. The x-axes are labeled, “Extent of reaction” and the y-axes are labeled, “Energy (k J).” The y-axes are marked off from 0 to 50 at intervals of 5. In a, a blue curve is shown. It begins with a horizontal segment at about 2J. The curve then rises sharply near the middle to reach a maximum of about 46, then sharply falls to about 35, again rises to about 38 and falls to another horizontal segment at about 15. In b, the curve begins and ends similarly, but the first peak reaches about 46, drops to about 35, then rises to about 43 before falling to the horizontal region at about 1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2573" y="1807572"/>
            <a:ext cx="7867539" cy="280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2077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82b</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8674" name="Picture 2" descr="In this figure, two graphs are shown. The x-axes are labeled, “Extent of reaction,” and the y-axes are labeled, “Energy (k J).” The y-axes are marked off from 0 to 50 at intervals of 5. In a, a blue curve is shown. It begins with a horizontal segment at about 34. The curve then rises sharply near the middle to reach a maximum of about 45, then sharply falls to about 25, again rises sharply to about 35 and falls to another horizontal segment at about 15. In b, the curve begins and ends similarly, but the first peak reaches about 40, drops to 25, then rises to 35 before falling to the horizontal region at about 1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4159" y="1520825"/>
            <a:ext cx="7985953" cy="2849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35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17.2</a:t>
            </a:r>
          </a:p>
        </p:txBody>
      </p:sp>
      <p:sp>
        <p:nvSpPr>
          <p:cNvPr id="7" name="Figure Legend"/>
          <p:cNvSpPr>
            <a:spLocks noGrp="1"/>
          </p:cNvSpPr>
          <p:nvPr>
            <p:ph type="body" sz="quarter" idx="14"/>
          </p:nvPr>
        </p:nvSpPr>
        <p:spPr/>
        <p:txBody>
          <a:bodyPr>
            <a:normAutofit/>
          </a:bodyPr>
          <a:lstStyle/>
          <a:p>
            <a:pPr marL="0" indent="0">
              <a:buNone/>
            </a:pPr>
            <a:r>
              <a:rPr lang="en-US" sz="1600" dirty="0"/>
              <a:t>The rate of decomposition of H</a:t>
            </a:r>
            <a:r>
              <a:rPr lang="en-US" sz="1600" baseline="-25000" dirty="0"/>
              <a:t>2</a:t>
            </a:r>
            <a:r>
              <a:rPr lang="en-US" sz="1600" dirty="0"/>
              <a:t>O</a:t>
            </a:r>
            <a:r>
              <a:rPr lang="en-US" sz="1600" baseline="-25000" dirty="0"/>
              <a:t>2</a:t>
            </a:r>
            <a:r>
              <a:rPr lang="en-US" sz="1600" dirty="0"/>
              <a:t> in an aqueous solution decreases as the concentration of H</a:t>
            </a:r>
            <a:r>
              <a:rPr lang="en-US" sz="1600" baseline="-25000" dirty="0"/>
              <a:t>2</a:t>
            </a:r>
            <a:r>
              <a:rPr lang="en-US" sz="1600" dirty="0"/>
              <a:t>O</a:t>
            </a:r>
            <a:r>
              <a:rPr lang="en-US" sz="1600" baseline="-25000" dirty="0"/>
              <a:t>2</a:t>
            </a:r>
            <a:r>
              <a:rPr lang="en-US" sz="1600" dirty="0"/>
              <a:t> decreases.</a:t>
            </a:r>
          </a:p>
        </p:txBody>
      </p:sp>
      <p:pic>
        <p:nvPicPr>
          <p:cNvPr id="13314" name="Picture 2" descr="A table with five columns is shown. The first column is labeled, “Time, h.” Beneath it the numbers 0.00, 6.00, 12.00, 18.00, and 24.00 are listed. The second column is labeled, “[ H subscript 2 O subscript 2 ], mol / L.” Below, the numbers 1.000, 0.500, 0.250, 0.125, and 0.0625 are double spaced. To the right, a third column is labeled, “capital delta [ H subscript 2 O subscript 2 ], mol / L.” Below, the numbers negative 0.500, negative 0.250, negative 0.125, and negative 0.062 are listed such that they are double spaced and offset, beginning one line below the first number listed in the column labeled, “[ H subscript 2 O subscript 2 ], mol / L.” The first two numbers in the second column have line segments extending from their right side to the left side of the first number in the third row. The second and third numbers in the second column have line segments extending from their right side to the left side of the second number in the third row. The third and fourth numbers in the second column have line segments extending from their right side to the left side of the third number in the third row. The fourth and fifth numbers in the second column have line segments extending from their right side to the left side of the fourth number in the third row. The fourth column in labeled, “capital delta t, h.” Below the title, the value 6.00 is listed four times, each single-spaced. The fifth and final column is labeled “Rate of Decomposition, mol / L superscript negative 1 / h superscript negative 1.” Below, the following values are listed single-spaced: negative 0.0833, negative 0.0417, negative 0.0208, and negative 0.0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5160" y="1625706"/>
            <a:ext cx="7964951" cy="255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7847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83a</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9" name="Figure" descr="This figure shows a graph. The x-axis is labeled, “Extent of reaction,” and the y-axis is labeled, “Energy (k J).” The y-axis is marked off from 0 to 40 at intervals of 5. A blue curve is shown. It begins with a horizontal region at 10. The curve then rises sharply near the middle to reach a maximum of 35 and similarly falls to another horizontal segment at 5.">
            <a:extLst>
              <a:ext uri="{FF2B5EF4-FFF2-40B4-BE49-F238E27FC236}">
                <a16:creationId xmlns:a16="http://schemas.microsoft.com/office/drawing/2014/main" id="{87C108E4-3021-466D-89BB-57C9C460A69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831" r="-8831"/>
          <a:stretch>
            <a:fillRect/>
          </a:stretch>
        </p:blipFill>
        <p:spPr>
          <a:xfrm>
            <a:off x="457199" y="1514032"/>
            <a:ext cx="8062913" cy="3500071"/>
          </a:xfrm>
        </p:spPr>
      </p:pic>
    </p:spTree>
    <p:extLst>
      <p:ext uri="{BB962C8B-B14F-4D97-AF65-F5344CB8AC3E}">
        <p14:creationId xmlns:p14="http://schemas.microsoft.com/office/powerpoint/2010/main" val="10221747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83b</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9698" name="Picture 2" descr="This figure shows a graph. The x-axis is labeled, “Extent of reaction,” and the y-axis is labeled, “Energy (k J).” The y-axis is marked off from 0 to 40 at intervals of 5. A blue curve is shown. It begins with a horizontal region at 10. The curve then rises sharply near the middle to reach a maximum of 20 and similarly falls to another horizontal segment a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272" y="1502127"/>
            <a:ext cx="6752087" cy="3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9416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84a</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30722" name="Picture 2" descr="In this figure, a graph is shown. The x-axis is labeled, “Extent of reaction,” and the y-axis is labeled, “Energy (k J).” A blue curve is shown. It begins with a horizontal segment at about 35. The curve then rises sharply near the middle to reach a maximum of about 45, then sharply falls to about 24, again rises to about 30 and falls to another horizontal segment at about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099" y="1502881"/>
            <a:ext cx="6292222" cy="37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2144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84b</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31746" name="Picture 2" descr="In this figure, a graph is shown. The x-axis is labeled, “Extent of reaction,” and the y-axis is labeled, “Energy (k J).” A blue curve is shown. It begins with a horizontal segment at about 35. The curve then rises sharply near the middle to reach a maximum of about 45, then sharply falls to about 40, again rises to about 45 and falls to another horizontal segment at about 2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18438" y="1584855"/>
            <a:ext cx="6134985" cy="367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7643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2238727471"/>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903</TotalTime>
  <Words>3600</Words>
  <Application>Microsoft Macintosh PowerPoint</Application>
  <PresentationFormat>On-screen Show (4:3)</PresentationFormat>
  <Paragraphs>444</Paragraphs>
  <Slides>94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100" baseType="lpstr">
      <vt:lpstr>Arial</vt:lpstr>
      <vt:lpstr>Calibri</vt:lpstr>
      <vt:lpstr>Calibri Light</vt:lpstr>
      <vt:lpstr>Times New Roman</vt:lpstr>
      <vt:lpstr>Office Theme</vt:lpstr>
      <vt:lpstr>Equation</vt:lpstr>
      <vt:lpstr>PowerPoint Presentation</vt:lpstr>
      <vt:lpstr>Chapter Outline</vt:lpstr>
      <vt:lpstr>Figure 17.1</vt:lpstr>
      <vt:lpstr>Learning Objectives</vt:lpstr>
      <vt:lpstr>Chemical Reaction Rates</vt:lpstr>
      <vt:lpstr>Chemical Reaction Rates</vt:lpstr>
      <vt:lpstr>Rate Expressions</vt:lpstr>
      <vt:lpstr>Writing Rate Expressions</vt:lpstr>
      <vt:lpstr>Figure 17.2</vt:lpstr>
      <vt:lpstr>Average vs. Instantaneous Reaction Rates</vt:lpstr>
      <vt:lpstr>Figure 17.3</vt:lpstr>
      <vt:lpstr>Figure 17.4</vt:lpstr>
      <vt:lpstr>Relative Rates of Reaction</vt:lpstr>
      <vt:lpstr>Figure 17.5</vt:lpstr>
      <vt:lpstr>Learning Objectives</vt:lpstr>
      <vt:lpstr>Factors Affecting Reaction Rates</vt:lpstr>
      <vt:lpstr>Factors Affecting Reaction Rates</vt:lpstr>
      <vt:lpstr>Figure 17.6</vt:lpstr>
      <vt:lpstr>Factors Affecting Reaction Rates</vt:lpstr>
      <vt:lpstr>Rate and Collision</vt:lpstr>
      <vt:lpstr>Figure 17.7</vt:lpstr>
      <vt:lpstr>Learning Objectives</vt:lpstr>
      <vt:lpstr>Rate Laws</vt:lpstr>
      <vt:lpstr>Rate Laws</vt:lpstr>
      <vt:lpstr>Rate Constant, k</vt:lpstr>
      <vt:lpstr>Rate Laws</vt:lpstr>
      <vt:lpstr>Rate Laws</vt:lpstr>
      <vt:lpstr>Figure 17.8</vt:lpstr>
      <vt:lpstr>Order with Respect to a Reactant</vt:lpstr>
      <vt:lpstr>Determination of a Reaction’s Rate Law</vt:lpstr>
      <vt:lpstr>How to Determine a Rate Law </vt:lpstr>
      <vt:lpstr>Learning Objectives</vt:lpstr>
      <vt:lpstr>Integrated Rate Laws</vt:lpstr>
      <vt:lpstr>First-Order Reactions</vt:lpstr>
      <vt:lpstr>Linear Form of the First-Order Integrated Rate Law</vt:lpstr>
      <vt:lpstr>Integrated Rate Laws</vt:lpstr>
      <vt:lpstr>Figure 17.9</vt:lpstr>
      <vt:lpstr>Example 17.7</vt:lpstr>
      <vt:lpstr>Figure 17.10</vt:lpstr>
      <vt:lpstr>Example 17.9</vt:lpstr>
      <vt:lpstr>Figure 17.11</vt:lpstr>
      <vt:lpstr>The Half Life: First-Order Reaction</vt:lpstr>
      <vt:lpstr>The Half Life: First-Order Reaction</vt:lpstr>
      <vt:lpstr>Figure 17.12</vt:lpstr>
      <vt:lpstr>Second-Order Integrated Rate Law</vt:lpstr>
      <vt:lpstr>Zero-Order Integrated Rate Law</vt:lpstr>
      <vt:lpstr>Learning Objectives</vt:lpstr>
      <vt:lpstr>Collision Theory</vt:lpstr>
      <vt:lpstr>Collisions: Effective and Ineffective</vt:lpstr>
      <vt:lpstr>Collisions: Effective and Ineffective</vt:lpstr>
      <vt:lpstr>Figure 17.13</vt:lpstr>
      <vt:lpstr>Transition-State Model</vt:lpstr>
      <vt:lpstr>Reaction Rate and Temperature</vt:lpstr>
      <vt:lpstr>Figure 17.14</vt:lpstr>
      <vt:lpstr>Kinetic Theory</vt:lpstr>
      <vt:lpstr>Kinetic Theory</vt:lpstr>
      <vt:lpstr>Kinetic Theory</vt:lpstr>
      <vt:lpstr>Kinetic Theory</vt:lpstr>
      <vt:lpstr>Figure 17.15</vt:lpstr>
      <vt:lpstr>Arrhenius Equation</vt:lpstr>
      <vt:lpstr>Two-Point Form of the Arrhenius Equation</vt:lpstr>
      <vt:lpstr>Figure 17.16</vt:lpstr>
      <vt:lpstr>Learning Objectives</vt:lpstr>
      <vt:lpstr>UNFIGURE 12.1</vt:lpstr>
      <vt:lpstr>Figure 17.17</vt:lpstr>
      <vt:lpstr>Figure 17.18</vt:lpstr>
      <vt:lpstr>Learning Objectives</vt:lpstr>
      <vt:lpstr>Catalysis</vt:lpstr>
      <vt:lpstr>Figure 17.19</vt:lpstr>
      <vt:lpstr>Figure 17.20</vt:lpstr>
      <vt:lpstr>Figure 17.21</vt:lpstr>
      <vt:lpstr>Example 17.15</vt:lpstr>
      <vt:lpstr>Example 17.15</vt:lpstr>
      <vt:lpstr>Types of Catalysis</vt:lpstr>
      <vt:lpstr>Homogeneous Catalyst </vt:lpstr>
      <vt:lpstr>Figure 17.22</vt:lpstr>
      <vt:lpstr>Figure 17.23</vt:lpstr>
      <vt:lpstr>Figure 17.24</vt:lpstr>
      <vt:lpstr>Types of Catalysts</vt:lpstr>
      <vt:lpstr>Figure 17.25</vt:lpstr>
      <vt:lpstr>Figure 17.26</vt:lpstr>
      <vt:lpstr>Types of Catalysts</vt:lpstr>
      <vt:lpstr>Figure 17.27</vt:lpstr>
      <vt:lpstr>Exercise 44</vt:lpstr>
      <vt:lpstr>Exercise 49</vt:lpstr>
      <vt:lpstr>Exercise 81a</vt:lpstr>
      <vt:lpstr>Exercise 81b</vt:lpstr>
      <vt:lpstr>Exercise 82a</vt:lpstr>
      <vt:lpstr>Exercise 82b</vt:lpstr>
      <vt:lpstr>Exercise 83a</vt:lpstr>
      <vt:lpstr>Exercise 83b</vt:lpstr>
      <vt:lpstr>Exercise 84a</vt:lpstr>
      <vt:lpstr>Exercise 84b</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12 - Kinetics</dc:title>
  <dc:creator>Spuddy McSpare</dc:creator>
  <cp:lastModifiedBy>Microsoft Office User</cp:lastModifiedBy>
  <cp:revision>233</cp:revision>
  <dcterms:created xsi:type="dcterms:W3CDTF">2012-06-04T02:13:36Z</dcterms:created>
  <dcterms:modified xsi:type="dcterms:W3CDTF">2019-08-20T16:04:36Z</dcterms:modified>
</cp:coreProperties>
</file>