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53" r:id="rId2"/>
  </p:sldMasterIdLst>
  <p:notesMasterIdLst>
    <p:notesMasterId r:id="rId47"/>
  </p:notesMasterIdLst>
  <p:handoutMasterIdLst>
    <p:handoutMasterId r:id="rId48"/>
  </p:handoutMasterIdLst>
  <p:sldIdLst>
    <p:sldId id="268" r:id="rId3"/>
    <p:sldId id="695" r:id="rId4"/>
    <p:sldId id="982" r:id="rId5"/>
    <p:sldId id="983" r:id="rId6"/>
    <p:sldId id="984" r:id="rId7"/>
    <p:sldId id="985" r:id="rId8"/>
    <p:sldId id="1031" r:id="rId9"/>
    <p:sldId id="987" r:id="rId10"/>
    <p:sldId id="1050" r:id="rId11"/>
    <p:sldId id="1055" r:id="rId12"/>
    <p:sldId id="1052" r:id="rId13"/>
    <p:sldId id="1056" r:id="rId14"/>
    <p:sldId id="1032" r:id="rId15"/>
    <p:sldId id="1057" r:id="rId16"/>
    <p:sldId id="993" r:id="rId17"/>
    <p:sldId id="1061" r:id="rId18"/>
    <p:sldId id="995" r:id="rId19"/>
    <p:sldId id="996" r:id="rId20"/>
    <p:sldId id="997" r:id="rId21"/>
    <p:sldId id="998" r:id="rId22"/>
    <p:sldId id="1033" r:id="rId23"/>
    <p:sldId id="1062" r:id="rId24"/>
    <p:sldId id="1064" r:id="rId25"/>
    <p:sldId id="1063" r:id="rId26"/>
    <p:sldId id="1048" r:id="rId27"/>
    <p:sldId id="1000" r:id="rId28"/>
    <p:sldId id="1001" r:id="rId29"/>
    <p:sldId id="1035" r:id="rId30"/>
    <p:sldId id="1043" r:id="rId31"/>
    <p:sldId id="1044" r:id="rId32"/>
    <p:sldId id="1045" r:id="rId33"/>
    <p:sldId id="1065" r:id="rId34"/>
    <p:sldId id="1036" r:id="rId35"/>
    <p:sldId id="1046" r:id="rId36"/>
    <p:sldId id="1066" r:id="rId37"/>
    <p:sldId id="1067" r:id="rId38"/>
    <p:sldId id="1037" r:id="rId39"/>
    <p:sldId id="1038" r:id="rId40"/>
    <p:sldId id="1039" r:id="rId41"/>
    <p:sldId id="1040" r:id="rId42"/>
    <p:sldId id="1041" r:id="rId43"/>
    <p:sldId id="1042" r:id="rId44"/>
    <p:sldId id="1068" r:id="rId45"/>
    <p:sldId id="25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3E"/>
    <a:srgbClr val="008080"/>
    <a:srgbClr val="163336"/>
    <a:srgbClr val="FFCC00"/>
    <a:srgbClr val="335359"/>
    <a:srgbClr val="FCEA10"/>
    <a:srgbClr val="F7D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>
        <p:scale>
          <a:sx n="55" d="100"/>
          <a:sy n="55" d="100"/>
        </p:scale>
        <p:origin x="-3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E2E0BE-10F2-418C-9ACB-3CD0D6C57247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6745FD-68A5-4E6C-B7D5-A27A79E4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4C8A3A-562E-437E-87FA-A2CDCCBCC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E020D4-7919-41EF-A488-60FB2E7FC11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8B4428-D317-4F7B-AB37-20C893EC3D00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64DF7C-BCE1-4291-A20F-FFC7A075F868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8F5FF8-A851-47A8-B429-D25AD8D14623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A446CB-6EE3-43D4-8FD3-F99CAD484D1E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C9FC00-B412-49C5-99D5-F4FBD590C3A6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DFC23B-CC80-4760-A74D-56382F84009D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D7EBF-DB39-4757-9400-C7B389D9C861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8202C8-6F4C-4127-94A1-700D4E7258F0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BE8C76-434E-471A-B65F-F06DDBA0657E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BA3CE8-8011-42C4-B40F-0D0E1CC594F2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0B8F89-5624-41E8-A532-C30A775BC6F2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A855D3-9243-49DE-A662-3C6413FDF3FF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ECAC71-6C72-4684-BF0D-7F0BB1940A67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36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C31E63-E843-482F-9BE8-2E6688BA3695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38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78AB95-1C0C-4234-B956-6F2BEB75C2D4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39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66DFD-E2DC-40FA-88E5-33CD24589F2B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B4BC1A-8F65-4311-AED2-EBBDC67F28D8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40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6EAC4-AC8C-4EF0-81E6-C376B92C695F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41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1C823C-CA0B-4757-A76C-778B154C8265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DAFF65-33A0-414C-B3D5-03707104A540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FAC2A9-7D7D-4BAE-B9E6-C312112E85FD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1AE9EE-4346-4A5C-A8F9-3CD1E0DA0AAA}" type="slidenum">
              <a:rPr lang="en-US" smtClean="0">
                <a:latin typeface="Helvetica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F7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9"/>
          <p:cNvSpPr>
            <a:spLocks noChangeArrowheads="1"/>
          </p:cNvSpPr>
          <p:nvPr userDrawn="1"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2"/>
          <p:cNvSpPr txBox="1"/>
          <p:nvPr userDrawn="1"/>
        </p:nvSpPr>
        <p:spPr>
          <a:xfrm>
            <a:off x="1447800" y="4599057"/>
            <a:ext cx="4743681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txBody>
          <a:bodyPr tIns="91440" bIns="91440" anchor="ctr"/>
          <a:lstStyle>
            <a:lvl1pPr eaLnBrk="0" hangingPunct="0">
              <a:defRPr sz="4000" b="1">
                <a:solidFill>
                  <a:srgbClr val="F7D3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defRPr sz="4000" b="1">
                <a:solidFill>
                  <a:schemeClr val="bg1"/>
                </a:solidFill>
              </a:defRPr>
            </a:lvl2pPr>
            <a:lvl3pPr eaLnBrk="0" hangingPunct="0">
              <a:defRPr sz="4000" b="1">
                <a:solidFill>
                  <a:schemeClr val="bg1"/>
                </a:solidFill>
              </a:defRPr>
            </a:lvl3pPr>
            <a:lvl4pPr eaLnBrk="0" hangingPunct="0">
              <a:defRPr sz="4000" b="1">
                <a:solidFill>
                  <a:schemeClr val="bg1"/>
                </a:solidFill>
              </a:defRPr>
            </a:lvl4pPr>
            <a:lvl5pPr eaLnBrk="0" hangingPunct="0">
              <a:defRPr sz="40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9pPr>
          </a:lstStyle>
          <a:p>
            <a:pPr algn="r">
              <a:defRPr/>
            </a:pPr>
            <a:r>
              <a:rPr lang="en-US" sz="6600" b="0" dirty="0" smtClean="0"/>
              <a:t>Chapter</a:t>
            </a:r>
            <a:endParaRPr lang="en-US" sz="6600" b="0" dirty="0"/>
          </a:p>
        </p:txBody>
      </p:sp>
      <p:grpSp>
        <p:nvGrpSpPr>
          <p:cNvPr id="7" name="Group 3207"/>
          <p:cNvGrpSpPr/>
          <p:nvPr userDrawn="1"/>
        </p:nvGrpSpPr>
        <p:grpSpPr>
          <a:xfrm>
            <a:off x="2157788" y="990600"/>
            <a:ext cx="6994525" cy="3590926"/>
            <a:chOff x="147638" y="1658938"/>
            <a:chExt cx="6994525" cy="3590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107"/>
            <p:cNvSpPr>
              <a:spLocks/>
            </p:cNvSpPr>
            <p:nvPr/>
          </p:nvSpPr>
          <p:spPr bwMode="auto">
            <a:xfrm>
              <a:off x="1204913" y="1658938"/>
              <a:ext cx="1289050" cy="1108075"/>
            </a:xfrm>
            <a:custGeom>
              <a:avLst/>
              <a:gdLst>
                <a:gd name="T0" fmla="*/ 174 w 812"/>
                <a:gd name="T1" fmla="*/ 0 h 698"/>
                <a:gd name="T2" fmla="*/ 0 w 812"/>
                <a:gd name="T3" fmla="*/ 362 h 698"/>
                <a:gd name="T4" fmla="*/ 228 w 812"/>
                <a:gd name="T5" fmla="*/ 698 h 698"/>
                <a:gd name="T6" fmla="*/ 636 w 812"/>
                <a:gd name="T7" fmla="*/ 668 h 698"/>
                <a:gd name="T8" fmla="*/ 812 w 812"/>
                <a:gd name="T9" fmla="*/ 300 h 698"/>
                <a:gd name="T10" fmla="*/ 608 w 812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698">
                  <a:moveTo>
                    <a:pt x="174" y="0"/>
                  </a:moveTo>
                  <a:lnTo>
                    <a:pt x="0" y="362"/>
                  </a:lnTo>
                  <a:lnTo>
                    <a:pt x="228" y="698"/>
                  </a:lnTo>
                  <a:lnTo>
                    <a:pt x="636" y="668"/>
                  </a:lnTo>
                  <a:lnTo>
                    <a:pt x="812" y="300"/>
                  </a:lnTo>
                  <a:lnTo>
                    <a:pt x="608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08"/>
            <p:cNvSpPr>
              <a:spLocks/>
            </p:cNvSpPr>
            <p:nvPr/>
          </p:nvSpPr>
          <p:spPr bwMode="auto">
            <a:xfrm>
              <a:off x="195263" y="1658938"/>
              <a:ext cx="1285875" cy="622300"/>
            </a:xfrm>
            <a:custGeom>
              <a:avLst/>
              <a:gdLst>
                <a:gd name="T0" fmla="*/ 26 w 810"/>
                <a:gd name="T1" fmla="*/ 0 h 392"/>
                <a:gd name="T2" fmla="*/ 0 w 810"/>
                <a:gd name="T3" fmla="*/ 54 h 392"/>
                <a:gd name="T4" fmla="*/ 228 w 810"/>
                <a:gd name="T5" fmla="*/ 392 h 392"/>
                <a:gd name="T6" fmla="*/ 636 w 810"/>
                <a:gd name="T7" fmla="*/ 362 h 392"/>
                <a:gd name="T8" fmla="*/ 810 w 810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392">
                  <a:moveTo>
                    <a:pt x="26" y="0"/>
                  </a:moveTo>
                  <a:lnTo>
                    <a:pt x="0" y="54"/>
                  </a:lnTo>
                  <a:lnTo>
                    <a:pt x="228" y="392"/>
                  </a:lnTo>
                  <a:lnTo>
                    <a:pt x="636" y="362"/>
                  </a:lnTo>
                  <a:lnTo>
                    <a:pt x="810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9"/>
            <p:cNvSpPr>
              <a:spLocks/>
            </p:cNvSpPr>
            <p:nvPr/>
          </p:nvSpPr>
          <p:spPr bwMode="auto">
            <a:xfrm>
              <a:off x="2214563" y="208756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8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0"/>
            <p:cNvSpPr>
              <a:spLocks/>
            </p:cNvSpPr>
            <p:nvPr/>
          </p:nvSpPr>
          <p:spPr bwMode="auto">
            <a:xfrm>
              <a:off x="3224213" y="257651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6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6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1"/>
            <p:cNvSpPr>
              <a:spLocks/>
            </p:cNvSpPr>
            <p:nvPr/>
          </p:nvSpPr>
          <p:spPr bwMode="auto">
            <a:xfrm>
              <a:off x="4233863" y="3062288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2"/>
            <p:cNvSpPr>
              <a:spLocks/>
            </p:cNvSpPr>
            <p:nvPr/>
          </p:nvSpPr>
          <p:spPr bwMode="auto">
            <a:xfrm>
              <a:off x="5243513" y="3548063"/>
              <a:ext cx="1289050" cy="1168400"/>
            </a:xfrm>
            <a:custGeom>
              <a:avLst/>
              <a:gdLst>
                <a:gd name="T0" fmla="*/ 176 w 812"/>
                <a:gd name="T1" fmla="*/ 30 h 736"/>
                <a:gd name="T2" fmla="*/ 0 w 812"/>
                <a:gd name="T3" fmla="*/ 398 h 736"/>
                <a:gd name="T4" fmla="*/ 230 w 812"/>
                <a:gd name="T5" fmla="*/ 736 h 736"/>
                <a:gd name="T6" fmla="*/ 636 w 812"/>
                <a:gd name="T7" fmla="*/ 704 h 736"/>
                <a:gd name="T8" fmla="*/ 812 w 812"/>
                <a:gd name="T9" fmla="*/ 338 h 736"/>
                <a:gd name="T10" fmla="*/ 584 w 812"/>
                <a:gd name="T11" fmla="*/ 0 h 736"/>
                <a:gd name="T12" fmla="*/ 176 w 812"/>
                <a:gd name="T13" fmla="*/ 3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6">
                  <a:moveTo>
                    <a:pt x="176" y="30"/>
                  </a:moveTo>
                  <a:lnTo>
                    <a:pt x="0" y="398"/>
                  </a:lnTo>
                  <a:lnTo>
                    <a:pt x="230" y="736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6253163" y="4040188"/>
              <a:ext cx="876300" cy="1162050"/>
            </a:xfrm>
            <a:custGeom>
              <a:avLst/>
              <a:gdLst>
                <a:gd name="T0" fmla="*/ 552 w 552"/>
                <a:gd name="T1" fmla="*/ 0 h 732"/>
                <a:gd name="T2" fmla="*/ 176 w 552"/>
                <a:gd name="T3" fmla="*/ 28 h 732"/>
                <a:gd name="T4" fmla="*/ 0 w 552"/>
                <a:gd name="T5" fmla="*/ 394 h 732"/>
                <a:gd name="T6" fmla="*/ 230 w 552"/>
                <a:gd name="T7" fmla="*/ 732 h 732"/>
                <a:gd name="T8" fmla="*/ 552 w 552"/>
                <a:gd name="T9" fmla="*/ 70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732">
                  <a:moveTo>
                    <a:pt x="552" y="0"/>
                  </a:moveTo>
                  <a:lnTo>
                    <a:pt x="176" y="28"/>
                  </a:lnTo>
                  <a:lnTo>
                    <a:pt x="0" y="394"/>
                  </a:lnTo>
                  <a:lnTo>
                    <a:pt x="230" y="732"/>
                  </a:lnTo>
                  <a:lnTo>
                    <a:pt x="552" y="708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3141663" y="1658938"/>
              <a:ext cx="1289050" cy="965200"/>
            </a:xfrm>
            <a:custGeom>
              <a:avLst/>
              <a:gdLst>
                <a:gd name="T0" fmla="*/ 130 w 812"/>
                <a:gd name="T1" fmla="*/ 0 h 608"/>
                <a:gd name="T2" fmla="*/ 0 w 812"/>
                <a:gd name="T3" fmla="*/ 270 h 608"/>
                <a:gd name="T4" fmla="*/ 228 w 812"/>
                <a:gd name="T5" fmla="*/ 608 h 608"/>
                <a:gd name="T6" fmla="*/ 636 w 812"/>
                <a:gd name="T7" fmla="*/ 578 h 608"/>
                <a:gd name="T8" fmla="*/ 812 w 812"/>
                <a:gd name="T9" fmla="*/ 210 h 608"/>
                <a:gd name="T10" fmla="*/ 670 w 812"/>
                <a:gd name="T1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608">
                  <a:moveTo>
                    <a:pt x="130" y="0"/>
                  </a:moveTo>
                  <a:lnTo>
                    <a:pt x="0" y="270"/>
                  </a:lnTo>
                  <a:lnTo>
                    <a:pt x="228" y="608"/>
                  </a:lnTo>
                  <a:lnTo>
                    <a:pt x="636" y="578"/>
                  </a:lnTo>
                  <a:lnTo>
                    <a:pt x="812" y="210"/>
                  </a:lnTo>
                  <a:lnTo>
                    <a:pt x="670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15"/>
            <p:cNvSpPr>
              <a:spLocks/>
            </p:cNvSpPr>
            <p:nvPr/>
          </p:nvSpPr>
          <p:spPr bwMode="auto">
            <a:xfrm>
              <a:off x="4151313" y="1944688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28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2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28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2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16"/>
            <p:cNvSpPr>
              <a:spLocks/>
            </p:cNvSpPr>
            <p:nvPr/>
          </p:nvSpPr>
          <p:spPr bwMode="auto">
            <a:xfrm>
              <a:off x="5160963" y="243046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28 w 812"/>
                <a:gd name="T5" fmla="*/ 734 h 734"/>
                <a:gd name="T6" fmla="*/ 636 w 812"/>
                <a:gd name="T7" fmla="*/ 704 h 734"/>
                <a:gd name="T8" fmla="*/ 812 w 812"/>
                <a:gd name="T9" fmla="*/ 338 h 734"/>
                <a:gd name="T10" fmla="*/ 582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28" y="734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2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17"/>
            <p:cNvSpPr>
              <a:spLocks/>
            </p:cNvSpPr>
            <p:nvPr/>
          </p:nvSpPr>
          <p:spPr bwMode="auto">
            <a:xfrm>
              <a:off x="6170613" y="2919413"/>
              <a:ext cx="958850" cy="1165225"/>
            </a:xfrm>
            <a:custGeom>
              <a:avLst/>
              <a:gdLst>
                <a:gd name="T0" fmla="*/ 604 w 604"/>
                <a:gd name="T1" fmla="*/ 30 h 734"/>
                <a:gd name="T2" fmla="*/ 582 w 604"/>
                <a:gd name="T3" fmla="*/ 0 h 734"/>
                <a:gd name="T4" fmla="*/ 176 w 604"/>
                <a:gd name="T5" fmla="*/ 30 h 734"/>
                <a:gd name="T6" fmla="*/ 0 w 604"/>
                <a:gd name="T7" fmla="*/ 396 h 734"/>
                <a:gd name="T8" fmla="*/ 228 w 604"/>
                <a:gd name="T9" fmla="*/ 734 h 734"/>
                <a:gd name="T10" fmla="*/ 604 w 604"/>
                <a:gd name="T11" fmla="*/ 70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" h="734">
                  <a:moveTo>
                    <a:pt x="604" y="30"/>
                  </a:moveTo>
                  <a:lnTo>
                    <a:pt x="582" y="0"/>
                  </a:lnTo>
                  <a:lnTo>
                    <a:pt x="176" y="30"/>
                  </a:lnTo>
                  <a:lnTo>
                    <a:pt x="0" y="396"/>
                  </a:lnTo>
                  <a:lnTo>
                    <a:pt x="228" y="734"/>
                  </a:lnTo>
                  <a:lnTo>
                    <a:pt x="604" y="706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18"/>
            <p:cNvSpPr>
              <a:spLocks/>
            </p:cNvSpPr>
            <p:nvPr/>
          </p:nvSpPr>
          <p:spPr bwMode="auto">
            <a:xfrm>
              <a:off x="4205288" y="1658938"/>
              <a:ext cx="1009650" cy="333375"/>
            </a:xfrm>
            <a:custGeom>
              <a:avLst/>
              <a:gdLst>
                <a:gd name="T0" fmla="*/ 0 w 636"/>
                <a:gd name="T1" fmla="*/ 0 h 210"/>
                <a:gd name="T2" fmla="*/ 142 w 636"/>
                <a:gd name="T3" fmla="*/ 210 h 210"/>
                <a:gd name="T4" fmla="*/ 548 w 636"/>
                <a:gd name="T5" fmla="*/ 180 h 210"/>
                <a:gd name="T6" fmla="*/ 636 w 636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210">
                  <a:moveTo>
                    <a:pt x="0" y="0"/>
                  </a:moveTo>
                  <a:lnTo>
                    <a:pt x="142" y="210"/>
                  </a:lnTo>
                  <a:lnTo>
                    <a:pt x="548" y="180"/>
                  </a:lnTo>
                  <a:lnTo>
                    <a:pt x="636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19"/>
            <p:cNvSpPr>
              <a:spLocks/>
            </p:cNvSpPr>
            <p:nvPr/>
          </p:nvSpPr>
          <p:spPr bwMode="auto">
            <a:xfrm>
              <a:off x="5075238" y="1658938"/>
              <a:ext cx="1292225" cy="819150"/>
            </a:xfrm>
            <a:custGeom>
              <a:avLst/>
              <a:gdLst>
                <a:gd name="T0" fmla="*/ 88 w 814"/>
                <a:gd name="T1" fmla="*/ 0 h 516"/>
                <a:gd name="T2" fmla="*/ 0 w 814"/>
                <a:gd name="T3" fmla="*/ 180 h 516"/>
                <a:gd name="T4" fmla="*/ 230 w 814"/>
                <a:gd name="T5" fmla="*/ 516 h 516"/>
                <a:gd name="T6" fmla="*/ 636 w 814"/>
                <a:gd name="T7" fmla="*/ 486 h 516"/>
                <a:gd name="T8" fmla="*/ 814 w 814"/>
                <a:gd name="T9" fmla="*/ 120 h 516"/>
                <a:gd name="T10" fmla="*/ 732 w 814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516">
                  <a:moveTo>
                    <a:pt x="88" y="0"/>
                  </a:moveTo>
                  <a:lnTo>
                    <a:pt x="0" y="180"/>
                  </a:lnTo>
                  <a:lnTo>
                    <a:pt x="230" y="516"/>
                  </a:lnTo>
                  <a:lnTo>
                    <a:pt x="636" y="486"/>
                  </a:lnTo>
                  <a:lnTo>
                    <a:pt x="814" y="120"/>
                  </a:lnTo>
                  <a:lnTo>
                    <a:pt x="732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20"/>
            <p:cNvSpPr>
              <a:spLocks/>
            </p:cNvSpPr>
            <p:nvPr/>
          </p:nvSpPr>
          <p:spPr bwMode="auto">
            <a:xfrm>
              <a:off x="6084888" y="1798638"/>
              <a:ext cx="1044575" cy="1168400"/>
            </a:xfrm>
            <a:custGeom>
              <a:avLst/>
              <a:gdLst>
                <a:gd name="T0" fmla="*/ 658 w 658"/>
                <a:gd name="T1" fmla="*/ 108 h 736"/>
                <a:gd name="T2" fmla="*/ 584 w 658"/>
                <a:gd name="T3" fmla="*/ 0 h 736"/>
                <a:gd name="T4" fmla="*/ 178 w 658"/>
                <a:gd name="T5" fmla="*/ 32 h 736"/>
                <a:gd name="T6" fmla="*/ 0 w 658"/>
                <a:gd name="T7" fmla="*/ 398 h 736"/>
                <a:gd name="T8" fmla="*/ 230 w 658"/>
                <a:gd name="T9" fmla="*/ 736 h 736"/>
                <a:gd name="T10" fmla="*/ 636 w 658"/>
                <a:gd name="T11" fmla="*/ 706 h 736"/>
                <a:gd name="T12" fmla="*/ 658 w 658"/>
                <a:gd name="T13" fmla="*/ 6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8" h="736">
                  <a:moveTo>
                    <a:pt x="658" y="108"/>
                  </a:moveTo>
                  <a:lnTo>
                    <a:pt x="584" y="0"/>
                  </a:lnTo>
                  <a:lnTo>
                    <a:pt x="178" y="32"/>
                  </a:lnTo>
                  <a:lnTo>
                    <a:pt x="0" y="398"/>
                  </a:lnTo>
                  <a:lnTo>
                    <a:pt x="230" y="736"/>
                  </a:lnTo>
                  <a:lnTo>
                    <a:pt x="636" y="706"/>
                  </a:lnTo>
                  <a:lnTo>
                    <a:pt x="658" y="662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21"/>
            <p:cNvSpPr>
              <a:spLocks/>
            </p:cNvSpPr>
            <p:nvPr/>
          </p:nvSpPr>
          <p:spPr bwMode="auto">
            <a:xfrm>
              <a:off x="7094538" y="2849563"/>
              <a:ext cx="34925" cy="117475"/>
            </a:xfrm>
            <a:custGeom>
              <a:avLst/>
              <a:gdLst>
                <a:gd name="T0" fmla="*/ 22 w 22"/>
                <a:gd name="T1" fmla="*/ 74 h 74"/>
                <a:gd name="T2" fmla="*/ 22 w 22"/>
                <a:gd name="T3" fmla="*/ 0 h 74"/>
                <a:gd name="T4" fmla="*/ 0 w 22"/>
                <a:gd name="T5" fmla="*/ 44 h 74"/>
                <a:gd name="T6" fmla="*/ 22 w 22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4">
                  <a:moveTo>
                    <a:pt x="22" y="74"/>
                  </a:moveTo>
                  <a:lnTo>
                    <a:pt x="22" y="0"/>
                  </a:lnTo>
                  <a:lnTo>
                    <a:pt x="0" y="44"/>
                  </a:lnTo>
                  <a:lnTo>
                    <a:pt x="22" y="74"/>
                  </a:lnTo>
                  <a:close/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22"/>
            <p:cNvSpPr>
              <a:spLocks/>
            </p:cNvSpPr>
            <p:nvPr/>
          </p:nvSpPr>
          <p:spPr bwMode="auto">
            <a:xfrm>
              <a:off x="6237288" y="1658938"/>
              <a:ext cx="844550" cy="190500"/>
            </a:xfrm>
            <a:custGeom>
              <a:avLst/>
              <a:gdLst>
                <a:gd name="T0" fmla="*/ 0 w 532"/>
                <a:gd name="T1" fmla="*/ 0 h 120"/>
                <a:gd name="T2" fmla="*/ 82 w 532"/>
                <a:gd name="T3" fmla="*/ 120 h 120"/>
                <a:gd name="T4" fmla="*/ 488 w 532"/>
                <a:gd name="T5" fmla="*/ 88 h 120"/>
                <a:gd name="T6" fmla="*/ 532 w 53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120">
                  <a:moveTo>
                    <a:pt x="0" y="0"/>
                  </a:moveTo>
                  <a:lnTo>
                    <a:pt x="82" y="120"/>
                  </a:lnTo>
                  <a:lnTo>
                    <a:pt x="488" y="88"/>
                  </a:lnTo>
                  <a:lnTo>
                    <a:pt x="532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23"/>
            <p:cNvSpPr>
              <a:spLocks/>
            </p:cNvSpPr>
            <p:nvPr/>
          </p:nvSpPr>
          <p:spPr bwMode="auto">
            <a:xfrm>
              <a:off x="7011988" y="1658938"/>
              <a:ext cx="117475" cy="311150"/>
            </a:xfrm>
            <a:custGeom>
              <a:avLst/>
              <a:gdLst>
                <a:gd name="T0" fmla="*/ 44 w 74"/>
                <a:gd name="T1" fmla="*/ 0 h 196"/>
                <a:gd name="T2" fmla="*/ 0 w 74"/>
                <a:gd name="T3" fmla="*/ 88 h 196"/>
                <a:gd name="T4" fmla="*/ 74 w 74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96">
                  <a:moveTo>
                    <a:pt x="44" y="0"/>
                  </a:moveTo>
                  <a:lnTo>
                    <a:pt x="0" y="88"/>
                  </a:lnTo>
                  <a:lnTo>
                    <a:pt x="74" y="196"/>
                  </a:lnTo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24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25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2449513" y="20907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2166938" y="26717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4 w 58"/>
                <a:gd name="T15" fmla="*/ 18 h 60"/>
                <a:gd name="T16" fmla="*/ 4 w 58"/>
                <a:gd name="T17" fmla="*/ 18 h 60"/>
                <a:gd name="T18" fmla="*/ 2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40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8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28"/>
            <p:cNvSpPr>
              <a:spLocks/>
            </p:cNvSpPr>
            <p:nvPr/>
          </p:nvSpPr>
          <p:spPr bwMode="auto">
            <a:xfrm>
              <a:off x="2532063" y="32083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29"/>
            <p:cNvSpPr>
              <a:spLocks/>
            </p:cNvSpPr>
            <p:nvPr/>
          </p:nvSpPr>
          <p:spPr bwMode="auto">
            <a:xfrm>
              <a:off x="1522413" y="27193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4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30"/>
            <p:cNvSpPr>
              <a:spLocks/>
            </p:cNvSpPr>
            <p:nvPr/>
          </p:nvSpPr>
          <p:spPr bwMode="auto">
            <a:xfrm>
              <a:off x="1157288" y="21859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31"/>
            <p:cNvSpPr>
              <a:spLocks/>
            </p:cNvSpPr>
            <p:nvPr/>
          </p:nvSpPr>
          <p:spPr bwMode="auto">
            <a:xfrm>
              <a:off x="512763" y="22336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32"/>
            <p:cNvSpPr>
              <a:spLocks/>
            </p:cNvSpPr>
            <p:nvPr/>
          </p:nvSpPr>
          <p:spPr bwMode="auto">
            <a:xfrm>
              <a:off x="147638" y="17002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33"/>
            <p:cNvSpPr>
              <a:spLocks/>
            </p:cNvSpPr>
            <p:nvPr/>
          </p:nvSpPr>
          <p:spPr bwMode="auto">
            <a:xfrm>
              <a:off x="3176588" y="31607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34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35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3176588" y="31607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38"/>
            <p:cNvSpPr>
              <a:spLocks/>
            </p:cNvSpPr>
            <p:nvPr/>
          </p:nvSpPr>
          <p:spPr bwMode="auto">
            <a:xfrm>
              <a:off x="3541713" y="36941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50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2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39"/>
            <p:cNvSpPr>
              <a:spLocks/>
            </p:cNvSpPr>
            <p:nvPr/>
          </p:nvSpPr>
          <p:spPr bwMode="auto">
            <a:xfrm>
              <a:off x="4186238" y="36464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50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140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142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43"/>
            <p:cNvSpPr>
              <a:spLocks/>
            </p:cNvSpPr>
            <p:nvPr/>
          </p:nvSpPr>
          <p:spPr bwMode="auto">
            <a:xfrm>
              <a:off x="4186238" y="36464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50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44"/>
            <p:cNvSpPr>
              <a:spLocks/>
            </p:cNvSpPr>
            <p:nvPr/>
          </p:nvSpPr>
          <p:spPr bwMode="auto">
            <a:xfrm>
              <a:off x="4551363" y="41798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4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4 h 60"/>
                <a:gd name="T44" fmla="*/ 56 w 58"/>
                <a:gd name="T45" fmla="*/ 44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5195888" y="4132263"/>
              <a:ext cx="95250" cy="95250"/>
            </a:xfrm>
            <a:custGeom>
              <a:avLst/>
              <a:gdLst>
                <a:gd name="T0" fmla="*/ 42 w 60"/>
                <a:gd name="T1" fmla="*/ 4 h 60"/>
                <a:gd name="T2" fmla="*/ 42 w 60"/>
                <a:gd name="T3" fmla="*/ 4 h 60"/>
                <a:gd name="T4" fmla="*/ 36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6 w 60"/>
                <a:gd name="T29" fmla="*/ 56 h 60"/>
                <a:gd name="T30" fmla="*/ 16 w 60"/>
                <a:gd name="T31" fmla="*/ 56 h 60"/>
                <a:gd name="T32" fmla="*/ 22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2 w 60"/>
                <a:gd name="T57" fmla="*/ 4 h 60"/>
                <a:gd name="T58" fmla="*/ 42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46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148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149"/>
            <p:cNvSpPr>
              <a:spLocks/>
            </p:cNvSpPr>
            <p:nvPr/>
          </p:nvSpPr>
          <p:spPr bwMode="auto">
            <a:xfrm>
              <a:off x="5195888" y="4132263"/>
              <a:ext cx="95250" cy="95250"/>
            </a:xfrm>
            <a:custGeom>
              <a:avLst/>
              <a:gdLst>
                <a:gd name="T0" fmla="*/ 42 w 60"/>
                <a:gd name="T1" fmla="*/ 4 h 60"/>
                <a:gd name="T2" fmla="*/ 42 w 60"/>
                <a:gd name="T3" fmla="*/ 4 h 60"/>
                <a:gd name="T4" fmla="*/ 36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6 w 60"/>
                <a:gd name="T29" fmla="*/ 56 h 60"/>
                <a:gd name="T30" fmla="*/ 16 w 60"/>
                <a:gd name="T31" fmla="*/ 56 h 60"/>
                <a:gd name="T32" fmla="*/ 22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2 w 60"/>
                <a:gd name="T57" fmla="*/ 4 h 60"/>
                <a:gd name="T58" fmla="*/ 42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150"/>
            <p:cNvSpPr>
              <a:spLocks/>
            </p:cNvSpPr>
            <p:nvPr/>
          </p:nvSpPr>
          <p:spPr bwMode="auto">
            <a:xfrm>
              <a:off x="5561013" y="46688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151"/>
            <p:cNvSpPr>
              <a:spLocks/>
            </p:cNvSpPr>
            <p:nvPr/>
          </p:nvSpPr>
          <p:spPr bwMode="auto">
            <a:xfrm>
              <a:off x="6205538" y="46212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6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6 w 60"/>
                <a:gd name="T29" fmla="*/ 56 h 58"/>
                <a:gd name="T30" fmla="*/ 16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152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153"/>
            <p:cNvSpPr>
              <a:spLocks/>
            </p:cNvSpPr>
            <p:nvPr/>
          </p:nvSpPr>
          <p:spPr bwMode="auto">
            <a:xfrm>
              <a:off x="6205538" y="46212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6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6 w 60"/>
                <a:gd name="T29" fmla="*/ 56 h 58"/>
                <a:gd name="T30" fmla="*/ 16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154"/>
            <p:cNvSpPr>
              <a:spLocks/>
            </p:cNvSpPr>
            <p:nvPr/>
          </p:nvSpPr>
          <p:spPr bwMode="auto">
            <a:xfrm>
              <a:off x="6570663" y="515461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155"/>
            <p:cNvSpPr>
              <a:spLocks/>
            </p:cNvSpPr>
            <p:nvPr/>
          </p:nvSpPr>
          <p:spPr bwMode="auto">
            <a:xfrm>
              <a:off x="2449513" y="20907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156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157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158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159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60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61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62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68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69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70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71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72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73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74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75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76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77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78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79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80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81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82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83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84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85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86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87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88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89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90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91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92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93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94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6" name="Rectangle 199"/>
          <p:cNvSpPr>
            <a:spLocks noChangeArrowheads="1"/>
          </p:cNvSpPr>
          <p:nvPr userDrawn="1"/>
        </p:nvSpPr>
        <p:spPr bwMode="auto">
          <a:xfrm>
            <a:off x="0" y="0"/>
            <a:ext cx="9144000" cy="1609725"/>
          </a:xfrm>
          <a:prstGeom prst="rect">
            <a:avLst/>
          </a:pr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208"/>
          <p:cNvSpPr>
            <a:spLocks noEditPoints="1"/>
          </p:cNvSpPr>
          <p:nvPr userDrawn="1"/>
        </p:nvSpPr>
        <p:spPr bwMode="auto">
          <a:xfrm>
            <a:off x="2354263" y="1211263"/>
            <a:ext cx="147637" cy="168275"/>
          </a:xfrm>
          <a:custGeom>
            <a:avLst/>
            <a:gdLst>
              <a:gd name="T0" fmla="*/ 82 w 110"/>
              <a:gd name="T1" fmla="*/ 108 h 126"/>
              <a:gd name="T2" fmla="*/ 76 w 110"/>
              <a:gd name="T3" fmla="*/ 116 h 126"/>
              <a:gd name="T4" fmla="*/ 56 w 110"/>
              <a:gd name="T5" fmla="*/ 126 h 126"/>
              <a:gd name="T6" fmla="*/ 44 w 110"/>
              <a:gd name="T7" fmla="*/ 126 h 126"/>
              <a:gd name="T8" fmla="*/ 26 w 110"/>
              <a:gd name="T9" fmla="*/ 124 h 126"/>
              <a:gd name="T10" fmla="*/ 12 w 110"/>
              <a:gd name="T11" fmla="*/ 116 h 126"/>
              <a:gd name="T12" fmla="*/ 2 w 110"/>
              <a:gd name="T13" fmla="*/ 104 h 126"/>
              <a:gd name="T14" fmla="*/ 0 w 110"/>
              <a:gd name="T15" fmla="*/ 88 h 126"/>
              <a:gd name="T16" fmla="*/ 0 w 110"/>
              <a:gd name="T17" fmla="*/ 88 h 126"/>
              <a:gd name="T18" fmla="*/ 4 w 110"/>
              <a:gd name="T19" fmla="*/ 70 h 126"/>
              <a:gd name="T20" fmla="*/ 14 w 110"/>
              <a:gd name="T21" fmla="*/ 58 h 126"/>
              <a:gd name="T22" fmla="*/ 30 w 110"/>
              <a:gd name="T23" fmla="*/ 50 h 126"/>
              <a:gd name="T24" fmla="*/ 50 w 110"/>
              <a:gd name="T25" fmla="*/ 48 h 126"/>
              <a:gd name="T26" fmla="*/ 68 w 110"/>
              <a:gd name="T27" fmla="*/ 50 h 126"/>
              <a:gd name="T28" fmla="*/ 82 w 110"/>
              <a:gd name="T29" fmla="*/ 50 h 126"/>
              <a:gd name="T30" fmla="*/ 80 w 110"/>
              <a:gd name="T31" fmla="*/ 40 h 126"/>
              <a:gd name="T32" fmla="*/ 76 w 110"/>
              <a:gd name="T33" fmla="*/ 32 h 126"/>
              <a:gd name="T34" fmla="*/ 52 w 110"/>
              <a:gd name="T35" fmla="*/ 24 h 126"/>
              <a:gd name="T36" fmla="*/ 34 w 110"/>
              <a:gd name="T37" fmla="*/ 26 h 126"/>
              <a:gd name="T38" fmla="*/ 10 w 110"/>
              <a:gd name="T39" fmla="*/ 10 h 126"/>
              <a:gd name="T40" fmla="*/ 30 w 110"/>
              <a:gd name="T41" fmla="*/ 2 h 126"/>
              <a:gd name="T42" fmla="*/ 56 w 110"/>
              <a:gd name="T43" fmla="*/ 0 h 126"/>
              <a:gd name="T44" fmla="*/ 70 w 110"/>
              <a:gd name="T45" fmla="*/ 0 h 126"/>
              <a:gd name="T46" fmla="*/ 90 w 110"/>
              <a:gd name="T47" fmla="*/ 8 h 126"/>
              <a:gd name="T48" fmla="*/ 104 w 110"/>
              <a:gd name="T49" fmla="*/ 20 h 126"/>
              <a:gd name="T50" fmla="*/ 110 w 110"/>
              <a:gd name="T51" fmla="*/ 40 h 126"/>
              <a:gd name="T52" fmla="*/ 110 w 110"/>
              <a:gd name="T53" fmla="*/ 124 h 126"/>
              <a:gd name="T54" fmla="*/ 84 w 110"/>
              <a:gd name="T55" fmla="*/ 72 h 126"/>
              <a:gd name="T56" fmla="*/ 70 w 110"/>
              <a:gd name="T57" fmla="*/ 70 h 126"/>
              <a:gd name="T58" fmla="*/ 56 w 110"/>
              <a:gd name="T59" fmla="*/ 68 h 126"/>
              <a:gd name="T60" fmla="*/ 34 w 110"/>
              <a:gd name="T61" fmla="*/ 72 h 126"/>
              <a:gd name="T62" fmla="*/ 28 w 110"/>
              <a:gd name="T63" fmla="*/ 86 h 126"/>
              <a:gd name="T64" fmla="*/ 28 w 110"/>
              <a:gd name="T65" fmla="*/ 88 h 126"/>
              <a:gd name="T66" fmla="*/ 34 w 110"/>
              <a:gd name="T67" fmla="*/ 100 h 126"/>
              <a:gd name="T68" fmla="*/ 50 w 110"/>
              <a:gd name="T69" fmla="*/ 106 h 126"/>
              <a:gd name="T70" fmla="*/ 64 w 110"/>
              <a:gd name="T71" fmla="*/ 104 h 126"/>
              <a:gd name="T72" fmla="*/ 80 w 110"/>
              <a:gd name="T73" fmla="*/ 90 h 126"/>
              <a:gd name="T74" fmla="*/ 84 w 110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0" h="126">
                <a:moveTo>
                  <a:pt x="82" y="124"/>
                </a:moveTo>
                <a:lnTo>
                  <a:pt x="82" y="108"/>
                </a:lnTo>
                <a:lnTo>
                  <a:pt x="82" y="108"/>
                </a:lnTo>
                <a:lnTo>
                  <a:pt x="76" y="116"/>
                </a:lnTo>
                <a:lnTo>
                  <a:pt x="66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4" y="126"/>
                </a:lnTo>
                <a:lnTo>
                  <a:pt x="26" y="124"/>
                </a:lnTo>
                <a:lnTo>
                  <a:pt x="20" y="120"/>
                </a:lnTo>
                <a:lnTo>
                  <a:pt x="12" y="116"/>
                </a:lnTo>
                <a:lnTo>
                  <a:pt x="8" y="112"/>
                </a:lnTo>
                <a:lnTo>
                  <a:pt x="2" y="104"/>
                </a:lnTo>
                <a:lnTo>
                  <a:pt x="0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0" y="54"/>
                </a:lnTo>
                <a:lnTo>
                  <a:pt x="30" y="50"/>
                </a:lnTo>
                <a:lnTo>
                  <a:pt x="38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2" y="54"/>
                </a:lnTo>
                <a:lnTo>
                  <a:pt x="82" y="50"/>
                </a:lnTo>
                <a:lnTo>
                  <a:pt x="82" y="50"/>
                </a:lnTo>
                <a:lnTo>
                  <a:pt x="80" y="40"/>
                </a:lnTo>
                <a:lnTo>
                  <a:pt x="78" y="36"/>
                </a:lnTo>
                <a:lnTo>
                  <a:pt x="76" y="32"/>
                </a:lnTo>
                <a:lnTo>
                  <a:pt x="66" y="26"/>
                </a:lnTo>
                <a:lnTo>
                  <a:pt x="52" y="24"/>
                </a:lnTo>
                <a:lnTo>
                  <a:pt x="52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0" y="2"/>
                </a:lnTo>
                <a:lnTo>
                  <a:pt x="42" y="0"/>
                </a:lnTo>
                <a:lnTo>
                  <a:pt x="56" y="0"/>
                </a:lnTo>
                <a:lnTo>
                  <a:pt x="56" y="0"/>
                </a:lnTo>
                <a:lnTo>
                  <a:pt x="70" y="0"/>
                </a:lnTo>
                <a:lnTo>
                  <a:pt x="80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0" y="52"/>
                </a:lnTo>
                <a:lnTo>
                  <a:pt x="110" y="124"/>
                </a:lnTo>
                <a:lnTo>
                  <a:pt x="82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0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4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0" y="106"/>
                </a:lnTo>
                <a:lnTo>
                  <a:pt x="50" y="106"/>
                </a:lnTo>
                <a:lnTo>
                  <a:pt x="64" y="104"/>
                </a:lnTo>
                <a:lnTo>
                  <a:pt x="74" y="98"/>
                </a:lnTo>
                <a:lnTo>
                  <a:pt x="80" y="90"/>
                </a:lnTo>
                <a:lnTo>
                  <a:pt x="82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209"/>
          <p:cNvSpPr>
            <a:spLocks/>
          </p:cNvSpPr>
          <p:nvPr userDrawn="1"/>
        </p:nvSpPr>
        <p:spPr bwMode="auto">
          <a:xfrm>
            <a:off x="2565400" y="1208088"/>
            <a:ext cx="147638" cy="169862"/>
          </a:xfrm>
          <a:custGeom>
            <a:avLst/>
            <a:gdLst>
              <a:gd name="T0" fmla="*/ 0 w 110"/>
              <a:gd name="T1" fmla="*/ 4 h 126"/>
              <a:gd name="T2" fmla="*/ 28 w 110"/>
              <a:gd name="T3" fmla="*/ 4 h 126"/>
              <a:gd name="T4" fmla="*/ 28 w 110"/>
              <a:gd name="T5" fmla="*/ 22 h 126"/>
              <a:gd name="T6" fmla="*/ 28 w 110"/>
              <a:gd name="T7" fmla="*/ 22 h 126"/>
              <a:gd name="T8" fmla="*/ 34 w 110"/>
              <a:gd name="T9" fmla="*/ 14 h 126"/>
              <a:gd name="T10" fmla="*/ 42 w 110"/>
              <a:gd name="T11" fmla="*/ 8 h 126"/>
              <a:gd name="T12" fmla="*/ 52 w 110"/>
              <a:gd name="T13" fmla="*/ 2 h 126"/>
              <a:gd name="T14" fmla="*/ 66 w 110"/>
              <a:gd name="T15" fmla="*/ 0 h 126"/>
              <a:gd name="T16" fmla="*/ 66 w 110"/>
              <a:gd name="T17" fmla="*/ 0 h 126"/>
              <a:gd name="T18" fmla="*/ 76 w 110"/>
              <a:gd name="T19" fmla="*/ 2 h 126"/>
              <a:gd name="T20" fmla="*/ 84 w 110"/>
              <a:gd name="T21" fmla="*/ 4 h 126"/>
              <a:gd name="T22" fmla="*/ 92 w 110"/>
              <a:gd name="T23" fmla="*/ 8 h 126"/>
              <a:gd name="T24" fmla="*/ 98 w 110"/>
              <a:gd name="T25" fmla="*/ 14 h 126"/>
              <a:gd name="T26" fmla="*/ 102 w 110"/>
              <a:gd name="T27" fmla="*/ 20 h 126"/>
              <a:gd name="T28" fmla="*/ 106 w 110"/>
              <a:gd name="T29" fmla="*/ 28 h 126"/>
              <a:gd name="T30" fmla="*/ 108 w 110"/>
              <a:gd name="T31" fmla="*/ 38 h 126"/>
              <a:gd name="T32" fmla="*/ 110 w 110"/>
              <a:gd name="T33" fmla="*/ 48 h 126"/>
              <a:gd name="T34" fmla="*/ 110 w 110"/>
              <a:gd name="T35" fmla="*/ 126 h 126"/>
              <a:gd name="T36" fmla="*/ 82 w 110"/>
              <a:gd name="T37" fmla="*/ 126 h 126"/>
              <a:gd name="T38" fmla="*/ 82 w 110"/>
              <a:gd name="T39" fmla="*/ 56 h 126"/>
              <a:gd name="T40" fmla="*/ 82 w 110"/>
              <a:gd name="T41" fmla="*/ 56 h 126"/>
              <a:gd name="T42" fmla="*/ 80 w 110"/>
              <a:gd name="T43" fmla="*/ 44 h 126"/>
              <a:gd name="T44" fmla="*/ 74 w 110"/>
              <a:gd name="T45" fmla="*/ 34 h 126"/>
              <a:gd name="T46" fmla="*/ 66 w 110"/>
              <a:gd name="T47" fmla="*/ 28 h 126"/>
              <a:gd name="T48" fmla="*/ 56 w 110"/>
              <a:gd name="T49" fmla="*/ 26 h 126"/>
              <a:gd name="T50" fmla="*/ 56 w 110"/>
              <a:gd name="T51" fmla="*/ 26 h 126"/>
              <a:gd name="T52" fmla="*/ 44 w 110"/>
              <a:gd name="T53" fmla="*/ 28 h 126"/>
              <a:gd name="T54" fmla="*/ 36 w 110"/>
              <a:gd name="T55" fmla="*/ 34 h 126"/>
              <a:gd name="T56" fmla="*/ 30 w 110"/>
              <a:gd name="T57" fmla="*/ 44 h 126"/>
              <a:gd name="T58" fmla="*/ 28 w 110"/>
              <a:gd name="T59" fmla="*/ 56 h 126"/>
              <a:gd name="T60" fmla="*/ 28 w 110"/>
              <a:gd name="T61" fmla="*/ 126 h 126"/>
              <a:gd name="T62" fmla="*/ 0 w 110"/>
              <a:gd name="T63" fmla="*/ 126 h 126"/>
              <a:gd name="T64" fmla="*/ 0 w 110"/>
              <a:gd name="T65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0" y="4"/>
                </a:moveTo>
                <a:lnTo>
                  <a:pt x="28" y="4"/>
                </a:lnTo>
                <a:lnTo>
                  <a:pt x="28" y="22"/>
                </a:lnTo>
                <a:lnTo>
                  <a:pt x="28" y="22"/>
                </a:lnTo>
                <a:lnTo>
                  <a:pt x="34" y="14"/>
                </a:lnTo>
                <a:lnTo>
                  <a:pt x="42" y="8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76" y="2"/>
                </a:lnTo>
                <a:lnTo>
                  <a:pt x="84" y="4"/>
                </a:lnTo>
                <a:lnTo>
                  <a:pt x="92" y="8"/>
                </a:lnTo>
                <a:lnTo>
                  <a:pt x="98" y="14"/>
                </a:lnTo>
                <a:lnTo>
                  <a:pt x="102" y="20"/>
                </a:lnTo>
                <a:lnTo>
                  <a:pt x="106" y="28"/>
                </a:lnTo>
                <a:lnTo>
                  <a:pt x="108" y="38"/>
                </a:lnTo>
                <a:lnTo>
                  <a:pt x="110" y="48"/>
                </a:lnTo>
                <a:lnTo>
                  <a:pt x="110" y="126"/>
                </a:lnTo>
                <a:lnTo>
                  <a:pt x="82" y="126"/>
                </a:lnTo>
                <a:lnTo>
                  <a:pt x="82" y="56"/>
                </a:lnTo>
                <a:lnTo>
                  <a:pt x="82" y="56"/>
                </a:lnTo>
                <a:lnTo>
                  <a:pt x="80" y="44"/>
                </a:lnTo>
                <a:lnTo>
                  <a:pt x="74" y="34"/>
                </a:lnTo>
                <a:lnTo>
                  <a:pt x="66" y="28"/>
                </a:lnTo>
                <a:lnTo>
                  <a:pt x="56" y="26"/>
                </a:lnTo>
                <a:lnTo>
                  <a:pt x="56" y="26"/>
                </a:lnTo>
                <a:lnTo>
                  <a:pt x="44" y="28"/>
                </a:lnTo>
                <a:lnTo>
                  <a:pt x="36" y="34"/>
                </a:lnTo>
                <a:lnTo>
                  <a:pt x="30" y="44"/>
                </a:lnTo>
                <a:lnTo>
                  <a:pt x="28" y="56"/>
                </a:lnTo>
                <a:lnTo>
                  <a:pt x="28" y="126"/>
                </a:lnTo>
                <a:lnTo>
                  <a:pt x="0" y="126"/>
                </a:lnTo>
                <a:lnTo>
                  <a:pt x="0" y="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210"/>
          <p:cNvSpPr>
            <a:spLocks noEditPoints="1"/>
          </p:cNvSpPr>
          <p:nvPr userDrawn="1"/>
        </p:nvSpPr>
        <p:spPr bwMode="auto">
          <a:xfrm>
            <a:off x="2874963" y="1211263"/>
            <a:ext cx="150812" cy="168275"/>
          </a:xfrm>
          <a:custGeom>
            <a:avLst/>
            <a:gdLst>
              <a:gd name="T0" fmla="*/ 84 w 112"/>
              <a:gd name="T1" fmla="*/ 108 h 126"/>
              <a:gd name="T2" fmla="*/ 76 w 112"/>
              <a:gd name="T3" fmla="*/ 116 h 126"/>
              <a:gd name="T4" fmla="*/ 56 w 112"/>
              <a:gd name="T5" fmla="*/ 126 h 126"/>
              <a:gd name="T6" fmla="*/ 44 w 112"/>
              <a:gd name="T7" fmla="*/ 126 h 126"/>
              <a:gd name="T8" fmla="*/ 28 w 112"/>
              <a:gd name="T9" fmla="*/ 124 h 126"/>
              <a:gd name="T10" fmla="*/ 14 w 112"/>
              <a:gd name="T11" fmla="*/ 116 h 126"/>
              <a:gd name="T12" fmla="*/ 4 w 112"/>
              <a:gd name="T13" fmla="*/ 104 h 126"/>
              <a:gd name="T14" fmla="*/ 0 w 112"/>
              <a:gd name="T15" fmla="*/ 88 h 126"/>
              <a:gd name="T16" fmla="*/ 0 w 112"/>
              <a:gd name="T17" fmla="*/ 88 h 126"/>
              <a:gd name="T18" fmla="*/ 4 w 112"/>
              <a:gd name="T19" fmla="*/ 70 h 126"/>
              <a:gd name="T20" fmla="*/ 14 w 112"/>
              <a:gd name="T21" fmla="*/ 58 h 126"/>
              <a:gd name="T22" fmla="*/ 30 w 112"/>
              <a:gd name="T23" fmla="*/ 50 h 126"/>
              <a:gd name="T24" fmla="*/ 50 w 112"/>
              <a:gd name="T25" fmla="*/ 48 h 126"/>
              <a:gd name="T26" fmla="*/ 68 w 112"/>
              <a:gd name="T27" fmla="*/ 50 h 126"/>
              <a:gd name="T28" fmla="*/ 84 w 112"/>
              <a:gd name="T29" fmla="*/ 50 h 126"/>
              <a:gd name="T30" fmla="*/ 82 w 112"/>
              <a:gd name="T31" fmla="*/ 40 h 126"/>
              <a:gd name="T32" fmla="*/ 76 w 112"/>
              <a:gd name="T33" fmla="*/ 32 h 126"/>
              <a:gd name="T34" fmla="*/ 54 w 112"/>
              <a:gd name="T35" fmla="*/ 24 h 126"/>
              <a:gd name="T36" fmla="*/ 34 w 112"/>
              <a:gd name="T37" fmla="*/ 26 h 126"/>
              <a:gd name="T38" fmla="*/ 10 w 112"/>
              <a:gd name="T39" fmla="*/ 10 h 126"/>
              <a:gd name="T40" fmla="*/ 32 w 112"/>
              <a:gd name="T41" fmla="*/ 2 h 126"/>
              <a:gd name="T42" fmla="*/ 58 w 112"/>
              <a:gd name="T43" fmla="*/ 0 h 126"/>
              <a:gd name="T44" fmla="*/ 70 w 112"/>
              <a:gd name="T45" fmla="*/ 0 h 126"/>
              <a:gd name="T46" fmla="*/ 90 w 112"/>
              <a:gd name="T47" fmla="*/ 8 h 126"/>
              <a:gd name="T48" fmla="*/ 104 w 112"/>
              <a:gd name="T49" fmla="*/ 20 h 126"/>
              <a:gd name="T50" fmla="*/ 110 w 112"/>
              <a:gd name="T51" fmla="*/ 40 h 126"/>
              <a:gd name="T52" fmla="*/ 112 w 112"/>
              <a:gd name="T53" fmla="*/ 124 h 126"/>
              <a:gd name="T54" fmla="*/ 84 w 112"/>
              <a:gd name="T55" fmla="*/ 72 h 126"/>
              <a:gd name="T56" fmla="*/ 72 w 112"/>
              <a:gd name="T57" fmla="*/ 70 h 126"/>
              <a:gd name="T58" fmla="*/ 56 w 112"/>
              <a:gd name="T59" fmla="*/ 68 h 126"/>
              <a:gd name="T60" fmla="*/ 36 w 112"/>
              <a:gd name="T61" fmla="*/ 72 h 126"/>
              <a:gd name="T62" fmla="*/ 28 w 112"/>
              <a:gd name="T63" fmla="*/ 86 h 126"/>
              <a:gd name="T64" fmla="*/ 28 w 112"/>
              <a:gd name="T65" fmla="*/ 88 h 126"/>
              <a:gd name="T66" fmla="*/ 34 w 112"/>
              <a:gd name="T67" fmla="*/ 100 h 126"/>
              <a:gd name="T68" fmla="*/ 52 w 112"/>
              <a:gd name="T69" fmla="*/ 106 h 126"/>
              <a:gd name="T70" fmla="*/ 64 w 112"/>
              <a:gd name="T71" fmla="*/ 104 h 126"/>
              <a:gd name="T72" fmla="*/ 82 w 112"/>
              <a:gd name="T73" fmla="*/ 90 h 126"/>
              <a:gd name="T74" fmla="*/ 84 w 112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26">
                <a:moveTo>
                  <a:pt x="84" y="124"/>
                </a:moveTo>
                <a:lnTo>
                  <a:pt x="84" y="108"/>
                </a:lnTo>
                <a:lnTo>
                  <a:pt x="84" y="108"/>
                </a:lnTo>
                <a:lnTo>
                  <a:pt x="76" y="116"/>
                </a:lnTo>
                <a:lnTo>
                  <a:pt x="68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6" y="126"/>
                </a:lnTo>
                <a:lnTo>
                  <a:pt x="28" y="124"/>
                </a:lnTo>
                <a:lnTo>
                  <a:pt x="20" y="120"/>
                </a:lnTo>
                <a:lnTo>
                  <a:pt x="14" y="116"/>
                </a:lnTo>
                <a:lnTo>
                  <a:pt x="8" y="112"/>
                </a:lnTo>
                <a:lnTo>
                  <a:pt x="4" y="104"/>
                </a:lnTo>
                <a:lnTo>
                  <a:pt x="2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2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80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2" y="52"/>
                </a:lnTo>
                <a:lnTo>
                  <a:pt x="112" y="124"/>
                </a:lnTo>
                <a:lnTo>
                  <a:pt x="84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6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211"/>
          <p:cNvSpPr>
            <a:spLocks/>
          </p:cNvSpPr>
          <p:nvPr userDrawn="1"/>
        </p:nvSpPr>
        <p:spPr bwMode="auto">
          <a:xfrm>
            <a:off x="3070225" y="1168400"/>
            <a:ext cx="101600" cy="211138"/>
          </a:xfrm>
          <a:custGeom>
            <a:avLst/>
            <a:gdLst>
              <a:gd name="T0" fmla="*/ 16 w 76"/>
              <a:gd name="T1" fmla="*/ 122 h 158"/>
              <a:gd name="T2" fmla="*/ 16 w 76"/>
              <a:gd name="T3" fmla="*/ 58 h 158"/>
              <a:gd name="T4" fmla="*/ 0 w 76"/>
              <a:gd name="T5" fmla="*/ 58 h 158"/>
              <a:gd name="T6" fmla="*/ 0 w 76"/>
              <a:gd name="T7" fmla="*/ 34 h 158"/>
              <a:gd name="T8" fmla="*/ 16 w 76"/>
              <a:gd name="T9" fmla="*/ 34 h 158"/>
              <a:gd name="T10" fmla="*/ 16 w 76"/>
              <a:gd name="T11" fmla="*/ 0 h 158"/>
              <a:gd name="T12" fmla="*/ 44 w 76"/>
              <a:gd name="T13" fmla="*/ 0 h 158"/>
              <a:gd name="T14" fmla="*/ 44 w 76"/>
              <a:gd name="T15" fmla="*/ 34 h 158"/>
              <a:gd name="T16" fmla="*/ 76 w 76"/>
              <a:gd name="T17" fmla="*/ 34 h 158"/>
              <a:gd name="T18" fmla="*/ 76 w 76"/>
              <a:gd name="T19" fmla="*/ 58 h 158"/>
              <a:gd name="T20" fmla="*/ 44 w 76"/>
              <a:gd name="T21" fmla="*/ 58 h 158"/>
              <a:gd name="T22" fmla="*/ 44 w 76"/>
              <a:gd name="T23" fmla="*/ 118 h 158"/>
              <a:gd name="T24" fmla="*/ 44 w 76"/>
              <a:gd name="T25" fmla="*/ 118 h 158"/>
              <a:gd name="T26" fmla="*/ 44 w 76"/>
              <a:gd name="T27" fmla="*/ 124 h 158"/>
              <a:gd name="T28" fmla="*/ 48 w 76"/>
              <a:gd name="T29" fmla="*/ 130 h 158"/>
              <a:gd name="T30" fmla="*/ 52 w 76"/>
              <a:gd name="T31" fmla="*/ 132 h 158"/>
              <a:gd name="T32" fmla="*/ 58 w 76"/>
              <a:gd name="T33" fmla="*/ 132 h 158"/>
              <a:gd name="T34" fmla="*/ 58 w 76"/>
              <a:gd name="T35" fmla="*/ 132 h 158"/>
              <a:gd name="T36" fmla="*/ 68 w 76"/>
              <a:gd name="T37" fmla="*/ 132 h 158"/>
              <a:gd name="T38" fmla="*/ 76 w 76"/>
              <a:gd name="T39" fmla="*/ 128 h 158"/>
              <a:gd name="T40" fmla="*/ 76 w 76"/>
              <a:gd name="T41" fmla="*/ 152 h 158"/>
              <a:gd name="T42" fmla="*/ 76 w 76"/>
              <a:gd name="T43" fmla="*/ 152 h 158"/>
              <a:gd name="T44" fmla="*/ 64 w 76"/>
              <a:gd name="T45" fmla="*/ 156 h 158"/>
              <a:gd name="T46" fmla="*/ 50 w 76"/>
              <a:gd name="T47" fmla="*/ 158 h 158"/>
              <a:gd name="T48" fmla="*/ 50 w 76"/>
              <a:gd name="T49" fmla="*/ 158 h 158"/>
              <a:gd name="T50" fmla="*/ 36 w 76"/>
              <a:gd name="T51" fmla="*/ 156 h 158"/>
              <a:gd name="T52" fmla="*/ 30 w 76"/>
              <a:gd name="T53" fmla="*/ 154 h 158"/>
              <a:gd name="T54" fmla="*/ 26 w 76"/>
              <a:gd name="T55" fmla="*/ 150 h 158"/>
              <a:gd name="T56" fmla="*/ 20 w 76"/>
              <a:gd name="T57" fmla="*/ 146 h 158"/>
              <a:gd name="T58" fmla="*/ 18 w 76"/>
              <a:gd name="T59" fmla="*/ 140 h 158"/>
              <a:gd name="T60" fmla="*/ 16 w 76"/>
              <a:gd name="T61" fmla="*/ 132 h 158"/>
              <a:gd name="T62" fmla="*/ 16 w 76"/>
              <a:gd name="T63" fmla="*/ 122 h 158"/>
              <a:gd name="T64" fmla="*/ 16 w 76"/>
              <a:gd name="T65" fmla="*/ 12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158">
                <a:moveTo>
                  <a:pt x="16" y="122"/>
                </a:moveTo>
                <a:lnTo>
                  <a:pt x="16" y="58"/>
                </a:lnTo>
                <a:lnTo>
                  <a:pt x="0" y="58"/>
                </a:lnTo>
                <a:lnTo>
                  <a:pt x="0" y="34"/>
                </a:lnTo>
                <a:lnTo>
                  <a:pt x="16" y="34"/>
                </a:lnTo>
                <a:lnTo>
                  <a:pt x="16" y="0"/>
                </a:lnTo>
                <a:lnTo>
                  <a:pt x="44" y="0"/>
                </a:lnTo>
                <a:lnTo>
                  <a:pt x="44" y="34"/>
                </a:lnTo>
                <a:lnTo>
                  <a:pt x="76" y="34"/>
                </a:lnTo>
                <a:lnTo>
                  <a:pt x="76" y="58"/>
                </a:lnTo>
                <a:lnTo>
                  <a:pt x="44" y="58"/>
                </a:lnTo>
                <a:lnTo>
                  <a:pt x="44" y="118"/>
                </a:lnTo>
                <a:lnTo>
                  <a:pt x="44" y="118"/>
                </a:lnTo>
                <a:lnTo>
                  <a:pt x="44" y="124"/>
                </a:lnTo>
                <a:lnTo>
                  <a:pt x="48" y="130"/>
                </a:lnTo>
                <a:lnTo>
                  <a:pt x="52" y="132"/>
                </a:lnTo>
                <a:lnTo>
                  <a:pt x="58" y="132"/>
                </a:lnTo>
                <a:lnTo>
                  <a:pt x="58" y="132"/>
                </a:lnTo>
                <a:lnTo>
                  <a:pt x="68" y="132"/>
                </a:lnTo>
                <a:lnTo>
                  <a:pt x="76" y="128"/>
                </a:lnTo>
                <a:lnTo>
                  <a:pt x="76" y="152"/>
                </a:lnTo>
                <a:lnTo>
                  <a:pt x="76" y="152"/>
                </a:lnTo>
                <a:lnTo>
                  <a:pt x="64" y="156"/>
                </a:lnTo>
                <a:lnTo>
                  <a:pt x="50" y="158"/>
                </a:lnTo>
                <a:lnTo>
                  <a:pt x="50" y="158"/>
                </a:lnTo>
                <a:lnTo>
                  <a:pt x="36" y="156"/>
                </a:lnTo>
                <a:lnTo>
                  <a:pt x="30" y="154"/>
                </a:lnTo>
                <a:lnTo>
                  <a:pt x="26" y="150"/>
                </a:lnTo>
                <a:lnTo>
                  <a:pt x="20" y="146"/>
                </a:lnTo>
                <a:lnTo>
                  <a:pt x="18" y="140"/>
                </a:lnTo>
                <a:lnTo>
                  <a:pt x="16" y="132"/>
                </a:lnTo>
                <a:lnTo>
                  <a:pt x="16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212"/>
          <p:cNvSpPr>
            <a:spLocks noEditPoints="1"/>
          </p:cNvSpPr>
          <p:nvPr userDrawn="1"/>
        </p:nvSpPr>
        <p:spPr bwMode="auto">
          <a:xfrm>
            <a:off x="3213100" y="1208088"/>
            <a:ext cx="173038" cy="171450"/>
          </a:xfrm>
          <a:custGeom>
            <a:avLst/>
            <a:gdLst>
              <a:gd name="T0" fmla="*/ 0 w 130"/>
              <a:gd name="T1" fmla="*/ 64 h 128"/>
              <a:gd name="T2" fmla="*/ 2 w 130"/>
              <a:gd name="T3" fmla="*/ 52 h 128"/>
              <a:gd name="T4" fmla="*/ 10 w 130"/>
              <a:gd name="T5" fmla="*/ 30 h 128"/>
              <a:gd name="T6" fmla="*/ 28 w 130"/>
              <a:gd name="T7" fmla="*/ 12 h 128"/>
              <a:gd name="T8" fmla="*/ 52 w 130"/>
              <a:gd name="T9" fmla="*/ 2 h 128"/>
              <a:gd name="T10" fmla="*/ 66 w 130"/>
              <a:gd name="T11" fmla="*/ 0 h 128"/>
              <a:gd name="T12" fmla="*/ 92 w 130"/>
              <a:gd name="T13" fmla="*/ 6 h 128"/>
              <a:gd name="T14" fmla="*/ 112 w 130"/>
              <a:gd name="T15" fmla="*/ 20 h 128"/>
              <a:gd name="T16" fmla="*/ 126 w 130"/>
              <a:gd name="T17" fmla="*/ 40 h 128"/>
              <a:gd name="T18" fmla="*/ 130 w 130"/>
              <a:gd name="T19" fmla="*/ 64 h 128"/>
              <a:gd name="T20" fmla="*/ 130 w 130"/>
              <a:gd name="T21" fmla="*/ 64 h 128"/>
              <a:gd name="T22" fmla="*/ 126 w 130"/>
              <a:gd name="T23" fmla="*/ 90 h 128"/>
              <a:gd name="T24" fmla="*/ 112 w 130"/>
              <a:gd name="T25" fmla="*/ 110 h 128"/>
              <a:gd name="T26" fmla="*/ 92 w 130"/>
              <a:gd name="T27" fmla="*/ 124 h 128"/>
              <a:gd name="T28" fmla="*/ 66 w 130"/>
              <a:gd name="T29" fmla="*/ 128 h 128"/>
              <a:gd name="T30" fmla="*/ 52 w 130"/>
              <a:gd name="T31" fmla="*/ 128 h 128"/>
              <a:gd name="T32" fmla="*/ 28 w 130"/>
              <a:gd name="T33" fmla="*/ 118 h 128"/>
              <a:gd name="T34" fmla="*/ 10 w 130"/>
              <a:gd name="T35" fmla="*/ 100 h 128"/>
              <a:gd name="T36" fmla="*/ 2 w 130"/>
              <a:gd name="T37" fmla="*/ 78 h 128"/>
              <a:gd name="T38" fmla="*/ 0 w 130"/>
              <a:gd name="T39" fmla="*/ 66 h 128"/>
              <a:gd name="T40" fmla="*/ 102 w 130"/>
              <a:gd name="T41" fmla="*/ 64 h 128"/>
              <a:gd name="T42" fmla="*/ 102 w 130"/>
              <a:gd name="T43" fmla="*/ 56 h 128"/>
              <a:gd name="T44" fmla="*/ 96 w 130"/>
              <a:gd name="T45" fmla="*/ 42 h 128"/>
              <a:gd name="T46" fmla="*/ 86 w 130"/>
              <a:gd name="T47" fmla="*/ 32 h 128"/>
              <a:gd name="T48" fmla="*/ 72 w 130"/>
              <a:gd name="T49" fmla="*/ 26 h 128"/>
              <a:gd name="T50" fmla="*/ 66 w 130"/>
              <a:gd name="T51" fmla="*/ 26 h 128"/>
              <a:gd name="T52" fmla="*/ 50 w 130"/>
              <a:gd name="T53" fmla="*/ 28 h 128"/>
              <a:gd name="T54" fmla="*/ 38 w 130"/>
              <a:gd name="T55" fmla="*/ 36 h 128"/>
              <a:gd name="T56" fmla="*/ 30 w 130"/>
              <a:gd name="T57" fmla="*/ 50 h 128"/>
              <a:gd name="T58" fmla="*/ 28 w 130"/>
              <a:gd name="T59" fmla="*/ 64 h 128"/>
              <a:gd name="T60" fmla="*/ 28 w 130"/>
              <a:gd name="T61" fmla="*/ 64 h 128"/>
              <a:gd name="T62" fmla="*/ 30 w 130"/>
              <a:gd name="T63" fmla="*/ 80 h 128"/>
              <a:gd name="T64" fmla="*/ 38 w 130"/>
              <a:gd name="T65" fmla="*/ 92 h 128"/>
              <a:gd name="T66" fmla="*/ 50 w 130"/>
              <a:gd name="T67" fmla="*/ 102 h 128"/>
              <a:gd name="T68" fmla="*/ 66 w 130"/>
              <a:gd name="T69" fmla="*/ 104 h 128"/>
              <a:gd name="T70" fmla="*/ 74 w 130"/>
              <a:gd name="T71" fmla="*/ 104 h 128"/>
              <a:gd name="T72" fmla="*/ 88 w 130"/>
              <a:gd name="T73" fmla="*/ 98 h 128"/>
              <a:gd name="T74" fmla="*/ 96 w 130"/>
              <a:gd name="T75" fmla="*/ 86 h 128"/>
              <a:gd name="T76" fmla="*/ 102 w 130"/>
              <a:gd name="T77" fmla="*/ 74 h 128"/>
              <a:gd name="T78" fmla="*/ 102 w 130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28"/>
                </a:lnTo>
                <a:lnTo>
                  <a:pt x="126" y="40"/>
                </a:lnTo>
                <a:lnTo>
                  <a:pt x="130" y="52"/>
                </a:lnTo>
                <a:lnTo>
                  <a:pt x="130" y="64"/>
                </a:lnTo>
                <a:lnTo>
                  <a:pt x="130" y="64"/>
                </a:lnTo>
                <a:lnTo>
                  <a:pt x="130" y="64"/>
                </a:lnTo>
                <a:lnTo>
                  <a:pt x="130" y="78"/>
                </a:lnTo>
                <a:lnTo>
                  <a:pt x="126" y="90"/>
                </a:lnTo>
                <a:lnTo>
                  <a:pt x="120" y="100"/>
                </a:lnTo>
                <a:lnTo>
                  <a:pt x="112" y="110"/>
                </a:lnTo>
                <a:lnTo>
                  <a:pt x="102" y="118"/>
                </a:lnTo>
                <a:lnTo>
                  <a:pt x="92" y="124"/>
                </a:lnTo>
                <a:lnTo>
                  <a:pt x="78" y="128"/>
                </a:lnTo>
                <a:lnTo>
                  <a:pt x="66" y="128"/>
                </a:lnTo>
                <a:lnTo>
                  <a:pt x="66" y="128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2" y="66"/>
                </a:moveTo>
                <a:lnTo>
                  <a:pt x="102" y="64"/>
                </a:lnTo>
                <a:lnTo>
                  <a:pt x="102" y="64"/>
                </a:lnTo>
                <a:lnTo>
                  <a:pt x="102" y="56"/>
                </a:lnTo>
                <a:lnTo>
                  <a:pt x="100" y="50"/>
                </a:lnTo>
                <a:lnTo>
                  <a:pt x="96" y="42"/>
                </a:lnTo>
                <a:lnTo>
                  <a:pt x="92" y="38"/>
                </a:lnTo>
                <a:lnTo>
                  <a:pt x="86" y="32"/>
                </a:lnTo>
                <a:lnTo>
                  <a:pt x="80" y="28"/>
                </a:lnTo>
                <a:lnTo>
                  <a:pt x="72" y="26"/>
                </a:lnTo>
                <a:lnTo>
                  <a:pt x="66" y="26"/>
                </a:lnTo>
                <a:lnTo>
                  <a:pt x="66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0" y="102"/>
                </a:lnTo>
                <a:lnTo>
                  <a:pt x="88" y="98"/>
                </a:lnTo>
                <a:lnTo>
                  <a:pt x="92" y="92"/>
                </a:lnTo>
                <a:lnTo>
                  <a:pt x="96" y="86"/>
                </a:lnTo>
                <a:lnTo>
                  <a:pt x="100" y="80"/>
                </a:lnTo>
                <a:lnTo>
                  <a:pt x="102" y="74"/>
                </a:lnTo>
                <a:lnTo>
                  <a:pt x="102" y="66"/>
                </a:lnTo>
                <a:lnTo>
                  <a:pt x="102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213"/>
          <p:cNvSpPr>
            <a:spLocks/>
          </p:cNvSpPr>
          <p:nvPr userDrawn="1"/>
        </p:nvSpPr>
        <p:spPr bwMode="auto">
          <a:xfrm>
            <a:off x="3443288" y="1208088"/>
            <a:ext cx="247650" cy="169862"/>
          </a:xfrm>
          <a:custGeom>
            <a:avLst/>
            <a:gdLst>
              <a:gd name="T0" fmla="*/ 0 w 186"/>
              <a:gd name="T1" fmla="*/ 4 h 126"/>
              <a:gd name="T2" fmla="*/ 28 w 186"/>
              <a:gd name="T3" fmla="*/ 4 h 126"/>
              <a:gd name="T4" fmla="*/ 28 w 186"/>
              <a:gd name="T5" fmla="*/ 22 h 126"/>
              <a:gd name="T6" fmla="*/ 28 w 186"/>
              <a:gd name="T7" fmla="*/ 22 h 126"/>
              <a:gd name="T8" fmla="*/ 34 w 186"/>
              <a:gd name="T9" fmla="*/ 14 h 126"/>
              <a:gd name="T10" fmla="*/ 42 w 186"/>
              <a:gd name="T11" fmla="*/ 8 h 126"/>
              <a:gd name="T12" fmla="*/ 52 w 186"/>
              <a:gd name="T13" fmla="*/ 2 h 126"/>
              <a:gd name="T14" fmla="*/ 66 w 186"/>
              <a:gd name="T15" fmla="*/ 0 h 126"/>
              <a:gd name="T16" fmla="*/ 66 w 186"/>
              <a:gd name="T17" fmla="*/ 0 h 126"/>
              <a:gd name="T18" fmla="*/ 78 w 186"/>
              <a:gd name="T19" fmla="*/ 2 h 126"/>
              <a:gd name="T20" fmla="*/ 88 w 186"/>
              <a:gd name="T21" fmla="*/ 6 h 126"/>
              <a:gd name="T22" fmla="*/ 96 w 186"/>
              <a:gd name="T23" fmla="*/ 14 h 126"/>
              <a:gd name="T24" fmla="*/ 102 w 186"/>
              <a:gd name="T25" fmla="*/ 22 h 126"/>
              <a:gd name="T26" fmla="*/ 102 w 186"/>
              <a:gd name="T27" fmla="*/ 22 h 126"/>
              <a:gd name="T28" fmla="*/ 110 w 186"/>
              <a:gd name="T29" fmla="*/ 14 h 126"/>
              <a:gd name="T30" fmla="*/ 120 w 186"/>
              <a:gd name="T31" fmla="*/ 6 h 126"/>
              <a:gd name="T32" fmla="*/ 130 w 186"/>
              <a:gd name="T33" fmla="*/ 2 h 126"/>
              <a:gd name="T34" fmla="*/ 144 w 186"/>
              <a:gd name="T35" fmla="*/ 0 h 126"/>
              <a:gd name="T36" fmla="*/ 144 w 186"/>
              <a:gd name="T37" fmla="*/ 0 h 126"/>
              <a:gd name="T38" fmla="*/ 152 w 186"/>
              <a:gd name="T39" fmla="*/ 2 h 126"/>
              <a:gd name="T40" fmla="*/ 162 w 186"/>
              <a:gd name="T41" fmla="*/ 4 h 126"/>
              <a:gd name="T42" fmla="*/ 168 w 186"/>
              <a:gd name="T43" fmla="*/ 8 h 126"/>
              <a:gd name="T44" fmla="*/ 174 w 186"/>
              <a:gd name="T45" fmla="*/ 14 h 126"/>
              <a:gd name="T46" fmla="*/ 180 w 186"/>
              <a:gd name="T47" fmla="*/ 20 h 126"/>
              <a:gd name="T48" fmla="*/ 184 w 186"/>
              <a:gd name="T49" fmla="*/ 28 h 126"/>
              <a:gd name="T50" fmla="*/ 186 w 186"/>
              <a:gd name="T51" fmla="*/ 38 h 126"/>
              <a:gd name="T52" fmla="*/ 186 w 186"/>
              <a:gd name="T53" fmla="*/ 48 h 126"/>
              <a:gd name="T54" fmla="*/ 186 w 186"/>
              <a:gd name="T55" fmla="*/ 126 h 126"/>
              <a:gd name="T56" fmla="*/ 158 w 186"/>
              <a:gd name="T57" fmla="*/ 126 h 126"/>
              <a:gd name="T58" fmla="*/ 158 w 186"/>
              <a:gd name="T59" fmla="*/ 56 h 126"/>
              <a:gd name="T60" fmla="*/ 158 w 186"/>
              <a:gd name="T61" fmla="*/ 56 h 126"/>
              <a:gd name="T62" fmla="*/ 156 w 186"/>
              <a:gd name="T63" fmla="*/ 44 h 126"/>
              <a:gd name="T64" fmla="*/ 152 w 186"/>
              <a:gd name="T65" fmla="*/ 34 h 126"/>
              <a:gd name="T66" fmla="*/ 144 w 186"/>
              <a:gd name="T67" fmla="*/ 28 h 126"/>
              <a:gd name="T68" fmla="*/ 134 w 186"/>
              <a:gd name="T69" fmla="*/ 26 h 126"/>
              <a:gd name="T70" fmla="*/ 134 w 186"/>
              <a:gd name="T71" fmla="*/ 26 h 126"/>
              <a:gd name="T72" fmla="*/ 122 w 186"/>
              <a:gd name="T73" fmla="*/ 28 h 126"/>
              <a:gd name="T74" fmla="*/ 114 w 186"/>
              <a:gd name="T75" fmla="*/ 34 h 126"/>
              <a:gd name="T76" fmla="*/ 110 w 186"/>
              <a:gd name="T77" fmla="*/ 44 h 126"/>
              <a:gd name="T78" fmla="*/ 108 w 186"/>
              <a:gd name="T79" fmla="*/ 56 h 126"/>
              <a:gd name="T80" fmla="*/ 108 w 186"/>
              <a:gd name="T81" fmla="*/ 126 h 126"/>
              <a:gd name="T82" fmla="*/ 80 w 186"/>
              <a:gd name="T83" fmla="*/ 126 h 126"/>
              <a:gd name="T84" fmla="*/ 80 w 186"/>
              <a:gd name="T85" fmla="*/ 56 h 126"/>
              <a:gd name="T86" fmla="*/ 80 w 186"/>
              <a:gd name="T87" fmla="*/ 56 h 126"/>
              <a:gd name="T88" fmla="*/ 78 w 186"/>
              <a:gd name="T89" fmla="*/ 44 h 126"/>
              <a:gd name="T90" fmla="*/ 72 w 186"/>
              <a:gd name="T91" fmla="*/ 34 h 126"/>
              <a:gd name="T92" fmla="*/ 64 w 186"/>
              <a:gd name="T93" fmla="*/ 28 h 126"/>
              <a:gd name="T94" fmla="*/ 54 w 186"/>
              <a:gd name="T95" fmla="*/ 26 h 126"/>
              <a:gd name="T96" fmla="*/ 54 w 186"/>
              <a:gd name="T97" fmla="*/ 26 h 126"/>
              <a:gd name="T98" fmla="*/ 44 w 186"/>
              <a:gd name="T99" fmla="*/ 28 h 126"/>
              <a:gd name="T100" fmla="*/ 36 w 186"/>
              <a:gd name="T101" fmla="*/ 34 h 126"/>
              <a:gd name="T102" fmla="*/ 30 w 186"/>
              <a:gd name="T103" fmla="*/ 44 h 126"/>
              <a:gd name="T104" fmla="*/ 28 w 186"/>
              <a:gd name="T105" fmla="*/ 56 h 126"/>
              <a:gd name="T106" fmla="*/ 28 w 186"/>
              <a:gd name="T107" fmla="*/ 126 h 126"/>
              <a:gd name="T108" fmla="*/ 0 w 186"/>
              <a:gd name="T109" fmla="*/ 126 h 126"/>
              <a:gd name="T110" fmla="*/ 0 w 186"/>
              <a:gd name="T111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" h="126">
                <a:moveTo>
                  <a:pt x="0" y="4"/>
                </a:moveTo>
                <a:lnTo>
                  <a:pt x="28" y="4"/>
                </a:lnTo>
                <a:lnTo>
                  <a:pt x="28" y="22"/>
                </a:lnTo>
                <a:lnTo>
                  <a:pt x="28" y="22"/>
                </a:lnTo>
                <a:lnTo>
                  <a:pt x="34" y="14"/>
                </a:lnTo>
                <a:lnTo>
                  <a:pt x="42" y="8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78" y="2"/>
                </a:lnTo>
                <a:lnTo>
                  <a:pt x="88" y="6"/>
                </a:lnTo>
                <a:lnTo>
                  <a:pt x="96" y="14"/>
                </a:lnTo>
                <a:lnTo>
                  <a:pt x="102" y="22"/>
                </a:lnTo>
                <a:lnTo>
                  <a:pt x="102" y="22"/>
                </a:lnTo>
                <a:lnTo>
                  <a:pt x="110" y="14"/>
                </a:lnTo>
                <a:lnTo>
                  <a:pt x="120" y="6"/>
                </a:lnTo>
                <a:lnTo>
                  <a:pt x="130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62" y="4"/>
                </a:lnTo>
                <a:lnTo>
                  <a:pt x="168" y="8"/>
                </a:lnTo>
                <a:lnTo>
                  <a:pt x="174" y="14"/>
                </a:lnTo>
                <a:lnTo>
                  <a:pt x="180" y="20"/>
                </a:lnTo>
                <a:lnTo>
                  <a:pt x="184" y="28"/>
                </a:lnTo>
                <a:lnTo>
                  <a:pt x="186" y="38"/>
                </a:lnTo>
                <a:lnTo>
                  <a:pt x="186" y="48"/>
                </a:lnTo>
                <a:lnTo>
                  <a:pt x="186" y="126"/>
                </a:lnTo>
                <a:lnTo>
                  <a:pt x="158" y="126"/>
                </a:lnTo>
                <a:lnTo>
                  <a:pt x="158" y="56"/>
                </a:lnTo>
                <a:lnTo>
                  <a:pt x="158" y="56"/>
                </a:lnTo>
                <a:lnTo>
                  <a:pt x="156" y="44"/>
                </a:lnTo>
                <a:lnTo>
                  <a:pt x="152" y="34"/>
                </a:lnTo>
                <a:lnTo>
                  <a:pt x="144" y="28"/>
                </a:lnTo>
                <a:lnTo>
                  <a:pt x="134" y="26"/>
                </a:lnTo>
                <a:lnTo>
                  <a:pt x="134" y="26"/>
                </a:lnTo>
                <a:lnTo>
                  <a:pt x="122" y="28"/>
                </a:lnTo>
                <a:lnTo>
                  <a:pt x="114" y="34"/>
                </a:lnTo>
                <a:lnTo>
                  <a:pt x="110" y="44"/>
                </a:lnTo>
                <a:lnTo>
                  <a:pt x="108" y="56"/>
                </a:lnTo>
                <a:lnTo>
                  <a:pt x="108" y="126"/>
                </a:lnTo>
                <a:lnTo>
                  <a:pt x="80" y="126"/>
                </a:lnTo>
                <a:lnTo>
                  <a:pt x="80" y="56"/>
                </a:lnTo>
                <a:lnTo>
                  <a:pt x="80" y="56"/>
                </a:lnTo>
                <a:lnTo>
                  <a:pt x="78" y="44"/>
                </a:lnTo>
                <a:lnTo>
                  <a:pt x="72" y="34"/>
                </a:lnTo>
                <a:lnTo>
                  <a:pt x="64" y="28"/>
                </a:lnTo>
                <a:lnTo>
                  <a:pt x="54" y="26"/>
                </a:lnTo>
                <a:lnTo>
                  <a:pt x="54" y="26"/>
                </a:lnTo>
                <a:lnTo>
                  <a:pt x="44" y="28"/>
                </a:lnTo>
                <a:lnTo>
                  <a:pt x="36" y="34"/>
                </a:lnTo>
                <a:lnTo>
                  <a:pt x="30" y="44"/>
                </a:lnTo>
                <a:lnTo>
                  <a:pt x="28" y="56"/>
                </a:lnTo>
                <a:lnTo>
                  <a:pt x="28" y="126"/>
                </a:lnTo>
                <a:lnTo>
                  <a:pt x="0" y="126"/>
                </a:lnTo>
                <a:lnTo>
                  <a:pt x="0" y="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214"/>
          <p:cNvSpPr>
            <a:spLocks/>
          </p:cNvSpPr>
          <p:nvPr userDrawn="1"/>
        </p:nvSpPr>
        <p:spPr bwMode="auto">
          <a:xfrm>
            <a:off x="3741738" y="1211263"/>
            <a:ext cx="131762" cy="168275"/>
          </a:xfrm>
          <a:custGeom>
            <a:avLst/>
            <a:gdLst>
              <a:gd name="T0" fmla="*/ 12 w 98"/>
              <a:gd name="T1" fmla="*/ 88 h 126"/>
              <a:gd name="T2" fmla="*/ 22 w 98"/>
              <a:gd name="T3" fmla="*/ 96 h 126"/>
              <a:gd name="T4" fmla="*/ 42 w 98"/>
              <a:gd name="T5" fmla="*/ 104 h 126"/>
              <a:gd name="T6" fmla="*/ 52 w 98"/>
              <a:gd name="T7" fmla="*/ 104 h 126"/>
              <a:gd name="T8" fmla="*/ 66 w 98"/>
              <a:gd name="T9" fmla="*/ 100 h 126"/>
              <a:gd name="T10" fmla="*/ 72 w 98"/>
              <a:gd name="T11" fmla="*/ 90 h 126"/>
              <a:gd name="T12" fmla="*/ 72 w 98"/>
              <a:gd name="T13" fmla="*/ 90 h 126"/>
              <a:gd name="T14" fmla="*/ 70 w 98"/>
              <a:gd name="T15" fmla="*/ 84 h 126"/>
              <a:gd name="T16" fmla="*/ 44 w 98"/>
              <a:gd name="T17" fmla="*/ 74 h 126"/>
              <a:gd name="T18" fmla="*/ 30 w 98"/>
              <a:gd name="T19" fmla="*/ 68 h 126"/>
              <a:gd name="T20" fmla="*/ 12 w 98"/>
              <a:gd name="T21" fmla="*/ 58 h 126"/>
              <a:gd name="T22" fmla="*/ 6 w 98"/>
              <a:gd name="T23" fmla="*/ 46 h 126"/>
              <a:gd name="T24" fmla="*/ 6 w 98"/>
              <a:gd name="T25" fmla="*/ 36 h 126"/>
              <a:gd name="T26" fmla="*/ 6 w 98"/>
              <a:gd name="T27" fmla="*/ 28 h 126"/>
              <a:gd name="T28" fmla="*/ 14 w 98"/>
              <a:gd name="T29" fmla="*/ 14 h 126"/>
              <a:gd name="T30" fmla="*/ 24 w 98"/>
              <a:gd name="T31" fmla="*/ 6 h 126"/>
              <a:gd name="T32" fmla="*/ 40 w 98"/>
              <a:gd name="T33" fmla="*/ 0 h 126"/>
              <a:gd name="T34" fmla="*/ 50 w 98"/>
              <a:gd name="T35" fmla="*/ 0 h 126"/>
              <a:gd name="T36" fmla="*/ 72 w 98"/>
              <a:gd name="T37" fmla="*/ 4 h 126"/>
              <a:gd name="T38" fmla="*/ 94 w 98"/>
              <a:gd name="T39" fmla="*/ 14 h 126"/>
              <a:gd name="T40" fmla="*/ 84 w 98"/>
              <a:gd name="T41" fmla="*/ 34 h 126"/>
              <a:gd name="T42" fmla="*/ 56 w 98"/>
              <a:gd name="T43" fmla="*/ 22 h 126"/>
              <a:gd name="T44" fmla="*/ 48 w 98"/>
              <a:gd name="T45" fmla="*/ 22 h 126"/>
              <a:gd name="T46" fmla="*/ 36 w 98"/>
              <a:gd name="T47" fmla="*/ 26 h 126"/>
              <a:gd name="T48" fmla="*/ 32 w 98"/>
              <a:gd name="T49" fmla="*/ 34 h 126"/>
              <a:gd name="T50" fmla="*/ 32 w 98"/>
              <a:gd name="T51" fmla="*/ 34 h 126"/>
              <a:gd name="T52" fmla="*/ 34 w 98"/>
              <a:gd name="T53" fmla="*/ 40 h 126"/>
              <a:gd name="T54" fmla="*/ 60 w 98"/>
              <a:gd name="T55" fmla="*/ 52 h 126"/>
              <a:gd name="T56" fmla="*/ 72 w 98"/>
              <a:gd name="T57" fmla="*/ 56 h 126"/>
              <a:gd name="T58" fmla="*/ 90 w 98"/>
              <a:gd name="T59" fmla="*/ 68 h 126"/>
              <a:gd name="T60" fmla="*/ 96 w 98"/>
              <a:gd name="T61" fmla="*/ 80 h 126"/>
              <a:gd name="T62" fmla="*/ 98 w 98"/>
              <a:gd name="T63" fmla="*/ 88 h 126"/>
              <a:gd name="T64" fmla="*/ 96 w 98"/>
              <a:gd name="T65" fmla="*/ 96 h 126"/>
              <a:gd name="T66" fmla="*/ 90 w 98"/>
              <a:gd name="T67" fmla="*/ 112 h 126"/>
              <a:gd name="T68" fmla="*/ 78 w 98"/>
              <a:gd name="T69" fmla="*/ 120 h 126"/>
              <a:gd name="T70" fmla="*/ 60 w 98"/>
              <a:gd name="T71" fmla="*/ 126 h 126"/>
              <a:gd name="T72" fmla="*/ 52 w 98"/>
              <a:gd name="T73" fmla="*/ 126 h 126"/>
              <a:gd name="T74" fmla="*/ 24 w 98"/>
              <a:gd name="T75" fmla="*/ 122 h 126"/>
              <a:gd name="T76" fmla="*/ 0 w 98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8" h="126">
                <a:moveTo>
                  <a:pt x="0" y="108"/>
                </a:moveTo>
                <a:lnTo>
                  <a:pt x="12" y="88"/>
                </a:lnTo>
                <a:lnTo>
                  <a:pt x="12" y="88"/>
                </a:lnTo>
                <a:lnTo>
                  <a:pt x="22" y="96"/>
                </a:lnTo>
                <a:lnTo>
                  <a:pt x="32" y="100"/>
                </a:lnTo>
                <a:lnTo>
                  <a:pt x="42" y="104"/>
                </a:lnTo>
                <a:lnTo>
                  <a:pt x="52" y="104"/>
                </a:lnTo>
                <a:lnTo>
                  <a:pt x="52" y="104"/>
                </a:lnTo>
                <a:lnTo>
                  <a:pt x="60" y="104"/>
                </a:lnTo>
                <a:lnTo>
                  <a:pt x="66" y="100"/>
                </a:lnTo>
                <a:lnTo>
                  <a:pt x="70" y="96"/>
                </a:lnTo>
                <a:lnTo>
                  <a:pt x="72" y="90"/>
                </a:lnTo>
                <a:lnTo>
                  <a:pt x="72" y="90"/>
                </a:lnTo>
                <a:lnTo>
                  <a:pt x="72" y="90"/>
                </a:lnTo>
                <a:lnTo>
                  <a:pt x="70" y="86"/>
                </a:lnTo>
                <a:lnTo>
                  <a:pt x="70" y="84"/>
                </a:lnTo>
                <a:lnTo>
                  <a:pt x="64" y="80"/>
                </a:lnTo>
                <a:lnTo>
                  <a:pt x="44" y="74"/>
                </a:lnTo>
                <a:lnTo>
                  <a:pt x="44" y="74"/>
                </a:lnTo>
                <a:lnTo>
                  <a:pt x="30" y="68"/>
                </a:lnTo>
                <a:lnTo>
                  <a:pt x="18" y="62"/>
                </a:lnTo>
                <a:lnTo>
                  <a:pt x="12" y="58"/>
                </a:lnTo>
                <a:lnTo>
                  <a:pt x="10" y="52"/>
                </a:lnTo>
                <a:lnTo>
                  <a:pt x="6" y="46"/>
                </a:lnTo>
                <a:lnTo>
                  <a:pt x="6" y="38"/>
                </a:lnTo>
                <a:lnTo>
                  <a:pt x="6" y="36"/>
                </a:lnTo>
                <a:lnTo>
                  <a:pt x="6" y="36"/>
                </a:lnTo>
                <a:lnTo>
                  <a:pt x="6" y="28"/>
                </a:lnTo>
                <a:lnTo>
                  <a:pt x="10" y="22"/>
                </a:lnTo>
                <a:lnTo>
                  <a:pt x="14" y="14"/>
                </a:lnTo>
                <a:lnTo>
                  <a:pt x="18" y="10"/>
                </a:lnTo>
                <a:lnTo>
                  <a:pt x="24" y="6"/>
                </a:lnTo>
                <a:lnTo>
                  <a:pt x="32" y="2"/>
                </a:lnTo>
                <a:lnTo>
                  <a:pt x="40" y="0"/>
                </a:lnTo>
                <a:lnTo>
                  <a:pt x="50" y="0"/>
                </a:lnTo>
                <a:lnTo>
                  <a:pt x="50" y="0"/>
                </a:lnTo>
                <a:lnTo>
                  <a:pt x="60" y="0"/>
                </a:lnTo>
                <a:lnTo>
                  <a:pt x="72" y="4"/>
                </a:lnTo>
                <a:lnTo>
                  <a:pt x="84" y="8"/>
                </a:lnTo>
                <a:lnTo>
                  <a:pt x="94" y="14"/>
                </a:lnTo>
                <a:lnTo>
                  <a:pt x="84" y="34"/>
                </a:lnTo>
                <a:lnTo>
                  <a:pt x="84" y="34"/>
                </a:lnTo>
                <a:lnTo>
                  <a:pt x="66" y="24"/>
                </a:lnTo>
                <a:lnTo>
                  <a:pt x="56" y="22"/>
                </a:lnTo>
                <a:lnTo>
                  <a:pt x="48" y="22"/>
                </a:lnTo>
                <a:lnTo>
                  <a:pt x="48" y="22"/>
                </a:lnTo>
                <a:lnTo>
                  <a:pt x="42" y="22"/>
                </a:lnTo>
                <a:lnTo>
                  <a:pt x="36" y="26"/>
                </a:lnTo>
                <a:lnTo>
                  <a:pt x="32" y="28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8"/>
                </a:lnTo>
                <a:lnTo>
                  <a:pt x="34" y="40"/>
                </a:lnTo>
                <a:lnTo>
                  <a:pt x="40" y="44"/>
                </a:lnTo>
                <a:lnTo>
                  <a:pt x="60" y="52"/>
                </a:lnTo>
                <a:lnTo>
                  <a:pt x="60" y="52"/>
                </a:lnTo>
                <a:lnTo>
                  <a:pt x="72" y="56"/>
                </a:lnTo>
                <a:lnTo>
                  <a:pt x="84" y="64"/>
                </a:lnTo>
                <a:lnTo>
                  <a:pt x="90" y="68"/>
                </a:lnTo>
                <a:lnTo>
                  <a:pt x="94" y="74"/>
                </a:lnTo>
                <a:lnTo>
                  <a:pt x="96" y="80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6" y="96"/>
                </a:lnTo>
                <a:lnTo>
                  <a:pt x="94" y="104"/>
                </a:lnTo>
                <a:lnTo>
                  <a:pt x="90" y="112"/>
                </a:lnTo>
                <a:lnTo>
                  <a:pt x="84" y="116"/>
                </a:lnTo>
                <a:lnTo>
                  <a:pt x="78" y="120"/>
                </a:lnTo>
                <a:lnTo>
                  <a:pt x="70" y="124"/>
                </a:lnTo>
                <a:lnTo>
                  <a:pt x="60" y="126"/>
                </a:lnTo>
                <a:lnTo>
                  <a:pt x="52" y="126"/>
                </a:lnTo>
                <a:lnTo>
                  <a:pt x="52" y="126"/>
                </a:lnTo>
                <a:lnTo>
                  <a:pt x="38" y="126"/>
                </a:lnTo>
                <a:lnTo>
                  <a:pt x="24" y="122"/>
                </a:lnTo>
                <a:lnTo>
                  <a:pt x="12" y="116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Rectangle 215"/>
          <p:cNvSpPr>
            <a:spLocks noChangeArrowheads="1"/>
          </p:cNvSpPr>
          <p:nvPr userDrawn="1"/>
        </p:nvSpPr>
        <p:spPr bwMode="auto">
          <a:xfrm>
            <a:off x="3917950" y="1262063"/>
            <a:ext cx="93663" cy="38100"/>
          </a:xfrm>
          <a:prstGeom prst="rect">
            <a:avLst/>
          </a:pr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216"/>
          <p:cNvSpPr>
            <a:spLocks/>
          </p:cNvSpPr>
          <p:nvPr userDrawn="1"/>
        </p:nvSpPr>
        <p:spPr bwMode="auto">
          <a:xfrm>
            <a:off x="4054475" y="1149350"/>
            <a:ext cx="101600" cy="228600"/>
          </a:xfrm>
          <a:custGeom>
            <a:avLst/>
            <a:gdLst>
              <a:gd name="T0" fmla="*/ 16 w 76"/>
              <a:gd name="T1" fmla="*/ 72 h 170"/>
              <a:gd name="T2" fmla="*/ 0 w 76"/>
              <a:gd name="T3" fmla="*/ 72 h 170"/>
              <a:gd name="T4" fmla="*/ 0 w 76"/>
              <a:gd name="T5" fmla="*/ 48 h 170"/>
              <a:gd name="T6" fmla="*/ 16 w 76"/>
              <a:gd name="T7" fmla="*/ 48 h 170"/>
              <a:gd name="T8" fmla="*/ 16 w 76"/>
              <a:gd name="T9" fmla="*/ 40 h 170"/>
              <a:gd name="T10" fmla="*/ 16 w 76"/>
              <a:gd name="T11" fmla="*/ 40 h 170"/>
              <a:gd name="T12" fmla="*/ 16 w 76"/>
              <a:gd name="T13" fmla="*/ 30 h 170"/>
              <a:gd name="T14" fmla="*/ 18 w 76"/>
              <a:gd name="T15" fmla="*/ 22 h 170"/>
              <a:gd name="T16" fmla="*/ 22 w 76"/>
              <a:gd name="T17" fmla="*/ 14 h 170"/>
              <a:gd name="T18" fmla="*/ 26 w 76"/>
              <a:gd name="T19" fmla="*/ 8 h 170"/>
              <a:gd name="T20" fmla="*/ 26 w 76"/>
              <a:gd name="T21" fmla="*/ 8 h 170"/>
              <a:gd name="T22" fmla="*/ 30 w 76"/>
              <a:gd name="T23" fmla="*/ 4 h 170"/>
              <a:gd name="T24" fmla="*/ 38 w 76"/>
              <a:gd name="T25" fmla="*/ 2 h 170"/>
              <a:gd name="T26" fmla="*/ 44 w 76"/>
              <a:gd name="T27" fmla="*/ 0 h 170"/>
              <a:gd name="T28" fmla="*/ 54 w 76"/>
              <a:gd name="T29" fmla="*/ 0 h 170"/>
              <a:gd name="T30" fmla="*/ 54 w 76"/>
              <a:gd name="T31" fmla="*/ 0 h 170"/>
              <a:gd name="T32" fmla="*/ 66 w 76"/>
              <a:gd name="T33" fmla="*/ 0 h 170"/>
              <a:gd name="T34" fmla="*/ 76 w 76"/>
              <a:gd name="T35" fmla="*/ 2 h 170"/>
              <a:gd name="T36" fmla="*/ 76 w 76"/>
              <a:gd name="T37" fmla="*/ 26 h 170"/>
              <a:gd name="T38" fmla="*/ 76 w 76"/>
              <a:gd name="T39" fmla="*/ 26 h 170"/>
              <a:gd name="T40" fmla="*/ 68 w 76"/>
              <a:gd name="T41" fmla="*/ 24 h 170"/>
              <a:gd name="T42" fmla="*/ 60 w 76"/>
              <a:gd name="T43" fmla="*/ 24 h 170"/>
              <a:gd name="T44" fmla="*/ 60 w 76"/>
              <a:gd name="T45" fmla="*/ 24 h 170"/>
              <a:gd name="T46" fmla="*/ 52 w 76"/>
              <a:gd name="T47" fmla="*/ 24 h 170"/>
              <a:gd name="T48" fmla="*/ 48 w 76"/>
              <a:gd name="T49" fmla="*/ 28 h 170"/>
              <a:gd name="T50" fmla="*/ 44 w 76"/>
              <a:gd name="T51" fmla="*/ 34 h 170"/>
              <a:gd name="T52" fmla="*/ 44 w 76"/>
              <a:gd name="T53" fmla="*/ 42 h 170"/>
              <a:gd name="T54" fmla="*/ 44 w 76"/>
              <a:gd name="T55" fmla="*/ 48 h 170"/>
              <a:gd name="T56" fmla="*/ 76 w 76"/>
              <a:gd name="T57" fmla="*/ 48 h 170"/>
              <a:gd name="T58" fmla="*/ 76 w 76"/>
              <a:gd name="T59" fmla="*/ 72 h 170"/>
              <a:gd name="T60" fmla="*/ 44 w 76"/>
              <a:gd name="T61" fmla="*/ 72 h 170"/>
              <a:gd name="T62" fmla="*/ 44 w 76"/>
              <a:gd name="T63" fmla="*/ 170 h 170"/>
              <a:gd name="T64" fmla="*/ 16 w 76"/>
              <a:gd name="T65" fmla="*/ 170 h 170"/>
              <a:gd name="T66" fmla="*/ 16 w 76"/>
              <a:gd name="T67" fmla="*/ 7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6" h="170">
                <a:moveTo>
                  <a:pt x="16" y="72"/>
                </a:moveTo>
                <a:lnTo>
                  <a:pt x="0" y="72"/>
                </a:lnTo>
                <a:lnTo>
                  <a:pt x="0" y="48"/>
                </a:lnTo>
                <a:lnTo>
                  <a:pt x="16" y="48"/>
                </a:lnTo>
                <a:lnTo>
                  <a:pt x="16" y="40"/>
                </a:lnTo>
                <a:lnTo>
                  <a:pt x="16" y="40"/>
                </a:lnTo>
                <a:lnTo>
                  <a:pt x="16" y="30"/>
                </a:lnTo>
                <a:lnTo>
                  <a:pt x="18" y="22"/>
                </a:lnTo>
                <a:lnTo>
                  <a:pt x="22" y="14"/>
                </a:lnTo>
                <a:lnTo>
                  <a:pt x="26" y="8"/>
                </a:lnTo>
                <a:lnTo>
                  <a:pt x="26" y="8"/>
                </a:lnTo>
                <a:lnTo>
                  <a:pt x="30" y="4"/>
                </a:lnTo>
                <a:lnTo>
                  <a:pt x="38" y="2"/>
                </a:lnTo>
                <a:lnTo>
                  <a:pt x="44" y="0"/>
                </a:lnTo>
                <a:lnTo>
                  <a:pt x="54" y="0"/>
                </a:lnTo>
                <a:lnTo>
                  <a:pt x="54" y="0"/>
                </a:lnTo>
                <a:lnTo>
                  <a:pt x="66" y="0"/>
                </a:lnTo>
                <a:lnTo>
                  <a:pt x="76" y="2"/>
                </a:lnTo>
                <a:lnTo>
                  <a:pt x="76" y="26"/>
                </a:lnTo>
                <a:lnTo>
                  <a:pt x="76" y="26"/>
                </a:lnTo>
                <a:lnTo>
                  <a:pt x="68" y="24"/>
                </a:lnTo>
                <a:lnTo>
                  <a:pt x="60" y="24"/>
                </a:lnTo>
                <a:lnTo>
                  <a:pt x="60" y="24"/>
                </a:lnTo>
                <a:lnTo>
                  <a:pt x="52" y="24"/>
                </a:lnTo>
                <a:lnTo>
                  <a:pt x="48" y="28"/>
                </a:lnTo>
                <a:lnTo>
                  <a:pt x="44" y="34"/>
                </a:lnTo>
                <a:lnTo>
                  <a:pt x="44" y="42"/>
                </a:lnTo>
                <a:lnTo>
                  <a:pt x="44" y="48"/>
                </a:lnTo>
                <a:lnTo>
                  <a:pt x="76" y="48"/>
                </a:lnTo>
                <a:lnTo>
                  <a:pt x="76" y="72"/>
                </a:lnTo>
                <a:lnTo>
                  <a:pt x="44" y="72"/>
                </a:lnTo>
                <a:lnTo>
                  <a:pt x="44" y="170"/>
                </a:lnTo>
                <a:lnTo>
                  <a:pt x="16" y="170"/>
                </a:lnTo>
                <a:lnTo>
                  <a:pt x="16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217"/>
          <p:cNvSpPr>
            <a:spLocks noEditPoints="1"/>
          </p:cNvSpPr>
          <p:nvPr userDrawn="1"/>
        </p:nvSpPr>
        <p:spPr bwMode="auto">
          <a:xfrm>
            <a:off x="4191000" y="1208088"/>
            <a:ext cx="174625" cy="171450"/>
          </a:xfrm>
          <a:custGeom>
            <a:avLst/>
            <a:gdLst>
              <a:gd name="T0" fmla="*/ 0 w 130"/>
              <a:gd name="T1" fmla="*/ 64 h 128"/>
              <a:gd name="T2" fmla="*/ 0 w 130"/>
              <a:gd name="T3" fmla="*/ 52 h 128"/>
              <a:gd name="T4" fmla="*/ 10 w 130"/>
              <a:gd name="T5" fmla="*/ 30 h 128"/>
              <a:gd name="T6" fmla="*/ 28 w 130"/>
              <a:gd name="T7" fmla="*/ 12 h 128"/>
              <a:gd name="T8" fmla="*/ 50 w 130"/>
              <a:gd name="T9" fmla="*/ 2 h 128"/>
              <a:gd name="T10" fmla="*/ 64 w 130"/>
              <a:gd name="T11" fmla="*/ 0 h 128"/>
              <a:gd name="T12" fmla="*/ 90 w 130"/>
              <a:gd name="T13" fmla="*/ 6 h 128"/>
              <a:gd name="T14" fmla="*/ 112 w 130"/>
              <a:gd name="T15" fmla="*/ 20 h 128"/>
              <a:gd name="T16" fmla="*/ 124 w 130"/>
              <a:gd name="T17" fmla="*/ 40 h 128"/>
              <a:gd name="T18" fmla="*/ 130 w 130"/>
              <a:gd name="T19" fmla="*/ 64 h 128"/>
              <a:gd name="T20" fmla="*/ 130 w 130"/>
              <a:gd name="T21" fmla="*/ 64 h 128"/>
              <a:gd name="T22" fmla="*/ 124 w 130"/>
              <a:gd name="T23" fmla="*/ 90 h 128"/>
              <a:gd name="T24" fmla="*/ 112 w 130"/>
              <a:gd name="T25" fmla="*/ 110 h 128"/>
              <a:gd name="T26" fmla="*/ 90 w 130"/>
              <a:gd name="T27" fmla="*/ 124 h 128"/>
              <a:gd name="T28" fmla="*/ 64 w 130"/>
              <a:gd name="T29" fmla="*/ 128 h 128"/>
              <a:gd name="T30" fmla="*/ 50 w 130"/>
              <a:gd name="T31" fmla="*/ 128 h 128"/>
              <a:gd name="T32" fmla="*/ 28 w 130"/>
              <a:gd name="T33" fmla="*/ 118 h 128"/>
              <a:gd name="T34" fmla="*/ 10 w 130"/>
              <a:gd name="T35" fmla="*/ 100 h 128"/>
              <a:gd name="T36" fmla="*/ 0 w 130"/>
              <a:gd name="T37" fmla="*/ 78 h 128"/>
              <a:gd name="T38" fmla="*/ 0 w 130"/>
              <a:gd name="T39" fmla="*/ 66 h 128"/>
              <a:gd name="T40" fmla="*/ 102 w 130"/>
              <a:gd name="T41" fmla="*/ 64 h 128"/>
              <a:gd name="T42" fmla="*/ 100 w 130"/>
              <a:gd name="T43" fmla="*/ 56 h 128"/>
              <a:gd name="T44" fmla="*/ 96 w 130"/>
              <a:gd name="T45" fmla="*/ 42 h 128"/>
              <a:gd name="T46" fmla="*/ 86 w 130"/>
              <a:gd name="T47" fmla="*/ 32 h 128"/>
              <a:gd name="T48" fmla="*/ 72 w 130"/>
              <a:gd name="T49" fmla="*/ 26 h 128"/>
              <a:gd name="T50" fmla="*/ 64 w 130"/>
              <a:gd name="T51" fmla="*/ 26 h 128"/>
              <a:gd name="T52" fmla="*/ 48 w 130"/>
              <a:gd name="T53" fmla="*/ 28 h 128"/>
              <a:gd name="T54" fmla="*/ 38 w 130"/>
              <a:gd name="T55" fmla="*/ 36 h 128"/>
              <a:gd name="T56" fmla="*/ 30 w 130"/>
              <a:gd name="T57" fmla="*/ 50 h 128"/>
              <a:gd name="T58" fmla="*/ 28 w 130"/>
              <a:gd name="T59" fmla="*/ 64 h 128"/>
              <a:gd name="T60" fmla="*/ 28 w 130"/>
              <a:gd name="T61" fmla="*/ 64 h 128"/>
              <a:gd name="T62" fmla="*/ 30 w 130"/>
              <a:gd name="T63" fmla="*/ 80 h 128"/>
              <a:gd name="T64" fmla="*/ 38 w 130"/>
              <a:gd name="T65" fmla="*/ 92 h 128"/>
              <a:gd name="T66" fmla="*/ 50 w 130"/>
              <a:gd name="T67" fmla="*/ 102 h 128"/>
              <a:gd name="T68" fmla="*/ 64 w 130"/>
              <a:gd name="T69" fmla="*/ 104 h 128"/>
              <a:gd name="T70" fmla="*/ 72 w 130"/>
              <a:gd name="T71" fmla="*/ 104 h 128"/>
              <a:gd name="T72" fmla="*/ 86 w 130"/>
              <a:gd name="T73" fmla="*/ 98 h 128"/>
              <a:gd name="T74" fmla="*/ 96 w 130"/>
              <a:gd name="T75" fmla="*/ 86 h 128"/>
              <a:gd name="T76" fmla="*/ 100 w 130"/>
              <a:gd name="T77" fmla="*/ 74 h 128"/>
              <a:gd name="T78" fmla="*/ 102 w 130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0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2" y="12"/>
                </a:lnTo>
                <a:lnTo>
                  <a:pt x="112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30" y="64"/>
                </a:lnTo>
                <a:lnTo>
                  <a:pt x="130" y="64"/>
                </a:lnTo>
                <a:lnTo>
                  <a:pt x="130" y="64"/>
                </a:ln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2" y="110"/>
                </a:lnTo>
                <a:lnTo>
                  <a:pt x="102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2" y="66"/>
                </a:moveTo>
                <a:lnTo>
                  <a:pt x="102" y="64"/>
                </a:lnTo>
                <a:lnTo>
                  <a:pt x="102" y="64"/>
                </a:lnTo>
                <a:lnTo>
                  <a:pt x="100" y="56"/>
                </a:lnTo>
                <a:lnTo>
                  <a:pt x="98" y="50"/>
                </a:lnTo>
                <a:lnTo>
                  <a:pt x="96" y="42"/>
                </a:lnTo>
                <a:lnTo>
                  <a:pt x="92" y="38"/>
                </a:lnTo>
                <a:lnTo>
                  <a:pt x="86" y="32"/>
                </a:lnTo>
                <a:lnTo>
                  <a:pt x="80" y="28"/>
                </a:lnTo>
                <a:lnTo>
                  <a:pt x="72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48" y="28"/>
                </a:lnTo>
                <a:lnTo>
                  <a:pt x="42" y="32"/>
                </a:lnTo>
                <a:lnTo>
                  <a:pt x="38" y="36"/>
                </a:lnTo>
                <a:lnTo>
                  <a:pt x="32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2" y="104"/>
                </a:lnTo>
                <a:lnTo>
                  <a:pt x="80" y="102"/>
                </a:lnTo>
                <a:lnTo>
                  <a:pt x="86" y="98"/>
                </a:lnTo>
                <a:lnTo>
                  <a:pt x="92" y="92"/>
                </a:lnTo>
                <a:lnTo>
                  <a:pt x="96" y="86"/>
                </a:lnTo>
                <a:lnTo>
                  <a:pt x="100" y="80"/>
                </a:lnTo>
                <a:lnTo>
                  <a:pt x="100" y="74"/>
                </a:lnTo>
                <a:lnTo>
                  <a:pt x="102" y="66"/>
                </a:lnTo>
                <a:lnTo>
                  <a:pt x="102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218"/>
          <p:cNvSpPr>
            <a:spLocks/>
          </p:cNvSpPr>
          <p:nvPr userDrawn="1"/>
        </p:nvSpPr>
        <p:spPr bwMode="auto">
          <a:xfrm>
            <a:off x="4410075" y="1208088"/>
            <a:ext cx="152400" cy="171450"/>
          </a:xfrm>
          <a:custGeom>
            <a:avLst/>
            <a:gdLst>
              <a:gd name="T0" fmla="*/ 0 w 114"/>
              <a:gd name="T1" fmla="*/ 66 h 128"/>
              <a:gd name="T2" fmla="*/ 0 w 114"/>
              <a:gd name="T3" fmla="*/ 64 h 128"/>
              <a:gd name="T4" fmla="*/ 0 w 114"/>
              <a:gd name="T5" fmla="*/ 64 h 128"/>
              <a:gd name="T6" fmla="*/ 2 w 114"/>
              <a:gd name="T7" fmla="*/ 52 h 128"/>
              <a:gd name="T8" fmla="*/ 4 w 114"/>
              <a:gd name="T9" fmla="*/ 40 h 128"/>
              <a:gd name="T10" fmla="*/ 10 w 114"/>
              <a:gd name="T11" fmla="*/ 30 h 128"/>
              <a:gd name="T12" fmla="*/ 18 w 114"/>
              <a:gd name="T13" fmla="*/ 20 h 128"/>
              <a:gd name="T14" fmla="*/ 28 w 114"/>
              <a:gd name="T15" fmla="*/ 12 h 128"/>
              <a:gd name="T16" fmla="*/ 38 w 114"/>
              <a:gd name="T17" fmla="*/ 6 h 128"/>
              <a:gd name="T18" fmla="*/ 50 w 114"/>
              <a:gd name="T19" fmla="*/ 2 h 128"/>
              <a:gd name="T20" fmla="*/ 64 w 114"/>
              <a:gd name="T21" fmla="*/ 0 h 128"/>
              <a:gd name="T22" fmla="*/ 64 w 114"/>
              <a:gd name="T23" fmla="*/ 0 h 128"/>
              <a:gd name="T24" fmla="*/ 80 w 114"/>
              <a:gd name="T25" fmla="*/ 2 h 128"/>
              <a:gd name="T26" fmla="*/ 92 w 114"/>
              <a:gd name="T27" fmla="*/ 6 h 128"/>
              <a:gd name="T28" fmla="*/ 104 w 114"/>
              <a:gd name="T29" fmla="*/ 14 h 128"/>
              <a:gd name="T30" fmla="*/ 112 w 114"/>
              <a:gd name="T31" fmla="*/ 22 h 128"/>
              <a:gd name="T32" fmla="*/ 96 w 114"/>
              <a:gd name="T33" fmla="*/ 40 h 128"/>
              <a:gd name="T34" fmla="*/ 96 w 114"/>
              <a:gd name="T35" fmla="*/ 40 h 128"/>
              <a:gd name="T36" fmla="*/ 88 w 114"/>
              <a:gd name="T37" fmla="*/ 34 h 128"/>
              <a:gd name="T38" fmla="*/ 82 w 114"/>
              <a:gd name="T39" fmla="*/ 30 h 128"/>
              <a:gd name="T40" fmla="*/ 74 w 114"/>
              <a:gd name="T41" fmla="*/ 26 h 128"/>
              <a:gd name="T42" fmla="*/ 64 w 114"/>
              <a:gd name="T43" fmla="*/ 26 h 128"/>
              <a:gd name="T44" fmla="*/ 64 w 114"/>
              <a:gd name="T45" fmla="*/ 26 h 128"/>
              <a:gd name="T46" fmla="*/ 56 w 114"/>
              <a:gd name="T47" fmla="*/ 26 h 128"/>
              <a:gd name="T48" fmla="*/ 50 w 114"/>
              <a:gd name="T49" fmla="*/ 28 h 128"/>
              <a:gd name="T50" fmla="*/ 44 w 114"/>
              <a:gd name="T51" fmla="*/ 32 h 128"/>
              <a:gd name="T52" fmla="*/ 38 w 114"/>
              <a:gd name="T53" fmla="*/ 36 h 128"/>
              <a:gd name="T54" fmla="*/ 34 w 114"/>
              <a:gd name="T55" fmla="*/ 42 h 128"/>
              <a:gd name="T56" fmla="*/ 30 w 114"/>
              <a:gd name="T57" fmla="*/ 50 h 128"/>
              <a:gd name="T58" fmla="*/ 28 w 114"/>
              <a:gd name="T59" fmla="*/ 56 h 128"/>
              <a:gd name="T60" fmla="*/ 28 w 114"/>
              <a:gd name="T61" fmla="*/ 64 h 128"/>
              <a:gd name="T62" fmla="*/ 28 w 114"/>
              <a:gd name="T63" fmla="*/ 64 h 128"/>
              <a:gd name="T64" fmla="*/ 28 w 114"/>
              <a:gd name="T65" fmla="*/ 64 h 128"/>
              <a:gd name="T66" fmla="*/ 28 w 114"/>
              <a:gd name="T67" fmla="*/ 72 h 128"/>
              <a:gd name="T68" fmla="*/ 30 w 114"/>
              <a:gd name="T69" fmla="*/ 80 h 128"/>
              <a:gd name="T70" fmla="*/ 34 w 114"/>
              <a:gd name="T71" fmla="*/ 86 h 128"/>
              <a:gd name="T72" fmla="*/ 38 w 114"/>
              <a:gd name="T73" fmla="*/ 92 h 128"/>
              <a:gd name="T74" fmla="*/ 44 w 114"/>
              <a:gd name="T75" fmla="*/ 98 h 128"/>
              <a:gd name="T76" fmla="*/ 50 w 114"/>
              <a:gd name="T77" fmla="*/ 102 h 128"/>
              <a:gd name="T78" fmla="*/ 56 w 114"/>
              <a:gd name="T79" fmla="*/ 104 h 128"/>
              <a:gd name="T80" fmla="*/ 64 w 114"/>
              <a:gd name="T81" fmla="*/ 104 h 128"/>
              <a:gd name="T82" fmla="*/ 64 w 114"/>
              <a:gd name="T83" fmla="*/ 104 h 128"/>
              <a:gd name="T84" fmla="*/ 74 w 114"/>
              <a:gd name="T85" fmla="*/ 104 h 128"/>
              <a:gd name="T86" fmla="*/ 82 w 114"/>
              <a:gd name="T87" fmla="*/ 100 h 128"/>
              <a:gd name="T88" fmla="*/ 90 w 114"/>
              <a:gd name="T89" fmla="*/ 96 h 128"/>
              <a:gd name="T90" fmla="*/ 96 w 114"/>
              <a:gd name="T91" fmla="*/ 90 h 128"/>
              <a:gd name="T92" fmla="*/ 114 w 114"/>
              <a:gd name="T93" fmla="*/ 106 h 128"/>
              <a:gd name="T94" fmla="*/ 114 w 114"/>
              <a:gd name="T95" fmla="*/ 106 h 128"/>
              <a:gd name="T96" fmla="*/ 104 w 114"/>
              <a:gd name="T97" fmla="*/ 114 h 128"/>
              <a:gd name="T98" fmla="*/ 92 w 114"/>
              <a:gd name="T99" fmla="*/ 122 h 128"/>
              <a:gd name="T100" fmla="*/ 80 w 114"/>
              <a:gd name="T101" fmla="*/ 128 h 128"/>
              <a:gd name="T102" fmla="*/ 64 w 114"/>
              <a:gd name="T103" fmla="*/ 128 h 128"/>
              <a:gd name="T104" fmla="*/ 64 w 114"/>
              <a:gd name="T105" fmla="*/ 128 h 128"/>
              <a:gd name="T106" fmla="*/ 50 w 114"/>
              <a:gd name="T107" fmla="*/ 128 h 128"/>
              <a:gd name="T108" fmla="*/ 38 w 114"/>
              <a:gd name="T109" fmla="*/ 124 h 128"/>
              <a:gd name="T110" fmla="*/ 28 w 114"/>
              <a:gd name="T111" fmla="*/ 118 h 128"/>
              <a:gd name="T112" fmla="*/ 18 w 114"/>
              <a:gd name="T113" fmla="*/ 110 h 128"/>
              <a:gd name="T114" fmla="*/ 10 w 114"/>
              <a:gd name="T115" fmla="*/ 100 h 128"/>
              <a:gd name="T116" fmla="*/ 4 w 114"/>
              <a:gd name="T117" fmla="*/ 90 h 128"/>
              <a:gd name="T118" fmla="*/ 2 w 114"/>
              <a:gd name="T119" fmla="*/ 78 h 128"/>
              <a:gd name="T120" fmla="*/ 0 w 114"/>
              <a:gd name="T121" fmla="*/ 66 h 128"/>
              <a:gd name="T122" fmla="*/ 0 w 114"/>
              <a:gd name="T123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80" y="2"/>
                </a:lnTo>
                <a:lnTo>
                  <a:pt x="92" y="6"/>
                </a:lnTo>
                <a:lnTo>
                  <a:pt x="104" y="14"/>
                </a:lnTo>
                <a:lnTo>
                  <a:pt x="112" y="22"/>
                </a:lnTo>
                <a:lnTo>
                  <a:pt x="96" y="40"/>
                </a:lnTo>
                <a:lnTo>
                  <a:pt x="96" y="40"/>
                </a:lnTo>
                <a:lnTo>
                  <a:pt x="88" y="34"/>
                </a:lnTo>
                <a:lnTo>
                  <a:pt x="82" y="30"/>
                </a:lnTo>
                <a:lnTo>
                  <a:pt x="74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4" y="104"/>
                </a:lnTo>
                <a:lnTo>
                  <a:pt x="82" y="100"/>
                </a:lnTo>
                <a:lnTo>
                  <a:pt x="90" y="96"/>
                </a:lnTo>
                <a:lnTo>
                  <a:pt x="96" y="90"/>
                </a:lnTo>
                <a:lnTo>
                  <a:pt x="114" y="106"/>
                </a:lnTo>
                <a:lnTo>
                  <a:pt x="114" y="106"/>
                </a:lnTo>
                <a:lnTo>
                  <a:pt x="104" y="114"/>
                </a:lnTo>
                <a:lnTo>
                  <a:pt x="92" y="122"/>
                </a:lnTo>
                <a:lnTo>
                  <a:pt x="80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219"/>
          <p:cNvSpPr>
            <a:spLocks/>
          </p:cNvSpPr>
          <p:nvPr userDrawn="1"/>
        </p:nvSpPr>
        <p:spPr bwMode="auto">
          <a:xfrm>
            <a:off x="4608513" y="1212850"/>
            <a:ext cx="147637" cy="166688"/>
          </a:xfrm>
          <a:custGeom>
            <a:avLst/>
            <a:gdLst>
              <a:gd name="T0" fmla="*/ 0 w 110"/>
              <a:gd name="T1" fmla="*/ 78 h 124"/>
              <a:gd name="T2" fmla="*/ 0 w 110"/>
              <a:gd name="T3" fmla="*/ 0 h 124"/>
              <a:gd name="T4" fmla="*/ 28 w 110"/>
              <a:gd name="T5" fmla="*/ 0 h 124"/>
              <a:gd name="T6" fmla="*/ 28 w 110"/>
              <a:gd name="T7" fmla="*/ 70 h 124"/>
              <a:gd name="T8" fmla="*/ 28 w 110"/>
              <a:gd name="T9" fmla="*/ 70 h 124"/>
              <a:gd name="T10" fmla="*/ 30 w 110"/>
              <a:gd name="T11" fmla="*/ 82 h 124"/>
              <a:gd name="T12" fmla="*/ 36 w 110"/>
              <a:gd name="T13" fmla="*/ 92 h 124"/>
              <a:gd name="T14" fmla="*/ 44 w 110"/>
              <a:gd name="T15" fmla="*/ 96 h 124"/>
              <a:gd name="T16" fmla="*/ 54 w 110"/>
              <a:gd name="T17" fmla="*/ 98 h 124"/>
              <a:gd name="T18" fmla="*/ 54 w 110"/>
              <a:gd name="T19" fmla="*/ 98 h 124"/>
              <a:gd name="T20" fmla="*/ 66 w 110"/>
              <a:gd name="T21" fmla="*/ 96 h 124"/>
              <a:gd name="T22" fmla="*/ 74 w 110"/>
              <a:gd name="T23" fmla="*/ 90 h 124"/>
              <a:gd name="T24" fmla="*/ 80 w 110"/>
              <a:gd name="T25" fmla="*/ 82 h 124"/>
              <a:gd name="T26" fmla="*/ 82 w 110"/>
              <a:gd name="T27" fmla="*/ 68 h 124"/>
              <a:gd name="T28" fmla="*/ 82 w 110"/>
              <a:gd name="T29" fmla="*/ 0 h 124"/>
              <a:gd name="T30" fmla="*/ 110 w 110"/>
              <a:gd name="T31" fmla="*/ 0 h 124"/>
              <a:gd name="T32" fmla="*/ 110 w 110"/>
              <a:gd name="T33" fmla="*/ 122 h 124"/>
              <a:gd name="T34" fmla="*/ 82 w 110"/>
              <a:gd name="T35" fmla="*/ 122 h 124"/>
              <a:gd name="T36" fmla="*/ 82 w 110"/>
              <a:gd name="T37" fmla="*/ 102 h 124"/>
              <a:gd name="T38" fmla="*/ 82 w 110"/>
              <a:gd name="T39" fmla="*/ 102 h 124"/>
              <a:gd name="T40" fmla="*/ 76 w 110"/>
              <a:gd name="T41" fmla="*/ 112 h 124"/>
              <a:gd name="T42" fmla="*/ 68 w 110"/>
              <a:gd name="T43" fmla="*/ 118 h 124"/>
              <a:gd name="T44" fmla="*/ 58 w 110"/>
              <a:gd name="T45" fmla="*/ 122 h 124"/>
              <a:gd name="T46" fmla="*/ 44 w 110"/>
              <a:gd name="T47" fmla="*/ 124 h 124"/>
              <a:gd name="T48" fmla="*/ 44 w 110"/>
              <a:gd name="T49" fmla="*/ 124 h 124"/>
              <a:gd name="T50" fmla="*/ 34 w 110"/>
              <a:gd name="T51" fmla="*/ 124 h 124"/>
              <a:gd name="T52" fmla="*/ 26 w 110"/>
              <a:gd name="T53" fmla="*/ 122 h 124"/>
              <a:gd name="T54" fmla="*/ 18 w 110"/>
              <a:gd name="T55" fmla="*/ 118 h 124"/>
              <a:gd name="T56" fmla="*/ 12 w 110"/>
              <a:gd name="T57" fmla="*/ 112 h 124"/>
              <a:gd name="T58" fmla="*/ 8 w 110"/>
              <a:gd name="T59" fmla="*/ 104 h 124"/>
              <a:gd name="T60" fmla="*/ 4 w 110"/>
              <a:gd name="T61" fmla="*/ 96 h 124"/>
              <a:gd name="T62" fmla="*/ 2 w 110"/>
              <a:gd name="T63" fmla="*/ 88 h 124"/>
              <a:gd name="T64" fmla="*/ 0 w 110"/>
              <a:gd name="T65" fmla="*/ 78 h 124"/>
              <a:gd name="T66" fmla="*/ 0 w 110"/>
              <a:gd name="T67" fmla="*/ 7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124">
                <a:moveTo>
                  <a:pt x="0" y="78"/>
                </a:moveTo>
                <a:lnTo>
                  <a:pt x="0" y="0"/>
                </a:lnTo>
                <a:lnTo>
                  <a:pt x="28" y="0"/>
                </a:lnTo>
                <a:lnTo>
                  <a:pt x="28" y="70"/>
                </a:lnTo>
                <a:lnTo>
                  <a:pt x="28" y="70"/>
                </a:lnTo>
                <a:lnTo>
                  <a:pt x="30" y="82"/>
                </a:lnTo>
                <a:lnTo>
                  <a:pt x="36" y="92"/>
                </a:lnTo>
                <a:lnTo>
                  <a:pt x="44" y="96"/>
                </a:lnTo>
                <a:lnTo>
                  <a:pt x="54" y="98"/>
                </a:lnTo>
                <a:lnTo>
                  <a:pt x="54" y="98"/>
                </a:lnTo>
                <a:lnTo>
                  <a:pt x="66" y="96"/>
                </a:lnTo>
                <a:lnTo>
                  <a:pt x="74" y="90"/>
                </a:lnTo>
                <a:lnTo>
                  <a:pt x="80" y="82"/>
                </a:lnTo>
                <a:lnTo>
                  <a:pt x="82" y="68"/>
                </a:lnTo>
                <a:lnTo>
                  <a:pt x="82" y="0"/>
                </a:lnTo>
                <a:lnTo>
                  <a:pt x="110" y="0"/>
                </a:lnTo>
                <a:lnTo>
                  <a:pt x="110" y="122"/>
                </a:lnTo>
                <a:lnTo>
                  <a:pt x="82" y="122"/>
                </a:lnTo>
                <a:lnTo>
                  <a:pt x="82" y="102"/>
                </a:lnTo>
                <a:lnTo>
                  <a:pt x="82" y="102"/>
                </a:lnTo>
                <a:lnTo>
                  <a:pt x="76" y="112"/>
                </a:lnTo>
                <a:lnTo>
                  <a:pt x="68" y="118"/>
                </a:lnTo>
                <a:lnTo>
                  <a:pt x="58" y="122"/>
                </a:lnTo>
                <a:lnTo>
                  <a:pt x="44" y="124"/>
                </a:lnTo>
                <a:lnTo>
                  <a:pt x="44" y="124"/>
                </a:lnTo>
                <a:lnTo>
                  <a:pt x="34" y="124"/>
                </a:lnTo>
                <a:lnTo>
                  <a:pt x="26" y="122"/>
                </a:lnTo>
                <a:lnTo>
                  <a:pt x="18" y="118"/>
                </a:lnTo>
                <a:lnTo>
                  <a:pt x="12" y="112"/>
                </a:lnTo>
                <a:lnTo>
                  <a:pt x="8" y="104"/>
                </a:lnTo>
                <a:lnTo>
                  <a:pt x="4" y="96"/>
                </a:lnTo>
                <a:lnTo>
                  <a:pt x="2" y="88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220"/>
          <p:cNvSpPr>
            <a:spLocks/>
          </p:cNvSpPr>
          <p:nvPr userDrawn="1"/>
        </p:nvSpPr>
        <p:spPr bwMode="auto">
          <a:xfrm>
            <a:off x="4808538" y="1211263"/>
            <a:ext cx="128587" cy="168275"/>
          </a:xfrm>
          <a:custGeom>
            <a:avLst/>
            <a:gdLst>
              <a:gd name="T0" fmla="*/ 12 w 96"/>
              <a:gd name="T1" fmla="*/ 88 h 126"/>
              <a:gd name="T2" fmla="*/ 22 w 96"/>
              <a:gd name="T3" fmla="*/ 96 h 126"/>
              <a:gd name="T4" fmla="*/ 42 w 96"/>
              <a:gd name="T5" fmla="*/ 104 h 126"/>
              <a:gd name="T6" fmla="*/ 52 w 96"/>
              <a:gd name="T7" fmla="*/ 104 h 126"/>
              <a:gd name="T8" fmla="*/ 66 w 96"/>
              <a:gd name="T9" fmla="*/ 100 h 126"/>
              <a:gd name="T10" fmla="*/ 70 w 96"/>
              <a:gd name="T11" fmla="*/ 90 h 126"/>
              <a:gd name="T12" fmla="*/ 70 w 96"/>
              <a:gd name="T13" fmla="*/ 90 h 126"/>
              <a:gd name="T14" fmla="*/ 68 w 96"/>
              <a:gd name="T15" fmla="*/ 84 h 126"/>
              <a:gd name="T16" fmla="*/ 44 w 96"/>
              <a:gd name="T17" fmla="*/ 74 h 126"/>
              <a:gd name="T18" fmla="*/ 30 w 96"/>
              <a:gd name="T19" fmla="*/ 68 h 126"/>
              <a:gd name="T20" fmla="*/ 12 w 96"/>
              <a:gd name="T21" fmla="*/ 58 h 126"/>
              <a:gd name="T22" fmla="*/ 6 w 96"/>
              <a:gd name="T23" fmla="*/ 46 h 126"/>
              <a:gd name="T24" fmla="*/ 6 w 96"/>
              <a:gd name="T25" fmla="*/ 36 h 126"/>
              <a:gd name="T26" fmla="*/ 6 w 96"/>
              <a:gd name="T27" fmla="*/ 28 h 126"/>
              <a:gd name="T28" fmla="*/ 12 w 96"/>
              <a:gd name="T29" fmla="*/ 14 h 126"/>
              <a:gd name="T30" fmla="*/ 24 w 96"/>
              <a:gd name="T31" fmla="*/ 6 h 126"/>
              <a:gd name="T32" fmla="*/ 40 w 96"/>
              <a:gd name="T33" fmla="*/ 0 h 126"/>
              <a:gd name="T34" fmla="*/ 48 w 96"/>
              <a:gd name="T35" fmla="*/ 0 h 126"/>
              <a:gd name="T36" fmla="*/ 72 w 96"/>
              <a:gd name="T37" fmla="*/ 4 h 126"/>
              <a:gd name="T38" fmla="*/ 94 w 96"/>
              <a:gd name="T39" fmla="*/ 14 h 126"/>
              <a:gd name="T40" fmla="*/ 82 w 96"/>
              <a:gd name="T41" fmla="*/ 34 h 126"/>
              <a:gd name="T42" fmla="*/ 56 w 96"/>
              <a:gd name="T43" fmla="*/ 22 h 126"/>
              <a:gd name="T44" fmla="*/ 48 w 96"/>
              <a:gd name="T45" fmla="*/ 22 h 126"/>
              <a:gd name="T46" fmla="*/ 36 w 96"/>
              <a:gd name="T47" fmla="*/ 26 h 126"/>
              <a:gd name="T48" fmla="*/ 32 w 96"/>
              <a:gd name="T49" fmla="*/ 34 h 126"/>
              <a:gd name="T50" fmla="*/ 32 w 96"/>
              <a:gd name="T51" fmla="*/ 34 h 126"/>
              <a:gd name="T52" fmla="*/ 34 w 96"/>
              <a:gd name="T53" fmla="*/ 40 h 126"/>
              <a:gd name="T54" fmla="*/ 58 w 96"/>
              <a:gd name="T55" fmla="*/ 52 h 126"/>
              <a:gd name="T56" fmla="*/ 72 w 96"/>
              <a:gd name="T57" fmla="*/ 56 h 126"/>
              <a:gd name="T58" fmla="*/ 90 w 96"/>
              <a:gd name="T59" fmla="*/ 68 h 126"/>
              <a:gd name="T60" fmla="*/ 96 w 96"/>
              <a:gd name="T61" fmla="*/ 80 h 126"/>
              <a:gd name="T62" fmla="*/ 96 w 96"/>
              <a:gd name="T63" fmla="*/ 88 h 126"/>
              <a:gd name="T64" fmla="*/ 96 w 96"/>
              <a:gd name="T65" fmla="*/ 96 h 126"/>
              <a:gd name="T66" fmla="*/ 90 w 96"/>
              <a:gd name="T67" fmla="*/ 112 h 126"/>
              <a:gd name="T68" fmla="*/ 76 w 96"/>
              <a:gd name="T69" fmla="*/ 120 h 126"/>
              <a:gd name="T70" fmla="*/ 60 w 96"/>
              <a:gd name="T71" fmla="*/ 126 h 126"/>
              <a:gd name="T72" fmla="*/ 52 w 96"/>
              <a:gd name="T73" fmla="*/ 126 h 126"/>
              <a:gd name="T74" fmla="*/ 24 w 96"/>
              <a:gd name="T75" fmla="*/ 122 h 126"/>
              <a:gd name="T76" fmla="*/ 0 w 96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126">
                <a:moveTo>
                  <a:pt x="0" y="108"/>
                </a:moveTo>
                <a:lnTo>
                  <a:pt x="12" y="88"/>
                </a:lnTo>
                <a:lnTo>
                  <a:pt x="12" y="88"/>
                </a:lnTo>
                <a:lnTo>
                  <a:pt x="22" y="96"/>
                </a:lnTo>
                <a:lnTo>
                  <a:pt x="32" y="100"/>
                </a:lnTo>
                <a:lnTo>
                  <a:pt x="42" y="104"/>
                </a:lnTo>
                <a:lnTo>
                  <a:pt x="52" y="104"/>
                </a:lnTo>
                <a:lnTo>
                  <a:pt x="52" y="104"/>
                </a:lnTo>
                <a:lnTo>
                  <a:pt x="60" y="104"/>
                </a:lnTo>
                <a:lnTo>
                  <a:pt x="66" y="100"/>
                </a:lnTo>
                <a:lnTo>
                  <a:pt x="70" y="96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70" y="86"/>
                </a:lnTo>
                <a:lnTo>
                  <a:pt x="68" y="84"/>
                </a:lnTo>
                <a:lnTo>
                  <a:pt x="62" y="80"/>
                </a:lnTo>
                <a:lnTo>
                  <a:pt x="44" y="74"/>
                </a:lnTo>
                <a:lnTo>
                  <a:pt x="44" y="74"/>
                </a:lnTo>
                <a:lnTo>
                  <a:pt x="30" y="68"/>
                </a:lnTo>
                <a:lnTo>
                  <a:pt x="18" y="62"/>
                </a:lnTo>
                <a:lnTo>
                  <a:pt x="12" y="58"/>
                </a:lnTo>
                <a:lnTo>
                  <a:pt x="8" y="52"/>
                </a:lnTo>
                <a:lnTo>
                  <a:pt x="6" y="46"/>
                </a:lnTo>
                <a:lnTo>
                  <a:pt x="6" y="38"/>
                </a:lnTo>
                <a:lnTo>
                  <a:pt x="6" y="36"/>
                </a:lnTo>
                <a:lnTo>
                  <a:pt x="6" y="36"/>
                </a:lnTo>
                <a:lnTo>
                  <a:pt x="6" y="28"/>
                </a:lnTo>
                <a:lnTo>
                  <a:pt x="8" y="22"/>
                </a:lnTo>
                <a:lnTo>
                  <a:pt x="12" y="14"/>
                </a:lnTo>
                <a:lnTo>
                  <a:pt x="18" y="10"/>
                </a:lnTo>
                <a:lnTo>
                  <a:pt x="24" y="6"/>
                </a:lnTo>
                <a:lnTo>
                  <a:pt x="32" y="2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60" y="0"/>
                </a:lnTo>
                <a:lnTo>
                  <a:pt x="72" y="4"/>
                </a:lnTo>
                <a:lnTo>
                  <a:pt x="84" y="8"/>
                </a:lnTo>
                <a:lnTo>
                  <a:pt x="94" y="14"/>
                </a:lnTo>
                <a:lnTo>
                  <a:pt x="82" y="34"/>
                </a:lnTo>
                <a:lnTo>
                  <a:pt x="82" y="34"/>
                </a:lnTo>
                <a:lnTo>
                  <a:pt x="64" y="24"/>
                </a:lnTo>
                <a:lnTo>
                  <a:pt x="56" y="22"/>
                </a:lnTo>
                <a:lnTo>
                  <a:pt x="48" y="22"/>
                </a:lnTo>
                <a:lnTo>
                  <a:pt x="48" y="22"/>
                </a:lnTo>
                <a:lnTo>
                  <a:pt x="40" y="22"/>
                </a:lnTo>
                <a:lnTo>
                  <a:pt x="36" y="26"/>
                </a:lnTo>
                <a:lnTo>
                  <a:pt x="32" y="28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8"/>
                </a:lnTo>
                <a:lnTo>
                  <a:pt x="34" y="40"/>
                </a:lnTo>
                <a:lnTo>
                  <a:pt x="40" y="44"/>
                </a:lnTo>
                <a:lnTo>
                  <a:pt x="58" y="52"/>
                </a:lnTo>
                <a:lnTo>
                  <a:pt x="58" y="52"/>
                </a:lnTo>
                <a:lnTo>
                  <a:pt x="72" y="56"/>
                </a:lnTo>
                <a:lnTo>
                  <a:pt x="84" y="64"/>
                </a:lnTo>
                <a:lnTo>
                  <a:pt x="90" y="68"/>
                </a:lnTo>
                <a:lnTo>
                  <a:pt x="94" y="74"/>
                </a:lnTo>
                <a:lnTo>
                  <a:pt x="96" y="80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6" y="96"/>
                </a:lnTo>
                <a:lnTo>
                  <a:pt x="94" y="104"/>
                </a:lnTo>
                <a:lnTo>
                  <a:pt x="90" y="112"/>
                </a:lnTo>
                <a:lnTo>
                  <a:pt x="84" y="116"/>
                </a:lnTo>
                <a:lnTo>
                  <a:pt x="76" y="120"/>
                </a:lnTo>
                <a:lnTo>
                  <a:pt x="70" y="124"/>
                </a:lnTo>
                <a:lnTo>
                  <a:pt x="60" y="126"/>
                </a:lnTo>
                <a:lnTo>
                  <a:pt x="52" y="126"/>
                </a:lnTo>
                <a:lnTo>
                  <a:pt x="52" y="126"/>
                </a:lnTo>
                <a:lnTo>
                  <a:pt x="38" y="126"/>
                </a:lnTo>
                <a:lnTo>
                  <a:pt x="24" y="122"/>
                </a:lnTo>
                <a:lnTo>
                  <a:pt x="12" y="116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221"/>
          <p:cNvSpPr>
            <a:spLocks noEditPoints="1"/>
          </p:cNvSpPr>
          <p:nvPr userDrawn="1"/>
        </p:nvSpPr>
        <p:spPr bwMode="auto">
          <a:xfrm>
            <a:off x="4983163" y="1208088"/>
            <a:ext cx="157162" cy="171450"/>
          </a:xfrm>
          <a:custGeom>
            <a:avLst/>
            <a:gdLst>
              <a:gd name="T0" fmla="*/ 0 w 118"/>
              <a:gd name="T1" fmla="*/ 64 h 128"/>
              <a:gd name="T2" fmla="*/ 2 w 118"/>
              <a:gd name="T3" fmla="*/ 52 h 128"/>
              <a:gd name="T4" fmla="*/ 10 w 118"/>
              <a:gd name="T5" fmla="*/ 30 h 128"/>
              <a:gd name="T6" fmla="*/ 26 w 118"/>
              <a:gd name="T7" fmla="*/ 12 h 128"/>
              <a:gd name="T8" fmla="*/ 48 w 118"/>
              <a:gd name="T9" fmla="*/ 2 h 128"/>
              <a:gd name="T10" fmla="*/ 60 w 118"/>
              <a:gd name="T11" fmla="*/ 0 h 128"/>
              <a:gd name="T12" fmla="*/ 86 w 118"/>
              <a:gd name="T13" fmla="*/ 6 h 128"/>
              <a:gd name="T14" fmla="*/ 104 w 118"/>
              <a:gd name="T15" fmla="*/ 20 h 128"/>
              <a:gd name="T16" fmla="*/ 114 w 118"/>
              <a:gd name="T17" fmla="*/ 42 h 128"/>
              <a:gd name="T18" fmla="*/ 118 w 118"/>
              <a:gd name="T19" fmla="*/ 66 h 128"/>
              <a:gd name="T20" fmla="*/ 118 w 118"/>
              <a:gd name="T21" fmla="*/ 74 h 128"/>
              <a:gd name="T22" fmla="*/ 28 w 118"/>
              <a:gd name="T23" fmla="*/ 74 h 128"/>
              <a:gd name="T24" fmla="*/ 36 w 118"/>
              <a:gd name="T25" fmla="*/ 94 h 128"/>
              <a:gd name="T26" fmla="*/ 50 w 118"/>
              <a:gd name="T27" fmla="*/ 104 h 128"/>
              <a:gd name="T28" fmla="*/ 64 w 118"/>
              <a:gd name="T29" fmla="*/ 106 h 128"/>
              <a:gd name="T30" fmla="*/ 82 w 118"/>
              <a:gd name="T31" fmla="*/ 102 h 128"/>
              <a:gd name="T32" fmla="*/ 96 w 118"/>
              <a:gd name="T33" fmla="*/ 92 h 128"/>
              <a:gd name="T34" fmla="*/ 114 w 118"/>
              <a:gd name="T35" fmla="*/ 106 h 128"/>
              <a:gd name="T36" fmla="*/ 92 w 118"/>
              <a:gd name="T37" fmla="*/ 122 h 128"/>
              <a:gd name="T38" fmla="*/ 62 w 118"/>
              <a:gd name="T39" fmla="*/ 128 h 128"/>
              <a:gd name="T40" fmla="*/ 50 w 118"/>
              <a:gd name="T41" fmla="*/ 128 h 128"/>
              <a:gd name="T42" fmla="*/ 28 w 118"/>
              <a:gd name="T43" fmla="*/ 118 h 128"/>
              <a:gd name="T44" fmla="*/ 10 w 118"/>
              <a:gd name="T45" fmla="*/ 102 h 128"/>
              <a:gd name="T46" fmla="*/ 2 w 118"/>
              <a:gd name="T47" fmla="*/ 78 h 128"/>
              <a:gd name="T48" fmla="*/ 0 w 118"/>
              <a:gd name="T49" fmla="*/ 66 h 128"/>
              <a:gd name="T50" fmla="*/ 90 w 118"/>
              <a:gd name="T51" fmla="*/ 56 h 128"/>
              <a:gd name="T52" fmla="*/ 82 w 118"/>
              <a:gd name="T53" fmla="*/ 34 h 128"/>
              <a:gd name="T54" fmla="*/ 72 w 118"/>
              <a:gd name="T55" fmla="*/ 26 h 128"/>
              <a:gd name="T56" fmla="*/ 60 w 118"/>
              <a:gd name="T57" fmla="*/ 24 h 128"/>
              <a:gd name="T58" fmla="*/ 54 w 118"/>
              <a:gd name="T59" fmla="*/ 24 h 128"/>
              <a:gd name="T60" fmla="*/ 38 w 118"/>
              <a:gd name="T61" fmla="*/ 32 h 128"/>
              <a:gd name="T62" fmla="*/ 28 w 118"/>
              <a:gd name="T6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6" y="20"/>
                </a:lnTo>
                <a:lnTo>
                  <a:pt x="26" y="12"/>
                </a:lnTo>
                <a:lnTo>
                  <a:pt x="36" y="6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lnTo>
                  <a:pt x="74" y="2"/>
                </a:lnTo>
                <a:lnTo>
                  <a:pt x="86" y="6"/>
                </a:lnTo>
                <a:lnTo>
                  <a:pt x="96" y="12"/>
                </a:lnTo>
                <a:lnTo>
                  <a:pt x="104" y="20"/>
                </a:lnTo>
                <a:lnTo>
                  <a:pt x="110" y="30"/>
                </a:lnTo>
                <a:lnTo>
                  <a:pt x="114" y="42"/>
                </a:lnTo>
                <a:lnTo>
                  <a:pt x="118" y="54"/>
                </a:lnTo>
                <a:lnTo>
                  <a:pt x="118" y="66"/>
                </a:lnTo>
                <a:lnTo>
                  <a:pt x="118" y="66"/>
                </a:lnTo>
                <a:lnTo>
                  <a:pt x="118" y="74"/>
                </a:lnTo>
                <a:lnTo>
                  <a:pt x="28" y="74"/>
                </a:lnTo>
                <a:lnTo>
                  <a:pt x="28" y="74"/>
                </a:lnTo>
                <a:lnTo>
                  <a:pt x="32" y="88"/>
                </a:lnTo>
                <a:lnTo>
                  <a:pt x="36" y="94"/>
                </a:lnTo>
                <a:lnTo>
                  <a:pt x="40" y="98"/>
                </a:lnTo>
                <a:lnTo>
                  <a:pt x="50" y="104"/>
                </a:lnTo>
                <a:lnTo>
                  <a:pt x="64" y="106"/>
                </a:lnTo>
                <a:lnTo>
                  <a:pt x="64" y="106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2"/>
                </a:lnTo>
                <a:lnTo>
                  <a:pt x="114" y="106"/>
                </a:lnTo>
                <a:lnTo>
                  <a:pt x="114" y="106"/>
                </a:lnTo>
                <a:lnTo>
                  <a:pt x="104" y="116"/>
                </a:lnTo>
                <a:lnTo>
                  <a:pt x="92" y="122"/>
                </a:lnTo>
                <a:lnTo>
                  <a:pt x="78" y="128"/>
                </a:lnTo>
                <a:lnTo>
                  <a:pt x="62" y="128"/>
                </a:lnTo>
                <a:lnTo>
                  <a:pt x="62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2"/>
                </a:lnTo>
                <a:lnTo>
                  <a:pt x="10" y="102"/>
                </a:lnTo>
                <a:lnTo>
                  <a:pt x="4" y="92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90" y="56"/>
                </a:moveTo>
                <a:lnTo>
                  <a:pt x="90" y="56"/>
                </a:lnTo>
                <a:lnTo>
                  <a:pt x="88" y="44"/>
                </a:lnTo>
                <a:lnTo>
                  <a:pt x="82" y="34"/>
                </a:lnTo>
                <a:lnTo>
                  <a:pt x="78" y="30"/>
                </a:lnTo>
                <a:lnTo>
                  <a:pt x="72" y="26"/>
                </a:lnTo>
                <a:lnTo>
                  <a:pt x="66" y="24"/>
                </a:lnTo>
                <a:lnTo>
                  <a:pt x="60" y="24"/>
                </a:lnTo>
                <a:lnTo>
                  <a:pt x="60" y="24"/>
                </a:lnTo>
                <a:lnTo>
                  <a:pt x="54" y="24"/>
                </a:lnTo>
                <a:lnTo>
                  <a:pt x="48" y="26"/>
                </a:lnTo>
                <a:lnTo>
                  <a:pt x="38" y="32"/>
                </a:lnTo>
                <a:lnTo>
                  <a:pt x="32" y="44"/>
                </a:lnTo>
                <a:lnTo>
                  <a:pt x="28" y="56"/>
                </a:lnTo>
                <a:lnTo>
                  <a:pt x="90" y="5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222"/>
          <p:cNvSpPr>
            <a:spLocks noEditPoints="1"/>
          </p:cNvSpPr>
          <p:nvPr userDrawn="1"/>
        </p:nvSpPr>
        <p:spPr bwMode="auto">
          <a:xfrm>
            <a:off x="5189538" y="1149350"/>
            <a:ext cx="168275" cy="230188"/>
          </a:xfrm>
          <a:custGeom>
            <a:avLst/>
            <a:gdLst>
              <a:gd name="T0" fmla="*/ 0 w 126"/>
              <a:gd name="T1" fmla="*/ 108 h 172"/>
              <a:gd name="T2" fmla="*/ 0 w 126"/>
              <a:gd name="T3" fmla="*/ 94 h 172"/>
              <a:gd name="T4" fmla="*/ 10 w 126"/>
              <a:gd name="T5" fmla="*/ 70 h 172"/>
              <a:gd name="T6" fmla="*/ 26 w 126"/>
              <a:gd name="T7" fmla="*/ 54 h 172"/>
              <a:gd name="T8" fmla="*/ 46 w 126"/>
              <a:gd name="T9" fmla="*/ 46 h 172"/>
              <a:gd name="T10" fmla="*/ 56 w 126"/>
              <a:gd name="T11" fmla="*/ 44 h 172"/>
              <a:gd name="T12" fmla="*/ 82 w 126"/>
              <a:gd name="T13" fmla="*/ 52 h 172"/>
              <a:gd name="T14" fmla="*/ 98 w 126"/>
              <a:gd name="T15" fmla="*/ 66 h 172"/>
              <a:gd name="T16" fmla="*/ 126 w 126"/>
              <a:gd name="T17" fmla="*/ 0 h 172"/>
              <a:gd name="T18" fmla="*/ 98 w 126"/>
              <a:gd name="T19" fmla="*/ 170 h 172"/>
              <a:gd name="T20" fmla="*/ 98 w 126"/>
              <a:gd name="T21" fmla="*/ 150 h 172"/>
              <a:gd name="T22" fmla="*/ 82 w 126"/>
              <a:gd name="T23" fmla="*/ 166 h 172"/>
              <a:gd name="T24" fmla="*/ 56 w 126"/>
              <a:gd name="T25" fmla="*/ 172 h 172"/>
              <a:gd name="T26" fmla="*/ 46 w 126"/>
              <a:gd name="T27" fmla="*/ 172 h 172"/>
              <a:gd name="T28" fmla="*/ 26 w 126"/>
              <a:gd name="T29" fmla="*/ 164 h 172"/>
              <a:gd name="T30" fmla="*/ 10 w 126"/>
              <a:gd name="T31" fmla="*/ 146 h 172"/>
              <a:gd name="T32" fmla="*/ 0 w 126"/>
              <a:gd name="T33" fmla="*/ 124 h 172"/>
              <a:gd name="T34" fmla="*/ 0 w 126"/>
              <a:gd name="T35" fmla="*/ 108 h 172"/>
              <a:gd name="T36" fmla="*/ 98 w 126"/>
              <a:gd name="T37" fmla="*/ 108 h 172"/>
              <a:gd name="T38" fmla="*/ 98 w 126"/>
              <a:gd name="T39" fmla="*/ 100 h 172"/>
              <a:gd name="T40" fmla="*/ 92 w 126"/>
              <a:gd name="T41" fmla="*/ 86 h 172"/>
              <a:gd name="T42" fmla="*/ 82 w 126"/>
              <a:gd name="T43" fmla="*/ 76 h 172"/>
              <a:gd name="T44" fmla="*/ 70 w 126"/>
              <a:gd name="T45" fmla="*/ 70 h 172"/>
              <a:gd name="T46" fmla="*/ 62 w 126"/>
              <a:gd name="T47" fmla="*/ 70 h 172"/>
              <a:gd name="T48" fmla="*/ 50 w 126"/>
              <a:gd name="T49" fmla="*/ 72 h 172"/>
              <a:gd name="T50" fmla="*/ 38 w 126"/>
              <a:gd name="T51" fmla="*/ 80 h 172"/>
              <a:gd name="T52" fmla="*/ 30 w 126"/>
              <a:gd name="T53" fmla="*/ 92 h 172"/>
              <a:gd name="T54" fmla="*/ 28 w 126"/>
              <a:gd name="T55" fmla="*/ 108 h 172"/>
              <a:gd name="T56" fmla="*/ 28 w 126"/>
              <a:gd name="T57" fmla="*/ 108 h 172"/>
              <a:gd name="T58" fmla="*/ 30 w 126"/>
              <a:gd name="T59" fmla="*/ 126 h 172"/>
              <a:gd name="T60" fmla="*/ 38 w 126"/>
              <a:gd name="T61" fmla="*/ 138 h 172"/>
              <a:gd name="T62" fmla="*/ 50 w 126"/>
              <a:gd name="T63" fmla="*/ 146 h 172"/>
              <a:gd name="T64" fmla="*/ 62 w 126"/>
              <a:gd name="T65" fmla="*/ 148 h 172"/>
              <a:gd name="T66" fmla="*/ 70 w 126"/>
              <a:gd name="T67" fmla="*/ 148 h 172"/>
              <a:gd name="T68" fmla="*/ 82 w 126"/>
              <a:gd name="T69" fmla="*/ 142 h 172"/>
              <a:gd name="T70" fmla="*/ 92 w 126"/>
              <a:gd name="T71" fmla="*/ 132 h 172"/>
              <a:gd name="T72" fmla="*/ 98 w 126"/>
              <a:gd name="T73" fmla="*/ 118 h 172"/>
              <a:gd name="T74" fmla="*/ 98 w 126"/>
              <a:gd name="T75" fmla="*/ 10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72">
                <a:moveTo>
                  <a:pt x="0" y="108"/>
                </a:moveTo>
                <a:lnTo>
                  <a:pt x="0" y="108"/>
                </a:lnTo>
                <a:lnTo>
                  <a:pt x="0" y="108"/>
                </a:lnTo>
                <a:lnTo>
                  <a:pt x="0" y="94"/>
                </a:lnTo>
                <a:lnTo>
                  <a:pt x="4" y="82"/>
                </a:lnTo>
                <a:lnTo>
                  <a:pt x="10" y="70"/>
                </a:lnTo>
                <a:lnTo>
                  <a:pt x="16" y="62"/>
                </a:lnTo>
                <a:lnTo>
                  <a:pt x="26" y="54"/>
                </a:lnTo>
                <a:lnTo>
                  <a:pt x="36" y="50"/>
                </a:lnTo>
                <a:lnTo>
                  <a:pt x="46" y="46"/>
                </a:lnTo>
                <a:lnTo>
                  <a:pt x="56" y="44"/>
                </a:lnTo>
                <a:lnTo>
                  <a:pt x="56" y="44"/>
                </a:lnTo>
                <a:lnTo>
                  <a:pt x="70" y="46"/>
                </a:lnTo>
                <a:lnTo>
                  <a:pt x="82" y="52"/>
                </a:lnTo>
                <a:lnTo>
                  <a:pt x="90" y="58"/>
                </a:lnTo>
                <a:lnTo>
                  <a:pt x="98" y="66"/>
                </a:lnTo>
                <a:lnTo>
                  <a:pt x="98" y="0"/>
                </a:lnTo>
                <a:lnTo>
                  <a:pt x="126" y="0"/>
                </a:lnTo>
                <a:lnTo>
                  <a:pt x="126" y="170"/>
                </a:lnTo>
                <a:lnTo>
                  <a:pt x="98" y="170"/>
                </a:lnTo>
                <a:lnTo>
                  <a:pt x="98" y="150"/>
                </a:lnTo>
                <a:lnTo>
                  <a:pt x="98" y="150"/>
                </a:lnTo>
                <a:lnTo>
                  <a:pt x="90" y="158"/>
                </a:lnTo>
                <a:lnTo>
                  <a:pt x="82" y="166"/>
                </a:lnTo>
                <a:lnTo>
                  <a:pt x="70" y="170"/>
                </a:lnTo>
                <a:lnTo>
                  <a:pt x="56" y="172"/>
                </a:lnTo>
                <a:lnTo>
                  <a:pt x="56" y="172"/>
                </a:lnTo>
                <a:lnTo>
                  <a:pt x="46" y="172"/>
                </a:lnTo>
                <a:lnTo>
                  <a:pt x="36" y="168"/>
                </a:lnTo>
                <a:lnTo>
                  <a:pt x="26" y="164"/>
                </a:lnTo>
                <a:lnTo>
                  <a:pt x="18" y="156"/>
                </a:lnTo>
                <a:lnTo>
                  <a:pt x="10" y="146"/>
                </a:lnTo>
                <a:lnTo>
                  <a:pt x="4" y="136"/>
                </a:lnTo>
                <a:lnTo>
                  <a:pt x="0" y="124"/>
                </a:lnTo>
                <a:lnTo>
                  <a:pt x="0" y="108"/>
                </a:lnTo>
                <a:lnTo>
                  <a:pt x="0" y="108"/>
                </a:lnTo>
                <a:close/>
                <a:moveTo>
                  <a:pt x="98" y="108"/>
                </a:moveTo>
                <a:lnTo>
                  <a:pt x="98" y="108"/>
                </a:lnTo>
                <a:lnTo>
                  <a:pt x="98" y="108"/>
                </a:lnTo>
                <a:lnTo>
                  <a:pt x="98" y="100"/>
                </a:lnTo>
                <a:lnTo>
                  <a:pt x="96" y="92"/>
                </a:lnTo>
                <a:lnTo>
                  <a:pt x="92" y="86"/>
                </a:lnTo>
                <a:lnTo>
                  <a:pt x="88" y="80"/>
                </a:lnTo>
                <a:lnTo>
                  <a:pt x="82" y="76"/>
                </a:lnTo>
                <a:lnTo>
                  <a:pt x="76" y="72"/>
                </a:lnTo>
                <a:lnTo>
                  <a:pt x="70" y="70"/>
                </a:lnTo>
                <a:lnTo>
                  <a:pt x="62" y="70"/>
                </a:lnTo>
                <a:lnTo>
                  <a:pt x="62" y="70"/>
                </a:lnTo>
                <a:lnTo>
                  <a:pt x="56" y="70"/>
                </a:lnTo>
                <a:lnTo>
                  <a:pt x="50" y="72"/>
                </a:lnTo>
                <a:lnTo>
                  <a:pt x="44" y="76"/>
                </a:lnTo>
                <a:lnTo>
                  <a:pt x="38" y="80"/>
                </a:lnTo>
                <a:lnTo>
                  <a:pt x="34" y="86"/>
                </a:lnTo>
                <a:lnTo>
                  <a:pt x="30" y="92"/>
                </a:lnTo>
                <a:lnTo>
                  <a:pt x="28" y="100"/>
                </a:lnTo>
                <a:lnTo>
                  <a:pt x="28" y="108"/>
                </a:lnTo>
                <a:lnTo>
                  <a:pt x="28" y="108"/>
                </a:lnTo>
                <a:lnTo>
                  <a:pt x="28" y="108"/>
                </a:lnTo>
                <a:lnTo>
                  <a:pt x="28" y="118"/>
                </a:lnTo>
                <a:lnTo>
                  <a:pt x="30" y="126"/>
                </a:lnTo>
                <a:lnTo>
                  <a:pt x="34" y="132"/>
                </a:lnTo>
                <a:lnTo>
                  <a:pt x="38" y="138"/>
                </a:lnTo>
                <a:lnTo>
                  <a:pt x="44" y="142"/>
                </a:lnTo>
                <a:lnTo>
                  <a:pt x="50" y="146"/>
                </a:lnTo>
                <a:lnTo>
                  <a:pt x="56" y="148"/>
                </a:lnTo>
                <a:lnTo>
                  <a:pt x="62" y="148"/>
                </a:lnTo>
                <a:lnTo>
                  <a:pt x="62" y="148"/>
                </a:lnTo>
                <a:lnTo>
                  <a:pt x="70" y="148"/>
                </a:lnTo>
                <a:lnTo>
                  <a:pt x="76" y="146"/>
                </a:lnTo>
                <a:lnTo>
                  <a:pt x="82" y="142"/>
                </a:lnTo>
                <a:lnTo>
                  <a:pt x="88" y="138"/>
                </a:lnTo>
                <a:lnTo>
                  <a:pt x="92" y="132"/>
                </a:lnTo>
                <a:lnTo>
                  <a:pt x="96" y="124"/>
                </a:lnTo>
                <a:lnTo>
                  <a:pt x="98" y="118"/>
                </a:lnTo>
                <a:lnTo>
                  <a:pt x="98" y="108"/>
                </a:lnTo>
                <a:lnTo>
                  <a:pt x="98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223"/>
          <p:cNvSpPr>
            <a:spLocks noEditPoints="1"/>
          </p:cNvSpPr>
          <p:nvPr userDrawn="1"/>
        </p:nvSpPr>
        <p:spPr bwMode="auto">
          <a:xfrm>
            <a:off x="5522913" y="1211263"/>
            <a:ext cx="150812" cy="168275"/>
          </a:xfrm>
          <a:custGeom>
            <a:avLst/>
            <a:gdLst>
              <a:gd name="T0" fmla="*/ 84 w 112"/>
              <a:gd name="T1" fmla="*/ 108 h 126"/>
              <a:gd name="T2" fmla="*/ 76 w 112"/>
              <a:gd name="T3" fmla="*/ 116 h 126"/>
              <a:gd name="T4" fmla="*/ 56 w 112"/>
              <a:gd name="T5" fmla="*/ 126 h 126"/>
              <a:gd name="T6" fmla="*/ 44 w 112"/>
              <a:gd name="T7" fmla="*/ 126 h 126"/>
              <a:gd name="T8" fmla="*/ 28 w 112"/>
              <a:gd name="T9" fmla="*/ 124 h 126"/>
              <a:gd name="T10" fmla="*/ 14 w 112"/>
              <a:gd name="T11" fmla="*/ 116 h 126"/>
              <a:gd name="T12" fmla="*/ 4 w 112"/>
              <a:gd name="T13" fmla="*/ 104 h 126"/>
              <a:gd name="T14" fmla="*/ 0 w 112"/>
              <a:gd name="T15" fmla="*/ 88 h 126"/>
              <a:gd name="T16" fmla="*/ 0 w 112"/>
              <a:gd name="T17" fmla="*/ 88 h 126"/>
              <a:gd name="T18" fmla="*/ 4 w 112"/>
              <a:gd name="T19" fmla="*/ 70 h 126"/>
              <a:gd name="T20" fmla="*/ 14 w 112"/>
              <a:gd name="T21" fmla="*/ 58 h 126"/>
              <a:gd name="T22" fmla="*/ 30 w 112"/>
              <a:gd name="T23" fmla="*/ 50 h 126"/>
              <a:gd name="T24" fmla="*/ 50 w 112"/>
              <a:gd name="T25" fmla="*/ 48 h 126"/>
              <a:gd name="T26" fmla="*/ 68 w 112"/>
              <a:gd name="T27" fmla="*/ 50 h 126"/>
              <a:gd name="T28" fmla="*/ 84 w 112"/>
              <a:gd name="T29" fmla="*/ 50 h 126"/>
              <a:gd name="T30" fmla="*/ 82 w 112"/>
              <a:gd name="T31" fmla="*/ 40 h 126"/>
              <a:gd name="T32" fmla="*/ 76 w 112"/>
              <a:gd name="T33" fmla="*/ 32 h 126"/>
              <a:gd name="T34" fmla="*/ 54 w 112"/>
              <a:gd name="T35" fmla="*/ 24 h 126"/>
              <a:gd name="T36" fmla="*/ 36 w 112"/>
              <a:gd name="T37" fmla="*/ 26 h 126"/>
              <a:gd name="T38" fmla="*/ 10 w 112"/>
              <a:gd name="T39" fmla="*/ 10 h 126"/>
              <a:gd name="T40" fmla="*/ 32 w 112"/>
              <a:gd name="T41" fmla="*/ 2 h 126"/>
              <a:gd name="T42" fmla="*/ 58 w 112"/>
              <a:gd name="T43" fmla="*/ 0 h 126"/>
              <a:gd name="T44" fmla="*/ 70 w 112"/>
              <a:gd name="T45" fmla="*/ 0 h 126"/>
              <a:gd name="T46" fmla="*/ 90 w 112"/>
              <a:gd name="T47" fmla="*/ 8 h 126"/>
              <a:gd name="T48" fmla="*/ 104 w 112"/>
              <a:gd name="T49" fmla="*/ 20 h 126"/>
              <a:gd name="T50" fmla="*/ 110 w 112"/>
              <a:gd name="T51" fmla="*/ 40 h 126"/>
              <a:gd name="T52" fmla="*/ 112 w 112"/>
              <a:gd name="T53" fmla="*/ 124 h 126"/>
              <a:gd name="T54" fmla="*/ 84 w 112"/>
              <a:gd name="T55" fmla="*/ 72 h 126"/>
              <a:gd name="T56" fmla="*/ 72 w 112"/>
              <a:gd name="T57" fmla="*/ 70 h 126"/>
              <a:gd name="T58" fmla="*/ 56 w 112"/>
              <a:gd name="T59" fmla="*/ 68 h 126"/>
              <a:gd name="T60" fmla="*/ 36 w 112"/>
              <a:gd name="T61" fmla="*/ 72 h 126"/>
              <a:gd name="T62" fmla="*/ 28 w 112"/>
              <a:gd name="T63" fmla="*/ 86 h 126"/>
              <a:gd name="T64" fmla="*/ 28 w 112"/>
              <a:gd name="T65" fmla="*/ 88 h 126"/>
              <a:gd name="T66" fmla="*/ 34 w 112"/>
              <a:gd name="T67" fmla="*/ 100 h 126"/>
              <a:gd name="T68" fmla="*/ 52 w 112"/>
              <a:gd name="T69" fmla="*/ 106 h 126"/>
              <a:gd name="T70" fmla="*/ 64 w 112"/>
              <a:gd name="T71" fmla="*/ 104 h 126"/>
              <a:gd name="T72" fmla="*/ 82 w 112"/>
              <a:gd name="T73" fmla="*/ 90 h 126"/>
              <a:gd name="T74" fmla="*/ 84 w 112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26">
                <a:moveTo>
                  <a:pt x="84" y="124"/>
                </a:moveTo>
                <a:lnTo>
                  <a:pt x="84" y="108"/>
                </a:lnTo>
                <a:lnTo>
                  <a:pt x="84" y="108"/>
                </a:lnTo>
                <a:lnTo>
                  <a:pt x="76" y="116"/>
                </a:lnTo>
                <a:lnTo>
                  <a:pt x="68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6" y="126"/>
                </a:lnTo>
                <a:lnTo>
                  <a:pt x="28" y="124"/>
                </a:lnTo>
                <a:lnTo>
                  <a:pt x="20" y="120"/>
                </a:lnTo>
                <a:lnTo>
                  <a:pt x="14" y="116"/>
                </a:lnTo>
                <a:lnTo>
                  <a:pt x="8" y="112"/>
                </a:lnTo>
                <a:lnTo>
                  <a:pt x="4" y="104"/>
                </a:lnTo>
                <a:lnTo>
                  <a:pt x="2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2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80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6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2" y="52"/>
                </a:lnTo>
                <a:lnTo>
                  <a:pt x="112" y="124"/>
                </a:lnTo>
                <a:lnTo>
                  <a:pt x="84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6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224"/>
          <p:cNvSpPr>
            <a:spLocks noEditPoints="1"/>
          </p:cNvSpPr>
          <p:nvPr userDrawn="1"/>
        </p:nvSpPr>
        <p:spPr bwMode="auto">
          <a:xfrm>
            <a:off x="5734050" y="1208088"/>
            <a:ext cx="168275" cy="220662"/>
          </a:xfrm>
          <a:custGeom>
            <a:avLst/>
            <a:gdLst>
              <a:gd name="T0" fmla="*/ 28 w 126"/>
              <a:gd name="T1" fmla="*/ 4 h 164"/>
              <a:gd name="T2" fmla="*/ 28 w 126"/>
              <a:gd name="T3" fmla="*/ 24 h 164"/>
              <a:gd name="T4" fmla="*/ 46 w 126"/>
              <a:gd name="T5" fmla="*/ 8 h 164"/>
              <a:gd name="T6" fmla="*/ 70 w 126"/>
              <a:gd name="T7" fmla="*/ 0 h 164"/>
              <a:gd name="T8" fmla="*/ 80 w 126"/>
              <a:gd name="T9" fmla="*/ 2 h 164"/>
              <a:gd name="T10" fmla="*/ 100 w 126"/>
              <a:gd name="T11" fmla="*/ 10 h 164"/>
              <a:gd name="T12" fmla="*/ 116 w 126"/>
              <a:gd name="T13" fmla="*/ 26 h 164"/>
              <a:gd name="T14" fmla="*/ 126 w 126"/>
              <a:gd name="T15" fmla="*/ 50 h 164"/>
              <a:gd name="T16" fmla="*/ 126 w 126"/>
              <a:gd name="T17" fmla="*/ 64 h 164"/>
              <a:gd name="T18" fmla="*/ 126 w 126"/>
              <a:gd name="T19" fmla="*/ 80 h 164"/>
              <a:gd name="T20" fmla="*/ 116 w 126"/>
              <a:gd name="T21" fmla="*/ 102 h 164"/>
              <a:gd name="T22" fmla="*/ 100 w 126"/>
              <a:gd name="T23" fmla="*/ 120 h 164"/>
              <a:gd name="T24" fmla="*/ 80 w 126"/>
              <a:gd name="T25" fmla="*/ 128 h 164"/>
              <a:gd name="T26" fmla="*/ 70 w 126"/>
              <a:gd name="T27" fmla="*/ 128 h 164"/>
              <a:gd name="T28" fmla="*/ 44 w 126"/>
              <a:gd name="T29" fmla="*/ 122 h 164"/>
              <a:gd name="T30" fmla="*/ 28 w 126"/>
              <a:gd name="T31" fmla="*/ 106 h 164"/>
              <a:gd name="T32" fmla="*/ 0 w 126"/>
              <a:gd name="T33" fmla="*/ 164 h 164"/>
              <a:gd name="T34" fmla="*/ 98 w 126"/>
              <a:gd name="T35" fmla="*/ 64 h 164"/>
              <a:gd name="T36" fmla="*/ 98 w 126"/>
              <a:gd name="T37" fmla="*/ 64 h 164"/>
              <a:gd name="T38" fmla="*/ 96 w 126"/>
              <a:gd name="T39" fmla="*/ 48 h 164"/>
              <a:gd name="T40" fmla="*/ 88 w 126"/>
              <a:gd name="T41" fmla="*/ 36 h 164"/>
              <a:gd name="T42" fmla="*/ 76 w 126"/>
              <a:gd name="T43" fmla="*/ 28 h 164"/>
              <a:gd name="T44" fmla="*/ 64 w 126"/>
              <a:gd name="T45" fmla="*/ 26 h 164"/>
              <a:gd name="T46" fmla="*/ 56 w 126"/>
              <a:gd name="T47" fmla="*/ 26 h 164"/>
              <a:gd name="T48" fmla="*/ 44 w 126"/>
              <a:gd name="T49" fmla="*/ 32 h 164"/>
              <a:gd name="T50" fmla="*/ 34 w 126"/>
              <a:gd name="T51" fmla="*/ 42 h 164"/>
              <a:gd name="T52" fmla="*/ 28 w 126"/>
              <a:gd name="T53" fmla="*/ 56 h 164"/>
              <a:gd name="T54" fmla="*/ 28 w 126"/>
              <a:gd name="T55" fmla="*/ 64 h 164"/>
              <a:gd name="T56" fmla="*/ 28 w 126"/>
              <a:gd name="T57" fmla="*/ 74 h 164"/>
              <a:gd name="T58" fmla="*/ 34 w 126"/>
              <a:gd name="T59" fmla="*/ 88 h 164"/>
              <a:gd name="T60" fmla="*/ 44 w 126"/>
              <a:gd name="T61" fmla="*/ 98 h 164"/>
              <a:gd name="T62" fmla="*/ 56 w 126"/>
              <a:gd name="T63" fmla="*/ 104 h 164"/>
              <a:gd name="T64" fmla="*/ 64 w 126"/>
              <a:gd name="T65" fmla="*/ 104 h 164"/>
              <a:gd name="T66" fmla="*/ 76 w 126"/>
              <a:gd name="T67" fmla="*/ 102 h 164"/>
              <a:gd name="T68" fmla="*/ 88 w 126"/>
              <a:gd name="T69" fmla="*/ 94 h 164"/>
              <a:gd name="T70" fmla="*/ 96 w 126"/>
              <a:gd name="T71" fmla="*/ 82 h 164"/>
              <a:gd name="T72" fmla="*/ 98 w 126"/>
              <a:gd name="T73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6" h="164">
                <a:moveTo>
                  <a:pt x="0" y="4"/>
                </a:moveTo>
                <a:lnTo>
                  <a:pt x="28" y="4"/>
                </a:lnTo>
                <a:lnTo>
                  <a:pt x="28" y="24"/>
                </a:lnTo>
                <a:lnTo>
                  <a:pt x="28" y="24"/>
                </a:lnTo>
                <a:lnTo>
                  <a:pt x="36" y="14"/>
                </a:lnTo>
                <a:lnTo>
                  <a:pt x="46" y="8"/>
                </a:lnTo>
                <a:lnTo>
                  <a:pt x="56" y="2"/>
                </a:lnTo>
                <a:lnTo>
                  <a:pt x="70" y="0"/>
                </a:lnTo>
                <a:lnTo>
                  <a:pt x="70" y="0"/>
                </a:lnTo>
                <a:lnTo>
                  <a:pt x="80" y="2"/>
                </a:lnTo>
                <a:lnTo>
                  <a:pt x="90" y="6"/>
                </a:lnTo>
                <a:lnTo>
                  <a:pt x="100" y="10"/>
                </a:lnTo>
                <a:lnTo>
                  <a:pt x="110" y="18"/>
                </a:lnTo>
                <a:lnTo>
                  <a:pt x="116" y="26"/>
                </a:lnTo>
                <a:lnTo>
                  <a:pt x="122" y="38"/>
                </a:lnTo>
                <a:lnTo>
                  <a:pt x="126" y="50"/>
                </a:lnTo>
                <a:lnTo>
                  <a:pt x="126" y="64"/>
                </a:lnTo>
                <a:lnTo>
                  <a:pt x="126" y="64"/>
                </a:lnTo>
                <a:lnTo>
                  <a:pt x="126" y="64"/>
                </a:lnTo>
                <a:lnTo>
                  <a:pt x="126" y="80"/>
                </a:lnTo>
                <a:lnTo>
                  <a:pt x="122" y="92"/>
                </a:lnTo>
                <a:lnTo>
                  <a:pt x="116" y="102"/>
                </a:lnTo>
                <a:lnTo>
                  <a:pt x="110" y="112"/>
                </a:lnTo>
                <a:lnTo>
                  <a:pt x="100" y="120"/>
                </a:lnTo>
                <a:lnTo>
                  <a:pt x="92" y="124"/>
                </a:lnTo>
                <a:lnTo>
                  <a:pt x="80" y="128"/>
                </a:lnTo>
                <a:lnTo>
                  <a:pt x="70" y="128"/>
                </a:lnTo>
                <a:lnTo>
                  <a:pt x="70" y="128"/>
                </a:lnTo>
                <a:lnTo>
                  <a:pt x="56" y="126"/>
                </a:lnTo>
                <a:lnTo>
                  <a:pt x="44" y="122"/>
                </a:lnTo>
                <a:lnTo>
                  <a:pt x="36" y="116"/>
                </a:lnTo>
                <a:lnTo>
                  <a:pt x="28" y="106"/>
                </a:lnTo>
                <a:lnTo>
                  <a:pt x="28" y="164"/>
                </a:lnTo>
                <a:lnTo>
                  <a:pt x="0" y="164"/>
                </a:lnTo>
                <a:lnTo>
                  <a:pt x="0" y="4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8" y="64"/>
                </a:lnTo>
                <a:lnTo>
                  <a:pt x="98" y="56"/>
                </a:lnTo>
                <a:lnTo>
                  <a:pt x="96" y="48"/>
                </a:lnTo>
                <a:lnTo>
                  <a:pt x="92" y="42"/>
                </a:lnTo>
                <a:lnTo>
                  <a:pt x="88" y="36"/>
                </a:lnTo>
                <a:lnTo>
                  <a:pt x="82" y="32"/>
                </a:lnTo>
                <a:lnTo>
                  <a:pt x="76" y="28"/>
                </a:lnTo>
                <a:lnTo>
                  <a:pt x="70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48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4"/>
                </a:lnTo>
                <a:lnTo>
                  <a:pt x="30" y="82"/>
                </a:lnTo>
                <a:lnTo>
                  <a:pt x="34" y="88"/>
                </a:lnTo>
                <a:lnTo>
                  <a:pt x="38" y="94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0" y="104"/>
                </a:lnTo>
                <a:lnTo>
                  <a:pt x="76" y="102"/>
                </a:lnTo>
                <a:lnTo>
                  <a:pt x="82" y="98"/>
                </a:lnTo>
                <a:lnTo>
                  <a:pt x="88" y="94"/>
                </a:lnTo>
                <a:lnTo>
                  <a:pt x="92" y="88"/>
                </a:lnTo>
                <a:lnTo>
                  <a:pt x="96" y="82"/>
                </a:lnTo>
                <a:lnTo>
                  <a:pt x="98" y="74"/>
                </a:lnTo>
                <a:lnTo>
                  <a:pt x="98" y="64"/>
                </a:lnTo>
                <a:lnTo>
                  <a:pt x="98" y="6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225"/>
          <p:cNvSpPr>
            <a:spLocks noEditPoints="1"/>
          </p:cNvSpPr>
          <p:nvPr userDrawn="1"/>
        </p:nvSpPr>
        <p:spPr bwMode="auto">
          <a:xfrm>
            <a:off x="5959475" y="1208088"/>
            <a:ext cx="171450" cy="220662"/>
          </a:xfrm>
          <a:custGeom>
            <a:avLst/>
            <a:gdLst>
              <a:gd name="T0" fmla="*/ 28 w 128"/>
              <a:gd name="T1" fmla="*/ 4 h 164"/>
              <a:gd name="T2" fmla="*/ 28 w 128"/>
              <a:gd name="T3" fmla="*/ 24 h 164"/>
              <a:gd name="T4" fmla="*/ 46 w 128"/>
              <a:gd name="T5" fmla="*/ 8 h 164"/>
              <a:gd name="T6" fmla="*/ 70 w 128"/>
              <a:gd name="T7" fmla="*/ 0 h 164"/>
              <a:gd name="T8" fmla="*/ 82 w 128"/>
              <a:gd name="T9" fmla="*/ 2 h 164"/>
              <a:gd name="T10" fmla="*/ 102 w 128"/>
              <a:gd name="T11" fmla="*/ 10 h 164"/>
              <a:gd name="T12" fmla="*/ 118 w 128"/>
              <a:gd name="T13" fmla="*/ 26 h 164"/>
              <a:gd name="T14" fmla="*/ 126 w 128"/>
              <a:gd name="T15" fmla="*/ 50 h 164"/>
              <a:gd name="T16" fmla="*/ 128 w 128"/>
              <a:gd name="T17" fmla="*/ 64 h 164"/>
              <a:gd name="T18" fmla="*/ 126 w 128"/>
              <a:gd name="T19" fmla="*/ 80 h 164"/>
              <a:gd name="T20" fmla="*/ 118 w 128"/>
              <a:gd name="T21" fmla="*/ 102 h 164"/>
              <a:gd name="T22" fmla="*/ 102 w 128"/>
              <a:gd name="T23" fmla="*/ 120 h 164"/>
              <a:gd name="T24" fmla="*/ 82 w 128"/>
              <a:gd name="T25" fmla="*/ 128 h 164"/>
              <a:gd name="T26" fmla="*/ 70 w 128"/>
              <a:gd name="T27" fmla="*/ 128 h 164"/>
              <a:gd name="T28" fmla="*/ 46 w 128"/>
              <a:gd name="T29" fmla="*/ 122 h 164"/>
              <a:gd name="T30" fmla="*/ 28 w 128"/>
              <a:gd name="T31" fmla="*/ 106 h 164"/>
              <a:gd name="T32" fmla="*/ 0 w 128"/>
              <a:gd name="T33" fmla="*/ 164 h 164"/>
              <a:gd name="T34" fmla="*/ 100 w 128"/>
              <a:gd name="T35" fmla="*/ 64 h 164"/>
              <a:gd name="T36" fmla="*/ 100 w 128"/>
              <a:gd name="T37" fmla="*/ 64 h 164"/>
              <a:gd name="T38" fmla="*/ 96 w 128"/>
              <a:gd name="T39" fmla="*/ 48 h 164"/>
              <a:gd name="T40" fmla="*/ 88 w 128"/>
              <a:gd name="T41" fmla="*/ 36 h 164"/>
              <a:gd name="T42" fmla="*/ 78 w 128"/>
              <a:gd name="T43" fmla="*/ 28 h 164"/>
              <a:gd name="T44" fmla="*/ 64 w 128"/>
              <a:gd name="T45" fmla="*/ 26 h 164"/>
              <a:gd name="T46" fmla="*/ 56 w 128"/>
              <a:gd name="T47" fmla="*/ 26 h 164"/>
              <a:gd name="T48" fmla="*/ 44 w 128"/>
              <a:gd name="T49" fmla="*/ 32 h 164"/>
              <a:gd name="T50" fmla="*/ 34 w 128"/>
              <a:gd name="T51" fmla="*/ 42 h 164"/>
              <a:gd name="T52" fmla="*/ 28 w 128"/>
              <a:gd name="T53" fmla="*/ 56 h 164"/>
              <a:gd name="T54" fmla="*/ 28 w 128"/>
              <a:gd name="T55" fmla="*/ 64 h 164"/>
              <a:gd name="T56" fmla="*/ 28 w 128"/>
              <a:gd name="T57" fmla="*/ 74 h 164"/>
              <a:gd name="T58" fmla="*/ 34 w 128"/>
              <a:gd name="T59" fmla="*/ 88 h 164"/>
              <a:gd name="T60" fmla="*/ 44 w 128"/>
              <a:gd name="T61" fmla="*/ 98 h 164"/>
              <a:gd name="T62" fmla="*/ 56 w 128"/>
              <a:gd name="T63" fmla="*/ 104 h 164"/>
              <a:gd name="T64" fmla="*/ 64 w 128"/>
              <a:gd name="T65" fmla="*/ 104 h 164"/>
              <a:gd name="T66" fmla="*/ 78 w 128"/>
              <a:gd name="T67" fmla="*/ 102 h 164"/>
              <a:gd name="T68" fmla="*/ 88 w 128"/>
              <a:gd name="T69" fmla="*/ 94 h 164"/>
              <a:gd name="T70" fmla="*/ 96 w 128"/>
              <a:gd name="T71" fmla="*/ 82 h 164"/>
              <a:gd name="T72" fmla="*/ 100 w 128"/>
              <a:gd name="T73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64">
                <a:moveTo>
                  <a:pt x="0" y="4"/>
                </a:moveTo>
                <a:lnTo>
                  <a:pt x="28" y="4"/>
                </a:lnTo>
                <a:lnTo>
                  <a:pt x="28" y="24"/>
                </a:lnTo>
                <a:lnTo>
                  <a:pt x="28" y="24"/>
                </a:lnTo>
                <a:lnTo>
                  <a:pt x="36" y="14"/>
                </a:lnTo>
                <a:lnTo>
                  <a:pt x="46" y="8"/>
                </a:lnTo>
                <a:lnTo>
                  <a:pt x="56" y="2"/>
                </a:lnTo>
                <a:lnTo>
                  <a:pt x="70" y="0"/>
                </a:lnTo>
                <a:lnTo>
                  <a:pt x="70" y="0"/>
                </a:lnTo>
                <a:lnTo>
                  <a:pt x="82" y="2"/>
                </a:lnTo>
                <a:lnTo>
                  <a:pt x="92" y="6"/>
                </a:lnTo>
                <a:lnTo>
                  <a:pt x="102" y="10"/>
                </a:lnTo>
                <a:lnTo>
                  <a:pt x="110" y="18"/>
                </a:lnTo>
                <a:lnTo>
                  <a:pt x="118" y="26"/>
                </a:lnTo>
                <a:lnTo>
                  <a:pt x="122" y="38"/>
                </a:lnTo>
                <a:lnTo>
                  <a:pt x="126" y="50"/>
                </a:lnTo>
                <a:lnTo>
                  <a:pt x="128" y="64"/>
                </a:lnTo>
                <a:lnTo>
                  <a:pt x="128" y="64"/>
                </a:lnTo>
                <a:lnTo>
                  <a:pt x="128" y="64"/>
                </a:lnTo>
                <a:lnTo>
                  <a:pt x="126" y="80"/>
                </a:lnTo>
                <a:lnTo>
                  <a:pt x="122" y="92"/>
                </a:lnTo>
                <a:lnTo>
                  <a:pt x="118" y="102"/>
                </a:lnTo>
                <a:lnTo>
                  <a:pt x="110" y="112"/>
                </a:lnTo>
                <a:lnTo>
                  <a:pt x="102" y="120"/>
                </a:lnTo>
                <a:lnTo>
                  <a:pt x="92" y="124"/>
                </a:lnTo>
                <a:lnTo>
                  <a:pt x="82" y="128"/>
                </a:lnTo>
                <a:lnTo>
                  <a:pt x="70" y="128"/>
                </a:lnTo>
                <a:lnTo>
                  <a:pt x="70" y="128"/>
                </a:lnTo>
                <a:lnTo>
                  <a:pt x="56" y="126"/>
                </a:lnTo>
                <a:lnTo>
                  <a:pt x="46" y="122"/>
                </a:lnTo>
                <a:lnTo>
                  <a:pt x="36" y="116"/>
                </a:lnTo>
                <a:lnTo>
                  <a:pt x="28" y="106"/>
                </a:lnTo>
                <a:lnTo>
                  <a:pt x="28" y="164"/>
                </a:lnTo>
                <a:lnTo>
                  <a:pt x="0" y="164"/>
                </a:lnTo>
                <a:lnTo>
                  <a:pt x="0" y="4"/>
                </a:lnTo>
                <a:close/>
                <a:moveTo>
                  <a:pt x="100" y="64"/>
                </a:moveTo>
                <a:lnTo>
                  <a:pt x="100" y="64"/>
                </a:lnTo>
                <a:lnTo>
                  <a:pt x="100" y="64"/>
                </a:lnTo>
                <a:lnTo>
                  <a:pt x="98" y="56"/>
                </a:lnTo>
                <a:lnTo>
                  <a:pt x="96" y="48"/>
                </a:lnTo>
                <a:lnTo>
                  <a:pt x="92" y="42"/>
                </a:lnTo>
                <a:lnTo>
                  <a:pt x="88" y="36"/>
                </a:lnTo>
                <a:lnTo>
                  <a:pt x="84" y="32"/>
                </a:lnTo>
                <a:lnTo>
                  <a:pt x="78" y="28"/>
                </a:lnTo>
                <a:lnTo>
                  <a:pt x="70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48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4"/>
                </a:lnTo>
                <a:lnTo>
                  <a:pt x="32" y="82"/>
                </a:lnTo>
                <a:lnTo>
                  <a:pt x="34" y="88"/>
                </a:lnTo>
                <a:lnTo>
                  <a:pt x="38" y="94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2" y="104"/>
                </a:lnTo>
                <a:lnTo>
                  <a:pt x="78" y="102"/>
                </a:lnTo>
                <a:lnTo>
                  <a:pt x="84" y="98"/>
                </a:lnTo>
                <a:lnTo>
                  <a:pt x="88" y="94"/>
                </a:lnTo>
                <a:lnTo>
                  <a:pt x="94" y="88"/>
                </a:lnTo>
                <a:lnTo>
                  <a:pt x="96" y="82"/>
                </a:lnTo>
                <a:lnTo>
                  <a:pt x="98" y="74"/>
                </a:lnTo>
                <a:lnTo>
                  <a:pt x="100" y="64"/>
                </a:lnTo>
                <a:lnTo>
                  <a:pt x="100" y="6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226"/>
          <p:cNvSpPr>
            <a:spLocks/>
          </p:cNvSpPr>
          <p:nvPr userDrawn="1"/>
        </p:nvSpPr>
        <p:spPr bwMode="auto">
          <a:xfrm>
            <a:off x="6186488" y="1211263"/>
            <a:ext cx="93662" cy="166687"/>
          </a:xfrm>
          <a:custGeom>
            <a:avLst/>
            <a:gdLst>
              <a:gd name="T0" fmla="*/ 0 w 70"/>
              <a:gd name="T1" fmla="*/ 2 h 124"/>
              <a:gd name="T2" fmla="*/ 28 w 70"/>
              <a:gd name="T3" fmla="*/ 2 h 124"/>
              <a:gd name="T4" fmla="*/ 28 w 70"/>
              <a:gd name="T5" fmla="*/ 30 h 124"/>
              <a:gd name="T6" fmla="*/ 28 w 70"/>
              <a:gd name="T7" fmla="*/ 30 h 124"/>
              <a:gd name="T8" fmla="*/ 34 w 70"/>
              <a:gd name="T9" fmla="*/ 16 h 124"/>
              <a:gd name="T10" fmla="*/ 44 w 70"/>
              <a:gd name="T11" fmla="*/ 6 h 124"/>
              <a:gd name="T12" fmla="*/ 50 w 70"/>
              <a:gd name="T13" fmla="*/ 4 h 124"/>
              <a:gd name="T14" fmla="*/ 56 w 70"/>
              <a:gd name="T15" fmla="*/ 0 h 124"/>
              <a:gd name="T16" fmla="*/ 64 w 70"/>
              <a:gd name="T17" fmla="*/ 0 h 124"/>
              <a:gd name="T18" fmla="*/ 70 w 70"/>
              <a:gd name="T19" fmla="*/ 0 h 124"/>
              <a:gd name="T20" fmla="*/ 70 w 70"/>
              <a:gd name="T21" fmla="*/ 28 h 124"/>
              <a:gd name="T22" fmla="*/ 70 w 70"/>
              <a:gd name="T23" fmla="*/ 28 h 124"/>
              <a:gd name="T24" fmla="*/ 70 w 70"/>
              <a:gd name="T25" fmla="*/ 28 h 124"/>
              <a:gd name="T26" fmla="*/ 60 w 70"/>
              <a:gd name="T27" fmla="*/ 30 h 124"/>
              <a:gd name="T28" fmla="*/ 52 w 70"/>
              <a:gd name="T29" fmla="*/ 32 h 124"/>
              <a:gd name="T30" fmla="*/ 46 w 70"/>
              <a:gd name="T31" fmla="*/ 36 h 124"/>
              <a:gd name="T32" fmla="*/ 40 w 70"/>
              <a:gd name="T33" fmla="*/ 40 h 124"/>
              <a:gd name="T34" fmla="*/ 34 w 70"/>
              <a:gd name="T35" fmla="*/ 48 h 124"/>
              <a:gd name="T36" fmla="*/ 30 w 70"/>
              <a:gd name="T37" fmla="*/ 56 h 124"/>
              <a:gd name="T38" fmla="*/ 28 w 70"/>
              <a:gd name="T39" fmla="*/ 66 h 124"/>
              <a:gd name="T40" fmla="*/ 28 w 70"/>
              <a:gd name="T41" fmla="*/ 78 h 124"/>
              <a:gd name="T42" fmla="*/ 28 w 70"/>
              <a:gd name="T43" fmla="*/ 124 h 124"/>
              <a:gd name="T44" fmla="*/ 0 w 70"/>
              <a:gd name="T45" fmla="*/ 124 h 124"/>
              <a:gd name="T46" fmla="*/ 0 w 70"/>
              <a:gd name="T47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" h="124">
                <a:moveTo>
                  <a:pt x="0" y="2"/>
                </a:moveTo>
                <a:lnTo>
                  <a:pt x="28" y="2"/>
                </a:lnTo>
                <a:lnTo>
                  <a:pt x="28" y="30"/>
                </a:lnTo>
                <a:lnTo>
                  <a:pt x="28" y="30"/>
                </a:lnTo>
                <a:lnTo>
                  <a:pt x="34" y="16"/>
                </a:lnTo>
                <a:lnTo>
                  <a:pt x="44" y="6"/>
                </a:lnTo>
                <a:lnTo>
                  <a:pt x="50" y="4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60" y="30"/>
                </a:lnTo>
                <a:lnTo>
                  <a:pt x="52" y="32"/>
                </a:lnTo>
                <a:lnTo>
                  <a:pt x="46" y="36"/>
                </a:lnTo>
                <a:lnTo>
                  <a:pt x="40" y="40"/>
                </a:lnTo>
                <a:lnTo>
                  <a:pt x="34" y="48"/>
                </a:lnTo>
                <a:lnTo>
                  <a:pt x="30" y="56"/>
                </a:lnTo>
                <a:lnTo>
                  <a:pt x="28" y="66"/>
                </a:lnTo>
                <a:lnTo>
                  <a:pt x="28" y="78"/>
                </a:lnTo>
                <a:lnTo>
                  <a:pt x="28" y="124"/>
                </a:lnTo>
                <a:lnTo>
                  <a:pt x="0" y="124"/>
                </a:lnTo>
                <a:lnTo>
                  <a:pt x="0" y="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227"/>
          <p:cNvSpPr>
            <a:spLocks noEditPoints="1"/>
          </p:cNvSpPr>
          <p:nvPr userDrawn="1"/>
        </p:nvSpPr>
        <p:spPr bwMode="auto">
          <a:xfrm>
            <a:off x="6318250" y="1208088"/>
            <a:ext cx="176213" cy="171450"/>
          </a:xfrm>
          <a:custGeom>
            <a:avLst/>
            <a:gdLst>
              <a:gd name="T0" fmla="*/ 0 w 132"/>
              <a:gd name="T1" fmla="*/ 64 h 128"/>
              <a:gd name="T2" fmla="*/ 2 w 132"/>
              <a:gd name="T3" fmla="*/ 52 h 128"/>
              <a:gd name="T4" fmla="*/ 12 w 132"/>
              <a:gd name="T5" fmla="*/ 30 h 128"/>
              <a:gd name="T6" fmla="*/ 30 w 132"/>
              <a:gd name="T7" fmla="*/ 12 h 128"/>
              <a:gd name="T8" fmla="*/ 52 w 132"/>
              <a:gd name="T9" fmla="*/ 2 h 128"/>
              <a:gd name="T10" fmla="*/ 66 w 132"/>
              <a:gd name="T11" fmla="*/ 0 h 128"/>
              <a:gd name="T12" fmla="*/ 92 w 132"/>
              <a:gd name="T13" fmla="*/ 6 h 128"/>
              <a:gd name="T14" fmla="*/ 112 w 132"/>
              <a:gd name="T15" fmla="*/ 20 h 128"/>
              <a:gd name="T16" fmla="*/ 126 w 132"/>
              <a:gd name="T17" fmla="*/ 40 h 128"/>
              <a:gd name="T18" fmla="*/ 132 w 132"/>
              <a:gd name="T19" fmla="*/ 64 h 128"/>
              <a:gd name="T20" fmla="*/ 132 w 132"/>
              <a:gd name="T21" fmla="*/ 64 h 128"/>
              <a:gd name="T22" fmla="*/ 126 w 132"/>
              <a:gd name="T23" fmla="*/ 90 h 128"/>
              <a:gd name="T24" fmla="*/ 112 w 132"/>
              <a:gd name="T25" fmla="*/ 110 h 128"/>
              <a:gd name="T26" fmla="*/ 92 w 132"/>
              <a:gd name="T27" fmla="*/ 124 h 128"/>
              <a:gd name="T28" fmla="*/ 66 w 132"/>
              <a:gd name="T29" fmla="*/ 128 h 128"/>
              <a:gd name="T30" fmla="*/ 52 w 132"/>
              <a:gd name="T31" fmla="*/ 128 h 128"/>
              <a:gd name="T32" fmla="*/ 28 w 132"/>
              <a:gd name="T33" fmla="*/ 118 h 128"/>
              <a:gd name="T34" fmla="*/ 12 w 132"/>
              <a:gd name="T35" fmla="*/ 100 h 128"/>
              <a:gd name="T36" fmla="*/ 2 w 132"/>
              <a:gd name="T37" fmla="*/ 78 h 128"/>
              <a:gd name="T38" fmla="*/ 0 w 132"/>
              <a:gd name="T39" fmla="*/ 66 h 128"/>
              <a:gd name="T40" fmla="*/ 104 w 132"/>
              <a:gd name="T41" fmla="*/ 64 h 128"/>
              <a:gd name="T42" fmla="*/ 102 w 132"/>
              <a:gd name="T43" fmla="*/ 56 h 128"/>
              <a:gd name="T44" fmla="*/ 98 w 132"/>
              <a:gd name="T45" fmla="*/ 42 h 128"/>
              <a:gd name="T46" fmla="*/ 88 w 132"/>
              <a:gd name="T47" fmla="*/ 32 h 128"/>
              <a:gd name="T48" fmla="*/ 74 w 132"/>
              <a:gd name="T49" fmla="*/ 26 h 128"/>
              <a:gd name="T50" fmla="*/ 66 w 132"/>
              <a:gd name="T51" fmla="*/ 26 h 128"/>
              <a:gd name="T52" fmla="*/ 50 w 132"/>
              <a:gd name="T53" fmla="*/ 28 h 128"/>
              <a:gd name="T54" fmla="*/ 38 w 132"/>
              <a:gd name="T55" fmla="*/ 36 h 128"/>
              <a:gd name="T56" fmla="*/ 32 w 132"/>
              <a:gd name="T57" fmla="*/ 50 h 128"/>
              <a:gd name="T58" fmla="*/ 28 w 132"/>
              <a:gd name="T59" fmla="*/ 64 h 128"/>
              <a:gd name="T60" fmla="*/ 28 w 132"/>
              <a:gd name="T61" fmla="*/ 64 h 128"/>
              <a:gd name="T62" fmla="*/ 32 w 132"/>
              <a:gd name="T63" fmla="*/ 80 h 128"/>
              <a:gd name="T64" fmla="*/ 40 w 132"/>
              <a:gd name="T65" fmla="*/ 92 h 128"/>
              <a:gd name="T66" fmla="*/ 52 w 132"/>
              <a:gd name="T67" fmla="*/ 102 h 128"/>
              <a:gd name="T68" fmla="*/ 66 w 132"/>
              <a:gd name="T69" fmla="*/ 104 h 128"/>
              <a:gd name="T70" fmla="*/ 74 w 132"/>
              <a:gd name="T71" fmla="*/ 104 h 128"/>
              <a:gd name="T72" fmla="*/ 88 w 132"/>
              <a:gd name="T73" fmla="*/ 98 h 128"/>
              <a:gd name="T74" fmla="*/ 98 w 132"/>
              <a:gd name="T75" fmla="*/ 86 h 128"/>
              <a:gd name="T76" fmla="*/ 102 w 132"/>
              <a:gd name="T77" fmla="*/ 74 h 128"/>
              <a:gd name="T78" fmla="*/ 104 w 132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2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4" y="12"/>
                </a:lnTo>
                <a:lnTo>
                  <a:pt x="112" y="20"/>
                </a:lnTo>
                <a:lnTo>
                  <a:pt x="120" y="28"/>
                </a:lnTo>
                <a:lnTo>
                  <a:pt x="126" y="40"/>
                </a:lnTo>
                <a:lnTo>
                  <a:pt x="130" y="52"/>
                </a:lnTo>
                <a:lnTo>
                  <a:pt x="132" y="64"/>
                </a:lnTo>
                <a:lnTo>
                  <a:pt x="132" y="64"/>
                </a:lnTo>
                <a:lnTo>
                  <a:pt x="132" y="64"/>
                </a:lnTo>
                <a:lnTo>
                  <a:pt x="130" y="78"/>
                </a:lnTo>
                <a:lnTo>
                  <a:pt x="126" y="90"/>
                </a:lnTo>
                <a:lnTo>
                  <a:pt x="120" y="100"/>
                </a:lnTo>
                <a:lnTo>
                  <a:pt x="112" y="110"/>
                </a:lnTo>
                <a:lnTo>
                  <a:pt x="104" y="118"/>
                </a:lnTo>
                <a:lnTo>
                  <a:pt x="92" y="124"/>
                </a:lnTo>
                <a:lnTo>
                  <a:pt x="80" y="128"/>
                </a:lnTo>
                <a:lnTo>
                  <a:pt x="66" y="128"/>
                </a:lnTo>
                <a:lnTo>
                  <a:pt x="66" y="128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20" y="110"/>
                </a:lnTo>
                <a:lnTo>
                  <a:pt x="12" y="100"/>
                </a:lnTo>
                <a:lnTo>
                  <a:pt x="6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4" y="66"/>
                </a:moveTo>
                <a:lnTo>
                  <a:pt x="104" y="64"/>
                </a:lnTo>
                <a:lnTo>
                  <a:pt x="104" y="64"/>
                </a:lnTo>
                <a:lnTo>
                  <a:pt x="102" y="56"/>
                </a:lnTo>
                <a:lnTo>
                  <a:pt x="100" y="50"/>
                </a:lnTo>
                <a:lnTo>
                  <a:pt x="98" y="42"/>
                </a:lnTo>
                <a:lnTo>
                  <a:pt x="92" y="38"/>
                </a:lnTo>
                <a:lnTo>
                  <a:pt x="88" y="32"/>
                </a:lnTo>
                <a:lnTo>
                  <a:pt x="80" y="28"/>
                </a:lnTo>
                <a:lnTo>
                  <a:pt x="74" y="26"/>
                </a:lnTo>
                <a:lnTo>
                  <a:pt x="66" y="26"/>
                </a:lnTo>
                <a:lnTo>
                  <a:pt x="66" y="26"/>
                </a:lnTo>
                <a:lnTo>
                  <a:pt x="58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50"/>
                </a:lnTo>
                <a:lnTo>
                  <a:pt x="30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30" y="72"/>
                </a:lnTo>
                <a:lnTo>
                  <a:pt x="32" y="80"/>
                </a:lnTo>
                <a:lnTo>
                  <a:pt x="34" y="86"/>
                </a:lnTo>
                <a:lnTo>
                  <a:pt x="40" y="92"/>
                </a:lnTo>
                <a:lnTo>
                  <a:pt x="44" y="98"/>
                </a:lnTo>
                <a:lnTo>
                  <a:pt x="52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88" y="98"/>
                </a:lnTo>
                <a:lnTo>
                  <a:pt x="94" y="92"/>
                </a:lnTo>
                <a:lnTo>
                  <a:pt x="98" y="86"/>
                </a:lnTo>
                <a:lnTo>
                  <a:pt x="100" y="80"/>
                </a:lnTo>
                <a:lnTo>
                  <a:pt x="102" y="74"/>
                </a:lnTo>
                <a:lnTo>
                  <a:pt x="104" y="66"/>
                </a:lnTo>
                <a:lnTo>
                  <a:pt x="104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228"/>
          <p:cNvSpPr>
            <a:spLocks noEditPoints="1"/>
          </p:cNvSpPr>
          <p:nvPr userDrawn="1"/>
        </p:nvSpPr>
        <p:spPr bwMode="auto">
          <a:xfrm>
            <a:off x="6537325" y="1211263"/>
            <a:ext cx="146050" cy="168275"/>
          </a:xfrm>
          <a:custGeom>
            <a:avLst/>
            <a:gdLst>
              <a:gd name="T0" fmla="*/ 82 w 110"/>
              <a:gd name="T1" fmla="*/ 108 h 126"/>
              <a:gd name="T2" fmla="*/ 76 w 110"/>
              <a:gd name="T3" fmla="*/ 116 h 126"/>
              <a:gd name="T4" fmla="*/ 56 w 110"/>
              <a:gd name="T5" fmla="*/ 126 h 126"/>
              <a:gd name="T6" fmla="*/ 44 w 110"/>
              <a:gd name="T7" fmla="*/ 126 h 126"/>
              <a:gd name="T8" fmla="*/ 26 w 110"/>
              <a:gd name="T9" fmla="*/ 124 h 126"/>
              <a:gd name="T10" fmla="*/ 12 w 110"/>
              <a:gd name="T11" fmla="*/ 116 h 126"/>
              <a:gd name="T12" fmla="*/ 4 w 110"/>
              <a:gd name="T13" fmla="*/ 104 h 126"/>
              <a:gd name="T14" fmla="*/ 0 w 110"/>
              <a:gd name="T15" fmla="*/ 88 h 126"/>
              <a:gd name="T16" fmla="*/ 0 w 110"/>
              <a:gd name="T17" fmla="*/ 88 h 126"/>
              <a:gd name="T18" fmla="*/ 4 w 110"/>
              <a:gd name="T19" fmla="*/ 70 h 126"/>
              <a:gd name="T20" fmla="*/ 14 w 110"/>
              <a:gd name="T21" fmla="*/ 58 h 126"/>
              <a:gd name="T22" fmla="*/ 30 w 110"/>
              <a:gd name="T23" fmla="*/ 50 h 126"/>
              <a:gd name="T24" fmla="*/ 50 w 110"/>
              <a:gd name="T25" fmla="*/ 48 h 126"/>
              <a:gd name="T26" fmla="*/ 68 w 110"/>
              <a:gd name="T27" fmla="*/ 50 h 126"/>
              <a:gd name="T28" fmla="*/ 84 w 110"/>
              <a:gd name="T29" fmla="*/ 50 h 126"/>
              <a:gd name="T30" fmla="*/ 82 w 110"/>
              <a:gd name="T31" fmla="*/ 40 h 126"/>
              <a:gd name="T32" fmla="*/ 76 w 110"/>
              <a:gd name="T33" fmla="*/ 32 h 126"/>
              <a:gd name="T34" fmla="*/ 54 w 110"/>
              <a:gd name="T35" fmla="*/ 24 h 126"/>
              <a:gd name="T36" fmla="*/ 34 w 110"/>
              <a:gd name="T37" fmla="*/ 26 h 126"/>
              <a:gd name="T38" fmla="*/ 10 w 110"/>
              <a:gd name="T39" fmla="*/ 10 h 126"/>
              <a:gd name="T40" fmla="*/ 32 w 110"/>
              <a:gd name="T41" fmla="*/ 2 h 126"/>
              <a:gd name="T42" fmla="*/ 56 w 110"/>
              <a:gd name="T43" fmla="*/ 0 h 126"/>
              <a:gd name="T44" fmla="*/ 70 w 110"/>
              <a:gd name="T45" fmla="*/ 0 h 126"/>
              <a:gd name="T46" fmla="*/ 90 w 110"/>
              <a:gd name="T47" fmla="*/ 8 h 126"/>
              <a:gd name="T48" fmla="*/ 104 w 110"/>
              <a:gd name="T49" fmla="*/ 20 h 126"/>
              <a:gd name="T50" fmla="*/ 110 w 110"/>
              <a:gd name="T51" fmla="*/ 40 h 126"/>
              <a:gd name="T52" fmla="*/ 110 w 110"/>
              <a:gd name="T53" fmla="*/ 124 h 126"/>
              <a:gd name="T54" fmla="*/ 84 w 110"/>
              <a:gd name="T55" fmla="*/ 72 h 126"/>
              <a:gd name="T56" fmla="*/ 72 w 110"/>
              <a:gd name="T57" fmla="*/ 70 h 126"/>
              <a:gd name="T58" fmla="*/ 56 w 110"/>
              <a:gd name="T59" fmla="*/ 68 h 126"/>
              <a:gd name="T60" fmla="*/ 34 w 110"/>
              <a:gd name="T61" fmla="*/ 72 h 126"/>
              <a:gd name="T62" fmla="*/ 28 w 110"/>
              <a:gd name="T63" fmla="*/ 86 h 126"/>
              <a:gd name="T64" fmla="*/ 28 w 110"/>
              <a:gd name="T65" fmla="*/ 88 h 126"/>
              <a:gd name="T66" fmla="*/ 34 w 110"/>
              <a:gd name="T67" fmla="*/ 100 h 126"/>
              <a:gd name="T68" fmla="*/ 52 w 110"/>
              <a:gd name="T69" fmla="*/ 106 h 126"/>
              <a:gd name="T70" fmla="*/ 64 w 110"/>
              <a:gd name="T71" fmla="*/ 104 h 126"/>
              <a:gd name="T72" fmla="*/ 82 w 110"/>
              <a:gd name="T73" fmla="*/ 90 h 126"/>
              <a:gd name="T74" fmla="*/ 84 w 110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0" h="126">
                <a:moveTo>
                  <a:pt x="82" y="124"/>
                </a:moveTo>
                <a:lnTo>
                  <a:pt x="82" y="108"/>
                </a:lnTo>
                <a:lnTo>
                  <a:pt x="82" y="108"/>
                </a:lnTo>
                <a:lnTo>
                  <a:pt x="76" y="116"/>
                </a:lnTo>
                <a:lnTo>
                  <a:pt x="66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4" y="126"/>
                </a:lnTo>
                <a:lnTo>
                  <a:pt x="26" y="124"/>
                </a:lnTo>
                <a:lnTo>
                  <a:pt x="20" y="120"/>
                </a:lnTo>
                <a:lnTo>
                  <a:pt x="12" y="116"/>
                </a:lnTo>
                <a:lnTo>
                  <a:pt x="8" y="112"/>
                </a:lnTo>
                <a:lnTo>
                  <a:pt x="4" y="104"/>
                </a:lnTo>
                <a:lnTo>
                  <a:pt x="0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78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6" y="0"/>
                </a:lnTo>
                <a:lnTo>
                  <a:pt x="56" y="0"/>
                </a:lnTo>
                <a:lnTo>
                  <a:pt x="70" y="0"/>
                </a:lnTo>
                <a:lnTo>
                  <a:pt x="80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0" y="52"/>
                </a:lnTo>
                <a:lnTo>
                  <a:pt x="110" y="124"/>
                </a:lnTo>
                <a:lnTo>
                  <a:pt x="82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4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229"/>
          <p:cNvSpPr>
            <a:spLocks/>
          </p:cNvSpPr>
          <p:nvPr userDrawn="1"/>
        </p:nvSpPr>
        <p:spPr bwMode="auto">
          <a:xfrm>
            <a:off x="6737350" y="1208088"/>
            <a:ext cx="152400" cy="171450"/>
          </a:xfrm>
          <a:custGeom>
            <a:avLst/>
            <a:gdLst>
              <a:gd name="T0" fmla="*/ 0 w 114"/>
              <a:gd name="T1" fmla="*/ 66 h 128"/>
              <a:gd name="T2" fmla="*/ 0 w 114"/>
              <a:gd name="T3" fmla="*/ 64 h 128"/>
              <a:gd name="T4" fmla="*/ 0 w 114"/>
              <a:gd name="T5" fmla="*/ 64 h 128"/>
              <a:gd name="T6" fmla="*/ 2 w 114"/>
              <a:gd name="T7" fmla="*/ 52 h 128"/>
              <a:gd name="T8" fmla="*/ 6 w 114"/>
              <a:gd name="T9" fmla="*/ 40 h 128"/>
              <a:gd name="T10" fmla="*/ 10 w 114"/>
              <a:gd name="T11" fmla="*/ 30 h 128"/>
              <a:gd name="T12" fmla="*/ 18 w 114"/>
              <a:gd name="T13" fmla="*/ 20 h 128"/>
              <a:gd name="T14" fmla="*/ 28 w 114"/>
              <a:gd name="T15" fmla="*/ 12 h 128"/>
              <a:gd name="T16" fmla="*/ 38 w 114"/>
              <a:gd name="T17" fmla="*/ 6 h 128"/>
              <a:gd name="T18" fmla="*/ 50 w 114"/>
              <a:gd name="T19" fmla="*/ 2 h 128"/>
              <a:gd name="T20" fmla="*/ 64 w 114"/>
              <a:gd name="T21" fmla="*/ 0 h 128"/>
              <a:gd name="T22" fmla="*/ 64 w 114"/>
              <a:gd name="T23" fmla="*/ 0 h 128"/>
              <a:gd name="T24" fmla="*/ 80 w 114"/>
              <a:gd name="T25" fmla="*/ 2 h 128"/>
              <a:gd name="T26" fmla="*/ 92 w 114"/>
              <a:gd name="T27" fmla="*/ 6 h 128"/>
              <a:gd name="T28" fmla="*/ 104 w 114"/>
              <a:gd name="T29" fmla="*/ 14 h 128"/>
              <a:gd name="T30" fmla="*/ 114 w 114"/>
              <a:gd name="T31" fmla="*/ 22 h 128"/>
              <a:gd name="T32" fmla="*/ 96 w 114"/>
              <a:gd name="T33" fmla="*/ 40 h 128"/>
              <a:gd name="T34" fmla="*/ 96 w 114"/>
              <a:gd name="T35" fmla="*/ 40 h 128"/>
              <a:gd name="T36" fmla="*/ 90 w 114"/>
              <a:gd name="T37" fmla="*/ 34 h 128"/>
              <a:gd name="T38" fmla="*/ 82 w 114"/>
              <a:gd name="T39" fmla="*/ 30 h 128"/>
              <a:gd name="T40" fmla="*/ 74 w 114"/>
              <a:gd name="T41" fmla="*/ 26 h 128"/>
              <a:gd name="T42" fmla="*/ 64 w 114"/>
              <a:gd name="T43" fmla="*/ 26 h 128"/>
              <a:gd name="T44" fmla="*/ 64 w 114"/>
              <a:gd name="T45" fmla="*/ 26 h 128"/>
              <a:gd name="T46" fmla="*/ 56 w 114"/>
              <a:gd name="T47" fmla="*/ 26 h 128"/>
              <a:gd name="T48" fmla="*/ 50 w 114"/>
              <a:gd name="T49" fmla="*/ 28 h 128"/>
              <a:gd name="T50" fmla="*/ 44 w 114"/>
              <a:gd name="T51" fmla="*/ 32 h 128"/>
              <a:gd name="T52" fmla="*/ 38 w 114"/>
              <a:gd name="T53" fmla="*/ 36 h 128"/>
              <a:gd name="T54" fmla="*/ 34 w 114"/>
              <a:gd name="T55" fmla="*/ 42 h 128"/>
              <a:gd name="T56" fmla="*/ 32 w 114"/>
              <a:gd name="T57" fmla="*/ 50 h 128"/>
              <a:gd name="T58" fmla="*/ 30 w 114"/>
              <a:gd name="T59" fmla="*/ 56 h 128"/>
              <a:gd name="T60" fmla="*/ 28 w 114"/>
              <a:gd name="T61" fmla="*/ 64 h 128"/>
              <a:gd name="T62" fmla="*/ 28 w 114"/>
              <a:gd name="T63" fmla="*/ 64 h 128"/>
              <a:gd name="T64" fmla="*/ 28 w 114"/>
              <a:gd name="T65" fmla="*/ 64 h 128"/>
              <a:gd name="T66" fmla="*/ 30 w 114"/>
              <a:gd name="T67" fmla="*/ 72 h 128"/>
              <a:gd name="T68" fmla="*/ 32 w 114"/>
              <a:gd name="T69" fmla="*/ 80 h 128"/>
              <a:gd name="T70" fmla="*/ 34 w 114"/>
              <a:gd name="T71" fmla="*/ 86 h 128"/>
              <a:gd name="T72" fmla="*/ 38 w 114"/>
              <a:gd name="T73" fmla="*/ 92 h 128"/>
              <a:gd name="T74" fmla="*/ 44 w 114"/>
              <a:gd name="T75" fmla="*/ 98 h 128"/>
              <a:gd name="T76" fmla="*/ 50 w 114"/>
              <a:gd name="T77" fmla="*/ 102 h 128"/>
              <a:gd name="T78" fmla="*/ 58 w 114"/>
              <a:gd name="T79" fmla="*/ 104 h 128"/>
              <a:gd name="T80" fmla="*/ 66 w 114"/>
              <a:gd name="T81" fmla="*/ 104 h 128"/>
              <a:gd name="T82" fmla="*/ 66 w 114"/>
              <a:gd name="T83" fmla="*/ 104 h 128"/>
              <a:gd name="T84" fmla="*/ 74 w 114"/>
              <a:gd name="T85" fmla="*/ 104 h 128"/>
              <a:gd name="T86" fmla="*/ 82 w 114"/>
              <a:gd name="T87" fmla="*/ 100 h 128"/>
              <a:gd name="T88" fmla="*/ 90 w 114"/>
              <a:gd name="T89" fmla="*/ 96 h 128"/>
              <a:gd name="T90" fmla="*/ 98 w 114"/>
              <a:gd name="T91" fmla="*/ 90 h 128"/>
              <a:gd name="T92" fmla="*/ 114 w 114"/>
              <a:gd name="T93" fmla="*/ 106 h 128"/>
              <a:gd name="T94" fmla="*/ 114 w 114"/>
              <a:gd name="T95" fmla="*/ 106 h 128"/>
              <a:gd name="T96" fmla="*/ 104 w 114"/>
              <a:gd name="T97" fmla="*/ 114 h 128"/>
              <a:gd name="T98" fmla="*/ 94 w 114"/>
              <a:gd name="T99" fmla="*/ 122 h 128"/>
              <a:gd name="T100" fmla="*/ 80 w 114"/>
              <a:gd name="T101" fmla="*/ 128 h 128"/>
              <a:gd name="T102" fmla="*/ 64 w 114"/>
              <a:gd name="T103" fmla="*/ 128 h 128"/>
              <a:gd name="T104" fmla="*/ 64 w 114"/>
              <a:gd name="T105" fmla="*/ 128 h 128"/>
              <a:gd name="T106" fmla="*/ 50 w 114"/>
              <a:gd name="T107" fmla="*/ 128 h 128"/>
              <a:gd name="T108" fmla="*/ 38 w 114"/>
              <a:gd name="T109" fmla="*/ 124 h 128"/>
              <a:gd name="T110" fmla="*/ 28 w 114"/>
              <a:gd name="T111" fmla="*/ 118 h 128"/>
              <a:gd name="T112" fmla="*/ 18 w 114"/>
              <a:gd name="T113" fmla="*/ 110 h 128"/>
              <a:gd name="T114" fmla="*/ 10 w 114"/>
              <a:gd name="T115" fmla="*/ 100 h 128"/>
              <a:gd name="T116" fmla="*/ 6 w 114"/>
              <a:gd name="T117" fmla="*/ 90 h 128"/>
              <a:gd name="T118" fmla="*/ 2 w 114"/>
              <a:gd name="T119" fmla="*/ 78 h 128"/>
              <a:gd name="T120" fmla="*/ 0 w 114"/>
              <a:gd name="T121" fmla="*/ 66 h 128"/>
              <a:gd name="T122" fmla="*/ 0 w 114"/>
              <a:gd name="T123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80" y="2"/>
                </a:lnTo>
                <a:lnTo>
                  <a:pt x="92" y="6"/>
                </a:lnTo>
                <a:lnTo>
                  <a:pt x="104" y="14"/>
                </a:lnTo>
                <a:lnTo>
                  <a:pt x="114" y="22"/>
                </a:lnTo>
                <a:lnTo>
                  <a:pt x="96" y="40"/>
                </a:lnTo>
                <a:lnTo>
                  <a:pt x="96" y="40"/>
                </a:lnTo>
                <a:lnTo>
                  <a:pt x="90" y="34"/>
                </a:lnTo>
                <a:lnTo>
                  <a:pt x="82" y="30"/>
                </a:lnTo>
                <a:lnTo>
                  <a:pt x="74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50"/>
                </a:lnTo>
                <a:lnTo>
                  <a:pt x="30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30" y="72"/>
                </a:lnTo>
                <a:lnTo>
                  <a:pt x="32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0"/>
                </a:lnTo>
                <a:lnTo>
                  <a:pt x="90" y="96"/>
                </a:lnTo>
                <a:lnTo>
                  <a:pt x="98" y="90"/>
                </a:lnTo>
                <a:lnTo>
                  <a:pt x="114" y="106"/>
                </a:lnTo>
                <a:lnTo>
                  <a:pt x="114" y="106"/>
                </a:lnTo>
                <a:lnTo>
                  <a:pt x="104" y="114"/>
                </a:lnTo>
                <a:lnTo>
                  <a:pt x="94" y="122"/>
                </a:lnTo>
                <a:lnTo>
                  <a:pt x="80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6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230"/>
          <p:cNvSpPr>
            <a:spLocks/>
          </p:cNvSpPr>
          <p:nvPr userDrawn="1"/>
        </p:nvSpPr>
        <p:spPr bwMode="auto">
          <a:xfrm>
            <a:off x="6940550" y="1149350"/>
            <a:ext cx="147638" cy="228600"/>
          </a:xfrm>
          <a:custGeom>
            <a:avLst/>
            <a:gdLst>
              <a:gd name="T0" fmla="*/ 0 w 110"/>
              <a:gd name="T1" fmla="*/ 0 h 170"/>
              <a:gd name="T2" fmla="*/ 28 w 110"/>
              <a:gd name="T3" fmla="*/ 0 h 170"/>
              <a:gd name="T4" fmla="*/ 28 w 110"/>
              <a:gd name="T5" fmla="*/ 66 h 170"/>
              <a:gd name="T6" fmla="*/ 28 w 110"/>
              <a:gd name="T7" fmla="*/ 66 h 170"/>
              <a:gd name="T8" fmla="*/ 34 w 110"/>
              <a:gd name="T9" fmla="*/ 58 h 170"/>
              <a:gd name="T10" fmla="*/ 42 w 110"/>
              <a:gd name="T11" fmla="*/ 52 h 170"/>
              <a:gd name="T12" fmla="*/ 52 w 110"/>
              <a:gd name="T13" fmla="*/ 46 h 170"/>
              <a:gd name="T14" fmla="*/ 66 w 110"/>
              <a:gd name="T15" fmla="*/ 44 h 170"/>
              <a:gd name="T16" fmla="*/ 66 w 110"/>
              <a:gd name="T17" fmla="*/ 44 h 170"/>
              <a:gd name="T18" fmla="*/ 76 w 110"/>
              <a:gd name="T19" fmla="*/ 46 h 170"/>
              <a:gd name="T20" fmla="*/ 84 w 110"/>
              <a:gd name="T21" fmla="*/ 48 h 170"/>
              <a:gd name="T22" fmla="*/ 92 w 110"/>
              <a:gd name="T23" fmla="*/ 52 h 170"/>
              <a:gd name="T24" fmla="*/ 98 w 110"/>
              <a:gd name="T25" fmla="*/ 58 h 170"/>
              <a:gd name="T26" fmla="*/ 102 w 110"/>
              <a:gd name="T27" fmla="*/ 64 h 170"/>
              <a:gd name="T28" fmla="*/ 106 w 110"/>
              <a:gd name="T29" fmla="*/ 72 h 170"/>
              <a:gd name="T30" fmla="*/ 108 w 110"/>
              <a:gd name="T31" fmla="*/ 82 h 170"/>
              <a:gd name="T32" fmla="*/ 110 w 110"/>
              <a:gd name="T33" fmla="*/ 92 h 170"/>
              <a:gd name="T34" fmla="*/ 110 w 110"/>
              <a:gd name="T35" fmla="*/ 170 h 170"/>
              <a:gd name="T36" fmla="*/ 82 w 110"/>
              <a:gd name="T37" fmla="*/ 170 h 170"/>
              <a:gd name="T38" fmla="*/ 82 w 110"/>
              <a:gd name="T39" fmla="*/ 100 h 170"/>
              <a:gd name="T40" fmla="*/ 82 w 110"/>
              <a:gd name="T41" fmla="*/ 100 h 170"/>
              <a:gd name="T42" fmla="*/ 80 w 110"/>
              <a:gd name="T43" fmla="*/ 88 h 170"/>
              <a:gd name="T44" fmla="*/ 74 w 110"/>
              <a:gd name="T45" fmla="*/ 78 h 170"/>
              <a:gd name="T46" fmla="*/ 66 w 110"/>
              <a:gd name="T47" fmla="*/ 72 h 170"/>
              <a:gd name="T48" fmla="*/ 54 w 110"/>
              <a:gd name="T49" fmla="*/ 70 h 170"/>
              <a:gd name="T50" fmla="*/ 54 w 110"/>
              <a:gd name="T51" fmla="*/ 70 h 170"/>
              <a:gd name="T52" fmla="*/ 44 w 110"/>
              <a:gd name="T53" fmla="*/ 72 h 170"/>
              <a:gd name="T54" fmla="*/ 36 w 110"/>
              <a:gd name="T55" fmla="*/ 78 h 170"/>
              <a:gd name="T56" fmla="*/ 30 w 110"/>
              <a:gd name="T57" fmla="*/ 88 h 170"/>
              <a:gd name="T58" fmla="*/ 28 w 110"/>
              <a:gd name="T59" fmla="*/ 100 h 170"/>
              <a:gd name="T60" fmla="*/ 28 w 110"/>
              <a:gd name="T61" fmla="*/ 170 h 170"/>
              <a:gd name="T62" fmla="*/ 0 w 110"/>
              <a:gd name="T63" fmla="*/ 170 h 170"/>
              <a:gd name="T64" fmla="*/ 0 w 110"/>
              <a:gd name="T65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70">
                <a:moveTo>
                  <a:pt x="0" y="0"/>
                </a:moveTo>
                <a:lnTo>
                  <a:pt x="28" y="0"/>
                </a:lnTo>
                <a:lnTo>
                  <a:pt x="28" y="66"/>
                </a:lnTo>
                <a:lnTo>
                  <a:pt x="28" y="66"/>
                </a:lnTo>
                <a:lnTo>
                  <a:pt x="34" y="58"/>
                </a:lnTo>
                <a:lnTo>
                  <a:pt x="42" y="52"/>
                </a:lnTo>
                <a:lnTo>
                  <a:pt x="52" y="46"/>
                </a:lnTo>
                <a:lnTo>
                  <a:pt x="66" y="44"/>
                </a:lnTo>
                <a:lnTo>
                  <a:pt x="66" y="44"/>
                </a:lnTo>
                <a:lnTo>
                  <a:pt x="76" y="46"/>
                </a:lnTo>
                <a:lnTo>
                  <a:pt x="84" y="48"/>
                </a:lnTo>
                <a:lnTo>
                  <a:pt x="92" y="52"/>
                </a:lnTo>
                <a:lnTo>
                  <a:pt x="98" y="58"/>
                </a:lnTo>
                <a:lnTo>
                  <a:pt x="102" y="64"/>
                </a:lnTo>
                <a:lnTo>
                  <a:pt x="106" y="72"/>
                </a:lnTo>
                <a:lnTo>
                  <a:pt x="108" y="82"/>
                </a:lnTo>
                <a:lnTo>
                  <a:pt x="110" y="92"/>
                </a:lnTo>
                <a:lnTo>
                  <a:pt x="110" y="170"/>
                </a:lnTo>
                <a:lnTo>
                  <a:pt x="82" y="170"/>
                </a:lnTo>
                <a:lnTo>
                  <a:pt x="82" y="100"/>
                </a:lnTo>
                <a:lnTo>
                  <a:pt x="82" y="100"/>
                </a:lnTo>
                <a:lnTo>
                  <a:pt x="80" y="88"/>
                </a:lnTo>
                <a:lnTo>
                  <a:pt x="74" y="78"/>
                </a:lnTo>
                <a:lnTo>
                  <a:pt x="66" y="72"/>
                </a:lnTo>
                <a:lnTo>
                  <a:pt x="54" y="70"/>
                </a:lnTo>
                <a:lnTo>
                  <a:pt x="54" y="70"/>
                </a:lnTo>
                <a:lnTo>
                  <a:pt x="44" y="72"/>
                </a:lnTo>
                <a:lnTo>
                  <a:pt x="36" y="78"/>
                </a:lnTo>
                <a:lnTo>
                  <a:pt x="30" y="88"/>
                </a:lnTo>
                <a:lnTo>
                  <a:pt x="28" y="100"/>
                </a:lnTo>
                <a:lnTo>
                  <a:pt x="28" y="170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232"/>
          <p:cNvSpPr>
            <a:spLocks/>
          </p:cNvSpPr>
          <p:nvPr userDrawn="1"/>
        </p:nvSpPr>
        <p:spPr bwMode="auto">
          <a:xfrm>
            <a:off x="1220788" y="285750"/>
            <a:ext cx="654050" cy="736600"/>
          </a:xfrm>
          <a:custGeom>
            <a:avLst/>
            <a:gdLst>
              <a:gd name="T0" fmla="*/ 0 w 490"/>
              <a:gd name="T1" fmla="*/ 274 h 548"/>
              <a:gd name="T2" fmla="*/ 2 w 490"/>
              <a:gd name="T3" fmla="*/ 246 h 548"/>
              <a:gd name="T4" fmla="*/ 12 w 490"/>
              <a:gd name="T5" fmla="*/ 194 h 548"/>
              <a:gd name="T6" fmla="*/ 32 w 490"/>
              <a:gd name="T7" fmla="*/ 144 h 548"/>
              <a:gd name="T8" fmla="*/ 60 w 490"/>
              <a:gd name="T9" fmla="*/ 100 h 548"/>
              <a:gd name="T10" fmla="*/ 96 w 490"/>
              <a:gd name="T11" fmla="*/ 64 h 548"/>
              <a:gd name="T12" fmla="*/ 140 w 490"/>
              <a:gd name="T13" fmla="*/ 34 h 548"/>
              <a:gd name="T14" fmla="*/ 190 w 490"/>
              <a:gd name="T15" fmla="*/ 12 h 548"/>
              <a:gd name="T16" fmla="*/ 246 w 490"/>
              <a:gd name="T17" fmla="*/ 2 h 548"/>
              <a:gd name="T18" fmla="*/ 276 w 490"/>
              <a:gd name="T19" fmla="*/ 0 h 548"/>
              <a:gd name="T20" fmla="*/ 344 w 490"/>
              <a:gd name="T21" fmla="*/ 6 h 548"/>
              <a:gd name="T22" fmla="*/ 400 w 490"/>
              <a:gd name="T23" fmla="*/ 24 h 548"/>
              <a:gd name="T24" fmla="*/ 446 w 490"/>
              <a:gd name="T25" fmla="*/ 50 h 548"/>
              <a:gd name="T26" fmla="*/ 486 w 490"/>
              <a:gd name="T27" fmla="*/ 82 h 548"/>
              <a:gd name="T28" fmla="*/ 412 w 490"/>
              <a:gd name="T29" fmla="*/ 168 h 548"/>
              <a:gd name="T30" fmla="*/ 380 w 490"/>
              <a:gd name="T31" fmla="*/ 142 h 548"/>
              <a:gd name="T32" fmla="*/ 348 w 490"/>
              <a:gd name="T33" fmla="*/ 124 h 548"/>
              <a:gd name="T34" fmla="*/ 314 w 490"/>
              <a:gd name="T35" fmla="*/ 112 h 548"/>
              <a:gd name="T36" fmla="*/ 276 w 490"/>
              <a:gd name="T37" fmla="*/ 108 h 548"/>
              <a:gd name="T38" fmla="*/ 260 w 490"/>
              <a:gd name="T39" fmla="*/ 108 h 548"/>
              <a:gd name="T40" fmla="*/ 228 w 490"/>
              <a:gd name="T41" fmla="*/ 116 h 548"/>
              <a:gd name="T42" fmla="*/ 200 w 490"/>
              <a:gd name="T43" fmla="*/ 128 h 548"/>
              <a:gd name="T44" fmla="*/ 176 w 490"/>
              <a:gd name="T45" fmla="*/ 146 h 548"/>
              <a:gd name="T46" fmla="*/ 156 w 490"/>
              <a:gd name="T47" fmla="*/ 168 h 548"/>
              <a:gd name="T48" fmla="*/ 140 w 490"/>
              <a:gd name="T49" fmla="*/ 194 h 548"/>
              <a:gd name="T50" fmla="*/ 130 w 490"/>
              <a:gd name="T51" fmla="*/ 224 h 548"/>
              <a:gd name="T52" fmla="*/ 124 w 490"/>
              <a:gd name="T53" fmla="*/ 256 h 548"/>
              <a:gd name="T54" fmla="*/ 122 w 490"/>
              <a:gd name="T55" fmla="*/ 274 h 548"/>
              <a:gd name="T56" fmla="*/ 124 w 490"/>
              <a:gd name="T57" fmla="*/ 292 h 548"/>
              <a:gd name="T58" fmla="*/ 128 w 490"/>
              <a:gd name="T59" fmla="*/ 324 h 548"/>
              <a:gd name="T60" fmla="*/ 140 w 490"/>
              <a:gd name="T61" fmla="*/ 352 h 548"/>
              <a:gd name="T62" fmla="*/ 156 w 490"/>
              <a:gd name="T63" fmla="*/ 380 h 548"/>
              <a:gd name="T64" fmla="*/ 176 w 490"/>
              <a:gd name="T65" fmla="*/ 402 h 548"/>
              <a:gd name="T66" fmla="*/ 200 w 490"/>
              <a:gd name="T67" fmla="*/ 420 h 548"/>
              <a:gd name="T68" fmla="*/ 228 w 490"/>
              <a:gd name="T69" fmla="*/ 432 h 548"/>
              <a:gd name="T70" fmla="*/ 260 w 490"/>
              <a:gd name="T71" fmla="*/ 440 h 548"/>
              <a:gd name="T72" fmla="*/ 276 w 490"/>
              <a:gd name="T73" fmla="*/ 440 h 548"/>
              <a:gd name="T74" fmla="*/ 318 w 490"/>
              <a:gd name="T75" fmla="*/ 436 h 548"/>
              <a:gd name="T76" fmla="*/ 352 w 490"/>
              <a:gd name="T77" fmla="*/ 424 h 548"/>
              <a:gd name="T78" fmla="*/ 384 w 490"/>
              <a:gd name="T79" fmla="*/ 404 h 548"/>
              <a:gd name="T80" fmla="*/ 490 w 490"/>
              <a:gd name="T81" fmla="*/ 454 h 548"/>
              <a:gd name="T82" fmla="*/ 468 w 490"/>
              <a:gd name="T83" fmla="*/ 474 h 548"/>
              <a:gd name="T84" fmla="*/ 424 w 490"/>
              <a:gd name="T85" fmla="*/ 508 h 548"/>
              <a:gd name="T86" fmla="*/ 372 w 490"/>
              <a:gd name="T87" fmla="*/ 534 h 548"/>
              <a:gd name="T88" fmla="*/ 308 w 490"/>
              <a:gd name="T89" fmla="*/ 546 h 548"/>
              <a:gd name="T90" fmla="*/ 272 w 490"/>
              <a:gd name="T91" fmla="*/ 548 h 548"/>
              <a:gd name="T92" fmla="*/ 216 w 490"/>
              <a:gd name="T93" fmla="*/ 542 h 548"/>
              <a:gd name="T94" fmla="*/ 164 w 490"/>
              <a:gd name="T95" fmla="*/ 526 h 548"/>
              <a:gd name="T96" fmla="*/ 118 w 490"/>
              <a:gd name="T97" fmla="*/ 502 h 548"/>
              <a:gd name="T98" fmla="*/ 78 w 490"/>
              <a:gd name="T99" fmla="*/ 468 h 548"/>
              <a:gd name="T100" fmla="*/ 46 w 490"/>
              <a:gd name="T101" fmla="*/ 428 h 548"/>
              <a:gd name="T102" fmla="*/ 22 w 490"/>
              <a:gd name="T103" fmla="*/ 382 h 548"/>
              <a:gd name="T104" fmla="*/ 6 w 490"/>
              <a:gd name="T105" fmla="*/ 332 h 548"/>
              <a:gd name="T106" fmla="*/ 0 w 490"/>
              <a:gd name="T107" fmla="*/ 27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0" h="548">
                <a:moveTo>
                  <a:pt x="0" y="276"/>
                </a:moveTo>
                <a:lnTo>
                  <a:pt x="0" y="274"/>
                </a:lnTo>
                <a:lnTo>
                  <a:pt x="0" y="274"/>
                </a:lnTo>
                <a:lnTo>
                  <a:pt x="2" y="246"/>
                </a:lnTo>
                <a:lnTo>
                  <a:pt x="6" y="220"/>
                </a:lnTo>
                <a:lnTo>
                  <a:pt x="12" y="194"/>
                </a:lnTo>
                <a:lnTo>
                  <a:pt x="22" y="168"/>
                </a:lnTo>
                <a:lnTo>
                  <a:pt x="32" y="144"/>
                </a:lnTo>
                <a:lnTo>
                  <a:pt x="46" y="122"/>
                </a:lnTo>
                <a:lnTo>
                  <a:pt x="60" y="100"/>
                </a:lnTo>
                <a:lnTo>
                  <a:pt x="78" y="80"/>
                </a:lnTo>
                <a:lnTo>
                  <a:pt x="96" y="64"/>
                </a:lnTo>
                <a:lnTo>
                  <a:pt x="118" y="48"/>
                </a:lnTo>
                <a:lnTo>
                  <a:pt x="140" y="34"/>
                </a:lnTo>
                <a:lnTo>
                  <a:pt x="166" y="22"/>
                </a:lnTo>
                <a:lnTo>
                  <a:pt x="190" y="12"/>
                </a:lnTo>
                <a:lnTo>
                  <a:pt x="218" y="6"/>
                </a:lnTo>
                <a:lnTo>
                  <a:pt x="246" y="2"/>
                </a:lnTo>
                <a:lnTo>
                  <a:pt x="276" y="0"/>
                </a:lnTo>
                <a:lnTo>
                  <a:pt x="276" y="0"/>
                </a:lnTo>
                <a:lnTo>
                  <a:pt x="312" y="2"/>
                </a:lnTo>
                <a:lnTo>
                  <a:pt x="344" y="6"/>
                </a:lnTo>
                <a:lnTo>
                  <a:pt x="374" y="14"/>
                </a:lnTo>
                <a:lnTo>
                  <a:pt x="400" y="24"/>
                </a:lnTo>
                <a:lnTo>
                  <a:pt x="424" y="36"/>
                </a:lnTo>
                <a:lnTo>
                  <a:pt x="446" y="50"/>
                </a:lnTo>
                <a:lnTo>
                  <a:pt x="466" y="64"/>
                </a:lnTo>
                <a:lnTo>
                  <a:pt x="486" y="82"/>
                </a:lnTo>
                <a:lnTo>
                  <a:pt x="412" y="168"/>
                </a:lnTo>
                <a:lnTo>
                  <a:pt x="412" y="168"/>
                </a:lnTo>
                <a:lnTo>
                  <a:pt x="396" y="154"/>
                </a:lnTo>
                <a:lnTo>
                  <a:pt x="380" y="142"/>
                </a:lnTo>
                <a:lnTo>
                  <a:pt x="364" y="132"/>
                </a:lnTo>
                <a:lnTo>
                  <a:pt x="348" y="124"/>
                </a:lnTo>
                <a:lnTo>
                  <a:pt x="332" y="118"/>
                </a:lnTo>
                <a:lnTo>
                  <a:pt x="314" y="112"/>
                </a:lnTo>
                <a:lnTo>
                  <a:pt x="296" y="108"/>
                </a:lnTo>
                <a:lnTo>
                  <a:pt x="276" y="108"/>
                </a:lnTo>
                <a:lnTo>
                  <a:pt x="276" y="108"/>
                </a:lnTo>
                <a:lnTo>
                  <a:pt x="260" y="108"/>
                </a:lnTo>
                <a:lnTo>
                  <a:pt x="244" y="112"/>
                </a:lnTo>
                <a:lnTo>
                  <a:pt x="228" y="116"/>
                </a:lnTo>
                <a:lnTo>
                  <a:pt x="214" y="120"/>
                </a:lnTo>
                <a:lnTo>
                  <a:pt x="200" y="128"/>
                </a:lnTo>
                <a:lnTo>
                  <a:pt x="188" y="136"/>
                </a:lnTo>
                <a:lnTo>
                  <a:pt x="176" y="146"/>
                </a:lnTo>
                <a:lnTo>
                  <a:pt x="166" y="156"/>
                </a:lnTo>
                <a:lnTo>
                  <a:pt x="156" y="168"/>
                </a:lnTo>
                <a:lnTo>
                  <a:pt x="148" y="180"/>
                </a:lnTo>
                <a:lnTo>
                  <a:pt x="140" y="194"/>
                </a:lnTo>
                <a:lnTo>
                  <a:pt x="134" y="208"/>
                </a:lnTo>
                <a:lnTo>
                  <a:pt x="130" y="224"/>
                </a:lnTo>
                <a:lnTo>
                  <a:pt x="126" y="240"/>
                </a:lnTo>
                <a:lnTo>
                  <a:pt x="124" y="256"/>
                </a:lnTo>
                <a:lnTo>
                  <a:pt x="122" y="272"/>
                </a:lnTo>
                <a:lnTo>
                  <a:pt x="122" y="274"/>
                </a:lnTo>
                <a:lnTo>
                  <a:pt x="122" y="274"/>
                </a:lnTo>
                <a:lnTo>
                  <a:pt x="124" y="292"/>
                </a:lnTo>
                <a:lnTo>
                  <a:pt x="126" y="308"/>
                </a:lnTo>
                <a:lnTo>
                  <a:pt x="128" y="324"/>
                </a:lnTo>
                <a:lnTo>
                  <a:pt x="134" y="338"/>
                </a:lnTo>
                <a:lnTo>
                  <a:pt x="140" y="352"/>
                </a:lnTo>
                <a:lnTo>
                  <a:pt x="148" y="366"/>
                </a:lnTo>
                <a:lnTo>
                  <a:pt x="156" y="380"/>
                </a:lnTo>
                <a:lnTo>
                  <a:pt x="166" y="392"/>
                </a:lnTo>
                <a:lnTo>
                  <a:pt x="176" y="402"/>
                </a:lnTo>
                <a:lnTo>
                  <a:pt x="188" y="412"/>
                </a:lnTo>
                <a:lnTo>
                  <a:pt x="200" y="420"/>
                </a:lnTo>
                <a:lnTo>
                  <a:pt x="214" y="428"/>
                </a:lnTo>
                <a:lnTo>
                  <a:pt x="228" y="432"/>
                </a:lnTo>
                <a:lnTo>
                  <a:pt x="244" y="438"/>
                </a:lnTo>
                <a:lnTo>
                  <a:pt x="260" y="440"/>
                </a:lnTo>
                <a:lnTo>
                  <a:pt x="276" y="440"/>
                </a:lnTo>
                <a:lnTo>
                  <a:pt x="276" y="440"/>
                </a:lnTo>
                <a:lnTo>
                  <a:pt x="298" y="440"/>
                </a:lnTo>
                <a:lnTo>
                  <a:pt x="318" y="436"/>
                </a:lnTo>
                <a:lnTo>
                  <a:pt x="336" y="430"/>
                </a:lnTo>
                <a:lnTo>
                  <a:pt x="352" y="424"/>
                </a:lnTo>
                <a:lnTo>
                  <a:pt x="368" y="414"/>
                </a:lnTo>
                <a:lnTo>
                  <a:pt x="384" y="404"/>
                </a:lnTo>
                <a:lnTo>
                  <a:pt x="416" y="378"/>
                </a:lnTo>
                <a:lnTo>
                  <a:pt x="490" y="454"/>
                </a:lnTo>
                <a:lnTo>
                  <a:pt x="490" y="454"/>
                </a:lnTo>
                <a:lnTo>
                  <a:pt x="468" y="474"/>
                </a:lnTo>
                <a:lnTo>
                  <a:pt x="446" y="492"/>
                </a:lnTo>
                <a:lnTo>
                  <a:pt x="424" y="508"/>
                </a:lnTo>
                <a:lnTo>
                  <a:pt x="398" y="522"/>
                </a:lnTo>
                <a:lnTo>
                  <a:pt x="372" y="534"/>
                </a:lnTo>
                <a:lnTo>
                  <a:pt x="342" y="542"/>
                </a:lnTo>
                <a:lnTo>
                  <a:pt x="308" y="546"/>
                </a:lnTo>
                <a:lnTo>
                  <a:pt x="272" y="548"/>
                </a:lnTo>
                <a:lnTo>
                  <a:pt x="272" y="548"/>
                </a:lnTo>
                <a:lnTo>
                  <a:pt x="244" y="546"/>
                </a:lnTo>
                <a:lnTo>
                  <a:pt x="216" y="542"/>
                </a:lnTo>
                <a:lnTo>
                  <a:pt x="190" y="536"/>
                </a:lnTo>
                <a:lnTo>
                  <a:pt x="164" y="526"/>
                </a:lnTo>
                <a:lnTo>
                  <a:pt x="140" y="516"/>
                </a:lnTo>
                <a:lnTo>
                  <a:pt x="118" y="502"/>
                </a:lnTo>
                <a:lnTo>
                  <a:pt x="98" y="486"/>
                </a:lnTo>
                <a:lnTo>
                  <a:pt x="78" y="468"/>
                </a:lnTo>
                <a:lnTo>
                  <a:pt x="60" y="450"/>
                </a:lnTo>
                <a:lnTo>
                  <a:pt x="46" y="428"/>
                </a:lnTo>
                <a:lnTo>
                  <a:pt x="32" y="406"/>
                </a:lnTo>
                <a:lnTo>
                  <a:pt x="22" y="382"/>
                </a:lnTo>
                <a:lnTo>
                  <a:pt x="12" y="358"/>
                </a:lnTo>
                <a:lnTo>
                  <a:pt x="6" y="332"/>
                </a:lnTo>
                <a:lnTo>
                  <a:pt x="2" y="304"/>
                </a:lnTo>
                <a:lnTo>
                  <a:pt x="0" y="276"/>
                </a:lnTo>
                <a:lnTo>
                  <a:pt x="0" y="27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233"/>
          <p:cNvSpPr>
            <a:spLocks/>
          </p:cNvSpPr>
          <p:nvPr userDrawn="1"/>
        </p:nvSpPr>
        <p:spPr bwMode="auto">
          <a:xfrm>
            <a:off x="1974850" y="298450"/>
            <a:ext cx="598488" cy="711200"/>
          </a:xfrm>
          <a:custGeom>
            <a:avLst/>
            <a:gdLst>
              <a:gd name="T0" fmla="*/ 0 w 448"/>
              <a:gd name="T1" fmla="*/ 0 h 528"/>
              <a:gd name="T2" fmla="*/ 116 w 448"/>
              <a:gd name="T3" fmla="*/ 0 h 528"/>
              <a:gd name="T4" fmla="*/ 116 w 448"/>
              <a:gd name="T5" fmla="*/ 210 h 528"/>
              <a:gd name="T6" fmla="*/ 332 w 448"/>
              <a:gd name="T7" fmla="*/ 210 h 528"/>
              <a:gd name="T8" fmla="*/ 332 w 448"/>
              <a:gd name="T9" fmla="*/ 0 h 528"/>
              <a:gd name="T10" fmla="*/ 448 w 448"/>
              <a:gd name="T11" fmla="*/ 0 h 528"/>
              <a:gd name="T12" fmla="*/ 448 w 448"/>
              <a:gd name="T13" fmla="*/ 528 h 528"/>
              <a:gd name="T14" fmla="*/ 332 w 448"/>
              <a:gd name="T15" fmla="*/ 528 h 528"/>
              <a:gd name="T16" fmla="*/ 332 w 448"/>
              <a:gd name="T17" fmla="*/ 316 h 528"/>
              <a:gd name="T18" fmla="*/ 116 w 448"/>
              <a:gd name="T19" fmla="*/ 316 h 528"/>
              <a:gd name="T20" fmla="*/ 116 w 448"/>
              <a:gd name="T21" fmla="*/ 528 h 528"/>
              <a:gd name="T22" fmla="*/ 0 w 448"/>
              <a:gd name="T23" fmla="*/ 528 h 528"/>
              <a:gd name="T24" fmla="*/ 0 w 448"/>
              <a:gd name="T2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8" h="528">
                <a:moveTo>
                  <a:pt x="0" y="0"/>
                </a:moveTo>
                <a:lnTo>
                  <a:pt x="116" y="0"/>
                </a:lnTo>
                <a:lnTo>
                  <a:pt x="116" y="210"/>
                </a:lnTo>
                <a:lnTo>
                  <a:pt x="332" y="210"/>
                </a:lnTo>
                <a:lnTo>
                  <a:pt x="332" y="0"/>
                </a:lnTo>
                <a:lnTo>
                  <a:pt x="448" y="0"/>
                </a:lnTo>
                <a:lnTo>
                  <a:pt x="448" y="528"/>
                </a:lnTo>
                <a:lnTo>
                  <a:pt x="332" y="528"/>
                </a:lnTo>
                <a:lnTo>
                  <a:pt x="332" y="316"/>
                </a:lnTo>
                <a:lnTo>
                  <a:pt x="116" y="316"/>
                </a:lnTo>
                <a:lnTo>
                  <a:pt x="116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234"/>
          <p:cNvSpPr>
            <a:spLocks/>
          </p:cNvSpPr>
          <p:nvPr userDrawn="1"/>
        </p:nvSpPr>
        <p:spPr bwMode="auto">
          <a:xfrm>
            <a:off x="2733675" y="298450"/>
            <a:ext cx="541338" cy="711200"/>
          </a:xfrm>
          <a:custGeom>
            <a:avLst/>
            <a:gdLst>
              <a:gd name="T0" fmla="*/ 0 w 404"/>
              <a:gd name="T1" fmla="*/ 0 h 528"/>
              <a:gd name="T2" fmla="*/ 400 w 404"/>
              <a:gd name="T3" fmla="*/ 0 h 528"/>
              <a:gd name="T4" fmla="*/ 400 w 404"/>
              <a:gd name="T5" fmla="*/ 104 h 528"/>
              <a:gd name="T6" fmla="*/ 116 w 404"/>
              <a:gd name="T7" fmla="*/ 104 h 528"/>
              <a:gd name="T8" fmla="*/ 116 w 404"/>
              <a:gd name="T9" fmla="*/ 210 h 528"/>
              <a:gd name="T10" fmla="*/ 366 w 404"/>
              <a:gd name="T11" fmla="*/ 210 h 528"/>
              <a:gd name="T12" fmla="*/ 366 w 404"/>
              <a:gd name="T13" fmla="*/ 314 h 528"/>
              <a:gd name="T14" fmla="*/ 116 w 404"/>
              <a:gd name="T15" fmla="*/ 314 h 528"/>
              <a:gd name="T16" fmla="*/ 116 w 404"/>
              <a:gd name="T17" fmla="*/ 426 h 528"/>
              <a:gd name="T18" fmla="*/ 404 w 404"/>
              <a:gd name="T19" fmla="*/ 426 h 528"/>
              <a:gd name="T20" fmla="*/ 404 w 404"/>
              <a:gd name="T21" fmla="*/ 528 h 528"/>
              <a:gd name="T22" fmla="*/ 0 w 404"/>
              <a:gd name="T23" fmla="*/ 528 h 528"/>
              <a:gd name="T24" fmla="*/ 0 w 404"/>
              <a:gd name="T2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4" h="528">
                <a:moveTo>
                  <a:pt x="0" y="0"/>
                </a:moveTo>
                <a:lnTo>
                  <a:pt x="400" y="0"/>
                </a:lnTo>
                <a:lnTo>
                  <a:pt x="400" y="104"/>
                </a:lnTo>
                <a:lnTo>
                  <a:pt x="116" y="104"/>
                </a:lnTo>
                <a:lnTo>
                  <a:pt x="116" y="210"/>
                </a:lnTo>
                <a:lnTo>
                  <a:pt x="366" y="210"/>
                </a:lnTo>
                <a:lnTo>
                  <a:pt x="366" y="314"/>
                </a:lnTo>
                <a:lnTo>
                  <a:pt x="116" y="314"/>
                </a:lnTo>
                <a:lnTo>
                  <a:pt x="116" y="426"/>
                </a:lnTo>
                <a:lnTo>
                  <a:pt x="404" y="426"/>
                </a:lnTo>
                <a:lnTo>
                  <a:pt x="404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235"/>
          <p:cNvSpPr>
            <a:spLocks/>
          </p:cNvSpPr>
          <p:nvPr userDrawn="1"/>
        </p:nvSpPr>
        <p:spPr bwMode="auto">
          <a:xfrm>
            <a:off x="3408363" y="298450"/>
            <a:ext cx="708025" cy="711200"/>
          </a:xfrm>
          <a:custGeom>
            <a:avLst/>
            <a:gdLst>
              <a:gd name="T0" fmla="*/ 0 w 530"/>
              <a:gd name="T1" fmla="*/ 0 h 528"/>
              <a:gd name="T2" fmla="*/ 126 w 530"/>
              <a:gd name="T3" fmla="*/ 0 h 528"/>
              <a:gd name="T4" fmla="*/ 264 w 530"/>
              <a:gd name="T5" fmla="*/ 224 h 528"/>
              <a:gd name="T6" fmla="*/ 404 w 530"/>
              <a:gd name="T7" fmla="*/ 0 h 528"/>
              <a:gd name="T8" fmla="*/ 530 w 530"/>
              <a:gd name="T9" fmla="*/ 0 h 528"/>
              <a:gd name="T10" fmla="*/ 530 w 530"/>
              <a:gd name="T11" fmla="*/ 528 h 528"/>
              <a:gd name="T12" fmla="*/ 414 w 530"/>
              <a:gd name="T13" fmla="*/ 528 h 528"/>
              <a:gd name="T14" fmla="*/ 414 w 530"/>
              <a:gd name="T15" fmla="*/ 184 h 528"/>
              <a:gd name="T16" fmla="*/ 264 w 530"/>
              <a:gd name="T17" fmla="*/ 410 h 528"/>
              <a:gd name="T18" fmla="*/ 262 w 530"/>
              <a:gd name="T19" fmla="*/ 410 h 528"/>
              <a:gd name="T20" fmla="*/ 114 w 530"/>
              <a:gd name="T21" fmla="*/ 186 h 528"/>
              <a:gd name="T22" fmla="*/ 114 w 530"/>
              <a:gd name="T23" fmla="*/ 528 h 528"/>
              <a:gd name="T24" fmla="*/ 0 w 530"/>
              <a:gd name="T25" fmla="*/ 528 h 528"/>
              <a:gd name="T26" fmla="*/ 0 w 530"/>
              <a:gd name="T2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0" h="528">
                <a:moveTo>
                  <a:pt x="0" y="0"/>
                </a:moveTo>
                <a:lnTo>
                  <a:pt x="126" y="0"/>
                </a:lnTo>
                <a:lnTo>
                  <a:pt x="264" y="224"/>
                </a:lnTo>
                <a:lnTo>
                  <a:pt x="404" y="0"/>
                </a:lnTo>
                <a:lnTo>
                  <a:pt x="530" y="0"/>
                </a:lnTo>
                <a:lnTo>
                  <a:pt x="530" y="528"/>
                </a:lnTo>
                <a:lnTo>
                  <a:pt x="414" y="528"/>
                </a:lnTo>
                <a:lnTo>
                  <a:pt x="414" y="184"/>
                </a:lnTo>
                <a:lnTo>
                  <a:pt x="264" y="410"/>
                </a:lnTo>
                <a:lnTo>
                  <a:pt x="262" y="410"/>
                </a:lnTo>
                <a:lnTo>
                  <a:pt x="114" y="186"/>
                </a:lnTo>
                <a:lnTo>
                  <a:pt x="114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Rectangle 236"/>
          <p:cNvSpPr>
            <a:spLocks noChangeArrowheads="1"/>
          </p:cNvSpPr>
          <p:nvPr userDrawn="1"/>
        </p:nvSpPr>
        <p:spPr bwMode="auto">
          <a:xfrm>
            <a:off x="4279900" y="298450"/>
            <a:ext cx="157163" cy="711200"/>
          </a:xfrm>
          <a:prstGeom prst="rect">
            <a:avLst/>
          </a:pr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237"/>
          <p:cNvSpPr>
            <a:spLocks/>
          </p:cNvSpPr>
          <p:nvPr userDrawn="1"/>
        </p:nvSpPr>
        <p:spPr bwMode="auto">
          <a:xfrm>
            <a:off x="4546600" y="288925"/>
            <a:ext cx="560388" cy="731838"/>
          </a:xfrm>
          <a:custGeom>
            <a:avLst/>
            <a:gdLst>
              <a:gd name="T0" fmla="*/ 68 w 418"/>
              <a:gd name="T1" fmla="*/ 378 h 544"/>
              <a:gd name="T2" fmla="*/ 124 w 418"/>
              <a:gd name="T3" fmla="*/ 414 h 544"/>
              <a:gd name="T4" fmla="*/ 184 w 418"/>
              <a:gd name="T5" fmla="*/ 438 h 544"/>
              <a:gd name="T6" fmla="*/ 226 w 418"/>
              <a:gd name="T7" fmla="*/ 442 h 544"/>
              <a:gd name="T8" fmla="*/ 272 w 418"/>
              <a:gd name="T9" fmla="*/ 434 h 544"/>
              <a:gd name="T10" fmla="*/ 298 w 418"/>
              <a:gd name="T11" fmla="*/ 412 h 544"/>
              <a:gd name="T12" fmla="*/ 304 w 418"/>
              <a:gd name="T13" fmla="*/ 390 h 544"/>
              <a:gd name="T14" fmla="*/ 300 w 418"/>
              <a:gd name="T15" fmla="*/ 370 h 544"/>
              <a:gd name="T16" fmla="*/ 270 w 418"/>
              <a:gd name="T17" fmla="*/ 346 h 544"/>
              <a:gd name="T18" fmla="*/ 196 w 418"/>
              <a:gd name="T19" fmla="*/ 322 h 544"/>
              <a:gd name="T20" fmla="*/ 124 w 418"/>
              <a:gd name="T21" fmla="*/ 300 h 544"/>
              <a:gd name="T22" fmla="*/ 70 w 418"/>
              <a:gd name="T23" fmla="*/ 272 h 544"/>
              <a:gd name="T24" fmla="*/ 40 w 418"/>
              <a:gd name="T25" fmla="*/ 240 h 544"/>
              <a:gd name="T26" fmla="*/ 24 w 418"/>
              <a:gd name="T27" fmla="*/ 198 h 544"/>
              <a:gd name="T28" fmla="*/ 22 w 418"/>
              <a:gd name="T29" fmla="*/ 160 h 544"/>
              <a:gd name="T30" fmla="*/ 24 w 418"/>
              <a:gd name="T31" fmla="*/ 126 h 544"/>
              <a:gd name="T32" fmla="*/ 42 w 418"/>
              <a:gd name="T33" fmla="*/ 80 h 544"/>
              <a:gd name="T34" fmla="*/ 74 w 418"/>
              <a:gd name="T35" fmla="*/ 44 h 544"/>
              <a:gd name="T36" fmla="*/ 116 w 418"/>
              <a:gd name="T37" fmla="*/ 18 h 544"/>
              <a:gd name="T38" fmla="*/ 168 w 418"/>
              <a:gd name="T39" fmla="*/ 2 h 544"/>
              <a:gd name="T40" fmla="*/ 206 w 418"/>
              <a:gd name="T41" fmla="*/ 0 h 544"/>
              <a:gd name="T42" fmla="*/ 288 w 418"/>
              <a:gd name="T43" fmla="*/ 10 h 544"/>
              <a:gd name="T44" fmla="*/ 360 w 418"/>
              <a:gd name="T45" fmla="*/ 38 h 544"/>
              <a:gd name="T46" fmla="*/ 342 w 418"/>
              <a:gd name="T47" fmla="*/ 156 h 544"/>
              <a:gd name="T48" fmla="*/ 290 w 418"/>
              <a:gd name="T49" fmla="*/ 124 h 544"/>
              <a:gd name="T50" fmla="*/ 238 w 418"/>
              <a:gd name="T51" fmla="*/ 106 h 544"/>
              <a:gd name="T52" fmla="*/ 206 w 418"/>
              <a:gd name="T53" fmla="*/ 102 h 544"/>
              <a:gd name="T54" fmla="*/ 164 w 418"/>
              <a:gd name="T55" fmla="*/ 110 h 544"/>
              <a:gd name="T56" fmla="*/ 142 w 418"/>
              <a:gd name="T57" fmla="*/ 130 h 544"/>
              <a:gd name="T58" fmla="*/ 138 w 418"/>
              <a:gd name="T59" fmla="*/ 150 h 544"/>
              <a:gd name="T60" fmla="*/ 142 w 418"/>
              <a:gd name="T61" fmla="*/ 172 h 544"/>
              <a:gd name="T62" fmla="*/ 174 w 418"/>
              <a:gd name="T63" fmla="*/ 196 h 544"/>
              <a:gd name="T64" fmla="*/ 252 w 418"/>
              <a:gd name="T65" fmla="*/ 220 h 544"/>
              <a:gd name="T66" fmla="*/ 352 w 418"/>
              <a:gd name="T67" fmla="*/ 258 h 544"/>
              <a:gd name="T68" fmla="*/ 386 w 418"/>
              <a:gd name="T69" fmla="*/ 284 h 544"/>
              <a:gd name="T70" fmla="*/ 408 w 418"/>
              <a:gd name="T71" fmla="*/ 320 h 544"/>
              <a:gd name="T72" fmla="*/ 418 w 418"/>
              <a:gd name="T73" fmla="*/ 362 h 544"/>
              <a:gd name="T74" fmla="*/ 418 w 418"/>
              <a:gd name="T75" fmla="*/ 380 h 544"/>
              <a:gd name="T76" fmla="*/ 410 w 418"/>
              <a:gd name="T77" fmla="*/ 434 h 544"/>
              <a:gd name="T78" fmla="*/ 388 w 418"/>
              <a:gd name="T79" fmla="*/ 478 h 544"/>
              <a:gd name="T80" fmla="*/ 352 w 418"/>
              <a:gd name="T81" fmla="*/ 512 h 544"/>
              <a:gd name="T82" fmla="*/ 304 w 418"/>
              <a:gd name="T83" fmla="*/ 534 h 544"/>
              <a:gd name="T84" fmla="*/ 246 w 418"/>
              <a:gd name="T85" fmla="*/ 544 h 544"/>
              <a:gd name="T86" fmla="*/ 194 w 418"/>
              <a:gd name="T87" fmla="*/ 544 h 544"/>
              <a:gd name="T88" fmla="*/ 106 w 418"/>
              <a:gd name="T89" fmla="*/ 524 h 544"/>
              <a:gd name="T90" fmla="*/ 24 w 418"/>
              <a:gd name="T91" fmla="*/ 48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8" h="544">
                <a:moveTo>
                  <a:pt x="0" y="460"/>
                </a:moveTo>
                <a:lnTo>
                  <a:pt x="68" y="378"/>
                </a:lnTo>
                <a:lnTo>
                  <a:pt x="68" y="378"/>
                </a:lnTo>
                <a:lnTo>
                  <a:pt x="86" y="392"/>
                </a:lnTo>
                <a:lnTo>
                  <a:pt x="106" y="404"/>
                </a:lnTo>
                <a:lnTo>
                  <a:pt x="124" y="414"/>
                </a:lnTo>
                <a:lnTo>
                  <a:pt x="144" y="424"/>
                </a:lnTo>
                <a:lnTo>
                  <a:pt x="162" y="432"/>
                </a:lnTo>
                <a:lnTo>
                  <a:pt x="184" y="438"/>
                </a:lnTo>
                <a:lnTo>
                  <a:pt x="204" y="440"/>
                </a:lnTo>
                <a:lnTo>
                  <a:pt x="226" y="442"/>
                </a:lnTo>
                <a:lnTo>
                  <a:pt x="226" y="442"/>
                </a:lnTo>
                <a:lnTo>
                  <a:pt x="244" y="440"/>
                </a:lnTo>
                <a:lnTo>
                  <a:pt x="258" y="438"/>
                </a:lnTo>
                <a:lnTo>
                  <a:pt x="272" y="434"/>
                </a:lnTo>
                <a:lnTo>
                  <a:pt x="284" y="428"/>
                </a:lnTo>
                <a:lnTo>
                  <a:pt x="292" y="422"/>
                </a:lnTo>
                <a:lnTo>
                  <a:pt x="298" y="412"/>
                </a:lnTo>
                <a:lnTo>
                  <a:pt x="302" y="402"/>
                </a:lnTo>
                <a:lnTo>
                  <a:pt x="304" y="392"/>
                </a:lnTo>
                <a:lnTo>
                  <a:pt x="304" y="390"/>
                </a:lnTo>
                <a:lnTo>
                  <a:pt x="304" y="390"/>
                </a:lnTo>
                <a:lnTo>
                  <a:pt x="302" y="380"/>
                </a:lnTo>
                <a:lnTo>
                  <a:pt x="300" y="370"/>
                </a:lnTo>
                <a:lnTo>
                  <a:pt x="292" y="362"/>
                </a:lnTo>
                <a:lnTo>
                  <a:pt x="284" y="354"/>
                </a:lnTo>
                <a:lnTo>
                  <a:pt x="270" y="346"/>
                </a:lnTo>
                <a:lnTo>
                  <a:pt x="250" y="338"/>
                </a:lnTo>
                <a:lnTo>
                  <a:pt x="226" y="332"/>
                </a:lnTo>
                <a:lnTo>
                  <a:pt x="196" y="322"/>
                </a:lnTo>
                <a:lnTo>
                  <a:pt x="196" y="322"/>
                </a:lnTo>
                <a:lnTo>
                  <a:pt x="158" y="312"/>
                </a:lnTo>
                <a:lnTo>
                  <a:pt x="124" y="300"/>
                </a:lnTo>
                <a:lnTo>
                  <a:pt x="94" y="288"/>
                </a:lnTo>
                <a:lnTo>
                  <a:pt x="82" y="280"/>
                </a:lnTo>
                <a:lnTo>
                  <a:pt x="70" y="272"/>
                </a:lnTo>
                <a:lnTo>
                  <a:pt x="58" y="262"/>
                </a:lnTo>
                <a:lnTo>
                  <a:pt x="48" y="252"/>
                </a:lnTo>
                <a:lnTo>
                  <a:pt x="40" y="240"/>
                </a:lnTo>
                <a:lnTo>
                  <a:pt x="34" y="226"/>
                </a:lnTo>
                <a:lnTo>
                  <a:pt x="28" y="212"/>
                </a:lnTo>
                <a:lnTo>
                  <a:pt x="24" y="198"/>
                </a:lnTo>
                <a:lnTo>
                  <a:pt x="22" y="180"/>
                </a:lnTo>
                <a:lnTo>
                  <a:pt x="22" y="162"/>
                </a:lnTo>
                <a:lnTo>
                  <a:pt x="22" y="160"/>
                </a:lnTo>
                <a:lnTo>
                  <a:pt x="22" y="160"/>
                </a:lnTo>
                <a:lnTo>
                  <a:pt x="22" y="142"/>
                </a:lnTo>
                <a:lnTo>
                  <a:pt x="24" y="126"/>
                </a:lnTo>
                <a:lnTo>
                  <a:pt x="30" y="110"/>
                </a:lnTo>
                <a:lnTo>
                  <a:pt x="36" y="94"/>
                </a:lnTo>
                <a:lnTo>
                  <a:pt x="42" y="80"/>
                </a:lnTo>
                <a:lnTo>
                  <a:pt x="52" y="66"/>
                </a:lnTo>
                <a:lnTo>
                  <a:pt x="62" y="54"/>
                </a:lnTo>
                <a:lnTo>
                  <a:pt x="74" y="44"/>
                </a:lnTo>
                <a:lnTo>
                  <a:pt x="86" y="34"/>
                </a:lnTo>
                <a:lnTo>
                  <a:pt x="100" y="26"/>
                </a:lnTo>
                <a:lnTo>
                  <a:pt x="116" y="18"/>
                </a:lnTo>
                <a:lnTo>
                  <a:pt x="132" y="12"/>
                </a:lnTo>
                <a:lnTo>
                  <a:pt x="150" y="6"/>
                </a:lnTo>
                <a:lnTo>
                  <a:pt x="168" y="2"/>
                </a:lnTo>
                <a:lnTo>
                  <a:pt x="186" y="0"/>
                </a:lnTo>
                <a:lnTo>
                  <a:pt x="206" y="0"/>
                </a:lnTo>
                <a:lnTo>
                  <a:pt x="206" y="0"/>
                </a:lnTo>
                <a:lnTo>
                  <a:pt x="234" y="2"/>
                </a:lnTo>
                <a:lnTo>
                  <a:pt x="262" y="4"/>
                </a:lnTo>
                <a:lnTo>
                  <a:pt x="288" y="10"/>
                </a:lnTo>
                <a:lnTo>
                  <a:pt x="314" y="18"/>
                </a:lnTo>
                <a:lnTo>
                  <a:pt x="338" y="28"/>
                </a:lnTo>
                <a:lnTo>
                  <a:pt x="360" y="38"/>
                </a:lnTo>
                <a:lnTo>
                  <a:pt x="382" y="52"/>
                </a:lnTo>
                <a:lnTo>
                  <a:pt x="404" y="68"/>
                </a:lnTo>
                <a:lnTo>
                  <a:pt x="342" y="156"/>
                </a:lnTo>
                <a:lnTo>
                  <a:pt x="342" y="156"/>
                </a:lnTo>
                <a:lnTo>
                  <a:pt x="308" y="134"/>
                </a:lnTo>
                <a:lnTo>
                  <a:pt x="290" y="124"/>
                </a:lnTo>
                <a:lnTo>
                  <a:pt x="272" y="116"/>
                </a:lnTo>
                <a:lnTo>
                  <a:pt x="256" y="110"/>
                </a:lnTo>
                <a:lnTo>
                  <a:pt x="238" y="106"/>
                </a:lnTo>
                <a:lnTo>
                  <a:pt x="222" y="104"/>
                </a:lnTo>
                <a:lnTo>
                  <a:pt x="206" y="102"/>
                </a:lnTo>
                <a:lnTo>
                  <a:pt x="206" y="102"/>
                </a:lnTo>
                <a:lnTo>
                  <a:pt x="190" y="104"/>
                </a:lnTo>
                <a:lnTo>
                  <a:pt x="176" y="106"/>
                </a:lnTo>
                <a:lnTo>
                  <a:pt x="164" y="110"/>
                </a:lnTo>
                <a:lnTo>
                  <a:pt x="154" y="116"/>
                </a:lnTo>
                <a:lnTo>
                  <a:pt x="146" y="124"/>
                </a:lnTo>
                <a:lnTo>
                  <a:pt x="142" y="130"/>
                </a:lnTo>
                <a:lnTo>
                  <a:pt x="138" y="140"/>
                </a:lnTo>
                <a:lnTo>
                  <a:pt x="138" y="148"/>
                </a:lnTo>
                <a:lnTo>
                  <a:pt x="138" y="150"/>
                </a:lnTo>
                <a:lnTo>
                  <a:pt x="138" y="150"/>
                </a:lnTo>
                <a:lnTo>
                  <a:pt x="138" y="162"/>
                </a:lnTo>
                <a:lnTo>
                  <a:pt x="142" y="172"/>
                </a:lnTo>
                <a:lnTo>
                  <a:pt x="150" y="182"/>
                </a:lnTo>
                <a:lnTo>
                  <a:pt x="160" y="190"/>
                </a:lnTo>
                <a:lnTo>
                  <a:pt x="174" y="196"/>
                </a:lnTo>
                <a:lnTo>
                  <a:pt x="194" y="204"/>
                </a:lnTo>
                <a:lnTo>
                  <a:pt x="252" y="220"/>
                </a:lnTo>
                <a:lnTo>
                  <a:pt x="252" y="220"/>
                </a:lnTo>
                <a:lnTo>
                  <a:pt x="290" y="232"/>
                </a:lnTo>
                <a:lnTo>
                  <a:pt x="322" y="244"/>
                </a:lnTo>
                <a:lnTo>
                  <a:pt x="352" y="258"/>
                </a:lnTo>
                <a:lnTo>
                  <a:pt x="364" y="266"/>
                </a:lnTo>
                <a:lnTo>
                  <a:pt x="376" y="276"/>
                </a:lnTo>
                <a:lnTo>
                  <a:pt x="386" y="284"/>
                </a:lnTo>
                <a:lnTo>
                  <a:pt x="394" y="296"/>
                </a:lnTo>
                <a:lnTo>
                  <a:pt x="402" y="306"/>
                </a:lnTo>
                <a:lnTo>
                  <a:pt x="408" y="320"/>
                </a:lnTo>
                <a:lnTo>
                  <a:pt x="412" y="332"/>
                </a:lnTo>
                <a:lnTo>
                  <a:pt x="416" y="346"/>
                </a:lnTo>
                <a:lnTo>
                  <a:pt x="418" y="362"/>
                </a:lnTo>
                <a:lnTo>
                  <a:pt x="418" y="378"/>
                </a:lnTo>
                <a:lnTo>
                  <a:pt x="418" y="380"/>
                </a:lnTo>
                <a:lnTo>
                  <a:pt x="418" y="380"/>
                </a:lnTo>
                <a:lnTo>
                  <a:pt x="418" y="400"/>
                </a:lnTo>
                <a:lnTo>
                  <a:pt x="416" y="418"/>
                </a:lnTo>
                <a:lnTo>
                  <a:pt x="410" y="434"/>
                </a:lnTo>
                <a:lnTo>
                  <a:pt x="404" y="450"/>
                </a:lnTo>
                <a:lnTo>
                  <a:pt x="396" y="464"/>
                </a:lnTo>
                <a:lnTo>
                  <a:pt x="388" y="478"/>
                </a:lnTo>
                <a:lnTo>
                  <a:pt x="376" y="490"/>
                </a:lnTo>
                <a:lnTo>
                  <a:pt x="364" y="502"/>
                </a:lnTo>
                <a:lnTo>
                  <a:pt x="352" y="512"/>
                </a:lnTo>
                <a:lnTo>
                  <a:pt x="336" y="520"/>
                </a:lnTo>
                <a:lnTo>
                  <a:pt x="320" y="528"/>
                </a:lnTo>
                <a:lnTo>
                  <a:pt x="304" y="534"/>
                </a:lnTo>
                <a:lnTo>
                  <a:pt x="286" y="538"/>
                </a:lnTo>
                <a:lnTo>
                  <a:pt x="266" y="542"/>
                </a:lnTo>
                <a:lnTo>
                  <a:pt x="246" y="544"/>
                </a:lnTo>
                <a:lnTo>
                  <a:pt x="224" y="544"/>
                </a:lnTo>
                <a:lnTo>
                  <a:pt x="224" y="544"/>
                </a:lnTo>
                <a:lnTo>
                  <a:pt x="194" y="544"/>
                </a:lnTo>
                <a:lnTo>
                  <a:pt x="164" y="540"/>
                </a:lnTo>
                <a:lnTo>
                  <a:pt x="136" y="532"/>
                </a:lnTo>
                <a:lnTo>
                  <a:pt x="106" y="524"/>
                </a:lnTo>
                <a:lnTo>
                  <a:pt x="78" y="512"/>
                </a:lnTo>
                <a:lnTo>
                  <a:pt x="50" y="496"/>
                </a:lnTo>
                <a:lnTo>
                  <a:pt x="24" y="480"/>
                </a:lnTo>
                <a:lnTo>
                  <a:pt x="0" y="460"/>
                </a:lnTo>
                <a:lnTo>
                  <a:pt x="0" y="46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238"/>
          <p:cNvSpPr>
            <a:spLocks/>
          </p:cNvSpPr>
          <p:nvPr userDrawn="1"/>
        </p:nvSpPr>
        <p:spPr bwMode="auto">
          <a:xfrm>
            <a:off x="5173663" y="298450"/>
            <a:ext cx="585787" cy="711200"/>
          </a:xfrm>
          <a:custGeom>
            <a:avLst/>
            <a:gdLst>
              <a:gd name="T0" fmla="*/ 160 w 438"/>
              <a:gd name="T1" fmla="*/ 106 h 528"/>
              <a:gd name="T2" fmla="*/ 0 w 438"/>
              <a:gd name="T3" fmla="*/ 106 h 528"/>
              <a:gd name="T4" fmla="*/ 0 w 438"/>
              <a:gd name="T5" fmla="*/ 0 h 528"/>
              <a:gd name="T6" fmla="*/ 438 w 438"/>
              <a:gd name="T7" fmla="*/ 0 h 528"/>
              <a:gd name="T8" fmla="*/ 438 w 438"/>
              <a:gd name="T9" fmla="*/ 106 h 528"/>
              <a:gd name="T10" fmla="*/ 276 w 438"/>
              <a:gd name="T11" fmla="*/ 106 h 528"/>
              <a:gd name="T12" fmla="*/ 276 w 438"/>
              <a:gd name="T13" fmla="*/ 528 h 528"/>
              <a:gd name="T14" fmla="*/ 160 w 438"/>
              <a:gd name="T15" fmla="*/ 528 h 528"/>
              <a:gd name="T16" fmla="*/ 160 w 438"/>
              <a:gd name="T17" fmla="*/ 1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528">
                <a:moveTo>
                  <a:pt x="160" y="106"/>
                </a:moveTo>
                <a:lnTo>
                  <a:pt x="0" y="106"/>
                </a:lnTo>
                <a:lnTo>
                  <a:pt x="0" y="0"/>
                </a:lnTo>
                <a:lnTo>
                  <a:pt x="438" y="0"/>
                </a:lnTo>
                <a:lnTo>
                  <a:pt x="438" y="106"/>
                </a:lnTo>
                <a:lnTo>
                  <a:pt x="276" y="106"/>
                </a:lnTo>
                <a:lnTo>
                  <a:pt x="276" y="528"/>
                </a:lnTo>
                <a:lnTo>
                  <a:pt x="160" y="528"/>
                </a:lnTo>
                <a:lnTo>
                  <a:pt x="160" y="10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239"/>
          <p:cNvSpPr>
            <a:spLocks/>
          </p:cNvSpPr>
          <p:nvPr userDrawn="1"/>
        </p:nvSpPr>
        <p:spPr bwMode="auto">
          <a:xfrm>
            <a:off x="5849938" y="298450"/>
            <a:ext cx="612775" cy="711200"/>
          </a:xfrm>
          <a:custGeom>
            <a:avLst/>
            <a:gdLst>
              <a:gd name="T0" fmla="*/ 0 w 458"/>
              <a:gd name="T1" fmla="*/ 0 h 528"/>
              <a:gd name="T2" fmla="*/ 242 w 458"/>
              <a:gd name="T3" fmla="*/ 0 h 528"/>
              <a:gd name="T4" fmla="*/ 242 w 458"/>
              <a:gd name="T5" fmla="*/ 0 h 528"/>
              <a:gd name="T6" fmla="*/ 268 w 458"/>
              <a:gd name="T7" fmla="*/ 0 h 528"/>
              <a:gd name="T8" fmla="*/ 290 w 458"/>
              <a:gd name="T9" fmla="*/ 4 h 528"/>
              <a:gd name="T10" fmla="*/ 312 w 458"/>
              <a:gd name="T11" fmla="*/ 8 h 528"/>
              <a:gd name="T12" fmla="*/ 332 w 458"/>
              <a:gd name="T13" fmla="*/ 14 h 528"/>
              <a:gd name="T14" fmla="*/ 350 w 458"/>
              <a:gd name="T15" fmla="*/ 22 h 528"/>
              <a:gd name="T16" fmla="*/ 368 w 458"/>
              <a:gd name="T17" fmla="*/ 30 h 528"/>
              <a:gd name="T18" fmla="*/ 382 w 458"/>
              <a:gd name="T19" fmla="*/ 40 h 528"/>
              <a:gd name="T20" fmla="*/ 396 w 458"/>
              <a:gd name="T21" fmla="*/ 54 h 528"/>
              <a:gd name="T22" fmla="*/ 396 w 458"/>
              <a:gd name="T23" fmla="*/ 54 h 528"/>
              <a:gd name="T24" fmla="*/ 408 w 458"/>
              <a:gd name="T25" fmla="*/ 64 h 528"/>
              <a:gd name="T26" fmla="*/ 416 w 458"/>
              <a:gd name="T27" fmla="*/ 78 h 528"/>
              <a:gd name="T28" fmla="*/ 424 w 458"/>
              <a:gd name="T29" fmla="*/ 92 h 528"/>
              <a:gd name="T30" fmla="*/ 430 w 458"/>
              <a:gd name="T31" fmla="*/ 106 h 528"/>
              <a:gd name="T32" fmla="*/ 436 w 458"/>
              <a:gd name="T33" fmla="*/ 122 h 528"/>
              <a:gd name="T34" fmla="*/ 440 w 458"/>
              <a:gd name="T35" fmla="*/ 138 h 528"/>
              <a:gd name="T36" fmla="*/ 442 w 458"/>
              <a:gd name="T37" fmla="*/ 156 h 528"/>
              <a:gd name="T38" fmla="*/ 442 w 458"/>
              <a:gd name="T39" fmla="*/ 174 h 528"/>
              <a:gd name="T40" fmla="*/ 442 w 458"/>
              <a:gd name="T41" fmla="*/ 176 h 528"/>
              <a:gd name="T42" fmla="*/ 442 w 458"/>
              <a:gd name="T43" fmla="*/ 176 h 528"/>
              <a:gd name="T44" fmla="*/ 440 w 458"/>
              <a:gd name="T45" fmla="*/ 206 h 528"/>
              <a:gd name="T46" fmla="*/ 434 w 458"/>
              <a:gd name="T47" fmla="*/ 234 h 528"/>
              <a:gd name="T48" fmla="*/ 424 w 458"/>
              <a:gd name="T49" fmla="*/ 258 h 528"/>
              <a:gd name="T50" fmla="*/ 410 w 458"/>
              <a:gd name="T51" fmla="*/ 280 h 528"/>
              <a:gd name="T52" fmla="*/ 394 w 458"/>
              <a:gd name="T53" fmla="*/ 300 h 528"/>
              <a:gd name="T54" fmla="*/ 374 w 458"/>
              <a:gd name="T55" fmla="*/ 316 h 528"/>
              <a:gd name="T56" fmla="*/ 352 w 458"/>
              <a:gd name="T57" fmla="*/ 330 h 528"/>
              <a:gd name="T58" fmla="*/ 328 w 458"/>
              <a:gd name="T59" fmla="*/ 340 h 528"/>
              <a:gd name="T60" fmla="*/ 458 w 458"/>
              <a:gd name="T61" fmla="*/ 528 h 528"/>
              <a:gd name="T62" fmla="*/ 322 w 458"/>
              <a:gd name="T63" fmla="*/ 528 h 528"/>
              <a:gd name="T64" fmla="*/ 208 w 458"/>
              <a:gd name="T65" fmla="*/ 360 h 528"/>
              <a:gd name="T66" fmla="*/ 118 w 458"/>
              <a:gd name="T67" fmla="*/ 360 h 528"/>
              <a:gd name="T68" fmla="*/ 118 w 458"/>
              <a:gd name="T69" fmla="*/ 528 h 528"/>
              <a:gd name="T70" fmla="*/ 0 w 458"/>
              <a:gd name="T71" fmla="*/ 528 h 528"/>
              <a:gd name="T72" fmla="*/ 0 w 458"/>
              <a:gd name="T7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8" h="528">
                <a:moveTo>
                  <a:pt x="0" y="0"/>
                </a:moveTo>
                <a:lnTo>
                  <a:pt x="242" y="0"/>
                </a:lnTo>
                <a:lnTo>
                  <a:pt x="242" y="0"/>
                </a:lnTo>
                <a:lnTo>
                  <a:pt x="268" y="0"/>
                </a:lnTo>
                <a:lnTo>
                  <a:pt x="290" y="4"/>
                </a:lnTo>
                <a:lnTo>
                  <a:pt x="312" y="8"/>
                </a:lnTo>
                <a:lnTo>
                  <a:pt x="332" y="14"/>
                </a:lnTo>
                <a:lnTo>
                  <a:pt x="350" y="22"/>
                </a:lnTo>
                <a:lnTo>
                  <a:pt x="368" y="30"/>
                </a:lnTo>
                <a:lnTo>
                  <a:pt x="382" y="40"/>
                </a:lnTo>
                <a:lnTo>
                  <a:pt x="396" y="54"/>
                </a:lnTo>
                <a:lnTo>
                  <a:pt x="396" y="54"/>
                </a:lnTo>
                <a:lnTo>
                  <a:pt x="408" y="64"/>
                </a:lnTo>
                <a:lnTo>
                  <a:pt x="416" y="78"/>
                </a:lnTo>
                <a:lnTo>
                  <a:pt x="424" y="92"/>
                </a:lnTo>
                <a:lnTo>
                  <a:pt x="430" y="106"/>
                </a:lnTo>
                <a:lnTo>
                  <a:pt x="436" y="122"/>
                </a:lnTo>
                <a:lnTo>
                  <a:pt x="440" y="138"/>
                </a:lnTo>
                <a:lnTo>
                  <a:pt x="442" y="156"/>
                </a:lnTo>
                <a:lnTo>
                  <a:pt x="442" y="174"/>
                </a:lnTo>
                <a:lnTo>
                  <a:pt x="442" y="176"/>
                </a:lnTo>
                <a:lnTo>
                  <a:pt x="442" y="176"/>
                </a:lnTo>
                <a:lnTo>
                  <a:pt x="440" y="206"/>
                </a:lnTo>
                <a:lnTo>
                  <a:pt x="434" y="234"/>
                </a:lnTo>
                <a:lnTo>
                  <a:pt x="424" y="258"/>
                </a:lnTo>
                <a:lnTo>
                  <a:pt x="410" y="280"/>
                </a:lnTo>
                <a:lnTo>
                  <a:pt x="394" y="300"/>
                </a:lnTo>
                <a:lnTo>
                  <a:pt x="374" y="316"/>
                </a:lnTo>
                <a:lnTo>
                  <a:pt x="352" y="330"/>
                </a:lnTo>
                <a:lnTo>
                  <a:pt x="328" y="340"/>
                </a:lnTo>
                <a:lnTo>
                  <a:pt x="458" y="528"/>
                </a:lnTo>
                <a:lnTo>
                  <a:pt x="322" y="528"/>
                </a:lnTo>
                <a:lnTo>
                  <a:pt x="208" y="360"/>
                </a:lnTo>
                <a:lnTo>
                  <a:pt x="118" y="360"/>
                </a:lnTo>
                <a:lnTo>
                  <a:pt x="118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240"/>
          <p:cNvSpPr>
            <a:spLocks/>
          </p:cNvSpPr>
          <p:nvPr userDrawn="1"/>
        </p:nvSpPr>
        <p:spPr bwMode="auto">
          <a:xfrm>
            <a:off x="6007100" y="439738"/>
            <a:ext cx="276225" cy="203200"/>
          </a:xfrm>
          <a:custGeom>
            <a:avLst/>
            <a:gdLst>
              <a:gd name="T0" fmla="*/ 118 w 206"/>
              <a:gd name="T1" fmla="*/ 152 h 152"/>
              <a:gd name="T2" fmla="*/ 118 w 206"/>
              <a:gd name="T3" fmla="*/ 152 h 152"/>
              <a:gd name="T4" fmla="*/ 138 w 206"/>
              <a:gd name="T5" fmla="*/ 152 h 152"/>
              <a:gd name="T6" fmla="*/ 154 w 206"/>
              <a:gd name="T7" fmla="*/ 148 h 152"/>
              <a:gd name="T8" fmla="*/ 170 w 206"/>
              <a:gd name="T9" fmla="*/ 140 h 152"/>
              <a:gd name="T10" fmla="*/ 182 w 206"/>
              <a:gd name="T11" fmla="*/ 132 h 152"/>
              <a:gd name="T12" fmla="*/ 192 w 206"/>
              <a:gd name="T13" fmla="*/ 122 h 152"/>
              <a:gd name="T14" fmla="*/ 200 w 206"/>
              <a:gd name="T15" fmla="*/ 108 h 152"/>
              <a:gd name="T16" fmla="*/ 204 w 206"/>
              <a:gd name="T17" fmla="*/ 94 h 152"/>
              <a:gd name="T18" fmla="*/ 206 w 206"/>
              <a:gd name="T19" fmla="*/ 78 h 152"/>
              <a:gd name="T20" fmla="*/ 206 w 206"/>
              <a:gd name="T21" fmla="*/ 76 h 152"/>
              <a:gd name="T22" fmla="*/ 206 w 206"/>
              <a:gd name="T23" fmla="*/ 76 h 152"/>
              <a:gd name="T24" fmla="*/ 204 w 206"/>
              <a:gd name="T25" fmla="*/ 58 h 152"/>
              <a:gd name="T26" fmla="*/ 200 w 206"/>
              <a:gd name="T27" fmla="*/ 44 h 152"/>
              <a:gd name="T28" fmla="*/ 192 w 206"/>
              <a:gd name="T29" fmla="*/ 30 h 152"/>
              <a:gd name="T30" fmla="*/ 182 w 206"/>
              <a:gd name="T31" fmla="*/ 20 h 152"/>
              <a:gd name="T32" fmla="*/ 168 w 206"/>
              <a:gd name="T33" fmla="*/ 12 h 152"/>
              <a:gd name="T34" fmla="*/ 152 w 206"/>
              <a:gd name="T35" fmla="*/ 6 h 152"/>
              <a:gd name="T36" fmla="*/ 134 w 206"/>
              <a:gd name="T37" fmla="*/ 2 h 152"/>
              <a:gd name="T38" fmla="*/ 114 w 206"/>
              <a:gd name="T39" fmla="*/ 0 h 152"/>
              <a:gd name="T40" fmla="*/ 0 w 206"/>
              <a:gd name="T41" fmla="*/ 0 h 152"/>
              <a:gd name="T42" fmla="*/ 0 w 206"/>
              <a:gd name="T43" fmla="*/ 152 h 152"/>
              <a:gd name="T44" fmla="*/ 118 w 206"/>
              <a:gd name="T4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" h="152">
                <a:moveTo>
                  <a:pt x="118" y="152"/>
                </a:moveTo>
                <a:lnTo>
                  <a:pt x="118" y="152"/>
                </a:lnTo>
                <a:lnTo>
                  <a:pt x="138" y="152"/>
                </a:lnTo>
                <a:lnTo>
                  <a:pt x="154" y="148"/>
                </a:lnTo>
                <a:lnTo>
                  <a:pt x="170" y="140"/>
                </a:lnTo>
                <a:lnTo>
                  <a:pt x="182" y="132"/>
                </a:lnTo>
                <a:lnTo>
                  <a:pt x="192" y="122"/>
                </a:lnTo>
                <a:lnTo>
                  <a:pt x="200" y="108"/>
                </a:lnTo>
                <a:lnTo>
                  <a:pt x="204" y="94"/>
                </a:lnTo>
                <a:lnTo>
                  <a:pt x="206" y="78"/>
                </a:lnTo>
                <a:lnTo>
                  <a:pt x="206" y="76"/>
                </a:lnTo>
                <a:lnTo>
                  <a:pt x="206" y="76"/>
                </a:lnTo>
                <a:lnTo>
                  <a:pt x="204" y="58"/>
                </a:lnTo>
                <a:lnTo>
                  <a:pt x="200" y="44"/>
                </a:lnTo>
                <a:lnTo>
                  <a:pt x="192" y="30"/>
                </a:lnTo>
                <a:lnTo>
                  <a:pt x="182" y="20"/>
                </a:lnTo>
                <a:lnTo>
                  <a:pt x="168" y="12"/>
                </a:lnTo>
                <a:lnTo>
                  <a:pt x="152" y="6"/>
                </a:lnTo>
                <a:lnTo>
                  <a:pt x="134" y="2"/>
                </a:lnTo>
                <a:lnTo>
                  <a:pt x="114" y="0"/>
                </a:lnTo>
                <a:lnTo>
                  <a:pt x="0" y="0"/>
                </a:lnTo>
                <a:lnTo>
                  <a:pt x="0" y="152"/>
                </a:lnTo>
                <a:lnTo>
                  <a:pt x="118" y="152"/>
                </a:lnTo>
                <a:close/>
              </a:path>
            </a:pathLst>
          </a:cu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241"/>
          <p:cNvSpPr>
            <a:spLocks/>
          </p:cNvSpPr>
          <p:nvPr userDrawn="1"/>
        </p:nvSpPr>
        <p:spPr bwMode="auto">
          <a:xfrm>
            <a:off x="6462713" y="298450"/>
            <a:ext cx="700087" cy="711200"/>
          </a:xfrm>
          <a:custGeom>
            <a:avLst/>
            <a:gdLst>
              <a:gd name="T0" fmla="*/ 204 w 524"/>
              <a:gd name="T1" fmla="*/ 320 h 528"/>
              <a:gd name="T2" fmla="*/ 0 w 524"/>
              <a:gd name="T3" fmla="*/ 0 h 528"/>
              <a:gd name="T4" fmla="*/ 136 w 524"/>
              <a:gd name="T5" fmla="*/ 0 h 528"/>
              <a:gd name="T6" fmla="*/ 262 w 524"/>
              <a:gd name="T7" fmla="*/ 212 h 528"/>
              <a:gd name="T8" fmla="*/ 390 w 524"/>
              <a:gd name="T9" fmla="*/ 0 h 528"/>
              <a:gd name="T10" fmla="*/ 524 w 524"/>
              <a:gd name="T11" fmla="*/ 0 h 528"/>
              <a:gd name="T12" fmla="*/ 320 w 524"/>
              <a:gd name="T13" fmla="*/ 318 h 528"/>
              <a:gd name="T14" fmla="*/ 320 w 524"/>
              <a:gd name="T15" fmla="*/ 528 h 528"/>
              <a:gd name="T16" fmla="*/ 204 w 524"/>
              <a:gd name="T17" fmla="*/ 528 h 528"/>
              <a:gd name="T18" fmla="*/ 204 w 524"/>
              <a:gd name="T19" fmla="*/ 32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528">
                <a:moveTo>
                  <a:pt x="204" y="320"/>
                </a:moveTo>
                <a:lnTo>
                  <a:pt x="0" y="0"/>
                </a:lnTo>
                <a:lnTo>
                  <a:pt x="136" y="0"/>
                </a:lnTo>
                <a:lnTo>
                  <a:pt x="262" y="212"/>
                </a:lnTo>
                <a:lnTo>
                  <a:pt x="390" y="0"/>
                </a:lnTo>
                <a:lnTo>
                  <a:pt x="524" y="0"/>
                </a:lnTo>
                <a:lnTo>
                  <a:pt x="320" y="318"/>
                </a:lnTo>
                <a:lnTo>
                  <a:pt x="320" y="528"/>
                </a:lnTo>
                <a:lnTo>
                  <a:pt x="204" y="528"/>
                </a:lnTo>
                <a:lnTo>
                  <a:pt x="204" y="32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Rectangle 41"/>
          <p:cNvSpPr>
            <a:spLocks noChangeArrowheads="1"/>
          </p:cNvSpPr>
          <p:nvPr userDrawn="1"/>
        </p:nvSpPr>
        <p:spPr bwMode="auto">
          <a:xfrm>
            <a:off x="7450138" y="273050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Gilbert </a:t>
            </a:r>
          </a:p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Kirss </a:t>
            </a:r>
          </a:p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Foster</a:t>
            </a:r>
            <a:endParaRPr lang="en-US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400800" cy="1295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202" y="4419600"/>
            <a:ext cx="1419598" cy="1066800"/>
          </a:xfrm>
          <a:effectLst/>
        </p:spPr>
        <p:txBody>
          <a:bodyPr lIns="0" tIns="0" rIns="0" bIns="0"/>
          <a:lstStyle>
            <a:lvl1pPr algn="r">
              <a:defRPr sz="6600">
                <a:solidFill>
                  <a:srgbClr val="F7D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BB6FC-135D-40A3-8924-4769EF04B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AE69-D8CA-403F-8809-A2A5B4138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AD5C-7436-4A85-82F8-3C76C862C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65A6-576A-4AC3-8873-EAF195D1E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11 - </a:t>
            </a:r>
            <a:fld id="{BFFD1947-013C-4AF9-ABAD-C69A62DB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11 - </a:t>
            </a:r>
            <a:fld id="{5E78AC08-F7C1-409E-BAAE-D4F0909F0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18 - </a:t>
            </a:r>
            <a:fld id="{3A1DD6AA-CA65-4D7A-A6EE-6492F1962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18 - </a:t>
            </a:r>
            <a:fld id="{E6F59AF8-2083-4FAC-82C6-96D0D756A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D39C-FE0F-43F8-8A9D-34C59652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8181-0538-48FD-92DA-25FD9024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57F1-1A9F-464A-8890-BAD958BFE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8979-AD16-4343-AD8E-F1DC1E254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B3E5-9F85-4C68-B5F1-40874E743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962400" cy="2011362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A75C3-2061-4DFA-8B19-CFD6791A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6EAF-5096-47D6-80AD-7D4A7EF5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9F57-81D8-4EFF-84B4-3BB3F2EF5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3EE5-394A-4F44-8F91-FE3694214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33CC-5F1B-446A-9A71-A19022EA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625"/>
            <a:ext cx="7620000" cy="869950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37D7-FB89-494A-9932-4CC24D8B4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E99A-270F-4904-B1AD-622529D3D6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B00F-7ADA-4335-82DB-4377D917F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CBE4-8B75-417D-9914-6C445E076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7459-2341-460B-93E5-A14A921D1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50FB-5645-45E7-AC7D-90D025080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6309A-225D-494C-AAAB-F4F3EA566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335359"/>
          </a:solidFill>
          <a:ln>
            <a:solidFill>
              <a:srgbClr val="335359"/>
            </a:solidFill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7"/>
          <p:cNvSpPr>
            <a:spLocks noChangeArrowheads="1"/>
          </p:cNvSpPr>
          <p:nvPr userDrawn="1"/>
        </p:nvSpPr>
        <p:spPr bwMode="auto">
          <a:xfrm>
            <a:off x="0" y="-152400"/>
            <a:ext cx="9144000" cy="1371600"/>
          </a:xfrm>
          <a:prstGeom prst="rect">
            <a:avLst/>
          </a:prstGeom>
          <a:solidFill>
            <a:srgbClr val="3353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0650"/>
            <a:ext cx="6581775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9388"/>
            <a:ext cx="86868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18288" rIns="91440" bIns="1828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100" b="1" smtClean="0">
                <a:solidFill>
                  <a:srgbClr val="F7D300"/>
                </a:solidFill>
              </a:defRPr>
            </a:lvl1pPr>
          </a:lstStyle>
          <a:p>
            <a:pPr>
              <a:defRPr/>
            </a:pPr>
            <a:fld id="{94873DF1-ED06-48EE-B4E2-1BC40E3B7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8600" y="76200"/>
            <a:ext cx="1143000" cy="990600"/>
            <a:chOff x="7687152" y="136449"/>
            <a:chExt cx="1221083" cy="119264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 rot="1164575">
              <a:off x="7687152" y="196992"/>
              <a:ext cx="1221083" cy="10715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164575">
              <a:off x="7734223" y="244063"/>
              <a:ext cx="1126941" cy="977421"/>
            </a:xfrm>
            <a:custGeom>
              <a:avLst/>
              <a:gdLst>
                <a:gd name="T0" fmla="*/ 204 w 814"/>
                <a:gd name="T1" fmla="*/ 706 h 706"/>
                <a:gd name="T2" fmla="*/ 0 w 814"/>
                <a:gd name="T3" fmla="*/ 352 h 706"/>
                <a:gd name="T4" fmla="*/ 204 w 814"/>
                <a:gd name="T5" fmla="*/ 0 h 706"/>
                <a:gd name="T6" fmla="*/ 612 w 814"/>
                <a:gd name="T7" fmla="*/ 0 h 706"/>
                <a:gd name="T8" fmla="*/ 814 w 814"/>
                <a:gd name="T9" fmla="*/ 352 h 706"/>
                <a:gd name="T10" fmla="*/ 612 w 814"/>
                <a:gd name="T11" fmla="*/ 706 h 706"/>
                <a:gd name="T12" fmla="*/ 204 w 814"/>
                <a:gd name="T1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706">
                  <a:moveTo>
                    <a:pt x="204" y="706"/>
                  </a:moveTo>
                  <a:lnTo>
                    <a:pt x="0" y="352"/>
                  </a:lnTo>
                  <a:lnTo>
                    <a:pt x="204" y="0"/>
                  </a:lnTo>
                  <a:lnTo>
                    <a:pt x="612" y="0"/>
                  </a:lnTo>
                  <a:lnTo>
                    <a:pt x="814" y="352"/>
                  </a:lnTo>
                  <a:lnTo>
                    <a:pt x="612" y="706"/>
                  </a:lnTo>
                  <a:lnTo>
                    <a:pt x="204" y="706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rot="1164575">
              <a:off x="8361513" y="1246031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8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8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rot="1164575">
              <a:off x="8790297" y="880336"/>
              <a:ext cx="80298" cy="80298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8 h 58"/>
                <a:gd name="T4" fmla="*/ 58 w 58"/>
                <a:gd name="T5" fmla="*/ 34 h 58"/>
                <a:gd name="T6" fmla="*/ 56 w 58"/>
                <a:gd name="T7" fmla="*/ 40 h 58"/>
                <a:gd name="T8" fmla="*/ 50 w 58"/>
                <a:gd name="T9" fmla="*/ 50 h 58"/>
                <a:gd name="T10" fmla="*/ 40 w 58"/>
                <a:gd name="T11" fmla="*/ 56 h 58"/>
                <a:gd name="T12" fmla="*/ 34 w 58"/>
                <a:gd name="T13" fmla="*/ 58 h 58"/>
                <a:gd name="T14" fmla="*/ 28 w 58"/>
                <a:gd name="T15" fmla="*/ 58 h 58"/>
                <a:gd name="T16" fmla="*/ 28 w 58"/>
                <a:gd name="T17" fmla="*/ 58 h 58"/>
                <a:gd name="T18" fmla="*/ 24 w 58"/>
                <a:gd name="T19" fmla="*/ 58 h 58"/>
                <a:gd name="T20" fmla="*/ 18 w 58"/>
                <a:gd name="T21" fmla="*/ 56 h 58"/>
                <a:gd name="T22" fmla="*/ 8 w 58"/>
                <a:gd name="T23" fmla="*/ 50 h 58"/>
                <a:gd name="T24" fmla="*/ 2 w 58"/>
                <a:gd name="T25" fmla="*/ 40 h 58"/>
                <a:gd name="T26" fmla="*/ 0 w 58"/>
                <a:gd name="T27" fmla="*/ 34 h 58"/>
                <a:gd name="T28" fmla="*/ 0 w 58"/>
                <a:gd name="T29" fmla="*/ 28 h 58"/>
                <a:gd name="T30" fmla="*/ 0 w 58"/>
                <a:gd name="T31" fmla="*/ 28 h 58"/>
                <a:gd name="T32" fmla="*/ 0 w 58"/>
                <a:gd name="T33" fmla="*/ 22 h 58"/>
                <a:gd name="T34" fmla="*/ 2 w 58"/>
                <a:gd name="T35" fmla="*/ 18 h 58"/>
                <a:gd name="T36" fmla="*/ 8 w 58"/>
                <a:gd name="T37" fmla="*/ 8 h 58"/>
                <a:gd name="T38" fmla="*/ 18 w 58"/>
                <a:gd name="T39" fmla="*/ 2 h 58"/>
                <a:gd name="T40" fmla="*/ 24 w 58"/>
                <a:gd name="T41" fmla="*/ 0 h 58"/>
                <a:gd name="T42" fmla="*/ 28 w 58"/>
                <a:gd name="T43" fmla="*/ 0 h 58"/>
                <a:gd name="T44" fmla="*/ 28 w 58"/>
                <a:gd name="T45" fmla="*/ 0 h 58"/>
                <a:gd name="T46" fmla="*/ 34 w 58"/>
                <a:gd name="T47" fmla="*/ 0 h 58"/>
                <a:gd name="T48" fmla="*/ 40 w 58"/>
                <a:gd name="T49" fmla="*/ 2 h 58"/>
                <a:gd name="T50" fmla="*/ 50 w 58"/>
                <a:gd name="T51" fmla="*/ 8 h 58"/>
                <a:gd name="T52" fmla="*/ 56 w 58"/>
                <a:gd name="T53" fmla="*/ 18 h 58"/>
                <a:gd name="T54" fmla="*/ 58 w 58"/>
                <a:gd name="T55" fmla="*/ 22 h 58"/>
                <a:gd name="T56" fmla="*/ 58 w 58"/>
                <a:gd name="T57" fmla="*/ 28 h 58"/>
                <a:gd name="T58" fmla="*/ 58 w 58"/>
                <a:gd name="T5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8"/>
                  </a:lnTo>
                  <a:lnTo>
                    <a:pt x="58" y="34"/>
                  </a:lnTo>
                  <a:lnTo>
                    <a:pt x="56" y="40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4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rot="1164575">
              <a:off x="8686328" y="324161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6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6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rot="1164575">
              <a:off x="8153576" y="136449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6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6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1164575">
              <a:off x="7724792" y="504913"/>
              <a:ext cx="80298" cy="80298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8 h 58"/>
                <a:gd name="T4" fmla="*/ 58 w 58"/>
                <a:gd name="T5" fmla="*/ 34 h 58"/>
                <a:gd name="T6" fmla="*/ 56 w 58"/>
                <a:gd name="T7" fmla="*/ 40 h 58"/>
                <a:gd name="T8" fmla="*/ 50 w 58"/>
                <a:gd name="T9" fmla="*/ 50 h 58"/>
                <a:gd name="T10" fmla="*/ 42 w 58"/>
                <a:gd name="T11" fmla="*/ 56 h 58"/>
                <a:gd name="T12" fmla="*/ 36 w 58"/>
                <a:gd name="T13" fmla="*/ 58 h 58"/>
                <a:gd name="T14" fmla="*/ 30 w 58"/>
                <a:gd name="T15" fmla="*/ 58 h 58"/>
                <a:gd name="T16" fmla="*/ 30 w 58"/>
                <a:gd name="T17" fmla="*/ 58 h 58"/>
                <a:gd name="T18" fmla="*/ 24 w 58"/>
                <a:gd name="T19" fmla="*/ 58 h 58"/>
                <a:gd name="T20" fmla="*/ 18 w 58"/>
                <a:gd name="T21" fmla="*/ 56 h 58"/>
                <a:gd name="T22" fmla="*/ 8 w 58"/>
                <a:gd name="T23" fmla="*/ 50 h 58"/>
                <a:gd name="T24" fmla="*/ 2 w 58"/>
                <a:gd name="T25" fmla="*/ 40 h 58"/>
                <a:gd name="T26" fmla="*/ 0 w 58"/>
                <a:gd name="T27" fmla="*/ 34 h 58"/>
                <a:gd name="T28" fmla="*/ 0 w 58"/>
                <a:gd name="T29" fmla="*/ 28 h 58"/>
                <a:gd name="T30" fmla="*/ 0 w 58"/>
                <a:gd name="T31" fmla="*/ 28 h 58"/>
                <a:gd name="T32" fmla="*/ 0 w 58"/>
                <a:gd name="T33" fmla="*/ 22 h 58"/>
                <a:gd name="T34" fmla="*/ 2 w 58"/>
                <a:gd name="T35" fmla="*/ 18 h 58"/>
                <a:gd name="T36" fmla="*/ 8 w 58"/>
                <a:gd name="T37" fmla="*/ 8 h 58"/>
                <a:gd name="T38" fmla="*/ 18 w 58"/>
                <a:gd name="T39" fmla="*/ 2 h 58"/>
                <a:gd name="T40" fmla="*/ 24 w 58"/>
                <a:gd name="T41" fmla="*/ 0 h 58"/>
                <a:gd name="T42" fmla="*/ 30 w 58"/>
                <a:gd name="T43" fmla="*/ 0 h 58"/>
                <a:gd name="T44" fmla="*/ 30 w 58"/>
                <a:gd name="T45" fmla="*/ 0 h 58"/>
                <a:gd name="T46" fmla="*/ 36 w 58"/>
                <a:gd name="T47" fmla="*/ 0 h 58"/>
                <a:gd name="T48" fmla="*/ 42 w 58"/>
                <a:gd name="T49" fmla="*/ 2 h 58"/>
                <a:gd name="T50" fmla="*/ 50 w 58"/>
                <a:gd name="T51" fmla="*/ 8 h 58"/>
                <a:gd name="T52" fmla="*/ 56 w 58"/>
                <a:gd name="T53" fmla="*/ 18 h 58"/>
                <a:gd name="T54" fmla="*/ 58 w 58"/>
                <a:gd name="T55" fmla="*/ 22 h 58"/>
                <a:gd name="T56" fmla="*/ 58 w 58"/>
                <a:gd name="T57" fmla="*/ 28 h 58"/>
                <a:gd name="T58" fmla="*/ 58 w 58"/>
                <a:gd name="T5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8"/>
                  </a:lnTo>
                  <a:lnTo>
                    <a:pt x="58" y="34"/>
                  </a:lnTo>
                  <a:lnTo>
                    <a:pt x="56" y="40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1164575">
              <a:off x="7828761" y="1058320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8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8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228600" y="6604000"/>
            <a:ext cx="20589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b="1" dirty="0" smtClean="0">
                <a:solidFill>
                  <a:srgbClr val="F7D300"/>
                </a:solidFill>
              </a:rPr>
              <a:t>© 2014 W. W. Norton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7" r:id="rId2"/>
    <p:sldLayoutId id="2147483856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850" r:id="rId9"/>
    <p:sldLayoutId id="2147483849" r:id="rId10"/>
    <p:sldLayoutId id="2147483848" r:id="rId11"/>
    <p:sldLayoutId id="2147483847" r:id="rId12"/>
    <p:sldLayoutId id="2147483846" r:id="rId13"/>
    <p:sldLayoutId id="2147483868" r:id="rId14"/>
    <p:sldLayoutId id="2147483869" r:id="rId15"/>
    <p:sldLayoutId id="2147483870" r:id="rId16"/>
    <p:sldLayoutId id="214748387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5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91300"/>
            <a:ext cx="3397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18288" rIns="91440" bIns="1828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5B6A8D-BF84-4FB7-9053-3130A5ED5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Line 11"/>
          <p:cNvSpPr>
            <a:spLocks noChangeShapeType="1"/>
          </p:cNvSpPr>
          <p:nvPr userDrawn="1"/>
        </p:nvSpPr>
        <p:spPr bwMode="auto">
          <a:xfrm>
            <a:off x="1692275" y="-309563"/>
            <a:ext cx="0" cy="0"/>
          </a:xfrm>
          <a:prstGeom prst="line">
            <a:avLst/>
          </a:prstGeom>
          <a:noFill/>
          <a:ln w="63500">
            <a:solidFill>
              <a:srgbClr val="5CA038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Line 14"/>
          <p:cNvSpPr>
            <a:spLocks noChangeShapeType="1"/>
          </p:cNvSpPr>
          <p:nvPr userDrawn="1"/>
        </p:nvSpPr>
        <p:spPr bwMode="auto">
          <a:xfrm>
            <a:off x="501650" y="185738"/>
            <a:ext cx="0" cy="0"/>
          </a:xfrm>
          <a:prstGeom prst="line">
            <a:avLst/>
          </a:prstGeom>
          <a:noFill/>
          <a:ln w="63500">
            <a:solidFill>
              <a:srgbClr val="5CA038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Text Box 18"/>
          <p:cNvSpPr txBox="1">
            <a:spLocks noChangeArrowheads="1"/>
          </p:cNvSpPr>
          <p:nvPr userDrawn="1"/>
        </p:nvSpPr>
        <p:spPr bwMode="auto">
          <a:xfrm>
            <a:off x="3657600" y="6477000"/>
            <a:ext cx="224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© 2014 W. W. Norton Co., Inc.</a:t>
            </a:r>
          </a:p>
        </p:txBody>
      </p:sp>
      <p:sp>
        <p:nvSpPr>
          <p:cNvPr id="2059" name="Text Box 23"/>
          <p:cNvSpPr txBox="1">
            <a:spLocks noChangeArrowheads="1"/>
          </p:cNvSpPr>
          <p:nvPr userDrawn="1"/>
        </p:nvSpPr>
        <p:spPr bwMode="auto">
          <a:xfrm>
            <a:off x="1565275" y="4049713"/>
            <a:ext cx="1311275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GILBERT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KIRSS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36563"/>
            <a:ext cx="4392613" cy="5811837"/>
          </a:xfrm>
          <a:prstGeom prst="rect">
            <a:avLst/>
          </a:prstGeom>
          <a:noFill/>
          <a:ln>
            <a:noFill/>
          </a:ln>
          <a:effectLst>
            <a:outerShdw blurRad="2540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19465" name="Group 2"/>
          <p:cNvGrpSpPr>
            <a:grpSpLocks noChangeAspect="1"/>
          </p:cNvGrpSpPr>
          <p:nvPr userDrawn="1"/>
        </p:nvGrpSpPr>
        <p:grpSpPr bwMode="auto">
          <a:xfrm>
            <a:off x="544513" y="2819400"/>
            <a:ext cx="3379787" cy="646113"/>
            <a:chOff x="1016721" y="2652704"/>
            <a:chExt cx="2703629" cy="516789"/>
          </a:xfrm>
        </p:grpSpPr>
        <p:sp>
          <p:nvSpPr>
            <p:cNvPr id="12" name="Freeform 208"/>
            <p:cNvSpPr>
              <a:spLocks noEditPoints="1"/>
            </p:cNvSpPr>
            <p:nvPr userDrawn="1"/>
          </p:nvSpPr>
          <p:spPr bwMode="auto">
            <a:xfrm>
              <a:off x="1355785" y="3070452"/>
              <a:ext cx="67305" cy="77454"/>
            </a:xfrm>
            <a:custGeom>
              <a:avLst/>
              <a:gdLst>
                <a:gd name="T0" fmla="*/ 82 w 110"/>
                <a:gd name="T1" fmla="*/ 108 h 126"/>
                <a:gd name="T2" fmla="*/ 76 w 110"/>
                <a:gd name="T3" fmla="*/ 116 h 126"/>
                <a:gd name="T4" fmla="*/ 56 w 110"/>
                <a:gd name="T5" fmla="*/ 126 h 126"/>
                <a:gd name="T6" fmla="*/ 44 w 110"/>
                <a:gd name="T7" fmla="*/ 126 h 126"/>
                <a:gd name="T8" fmla="*/ 26 w 110"/>
                <a:gd name="T9" fmla="*/ 124 h 126"/>
                <a:gd name="T10" fmla="*/ 12 w 110"/>
                <a:gd name="T11" fmla="*/ 116 h 126"/>
                <a:gd name="T12" fmla="*/ 2 w 110"/>
                <a:gd name="T13" fmla="*/ 104 h 126"/>
                <a:gd name="T14" fmla="*/ 0 w 110"/>
                <a:gd name="T15" fmla="*/ 88 h 126"/>
                <a:gd name="T16" fmla="*/ 0 w 110"/>
                <a:gd name="T17" fmla="*/ 88 h 126"/>
                <a:gd name="T18" fmla="*/ 4 w 110"/>
                <a:gd name="T19" fmla="*/ 70 h 126"/>
                <a:gd name="T20" fmla="*/ 14 w 110"/>
                <a:gd name="T21" fmla="*/ 58 h 126"/>
                <a:gd name="T22" fmla="*/ 30 w 110"/>
                <a:gd name="T23" fmla="*/ 50 h 126"/>
                <a:gd name="T24" fmla="*/ 50 w 110"/>
                <a:gd name="T25" fmla="*/ 48 h 126"/>
                <a:gd name="T26" fmla="*/ 68 w 110"/>
                <a:gd name="T27" fmla="*/ 50 h 126"/>
                <a:gd name="T28" fmla="*/ 82 w 110"/>
                <a:gd name="T29" fmla="*/ 50 h 126"/>
                <a:gd name="T30" fmla="*/ 80 w 110"/>
                <a:gd name="T31" fmla="*/ 40 h 126"/>
                <a:gd name="T32" fmla="*/ 76 w 110"/>
                <a:gd name="T33" fmla="*/ 32 h 126"/>
                <a:gd name="T34" fmla="*/ 52 w 110"/>
                <a:gd name="T35" fmla="*/ 24 h 126"/>
                <a:gd name="T36" fmla="*/ 34 w 110"/>
                <a:gd name="T37" fmla="*/ 26 h 126"/>
                <a:gd name="T38" fmla="*/ 10 w 110"/>
                <a:gd name="T39" fmla="*/ 10 h 126"/>
                <a:gd name="T40" fmla="*/ 30 w 110"/>
                <a:gd name="T41" fmla="*/ 2 h 126"/>
                <a:gd name="T42" fmla="*/ 56 w 110"/>
                <a:gd name="T43" fmla="*/ 0 h 126"/>
                <a:gd name="T44" fmla="*/ 70 w 110"/>
                <a:gd name="T45" fmla="*/ 0 h 126"/>
                <a:gd name="T46" fmla="*/ 90 w 110"/>
                <a:gd name="T47" fmla="*/ 8 h 126"/>
                <a:gd name="T48" fmla="*/ 104 w 110"/>
                <a:gd name="T49" fmla="*/ 20 h 126"/>
                <a:gd name="T50" fmla="*/ 110 w 110"/>
                <a:gd name="T51" fmla="*/ 40 h 126"/>
                <a:gd name="T52" fmla="*/ 110 w 110"/>
                <a:gd name="T53" fmla="*/ 124 h 126"/>
                <a:gd name="T54" fmla="*/ 84 w 110"/>
                <a:gd name="T55" fmla="*/ 72 h 126"/>
                <a:gd name="T56" fmla="*/ 70 w 110"/>
                <a:gd name="T57" fmla="*/ 70 h 126"/>
                <a:gd name="T58" fmla="*/ 56 w 110"/>
                <a:gd name="T59" fmla="*/ 68 h 126"/>
                <a:gd name="T60" fmla="*/ 34 w 110"/>
                <a:gd name="T61" fmla="*/ 72 h 126"/>
                <a:gd name="T62" fmla="*/ 28 w 110"/>
                <a:gd name="T63" fmla="*/ 86 h 126"/>
                <a:gd name="T64" fmla="*/ 28 w 110"/>
                <a:gd name="T65" fmla="*/ 88 h 126"/>
                <a:gd name="T66" fmla="*/ 34 w 110"/>
                <a:gd name="T67" fmla="*/ 100 h 126"/>
                <a:gd name="T68" fmla="*/ 50 w 110"/>
                <a:gd name="T69" fmla="*/ 106 h 126"/>
                <a:gd name="T70" fmla="*/ 64 w 110"/>
                <a:gd name="T71" fmla="*/ 104 h 126"/>
                <a:gd name="T72" fmla="*/ 80 w 110"/>
                <a:gd name="T73" fmla="*/ 90 h 126"/>
                <a:gd name="T74" fmla="*/ 84 w 110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6">
                  <a:moveTo>
                    <a:pt x="82" y="124"/>
                  </a:moveTo>
                  <a:lnTo>
                    <a:pt x="82" y="108"/>
                  </a:lnTo>
                  <a:lnTo>
                    <a:pt x="82" y="108"/>
                  </a:lnTo>
                  <a:lnTo>
                    <a:pt x="76" y="116"/>
                  </a:lnTo>
                  <a:lnTo>
                    <a:pt x="66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4" y="126"/>
                  </a:lnTo>
                  <a:lnTo>
                    <a:pt x="26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0" y="54"/>
                  </a:lnTo>
                  <a:lnTo>
                    <a:pt x="30" y="50"/>
                  </a:lnTo>
                  <a:lnTo>
                    <a:pt x="38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2" y="54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40"/>
                  </a:lnTo>
                  <a:lnTo>
                    <a:pt x="78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0" y="52"/>
                  </a:lnTo>
                  <a:lnTo>
                    <a:pt x="110" y="124"/>
                  </a:lnTo>
                  <a:lnTo>
                    <a:pt x="82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0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4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0" y="90"/>
                  </a:lnTo>
                  <a:lnTo>
                    <a:pt x="82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auto">
            <a:xfrm>
              <a:off x="1452298" y="3069182"/>
              <a:ext cx="67305" cy="77455"/>
            </a:xfrm>
            <a:custGeom>
              <a:avLst/>
              <a:gdLst>
                <a:gd name="T0" fmla="*/ 0 w 110"/>
                <a:gd name="T1" fmla="*/ 4 h 126"/>
                <a:gd name="T2" fmla="*/ 28 w 110"/>
                <a:gd name="T3" fmla="*/ 4 h 126"/>
                <a:gd name="T4" fmla="*/ 28 w 110"/>
                <a:gd name="T5" fmla="*/ 22 h 126"/>
                <a:gd name="T6" fmla="*/ 28 w 110"/>
                <a:gd name="T7" fmla="*/ 22 h 126"/>
                <a:gd name="T8" fmla="*/ 34 w 110"/>
                <a:gd name="T9" fmla="*/ 14 h 126"/>
                <a:gd name="T10" fmla="*/ 42 w 110"/>
                <a:gd name="T11" fmla="*/ 8 h 126"/>
                <a:gd name="T12" fmla="*/ 52 w 110"/>
                <a:gd name="T13" fmla="*/ 2 h 126"/>
                <a:gd name="T14" fmla="*/ 66 w 110"/>
                <a:gd name="T15" fmla="*/ 0 h 126"/>
                <a:gd name="T16" fmla="*/ 66 w 110"/>
                <a:gd name="T17" fmla="*/ 0 h 126"/>
                <a:gd name="T18" fmla="*/ 76 w 110"/>
                <a:gd name="T19" fmla="*/ 2 h 126"/>
                <a:gd name="T20" fmla="*/ 84 w 110"/>
                <a:gd name="T21" fmla="*/ 4 h 126"/>
                <a:gd name="T22" fmla="*/ 92 w 110"/>
                <a:gd name="T23" fmla="*/ 8 h 126"/>
                <a:gd name="T24" fmla="*/ 98 w 110"/>
                <a:gd name="T25" fmla="*/ 14 h 126"/>
                <a:gd name="T26" fmla="*/ 102 w 110"/>
                <a:gd name="T27" fmla="*/ 20 h 126"/>
                <a:gd name="T28" fmla="*/ 106 w 110"/>
                <a:gd name="T29" fmla="*/ 28 h 126"/>
                <a:gd name="T30" fmla="*/ 108 w 110"/>
                <a:gd name="T31" fmla="*/ 38 h 126"/>
                <a:gd name="T32" fmla="*/ 110 w 110"/>
                <a:gd name="T33" fmla="*/ 48 h 126"/>
                <a:gd name="T34" fmla="*/ 110 w 110"/>
                <a:gd name="T35" fmla="*/ 126 h 126"/>
                <a:gd name="T36" fmla="*/ 82 w 110"/>
                <a:gd name="T37" fmla="*/ 126 h 126"/>
                <a:gd name="T38" fmla="*/ 82 w 110"/>
                <a:gd name="T39" fmla="*/ 56 h 126"/>
                <a:gd name="T40" fmla="*/ 82 w 110"/>
                <a:gd name="T41" fmla="*/ 56 h 126"/>
                <a:gd name="T42" fmla="*/ 80 w 110"/>
                <a:gd name="T43" fmla="*/ 44 h 126"/>
                <a:gd name="T44" fmla="*/ 74 w 110"/>
                <a:gd name="T45" fmla="*/ 34 h 126"/>
                <a:gd name="T46" fmla="*/ 66 w 110"/>
                <a:gd name="T47" fmla="*/ 28 h 126"/>
                <a:gd name="T48" fmla="*/ 56 w 110"/>
                <a:gd name="T49" fmla="*/ 26 h 126"/>
                <a:gd name="T50" fmla="*/ 56 w 110"/>
                <a:gd name="T51" fmla="*/ 26 h 126"/>
                <a:gd name="T52" fmla="*/ 44 w 110"/>
                <a:gd name="T53" fmla="*/ 28 h 126"/>
                <a:gd name="T54" fmla="*/ 36 w 110"/>
                <a:gd name="T55" fmla="*/ 34 h 126"/>
                <a:gd name="T56" fmla="*/ 30 w 110"/>
                <a:gd name="T57" fmla="*/ 44 h 126"/>
                <a:gd name="T58" fmla="*/ 28 w 110"/>
                <a:gd name="T59" fmla="*/ 56 h 126"/>
                <a:gd name="T60" fmla="*/ 28 w 110"/>
                <a:gd name="T61" fmla="*/ 126 h 126"/>
                <a:gd name="T62" fmla="*/ 0 w 110"/>
                <a:gd name="T63" fmla="*/ 126 h 126"/>
                <a:gd name="T64" fmla="*/ 0 w 110"/>
                <a:gd name="T65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0" y="4"/>
                  </a:moveTo>
                  <a:lnTo>
                    <a:pt x="28" y="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2" y="8"/>
                  </a:lnTo>
                  <a:lnTo>
                    <a:pt x="98" y="14"/>
                  </a:lnTo>
                  <a:lnTo>
                    <a:pt x="102" y="20"/>
                  </a:lnTo>
                  <a:lnTo>
                    <a:pt x="106" y="28"/>
                  </a:lnTo>
                  <a:lnTo>
                    <a:pt x="108" y="38"/>
                  </a:lnTo>
                  <a:lnTo>
                    <a:pt x="110" y="48"/>
                  </a:lnTo>
                  <a:lnTo>
                    <a:pt x="110" y="126"/>
                  </a:lnTo>
                  <a:lnTo>
                    <a:pt x="82" y="12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0" y="44"/>
                  </a:lnTo>
                  <a:lnTo>
                    <a:pt x="74" y="34"/>
                  </a:lnTo>
                  <a:lnTo>
                    <a:pt x="6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0" y="44"/>
                  </a:lnTo>
                  <a:lnTo>
                    <a:pt x="28" y="56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10"/>
            <p:cNvSpPr>
              <a:spLocks noEditPoints="1"/>
            </p:cNvSpPr>
            <p:nvPr userDrawn="1"/>
          </p:nvSpPr>
          <p:spPr bwMode="auto">
            <a:xfrm>
              <a:off x="1593258" y="3070452"/>
              <a:ext cx="68575" cy="77454"/>
            </a:xfrm>
            <a:custGeom>
              <a:avLst/>
              <a:gdLst>
                <a:gd name="T0" fmla="*/ 84 w 112"/>
                <a:gd name="T1" fmla="*/ 108 h 126"/>
                <a:gd name="T2" fmla="*/ 76 w 112"/>
                <a:gd name="T3" fmla="*/ 116 h 126"/>
                <a:gd name="T4" fmla="*/ 56 w 112"/>
                <a:gd name="T5" fmla="*/ 126 h 126"/>
                <a:gd name="T6" fmla="*/ 44 w 112"/>
                <a:gd name="T7" fmla="*/ 126 h 126"/>
                <a:gd name="T8" fmla="*/ 28 w 112"/>
                <a:gd name="T9" fmla="*/ 124 h 126"/>
                <a:gd name="T10" fmla="*/ 14 w 112"/>
                <a:gd name="T11" fmla="*/ 116 h 126"/>
                <a:gd name="T12" fmla="*/ 4 w 112"/>
                <a:gd name="T13" fmla="*/ 104 h 126"/>
                <a:gd name="T14" fmla="*/ 0 w 112"/>
                <a:gd name="T15" fmla="*/ 88 h 126"/>
                <a:gd name="T16" fmla="*/ 0 w 112"/>
                <a:gd name="T17" fmla="*/ 88 h 126"/>
                <a:gd name="T18" fmla="*/ 4 w 112"/>
                <a:gd name="T19" fmla="*/ 70 h 126"/>
                <a:gd name="T20" fmla="*/ 14 w 112"/>
                <a:gd name="T21" fmla="*/ 58 h 126"/>
                <a:gd name="T22" fmla="*/ 30 w 112"/>
                <a:gd name="T23" fmla="*/ 50 h 126"/>
                <a:gd name="T24" fmla="*/ 50 w 112"/>
                <a:gd name="T25" fmla="*/ 48 h 126"/>
                <a:gd name="T26" fmla="*/ 68 w 112"/>
                <a:gd name="T27" fmla="*/ 50 h 126"/>
                <a:gd name="T28" fmla="*/ 84 w 112"/>
                <a:gd name="T29" fmla="*/ 50 h 126"/>
                <a:gd name="T30" fmla="*/ 82 w 112"/>
                <a:gd name="T31" fmla="*/ 40 h 126"/>
                <a:gd name="T32" fmla="*/ 76 w 112"/>
                <a:gd name="T33" fmla="*/ 32 h 126"/>
                <a:gd name="T34" fmla="*/ 54 w 112"/>
                <a:gd name="T35" fmla="*/ 24 h 126"/>
                <a:gd name="T36" fmla="*/ 34 w 112"/>
                <a:gd name="T37" fmla="*/ 26 h 126"/>
                <a:gd name="T38" fmla="*/ 10 w 112"/>
                <a:gd name="T39" fmla="*/ 10 h 126"/>
                <a:gd name="T40" fmla="*/ 32 w 112"/>
                <a:gd name="T41" fmla="*/ 2 h 126"/>
                <a:gd name="T42" fmla="*/ 58 w 112"/>
                <a:gd name="T43" fmla="*/ 0 h 126"/>
                <a:gd name="T44" fmla="*/ 70 w 112"/>
                <a:gd name="T45" fmla="*/ 0 h 126"/>
                <a:gd name="T46" fmla="*/ 90 w 112"/>
                <a:gd name="T47" fmla="*/ 8 h 126"/>
                <a:gd name="T48" fmla="*/ 104 w 112"/>
                <a:gd name="T49" fmla="*/ 20 h 126"/>
                <a:gd name="T50" fmla="*/ 110 w 112"/>
                <a:gd name="T51" fmla="*/ 40 h 126"/>
                <a:gd name="T52" fmla="*/ 112 w 112"/>
                <a:gd name="T53" fmla="*/ 124 h 126"/>
                <a:gd name="T54" fmla="*/ 84 w 112"/>
                <a:gd name="T55" fmla="*/ 72 h 126"/>
                <a:gd name="T56" fmla="*/ 72 w 112"/>
                <a:gd name="T57" fmla="*/ 70 h 126"/>
                <a:gd name="T58" fmla="*/ 56 w 112"/>
                <a:gd name="T59" fmla="*/ 68 h 126"/>
                <a:gd name="T60" fmla="*/ 36 w 112"/>
                <a:gd name="T61" fmla="*/ 72 h 126"/>
                <a:gd name="T62" fmla="*/ 28 w 112"/>
                <a:gd name="T63" fmla="*/ 86 h 126"/>
                <a:gd name="T64" fmla="*/ 28 w 112"/>
                <a:gd name="T65" fmla="*/ 88 h 126"/>
                <a:gd name="T66" fmla="*/ 34 w 112"/>
                <a:gd name="T67" fmla="*/ 100 h 126"/>
                <a:gd name="T68" fmla="*/ 52 w 112"/>
                <a:gd name="T69" fmla="*/ 106 h 126"/>
                <a:gd name="T70" fmla="*/ 64 w 112"/>
                <a:gd name="T71" fmla="*/ 104 h 126"/>
                <a:gd name="T72" fmla="*/ 82 w 112"/>
                <a:gd name="T73" fmla="*/ 90 h 126"/>
                <a:gd name="T74" fmla="*/ 84 w 112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6">
                  <a:moveTo>
                    <a:pt x="84" y="124"/>
                  </a:moveTo>
                  <a:lnTo>
                    <a:pt x="84" y="108"/>
                  </a:lnTo>
                  <a:lnTo>
                    <a:pt x="84" y="108"/>
                  </a:lnTo>
                  <a:lnTo>
                    <a:pt x="76" y="116"/>
                  </a:lnTo>
                  <a:lnTo>
                    <a:pt x="68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6" y="126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4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80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2" y="52"/>
                  </a:lnTo>
                  <a:lnTo>
                    <a:pt x="112" y="124"/>
                  </a:lnTo>
                  <a:lnTo>
                    <a:pt x="84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auto">
            <a:xfrm>
              <a:off x="1682152" y="3051406"/>
              <a:ext cx="45717" cy="96501"/>
            </a:xfrm>
            <a:custGeom>
              <a:avLst/>
              <a:gdLst>
                <a:gd name="T0" fmla="*/ 16 w 76"/>
                <a:gd name="T1" fmla="*/ 122 h 158"/>
                <a:gd name="T2" fmla="*/ 16 w 76"/>
                <a:gd name="T3" fmla="*/ 58 h 158"/>
                <a:gd name="T4" fmla="*/ 0 w 76"/>
                <a:gd name="T5" fmla="*/ 58 h 158"/>
                <a:gd name="T6" fmla="*/ 0 w 76"/>
                <a:gd name="T7" fmla="*/ 34 h 158"/>
                <a:gd name="T8" fmla="*/ 16 w 76"/>
                <a:gd name="T9" fmla="*/ 34 h 158"/>
                <a:gd name="T10" fmla="*/ 16 w 76"/>
                <a:gd name="T11" fmla="*/ 0 h 158"/>
                <a:gd name="T12" fmla="*/ 44 w 76"/>
                <a:gd name="T13" fmla="*/ 0 h 158"/>
                <a:gd name="T14" fmla="*/ 44 w 76"/>
                <a:gd name="T15" fmla="*/ 34 h 158"/>
                <a:gd name="T16" fmla="*/ 76 w 76"/>
                <a:gd name="T17" fmla="*/ 34 h 158"/>
                <a:gd name="T18" fmla="*/ 76 w 76"/>
                <a:gd name="T19" fmla="*/ 58 h 158"/>
                <a:gd name="T20" fmla="*/ 44 w 76"/>
                <a:gd name="T21" fmla="*/ 58 h 158"/>
                <a:gd name="T22" fmla="*/ 44 w 76"/>
                <a:gd name="T23" fmla="*/ 118 h 158"/>
                <a:gd name="T24" fmla="*/ 44 w 76"/>
                <a:gd name="T25" fmla="*/ 118 h 158"/>
                <a:gd name="T26" fmla="*/ 44 w 76"/>
                <a:gd name="T27" fmla="*/ 124 h 158"/>
                <a:gd name="T28" fmla="*/ 48 w 76"/>
                <a:gd name="T29" fmla="*/ 130 h 158"/>
                <a:gd name="T30" fmla="*/ 52 w 76"/>
                <a:gd name="T31" fmla="*/ 132 h 158"/>
                <a:gd name="T32" fmla="*/ 58 w 76"/>
                <a:gd name="T33" fmla="*/ 132 h 158"/>
                <a:gd name="T34" fmla="*/ 58 w 76"/>
                <a:gd name="T35" fmla="*/ 132 h 158"/>
                <a:gd name="T36" fmla="*/ 68 w 76"/>
                <a:gd name="T37" fmla="*/ 132 h 158"/>
                <a:gd name="T38" fmla="*/ 76 w 76"/>
                <a:gd name="T39" fmla="*/ 128 h 158"/>
                <a:gd name="T40" fmla="*/ 76 w 76"/>
                <a:gd name="T41" fmla="*/ 152 h 158"/>
                <a:gd name="T42" fmla="*/ 76 w 76"/>
                <a:gd name="T43" fmla="*/ 152 h 158"/>
                <a:gd name="T44" fmla="*/ 64 w 76"/>
                <a:gd name="T45" fmla="*/ 156 h 158"/>
                <a:gd name="T46" fmla="*/ 50 w 76"/>
                <a:gd name="T47" fmla="*/ 158 h 158"/>
                <a:gd name="T48" fmla="*/ 50 w 76"/>
                <a:gd name="T49" fmla="*/ 158 h 158"/>
                <a:gd name="T50" fmla="*/ 36 w 76"/>
                <a:gd name="T51" fmla="*/ 156 h 158"/>
                <a:gd name="T52" fmla="*/ 30 w 76"/>
                <a:gd name="T53" fmla="*/ 154 h 158"/>
                <a:gd name="T54" fmla="*/ 26 w 76"/>
                <a:gd name="T55" fmla="*/ 150 h 158"/>
                <a:gd name="T56" fmla="*/ 20 w 76"/>
                <a:gd name="T57" fmla="*/ 146 h 158"/>
                <a:gd name="T58" fmla="*/ 18 w 76"/>
                <a:gd name="T59" fmla="*/ 140 h 158"/>
                <a:gd name="T60" fmla="*/ 16 w 76"/>
                <a:gd name="T61" fmla="*/ 132 h 158"/>
                <a:gd name="T62" fmla="*/ 16 w 76"/>
                <a:gd name="T63" fmla="*/ 122 h 158"/>
                <a:gd name="T64" fmla="*/ 16 w 76"/>
                <a:gd name="T65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158">
                  <a:moveTo>
                    <a:pt x="16" y="122"/>
                  </a:moveTo>
                  <a:lnTo>
                    <a:pt x="16" y="58"/>
                  </a:lnTo>
                  <a:lnTo>
                    <a:pt x="0" y="58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0"/>
                  </a:lnTo>
                  <a:lnTo>
                    <a:pt x="44" y="0"/>
                  </a:lnTo>
                  <a:lnTo>
                    <a:pt x="44" y="34"/>
                  </a:lnTo>
                  <a:lnTo>
                    <a:pt x="76" y="34"/>
                  </a:lnTo>
                  <a:lnTo>
                    <a:pt x="76" y="58"/>
                  </a:lnTo>
                  <a:lnTo>
                    <a:pt x="44" y="5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4" y="124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68" y="132"/>
                  </a:lnTo>
                  <a:lnTo>
                    <a:pt x="76" y="128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64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36" y="156"/>
                  </a:lnTo>
                  <a:lnTo>
                    <a:pt x="30" y="154"/>
                  </a:lnTo>
                  <a:lnTo>
                    <a:pt x="26" y="150"/>
                  </a:lnTo>
                  <a:lnTo>
                    <a:pt x="20" y="146"/>
                  </a:lnTo>
                  <a:lnTo>
                    <a:pt x="18" y="140"/>
                  </a:lnTo>
                  <a:lnTo>
                    <a:pt x="16" y="132"/>
                  </a:lnTo>
                  <a:lnTo>
                    <a:pt x="16" y="122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12"/>
            <p:cNvSpPr>
              <a:spLocks noEditPoints="1"/>
            </p:cNvSpPr>
            <p:nvPr userDrawn="1"/>
          </p:nvSpPr>
          <p:spPr bwMode="auto">
            <a:xfrm>
              <a:off x="1746916" y="3069182"/>
              <a:ext cx="78734" cy="78725"/>
            </a:xfrm>
            <a:custGeom>
              <a:avLst/>
              <a:gdLst>
                <a:gd name="T0" fmla="*/ 0 w 130"/>
                <a:gd name="T1" fmla="*/ 64 h 128"/>
                <a:gd name="T2" fmla="*/ 2 w 130"/>
                <a:gd name="T3" fmla="*/ 52 h 128"/>
                <a:gd name="T4" fmla="*/ 10 w 130"/>
                <a:gd name="T5" fmla="*/ 30 h 128"/>
                <a:gd name="T6" fmla="*/ 28 w 130"/>
                <a:gd name="T7" fmla="*/ 12 h 128"/>
                <a:gd name="T8" fmla="*/ 52 w 130"/>
                <a:gd name="T9" fmla="*/ 2 h 128"/>
                <a:gd name="T10" fmla="*/ 66 w 130"/>
                <a:gd name="T11" fmla="*/ 0 h 128"/>
                <a:gd name="T12" fmla="*/ 92 w 130"/>
                <a:gd name="T13" fmla="*/ 6 h 128"/>
                <a:gd name="T14" fmla="*/ 112 w 130"/>
                <a:gd name="T15" fmla="*/ 20 h 128"/>
                <a:gd name="T16" fmla="*/ 126 w 130"/>
                <a:gd name="T17" fmla="*/ 40 h 128"/>
                <a:gd name="T18" fmla="*/ 130 w 130"/>
                <a:gd name="T19" fmla="*/ 64 h 128"/>
                <a:gd name="T20" fmla="*/ 130 w 130"/>
                <a:gd name="T21" fmla="*/ 64 h 128"/>
                <a:gd name="T22" fmla="*/ 126 w 130"/>
                <a:gd name="T23" fmla="*/ 90 h 128"/>
                <a:gd name="T24" fmla="*/ 112 w 130"/>
                <a:gd name="T25" fmla="*/ 110 h 128"/>
                <a:gd name="T26" fmla="*/ 92 w 130"/>
                <a:gd name="T27" fmla="*/ 124 h 128"/>
                <a:gd name="T28" fmla="*/ 66 w 130"/>
                <a:gd name="T29" fmla="*/ 128 h 128"/>
                <a:gd name="T30" fmla="*/ 52 w 130"/>
                <a:gd name="T31" fmla="*/ 128 h 128"/>
                <a:gd name="T32" fmla="*/ 28 w 130"/>
                <a:gd name="T33" fmla="*/ 118 h 128"/>
                <a:gd name="T34" fmla="*/ 10 w 130"/>
                <a:gd name="T35" fmla="*/ 100 h 128"/>
                <a:gd name="T36" fmla="*/ 2 w 130"/>
                <a:gd name="T37" fmla="*/ 78 h 128"/>
                <a:gd name="T38" fmla="*/ 0 w 130"/>
                <a:gd name="T39" fmla="*/ 66 h 128"/>
                <a:gd name="T40" fmla="*/ 102 w 130"/>
                <a:gd name="T41" fmla="*/ 64 h 128"/>
                <a:gd name="T42" fmla="*/ 102 w 130"/>
                <a:gd name="T43" fmla="*/ 56 h 128"/>
                <a:gd name="T44" fmla="*/ 96 w 130"/>
                <a:gd name="T45" fmla="*/ 42 h 128"/>
                <a:gd name="T46" fmla="*/ 86 w 130"/>
                <a:gd name="T47" fmla="*/ 32 h 128"/>
                <a:gd name="T48" fmla="*/ 72 w 130"/>
                <a:gd name="T49" fmla="*/ 26 h 128"/>
                <a:gd name="T50" fmla="*/ 66 w 130"/>
                <a:gd name="T51" fmla="*/ 26 h 128"/>
                <a:gd name="T52" fmla="*/ 50 w 130"/>
                <a:gd name="T53" fmla="*/ 28 h 128"/>
                <a:gd name="T54" fmla="*/ 38 w 130"/>
                <a:gd name="T55" fmla="*/ 36 h 128"/>
                <a:gd name="T56" fmla="*/ 30 w 130"/>
                <a:gd name="T57" fmla="*/ 50 h 128"/>
                <a:gd name="T58" fmla="*/ 28 w 130"/>
                <a:gd name="T59" fmla="*/ 64 h 128"/>
                <a:gd name="T60" fmla="*/ 28 w 130"/>
                <a:gd name="T61" fmla="*/ 64 h 128"/>
                <a:gd name="T62" fmla="*/ 30 w 130"/>
                <a:gd name="T63" fmla="*/ 80 h 128"/>
                <a:gd name="T64" fmla="*/ 38 w 130"/>
                <a:gd name="T65" fmla="*/ 92 h 128"/>
                <a:gd name="T66" fmla="*/ 50 w 130"/>
                <a:gd name="T67" fmla="*/ 102 h 128"/>
                <a:gd name="T68" fmla="*/ 66 w 130"/>
                <a:gd name="T69" fmla="*/ 104 h 128"/>
                <a:gd name="T70" fmla="*/ 74 w 130"/>
                <a:gd name="T71" fmla="*/ 104 h 128"/>
                <a:gd name="T72" fmla="*/ 88 w 130"/>
                <a:gd name="T73" fmla="*/ 98 h 128"/>
                <a:gd name="T74" fmla="*/ 96 w 130"/>
                <a:gd name="T75" fmla="*/ 86 h 128"/>
                <a:gd name="T76" fmla="*/ 102 w 130"/>
                <a:gd name="T77" fmla="*/ 74 h 128"/>
                <a:gd name="T78" fmla="*/ 102 w 130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2" y="66"/>
                  </a:moveTo>
                  <a:lnTo>
                    <a:pt x="102" y="64"/>
                  </a:lnTo>
                  <a:lnTo>
                    <a:pt x="102" y="64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96" y="42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0" y="102"/>
                  </a:lnTo>
                  <a:lnTo>
                    <a:pt x="88" y="98"/>
                  </a:lnTo>
                  <a:lnTo>
                    <a:pt x="92" y="92"/>
                  </a:lnTo>
                  <a:lnTo>
                    <a:pt x="96" y="86"/>
                  </a:lnTo>
                  <a:lnTo>
                    <a:pt x="100" y="80"/>
                  </a:lnTo>
                  <a:lnTo>
                    <a:pt x="102" y="74"/>
                  </a:lnTo>
                  <a:lnTo>
                    <a:pt x="102" y="66"/>
                  </a:lnTo>
                  <a:lnTo>
                    <a:pt x="102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auto">
            <a:xfrm>
              <a:off x="1851049" y="3069182"/>
              <a:ext cx="113022" cy="77455"/>
            </a:xfrm>
            <a:custGeom>
              <a:avLst/>
              <a:gdLst>
                <a:gd name="T0" fmla="*/ 0 w 186"/>
                <a:gd name="T1" fmla="*/ 4 h 126"/>
                <a:gd name="T2" fmla="*/ 28 w 186"/>
                <a:gd name="T3" fmla="*/ 4 h 126"/>
                <a:gd name="T4" fmla="*/ 28 w 186"/>
                <a:gd name="T5" fmla="*/ 22 h 126"/>
                <a:gd name="T6" fmla="*/ 28 w 186"/>
                <a:gd name="T7" fmla="*/ 22 h 126"/>
                <a:gd name="T8" fmla="*/ 34 w 186"/>
                <a:gd name="T9" fmla="*/ 14 h 126"/>
                <a:gd name="T10" fmla="*/ 42 w 186"/>
                <a:gd name="T11" fmla="*/ 8 h 126"/>
                <a:gd name="T12" fmla="*/ 52 w 186"/>
                <a:gd name="T13" fmla="*/ 2 h 126"/>
                <a:gd name="T14" fmla="*/ 66 w 186"/>
                <a:gd name="T15" fmla="*/ 0 h 126"/>
                <a:gd name="T16" fmla="*/ 66 w 186"/>
                <a:gd name="T17" fmla="*/ 0 h 126"/>
                <a:gd name="T18" fmla="*/ 78 w 186"/>
                <a:gd name="T19" fmla="*/ 2 h 126"/>
                <a:gd name="T20" fmla="*/ 88 w 186"/>
                <a:gd name="T21" fmla="*/ 6 h 126"/>
                <a:gd name="T22" fmla="*/ 96 w 186"/>
                <a:gd name="T23" fmla="*/ 14 h 126"/>
                <a:gd name="T24" fmla="*/ 102 w 186"/>
                <a:gd name="T25" fmla="*/ 22 h 126"/>
                <a:gd name="T26" fmla="*/ 102 w 186"/>
                <a:gd name="T27" fmla="*/ 22 h 126"/>
                <a:gd name="T28" fmla="*/ 110 w 186"/>
                <a:gd name="T29" fmla="*/ 14 h 126"/>
                <a:gd name="T30" fmla="*/ 120 w 186"/>
                <a:gd name="T31" fmla="*/ 6 h 126"/>
                <a:gd name="T32" fmla="*/ 130 w 186"/>
                <a:gd name="T33" fmla="*/ 2 h 126"/>
                <a:gd name="T34" fmla="*/ 144 w 186"/>
                <a:gd name="T35" fmla="*/ 0 h 126"/>
                <a:gd name="T36" fmla="*/ 144 w 186"/>
                <a:gd name="T37" fmla="*/ 0 h 126"/>
                <a:gd name="T38" fmla="*/ 152 w 186"/>
                <a:gd name="T39" fmla="*/ 2 h 126"/>
                <a:gd name="T40" fmla="*/ 162 w 186"/>
                <a:gd name="T41" fmla="*/ 4 h 126"/>
                <a:gd name="T42" fmla="*/ 168 w 186"/>
                <a:gd name="T43" fmla="*/ 8 h 126"/>
                <a:gd name="T44" fmla="*/ 174 w 186"/>
                <a:gd name="T45" fmla="*/ 14 h 126"/>
                <a:gd name="T46" fmla="*/ 180 w 186"/>
                <a:gd name="T47" fmla="*/ 20 h 126"/>
                <a:gd name="T48" fmla="*/ 184 w 186"/>
                <a:gd name="T49" fmla="*/ 28 h 126"/>
                <a:gd name="T50" fmla="*/ 186 w 186"/>
                <a:gd name="T51" fmla="*/ 38 h 126"/>
                <a:gd name="T52" fmla="*/ 186 w 186"/>
                <a:gd name="T53" fmla="*/ 48 h 126"/>
                <a:gd name="T54" fmla="*/ 186 w 186"/>
                <a:gd name="T55" fmla="*/ 126 h 126"/>
                <a:gd name="T56" fmla="*/ 158 w 186"/>
                <a:gd name="T57" fmla="*/ 126 h 126"/>
                <a:gd name="T58" fmla="*/ 158 w 186"/>
                <a:gd name="T59" fmla="*/ 56 h 126"/>
                <a:gd name="T60" fmla="*/ 158 w 186"/>
                <a:gd name="T61" fmla="*/ 56 h 126"/>
                <a:gd name="T62" fmla="*/ 156 w 186"/>
                <a:gd name="T63" fmla="*/ 44 h 126"/>
                <a:gd name="T64" fmla="*/ 152 w 186"/>
                <a:gd name="T65" fmla="*/ 34 h 126"/>
                <a:gd name="T66" fmla="*/ 144 w 186"/>
                <a:gd name="T67" fmla="*/ 28 h 126"/>
                <a:gd name="T68" fmla="*/ 134 w 186"/>
                <a:gd name="T69" fmla="*/ 26 h 126"/>
                <a:gd name="T70" fmla="*/ 134 w 186"/>
                <a:gd name="T71" fmla="*/ 26 h 126"/>
                <a:gd name="T72" fmla="*/ 122 w 186"/>
                <a:gd name="T73" fmla="*/ 28 h 126"/>
                <a:gd name="T74" fmla="*/ 114 w 186"/>
                <a:gd name="T75" fmla="*/ 34 h 126"/>
                <a:gd name="T76" fmla="*/ 110 w 186"/>
                <a:gd name="T77" fmla="*/ 44 h 126"/>
                <a:gd name="T78" fmla="*/ 108 w 186"/>
                <a:gd name="T79" fmla="*/ 56 h 126"/>
                <a:gd name="T80" fmla="*/ 108 w 186"/>
                <a:gd name="T81" fmla="*/ 126 h 126"/>
                <a:gd name="T82" fmla="*/ 80 w 186"/>
                <a:gd name="T83" fmla="*/ 126 h 126"/>
                <a:gd name="T84" fmla="*/ 80 w 186"/>
                <a:gd name="T85" fmla="*/ 56 h 126"/>
                <a:gd name="T86" fmla="*/ 80 w 186"/>
                <a:gd name="T87" fmla="*/ 56 h 126"/>
                <a:gd name="T88" fmla="*/ 78 w 186"/>
                <a:gd name="T89" fmla="*/ 44 h 126"/>
                <a:gd name="T90" fmla="*/ 72 w 186"/>
                <a:gd name="T91" fmla="*/ 34 h 126"/>
                <a:gd name="T92" fmla="*/ 64 w 186"/>
                <a:gd name="T93" fmla="*/ 28 h 126"/>
                <a:gd name="T94" fmla="*/ 54 w 186"/>
                <a:gd name="T95" fmla="*/ 26 h 126"/>
                <a:gd name="T96" fmla="*/ 54 w 186"/>
                <a:gd name="T97" fmla="*/ 26 h 126"/>
                <a:gd name="T98" fmla="*/ 44 w 186"/>
                <a:gd name="T99" fmla="*/ 28 h 126"/>
                <a:gd name="T100" fmla="*/ 36 w 186"/>
                <a:gd name="T101" fmla="*/ 34 h 126"/>
                <a:gd name="T102" fmla="*/ 30 w 186"/>
                <a:gd name="T103" fmla="*/ 44 h 126"/>
                <a:gd name="T104" fmla="*/ 28 w 186"/>
                <a:gd name="T105" fmla="*/ 56 h 126"/>
                <a:gd name="T106" fmla="*/ 28 w 186"/>
                <a:gd name="T107" fmla="*/ 126 h 126"/>
                <a:gd name="T108" fmla="*/ 0 w 186"/>
                <a:gd name="T109" fmla="*/ 126 h 126"/>
                <a:gd name="T110" fmla="*/ 0 w 186"/>
                <a:gd name="T111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26">
                  <a:moveTo>
                    <a:pt x="0" y="4"/>
                  </a:moveTo>
                  <a:lnTo>
                    <a:pt x="28" y="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10" y="14"/>
                  </a:lnTo>
                  <a:lnTo>
                    <a:pt x="120" y="6"/>
                  </a:lnTo>
                  <a:lnTo>
                    <a:pt x="130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2" y="2"/>
                  </a:lnTo>
                  <a:lnTo>
                    <a:pt x="162" y="4"/>
                  </a:lnTo>
                  <a:lnTo>
                    <a:pt x="168" y="8"/>
                  </a:lnTo>
                  <a:lnTo>
                    <a:pt x="174" y="14"/>
                  </a:lnTo>
                  <a:lnTo>
                    <a:pt x="180" y="20"/>
                  </a:lnTo>
                  <a:lnTo>
                    <a:pt x="184" y="28"/>
                  </a:lnTo>
                  <a:lnTo>
                    <a:pt x="186" y="38"/>
                  </a:lnTo>
                  <a:lnTo>
                    <a:pt x="186" y="48"/>
                  </a:lnTo>
                  <a:lnTo>
                    <a:pt x="186" y="126"/>
                  </a:lnTo>
                  <a:lnTo>
                    <a:pt x="158" y="12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6" y="44"/>
                  </a:lnTo>
                  <a:lnTo>
                    <a:pt x="152" y="34"/>
                  </a:lnTo>
                  <a:lnTo>
                    <a:pt x="144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22" y="28"/>
                  </a:lnTo>
                  <a:lnTo>
                    <a:pt x="114" y="34"/>
                  </a:lnTo>
                  <a:lnTo>
                    <a:pt x="110" y="44"/>
                  </a:lnTo>
                  <a:lnTo>
                    <a:pt x="108" y="56"/>
                  </a:lnTo>
                  <a:lnTo>
                    <a:pt x="108" y="126"/>
                  </a:lnTo>
                  <a:lnTo>
                    <a:pt x="80" y="12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8" y="44"/>
                  </a:lnTo>
                  <a:lnTo>
                    <a:pt x="72" y="34"/>
                  </a:lnTo>
                  <a:lnTo>
                    <a:pt x="64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0" y="44"/>
                  </a:lnTo>
                  <a:lnTo>
                    <a:pt x="28" y="56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auto">
            <a:xfrm>
              <a:off x="1988199" y="3070452"/>
              <a:ext cx="59686" cy="77454"/>
            </a:xfrm>
            <a:custGeom>
              <a:avLst/>
              <a:gdLst>
                <a:gd name="T0" fmla="*/ 12 w 98"/>
                <a:gd name="T1" fmla="*/ 88 h 126"/>
                <a:gd name="T2" fmla="*/ 22 w 98"/>
                <a:gd name="T3" fmla="*/ 96 h 126"/>
                <a:gd name="T4" fmla="*/ 42 w 98"/>
                <a:gd name="T5" fmla="*/ 104 h 126"/>
                <a:gd name="T6" fmla="*/ 52 w 98"/>
                <a:gd name="T7" fmla="*/ 104 h 126"/>
                <a:gd name="T8" fmla="*/ 66 w 98"/>
                <a:gd name="T9" fmla="*/ 100 h 126"/>
                <a:gd name="T10" fmla="*/ 72 w 98"/>
                <a:gd name="T11" fmla="*/ 90 h 126"/>
                <a:gd name="T12" fmla="*/ 72 w 98"/>
                <a:gd name="T13" fmla="*/ 90 h 126"/>
                <a:gd name="T14" fmla="*/ 70 w 98"/>
                <a:gd name="T15" fmla="*/ 84 h 126"/>
                <a:gd name="T16" fmla="*/ 44 w 98"/>
                <a:gd name="T17" fmla="*/ 74 h 126"/>
                <a:gd name="T18" fmla="*/ 30 w 98"/>
                <a:gd name="T19" fmla="*/ 68 h 126"/>
                <a:gd name="T20" fmla="*/ 12 w 98"/>
                <a:gd name="T21" fmla="*/ 58 h 126"/>
                <a:gd name="T22" fmla="*/ 6 w 98"/>
                <a:gd name="T23" fmla="*/ 46 h 126"/>
                <a:gd name="T24" fmla="*/ 6 w 98"/>
                <a:gd name="T25" fmla="*/ 36 h 126"/>
                <a:gd name="T26" fmla="*/ 6 w 98"/>
                <a:gd name="T27" fmla="*/ 28 h 126"/>
                <a:gd name="T28" fmla="*/ 14 w 98"/>
                <a:gd name="T29" fmla="*/ 14 h 126"/>
                <a:gd name="T30" fmla="*/ 24 w 98"/>
                <a:gd name="T31" fmla="*/ 6 h 126"/>
                <a:gd name="T32" fmla="*/ 40 w 98"/>
                <a:gd name="T33" fmla="*/ 0 h 126"/>
                <a:gd name="T34" fmla="*/ 50 w 98"/>
                <a:gd name="T35" fmla="*/ 0 h 126"/>
                <a:gd name="T36" fmla="*/ 72 w 98"/>
                <a:gd name="T37" fmla="*/ 4 h 126"/>
                <a:gd name="T38" fmla="*/ 94 w 98"/>
                <a:gd name="T39" fmla="*/ 14 h 126"/>
                <a:gd name="T40" fmla="*/ 84 w 98"/>
                <a:gd name="T41" fmla="*/ 34 h 126"/>
                <a:gd name="T42" fmla="*/ 56 w 98"/>
                <a:gd name="T43" fmla="*/ 22 h 126"/>
                <a:gd name="T44" fmla="*/ 48 w 98"/>
                <a:gd name="T45" fmla="*/ 22 h 126"/>
                <a:gd name="T46" fmla="*/ 36 w 98"/>
                <a:gd name="T47" fmla="*/ 26 h 126"/>
                <a:gd name="T48" fmla="*/ 32 w 98"/>
                <a:gd name="T49" fmla="*/ 34 h 126"/>
                <a:gd name="T50" fmla="*/ 32 w 98"/>
                <a:gd name="T51" fmla="*/ 34 h 126"/>
                <a:gd name="T52" fmla="*/ 34 w 98"/>
                <a:gd name="T53" fmla="*/ 40 h 126"/>
                <a:gd name="T54" fmla="*/ 60 w 98"/>
                <a:gd name="T55" fmla="*/ 52 h 126"/>
                <a:gd name="T56" fmla="*/ 72 w 98"/>
                <a:gd name="T57" fmla="*/ 56 h 126"/>
                <a:gd name="T58" fmla="*/ 90 w 98"/>
                <a:gd name="T59" fmla="*/ 68 h 126"/>
                <a:gd name="T60" fmla="*/ 96 w 98"/>
                <a:gd name="T61" fmla="*/ 80 h 126"/>
                <a:gd name="T62" fmla="*/ 98 w 98"/>
                <a:gd name="T63" fmla="*/ 88 h 126"/>
                <a:gd name="T64" fmla="*/ 96 w 98"/>
                <a:gd name="T65" fmla="*/ 96 h 126"/>
                <a:gd name="T66" fmla="*/ 90 w 98"/>
                <a:gd name="T67" fmla="*/ 112 h 126"/>
                <a:gd name="T68" fmla="*/ 78 w 98"/>
                <a:gd name="T69" fmla="*/ 120 h 126"/>
                <a:gd name="T70" fmla="*/ 60 w 98"/>
                <a:gd name="T71" fmla="*/ 126 h 126"/>
                <a:gd name="T72" fmla="*/ 52 w 98"/>
                <a:gd name="T73" fmla="*/ 126 h 126"/>
                <a:gd name="T74" fmla="*/ 24 w 98"/>
                <a:gd name="T75" fmla="*/ 122 h 126"/>
                <a:gd name="T76" fmla="*/ 0 w 98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" h="126">
                  <a:moveTo>
                    <a:pt x="0" y="108"/>
                  </a:moveTo>
                  <a:lnTo>
                    <a:pt x="12" y="88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60" y="104"/>
                  </a:lnTo>
                  <a:lnTo>
                    <a:pt x="66" y="100"/>
                  </a:lnTo>
                  <a:lnTo>
                    <a:pt x="70" y="96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70" y="84"/>
                  </a:lnTo>
                  <a:lnTo>
                    <a:pt x="64" y="80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0" y="68"/>
                  </a:lnTo>
                  <a:lnTo>
                    <a:pt x="18" y="62"/>
                  </a:lnTo>
                  <a:lnTo>
                    <a:pt x="12" y="58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4"/>
                  </a:lnTo>
                  <a:lnTo>
                    <a:pt x="84" y="8"/>
                  </a:lnTo>
                  <a:lnTo>
                    <a:pt x="94" y="1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66" y="24"/>
                  </a:lnTo>
                  <a:lnTo>
                    <a:pt x="5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4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72" y="56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6" y="8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0" y="112"/>
                  </a:lnTo>
                  <a:lnTo>
                    <a:pt x="84" y="116"/>
                  </a:lnTo>
                  <a:lnTo>
                    <a:pt x="78" y="120"/>
                  </a:lnTo>
                  <a:lnTo>
                    <a:pt x="70" y="124"/>
                  </a:lnTo>
                  <a:lnTo>
                    <a:pt x="60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38" y="126"/>
                  </a:lnTo>
                  <a:lnTo>
                    <a:pt x="24" y="122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15"/>
            <p:cNvSpPr>
              <a:spLocks noChangeArrowheads="1"/>
            </p:cNvSpPr>
            <p:nvPr userDrawn="1"/>
          </p:nvSpPr>
          <p:spPr bwMode="auto">
            <a:xfrm>
              <a:off x="2068203" y="3094577"/>
              <a:ext cx="41906" cy="1650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auto">
            <a:xfrm>
              <a:off x="2130428" y="3042518"/>
              <a:ext cx="45717" cy="104120"/>
            </a:xfrm>
            <a:custGeom>
              <a:avLst/>
              <a:gdLst>
                <a:gd name="T0" fmla="*/ 16 w 76"/>
                <a:gd name="T1" fmla="*/ 72 h 170"/>
                <a:gd name="T2" fmla="*/ 0 w 76"/>
                <a:gd name="T3" fmla="*/ 72 h 170"/>
                <a:gd name="T4" fmla="*/ 0 w 76"/>
                <a:gd name="T5" fmla="*/ 48 h 170"/>
                <a:gd name="T6" fmla="*/ 16 w 76"/>
                <a:gd name="T7" fmla="*/ 48 h 170"/>
                <a:gd name="T8" fmla="*/ 16 w 76"/>
                <a:gd name="T9" fmla="*/ 40 h 170"/>
                <a:gd name="T10" fmla="*/ 16 w 76"/>
                <a:gd name="T11" fmla="*/ 40 h 170"/>
                <a:gd name="T12" fmla="*/ 16 w 76"/>
                <a:gd name="T13" fmla="*/ 30 h 170"/>
                <a:gd name="T14" fmla="*/ 18 w 76"/>
                <a:gd name="T15" fmla="*/ 22 h 170"/>
                <a:gd name="T16" fmla="*/ 22 w 76"/>
                <a:gd name="T17" fmla="*/ 14 h 170"/>
                <a:gd name="T18" fmla="*/ 26 w 76"/>
                <a:gd name="T19" fmla="*/ 8 h 170"/>
                <a:gd name="T20" fmla="*/ 26 w 76"/>
                <a:gd name="T21" fmla="*/ 8 h 170"/>
                <a:gd name="T22" fmla="*/ 30 w 76"/>
                <a:gd name="T23" fmla="*/ 4 h 170"/>
                <a:gd name="T24" fmla="*/ 38 w 76"/>
                <a:gd name="T25" fmla="*/ 2 h 170"/>
                <a:gd name="T26" fmla="*/ 44 w 76"/>
                <a:gd name="T27" fmla="*/ 0 h 170"/>
                <a:gd name="T28" fmla="*/ 54 w 76"/>
                <a:gd name="T29" fmla="*/ 0 h 170"/>
                <a:gd name="T30" fmla="*/ 54 w 76"/>
                <a:gd name="T31" fmla="*/ 0 h 170"/>
                <a:gd name="T32" fmla="*/ 66 w 76"/>
                <a:gd name="T33" fmla="*/ 0 h 170"/>
                <a:gd name="T34" fmla="*/ 76 w 76"/>
                <a:gd name="T35" fmla="*/ 2 h 170"/>
                <a:gd name="T36" fmla="*/ 76 w 76"/>
                <a:gd name="T37" fmla="*/ 26 h 170"/>
                <a:gd name="T38" fmla="*/ 76 w 76"/>
                <a:gd name="T39" fmla="*/ 26 h 170"/>
                <a:gd name="T40" fmla="*/ 68 w 76"/>
                <a:gd name="T41" fmla="*/ 24 h 170"/>
                <a:gd name="T42" fmla="*/ 60 w 76"/>
                <a:gd name="T43" fmla="*/ 24 h 170"/>
                <a:gd name="T44" fmla="*/ 60 w 76"/>
                <a:gd name="T45" fmla="*/ 24 h 170"/>
                <a:gd name="T46" fmla="*/ 52 w 76"/>
                <a:gd name="T47" fmla="*/ 24 h 170"/>
                <a:gd name="T48" fmla="*/ 48 w 76"/>
                <a:gd name="T49" fmla="*/ 28 h 170"/>
                <a:gd name="T50" fmla="*/ 44 w 76"/>
                <a:gd name="T51" fmla="*/ 34 h 170"/>
                <a:gd name="T52" fmla="*/ 44 w 76"/>
                <a:gd name="T53" fmla="*/ 42 h 170"/>
                <a:gd name="T54" fmla="*/ 44 w 76"/>
                <a:gd name="T55" fmla="*/ 48 h 170"/>
                <a:gd name="T56" fmla="*/ 76 w 76"/>
                <a:gd name="T57" fmla="*/ 48 h 170"/>
                <a:gd name="T58" fmla="*/ 76 w 76"/>
                <a:gd name="T59" fmla="*/ 72 h 170"/>
                <a:gd name="T60" fmla="*/ 44 w 76"/>
                <a:gd name="T61" fmla="*/ 72 h 170"/>
                <a:gd name="T62" fmla="*/ 44 w 76"/>
                <a:gd name="T63" fmla="*/ 170 h 170"/>
                <a:gd name="T64" fmla="*/ 16 w 76"/>
                <a:gd name="T65" fmla="*/ 170 h 170"/>
                <a:gd name="T66" fmla="*/ 16 w 76"/>
                <a:gd name="T67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170">
                  <a:moveTo>
                    <a:pt x="16" y="72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0"/>
                  </a:lnTo>
                  <a:lnTo>
                    <a:pt x="18" y="22"/>
                  </a:lnTo>
                  <a:lnTo>
                    <a:pt x="22" y="1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68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44" y="42"/>
                  </a:lnTo>
                  <a:lnTo>
                    <a:pt x="44" y="48"/>
                  </a:lnTo>
                  <a:lnTo>
                    <a:pt x="76" y="48"/>
                  </a:lnTo>
                  <a:lnTo>
                    <a:pt x="76" y="72"/>
                  </a:lnTo>
                  <a:lnTo>
                    <a:pt x="44" y="72"/>
                  </a:lnTo>
                  <a:lnTo>
                    <a:pt x="44" y="170"/>
                  </a:lnTo>
                  <a:lnTo>
                    <a:pt x="16" y="17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17"/>
            <p:cNvSpPr>
              <a:spLocks noEditPoints="1"/>
            </p:cNvSpPr>
            <p:nvPr userDrawn="1"/>
          </p:nvSpPr>
          <p:spPr bwMode="auto">
            <a:xfrm>
              <a:off x="2192654" y="3069182"/>
              <a:ext cx="78734" cy="78725"/>
            </a:xfrm>
            <a:custGeom>
              <a:avLst/>
              <a:gdLst>
                <a:gd name="T0" fmla="*/ 0 w 130"/>
                <a:gd name="T1" fmla="*/ 64 h 128"/>
                <a:gd name="T2" fmla="*/ 0 w 130"/>
                <a:gd name="T3" fmla="*/ 52 h 128"/>
                <a:gd name="T4" fmla="*/ 10 w 130"/>
                <a:gd name="T5" fmla="*/ 30 h 128"/>
                <a:gd name="T6" fmla="*/ 28 w 130"/>
                <a:gd name="T7" fmla="*/ 12 h 128"/>
                <a:gd name="T8" fmla="*/ 50 w 130"/>
                <a:gd name="T9" fmla="*/ 2 h 128"/>
                <a:gd name="T10" fmla="*/ 64 w 130"/>
                <a:gd name="T11" fmla="*/ 0 h 128"/>
                <a:gd name="T12" fmla="*/ 90 w 130"/>
                <a:gd name="T13" fmla="*/ 6 h 128"/>
                <a:gd name="T14" fmla="*/ 112 w 130"/>
                <a:gd name="T15" fmla="*/ 20 h 128"/>
                <a:gd name="T16" fmla="*/ 124 w 130"/>
                <a:gd name="T17" fmla="*/ 40 h 128"/>
                <a:gd name="T18" fmla="*/ 130 w 130"/>
                <a:gd name="T19" fmla="*/ 64 h 128"/>
                <a:gd name="T20" fmla="*/ 130 w 130"/>
                <a:gd name="T21" fmla="*/ 64 h 128"/>
                <a:gd name="T22" fmla="*/ 124 w 130"/>
                <a:gd name="T23" fmla="*/ 90 h 128"/>
                <a:gd name="T24" fmla="*/ 112 w 130"/>
                <a:gd name="T25" fmla="*/ 110 h 128"/>
                <a:gd name="T26" fmla="*/ 90 w 130"/>
                <a:gd name="T27" fmla="*/ 124 h 128"/>
                <a:gd name="T28" fmla="*/ 64 w 130"/>
                <a:gd name="T29" fmla="*/ 128 h 128"/>
                <a:gd name="T30" fmla="*/ 50 w 130"/>
                <a:gd name="T31" fmla="*/ 128 h 128"/>
                <a:gd name="T32" fmla="*/ 28 w 130"/>
                <a:gd name="T33" fmla="*/ 118 h 128"/>
                <a:gd name="T34" fmla="*/ 10 w 130"/>
                <a:gd name="T35" fmla="*/ 100 h 128"/>
                <a:gd name="T36" fmla="*/ 0 w 130"/>
                <a:gd name="T37" fmla="*/ 78 h 128"/>
                <a:gd name="T38" fmla="*/ 0 w 130"/>
                <a:gd name="T39" fmla="*/ 66 h 128"/>
                <a:gd name="T40" fmla="*/ 102 w 130"/>
                <a:gd name="T41" fmla="*/ 64 h 128"/>
                <a:gd name="T42" fmla="*/ 100 w 130"/>
                <a:gd name="T43" fmla="*/ 56 h 128"/>
                <a:gd name="T44" fmla="*/ 96 w 130"/>
                <a:gd name="T45" fmla="*/ 42 h 128"/>
                <a:gd name="T46" fmla="*/ 86 w 130"/>
                <a:gd name="T47" fmla="*/ 32 h 128"/>
                <a:gd name="T48" fmla="*/ 72 w 130"/>
                <a:gd name="T49" fmla="*/ 26 h 128"/>
                <a:gd name="T50" fmla="*/ 64 w 130"/>
                <a:gd name="T51" fmla="*/ 26 h 128"/>
                <a:gd name="T52" fmla="*/ 48 w 130"/>
                <a:gd name="T53" fmla="*/ 28 h 128"/>
                <a:gd name="T54" fmla="*/ 38 w 130"/>
                <a:gd name="T55" fmla="*/ 36 h 128"/>
                <a:gd name="T56" fmla="*/ 30 w 130"/>
                <a:gd name="T57" fmla="*/ 50 h 128"/>
                <a:gd name="T58" fmla="*/ 28 w 130"/>
                <a:gd name="T59" fmla="*/ 64 h 128"/>
                <a:gd name="T60" fmla="*/ 28 w 130"/>
                <a:gd name="T61" fmla="*/ 64 h 128"/>
                <a:gd name="T62" fmla="*/ 30 w 130"/>
                <a:gd name="T63" fmla="*/ 80 h 128"/>
                <a:gd name="T64" fmla="*/ 38 w 130"/>
                <a:gd name="T65" fmla="*/ 92 h 128"/>
                <a:gd name="T66" fmla="*/ 50 w 130"/>
                <a:gd name="T67" fmla="*/ 102 h 128"/>
                <a:gd name="T68" fmla="*/ 64 w 130"/>
                <a:gd name="T69" fmla="*/ 104 h 128"/>
                <a:gd name="T70" fmla="*/ 72 w 130"/>
                <a:gd name="T71" fmla="*/ 104 h 128"/>
                <a:gd name="T72" fmla="*/ 86 w 130"/>
                <a:gd name="T73" fmla="*/ 98 h 128"/>
                <a:gd name="T74" fmla="*/ 96 w 130"/>
                <a:gd name="T75" fmla="*/ 86 h 128"/>
                <a:gd name="T76" fmla="*/ 100 w 130"/>
                <a:gd name="T77" fmla="*/ 74 h 128"/>
                <a:gd name="T78" fmla="*/ 102 w 130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2" y="66"/>
                  </a:moveTo>
                  <a:lnTo>
                    <a:pt x="102" y="64"/>
                  </a:lnTo>
                  <a:lnTo>
                    <a:pt x="102" y="64"/>
                  </a:lnTo>
                  <a:lnTo>
                    <a:pt x="100" y="56"/>
                  </a:lnTo>
                  <a:lnTo>
                    <a:pt x="98" y="50"/>
                  </a:lnTo>
                  <a:lnTo>
                    <a:pt x="96" y="42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48" y="28"/>
                  </a:lnTo>
                  <a:lnTo>
                    <a:pt x="42" y="32"/>
                  </a:lnTo>
                  <a:lnTo>
                    <a:pt x="38" y="36"/>
                  </a:lnTo>
                  <a:lnTo>
                    <a:pt x="32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2"/>
                  </a:lnTo>
                  <a:lnTo>
                    <a:pt x="86" y="98"/>
                  </a:lnTo>
                  <a:lnTo>
                    <a:pt x="92" y="92"/>
                  </a:lnTo>
                  <a:lnTo>
                    <a:pt x="96" y="86"/>
                  </a:lnTo>
                  <a:lnTo>
                    <a:pt x="100" y="80"/>
                  </a:lnTo>
                  <a:lnTo>
                    <a:pt x="100" y="74"/>
                  </a:lnTo>
                  <a:lnTo>
                    <a:pt x="102" y="66"/>
                  </a:lnTo>
                  <a:lnTo>
                    <a:pt x="102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auto">
            <a:xfrm>
              <a:off x="2291706" y="3069182"/>
              <a:ext cx="69844" cy="78725"/>
            </a:xfrm>
            <a:custGeom>
              <a:avLst/>
              <a:gdLst>
                <a:gd name="T0" fmla="*/ 0 w 114"/>
                <a:gd name="T1" fmla="*/ 66 h 128"/>
                <a:gd name="T2" fmla="*/ 0 w 114"/>
                <a:gd name="T3" fmla="*/ 64 h 128"/>
                <a:gd name="T4" fmla="*/ 0 w 114"/>
                <a:gd name="T5" fmla="*/ 64 h 128"/>
                <a:gd name="T6" fmla="*/ 2 w 114"/>
                <a:gd name="T7" fmla="*/ 52 h 128"/>
                <a:gd name="T8" fmla="*/ 4 w 114"/>
                <a:gd name="T9" fmla="*/ 40 h 128"/>
                <a:gd name="T10" fmla="*/ 10 w 114"/>
                <a:gd name="T11" fmla="*/ 30 h 128"/>
                <a:gd name="T12" fmla="*/ 18 w 114"/>
                <a:gd name="T13" fmla="*/ 20 h 128"/>
                <a:gd name="T14" fmla="*/ 28 w 114"/>
                <a:gd name="T15" fmla="*/ 12 h 128"/>
                <a:gd name="T16" fmla="*/ 38 w 114"/>
                <a:gd name="T17" fmla="*/ 6 h 128"/>
                <a:gd name="T18" fmla="*/ 50 w 114"/>
                <a:gd name="T19" fmla="*/ 2 h 128"/>
                <a:gd name="T20" fmla="*/ 64 w 114"/>
                <a:gd name="T21" fmla="*/ 0 h 128"/>
                <a:gd name="T22" fmla="*/ 64 w 114"/>
                <a:gd name="T23" fmla="*/ 0 h 128"/>
                <a:gd name="T24" fmla="*/ 80 w 114"/>
                <a:gd name="T25" fmla="*/ 2 h 128"/>
                <a:gd name="T26" fmla="*/ 92 w 114"/>
                <a:gd name="T27" fmla="*/ 6 h 128"/>
                <a:gd name="T28" fmla="*/ 104 w 114"/>
                <a:gd name="T29" fmla="*/ 14 h 128"/>
                <a:gd name="T30" fmla="*/ 112 w 114"/>
                <a:gd name="T31" fmla="*/ 22 h 128"/>
                <a:gd name="T32" fmla="*/ 96 w 114"/>
                <a:gd name="T33" fmla="*/ 40 h 128"/>
                <a:gd name="T34" fmla="*/ 96 w 114"/>
                <a:gd name="T35" fmla="*/ 40 h 128"/>
                <a:gd name="T36" fmla="*/ 88 w 114"/>
                <a:gd name="T37" fmla="*/ 34 h 128"/>
                <a:gd name="T38" fmla="*/ 82 w 114"/>
                <a:gd name="T39" fmla="*/ 30 h 128"/>
                <a:gd name="T40" fmla="*/ 74 w 114"/>
                <a:gd name="T41" fmla="*/ 26 h 128"/>
                <a:gd name="T42" fmla="*/ 64 w 114"/>
                <a:gd name="T43" fmla="*/ 26 h 128"/>
                <a:gd name="T44" fmla="*/ 64 w 114"/>
                <a:gd name="T45" fmla="*/ 26 h 128"/>
                <a:gd name="T46" fmla="*/ 56 w 114"/>
                <a:gd name="T47" fmla="*/ 26 h 128"/>
                <a:gd name="T48" fmla="*/ 50 w 114"/>
                <a:gd name="T49" fmla="*/ 28 h 128"/>
                <a:gd name="T50" fmla="*/ 44 w 114"/>
                <a:gd name="T51" fmla="*/ 32 h 128"/>
                <a:gd name="T52" fmla="*/ 38 w 114"/>
                <a:gd name="T53" fmla="*/ 36 h 128"/>
                <a:gd name="T54" fmla="*/ 34 w 114"/>
                <a:gd name="T55" fmla="*/ 42 h 128"/>
                <a:gd name="T56" fmla="*/ 30 w 114"/>
                <a:gd name="T57" fmla="*/ 50 h 128"/>
                <a:gd name="T58" fmla="*/ 28 w 114"/>
                <a:gd name="T59" fmla="*/ 56 h 128"/>
                <a:gd name="T60" fmla="*/ 28 w 114"/>
                <a:gd name="T61" fmla="*/ 64 h 128"/>
                <a:gd name="T62" fmla="*/ 28 w 114"/>
                <a:gd name="T63" fmla="*/ 64 h 128"/>
                <a:gd name="T64" fmla="*/ 28 w 114"/>
                <a:gd name="T65" fmla="*/ 64 h 128"/>
                <a:gd name="T66" fmla="*/ 28 w 114"/>
                <a:gd name="T67" fmla="*/ 72 h 128"/>
                <a:gd name="T68" fmla="*/ 30 w 114"/>
                <a:gd name="T69" fmla="*/ 80 h 128"/>
                <a:gd name="T70" fmla="*/ 34 w 114"/>
                <a:gd name="T71" fmla="*/ 86 h 128"/>
                <a:gd name="T72" fmla="*/ 38 w 114"/>
                <a:gd name="T73" fmla="*/ 92 h 128"/>
                <a:gd name="T74" fmla="*/ 44 w 114"/>
                <a:gd name="T75" fmla="*/ 98 h 128"/>
                <a:gd name="T76" fmla="*/ 50 w 114"/>
                <a:gd name="T77" fmla="*/ 102 h 128"/>
                <a:gd name="T78" fmla="*/ 56 w 114"/>
                <a:gd name="T79" fmla="*/ 104 h 128"/>
                <a:gd name="T80" fmla="*/ 64 w 114"/>
                <a:gd name="T81" fmla="*/ 104 h 128"/>
                <a:gd name="T82" fmla="*/ 64 w 114"/>
                <a:gd name="T83" fmla="*/ 104 h 128"/>
                <a:gd name="T84" fmla="*/ 74 w 114"/>
                <a:gd name="T85" fmla="*/ 104 h 128"/>
                <a:gd name="T86" fmla="*/ 82 w 114"/>
                <a:gd name="T87" fmla="*/ 100 h 128"/>
                <a:gd name="T88" fmla="*/ 90 w 114"/>
                <a:gd name="T89" fmla="*/ 96 h 128"/>
                <a:gd name="T90" fmla="*/ 96 w 114"/>
                <a:gd name="T91" fmla="*/ 90 h 128"/>
                <a:gd name="T92" fmla="*/ 114 w 114"/>
                <a:gd name="T93" fmla="*/ 106 h 128"/>
                <a:gd name="T94" fmla="*/ 114 w 114"/>
                <a:gd name="T95" fmla="*/ 106 h 128"/>
                <a:gd name="T96" fmla="*/ 104 w 114"/>
                <a:gd name="T97" fmla="*/ 114 h 128"/>
                <a:gd name="T98" fmla="*/ 92 w 114"/>
                <a:gd name="T99" fmla="*/ 122 h 128"/>
                <a:gd name="T100" fmla="*/ 80 w 114"/>
                <a:gd name="T101" fmla="*/ 128 h 128"/>
                <a:gd name="T102" fmla="*/ 64 w 114"/>
                <a:gd name="T103" fmla="*/ 128 h 128"/>
                <a:gd name="T104" fmla="*/ 64 w 114"/>
                <a:gd name="T105" fmla="*/ 128 h 128"/>
                <a:gd name="T106" fmla="*/ 50 w 114"/>
                <a:gd name="T107" fmla="*/ 128 h 128"/>
                <a:gd name="T108" fmla="*/ 38 w 114"/>
                <a:gd name="T109" fmla="*/ 124 h 128"/>
                <a:gd name="T110" fmla="*/ 28 w 114"/>
                <a:gd name="T111" fmla="*/ 118 h 128"/>
                <a:gd name="T112" fmla="*/ 18 w 114"/>
                <a:gd name="T113" fmla="*/ 110 h 128"/>
                <a:gd name="T114" fmla="*/ 10 w 114"/>
                <a:gd name="T115" fmla="*/ 100 h 128"/>
                <a:gd name="T116" fmla="*/ 4 w 114"/>
                <a:gd name="T117" fmla="*/ 90 h 128"/>
                <a:gd name="T118" fmla="*/ 2 w 114"/>
                <a:gd name="T119" fmla="*/ 78 h 128"/>
                <a:gd name="T120" fmla="*/ 0 w 114"/>
                <a:gd name="T121" fmla="*/ 66 h 128"/>
                <a:gd name="T122" fmla="*/ 0 w 114"/>
                <a:gd name="T1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4"/>
                  </a:lnTo>
                  <a:lnTo>
                    <a:pt x="112" y="2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8" y="34"/>
                  </a:lnTo>
                  <a:lnTo>
                    <a:pt x="82" y="30"/>
                  </a:lnTo>
                  <a:lnTo>
                    <a:pt x="7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4" y="104"/>
                  </a:lnTo>
                  <a:lnTo>
                    <a:pt x="82" y="100"/>
                  </a:lnTo>
                  <a:lnTo>
                    <a:pt x="90" y="96"/>
                  </a:lnTo>
                  <a:lnTo>
                    <a:pt x="96" y="9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4"/>
                  </a:lnTo>
                  <a:lnTo>
                    <a:pt x="92" y="122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auto">
            <a:xfrm>
              <a:off x="2381869" y="3071722"/>
              <a:ext cx="67305" cy="76185"/>
            </a:xfrm>
            <a:custGeom>
              <a:avLst/>
              <a:gdLst>
                <a:gd name="T0" fmla="*/ 0 w 110"/>
                <a:gd name="T1" fmla="*/ 78 h 124"/>
                <a:gd name="T2" fmla="*/ 0 w 110"/>
                <a:gd name="T3" fmla="*/ 0 h 124"/>
                <a:gd name="T4" fmla="*/ 28 w 110"/>
                <a:gd name="T5" fmla="*/ 0 h 124"/>
                <a:gd name="T6" fmla="*/ 28 w 110"/>
                <a:gd name="T7" fmla="*/ 70 h 124"/>
                <a:gd name="T8" fmla="*/ 28 w 110"/>
                <a:gd name="T9" fmla="*/ 70 h 124"/>
                <a:gd name="T10" fmla="*/ 30 w 110"/>
                <a:gd name="T11" fmla="*/ 82 h 124"/>
                <a:gd name="T12" fmla="*/ 36 w 110"/>
                <a:gd name="T13" fmla="*/ 92 h 124"/>
                <a:gd name="T14" fmla="*/ 44 w 110"/>
                <a:gd name="T15" fmla="*/ 96 h 124"/>
                <a:gd name="T16" fmla="*/ 54 w 110"/>
                <a:gd name="T17" fmla="*/ 98 h 124"/>
                <a:gd name="T18" fmla="*/ 54 w 110"/>
                <a:gd name="T19" fmla="*/ 98 h 124"/>
                <a:gd name="T20" fmla="*/ 66 w 110"/>
                <a:gd name="T21" fmla="*/ 96 h 124"/>
                <a:gd name="T22" fmla="*/ 74 w 110"/>
                <a:gd name="T23" fmla="*/ 90 h 124"/>
                <a:gd name="T24" fmla="*/ 80 w 110"/>
                <a:gd name="T25" fmla="*/ 82 h 124"/>
                <a:gd name="T26" fmla="*/ 82 w 110"/>
                <a:gd name="T27" fmla="*/ 68 h 124"/>
                <a:gd name="T28" fmla="*/ 82 w 110"/>
                <a:gd name="T29" fmla="*/ 0 h 124"/>
                <a:gd name="T30" fmla="*/ 110 w 110"/>
                <a:gd name="T31" fmla="*/ 0 h 124"/>
                <a:gd name="T32" fmla="*/ 110 w 110"/>
                <a:gd name="T33" fmla="*/ 122 h 124"/>
                <a:gd name="T34" fmla="*/ 82 w 110"/>
                <a:gd name="T35" fmla="*/ 122 h 124"/>
                <a:gd name="T36" fmla="*/ 82 w 110"/>
                <a:gd name="T37" fmla="*/ 102 h 124"/>
                <a:gd name="T38" fmla="*/ 82 w 110"/>
                <a:gd name="T39" fmla="*/ 102 h 124"/>
                <a:gd name="T40" fmla="*/ 76 w 110"/>
                <a:gd name="T41" fmla="*/ 112 h 124"/>
                <a:gd name="T42" fmla="*/ 68 w 110"/>
                <a:gd name="T43" fmla="*/ 118 h 124"/>
                <a:gd name="T44" fmla="*/ 58 w 110"/>
                <a:gd name="T45" fmla="*/ 122 h 124"/>
                <a:gd name="T46" fmla="*/ 44 w 110"/>
                <a:gd name="T47" fmla="*/ 124 h 124"/>
                <a:gd name="T48" fmla="*/ 44 w 110"/>
                <a:gd name="T49" fmla="*/ 124 h 124"/>
                <a:gd name="T50" fmla="*/ 34 w 110"/>
                <a:gd name="T51" fmla="*/ 124 h 124"/>
                <a:gd name="T52" fmla="*/ 26 w 110"/>
                <a:gd name="T53" fmla="*/ 122 h 124"/>
                <a:gd name="T54" fmla="*/ 18 w 110"/>
                <a:gd name="T55" fmla="*/ 118 h 124"/>
                <a:gd name="T56" fmla="*/ 12 w 110"/>
                <a:gd name="T57" fmla="*/ 112 h 124"/>
                <a:gd name="T58" fmla="*/ 8 w 110"/>
                <a:gd name="T59" fmla="*/ 104 h 124"/>
                <a:gd name="T60" fmla="*/ 4 w 110"/>
                <a:gd name="T61" fmla="*/ 96 h 124"/>
                <a:gd name="T62" fmla="*/ 2 w 110"/>
                <a:gd name="T63" fmla="*/ 88 h 124"/>
                <a:gd name="T64" fmla="*/ 0 w 110"/>
                <a:gd name="T65" fmla="*/ 78 h 124"/>
                <a:gd name="T66" fmla="*/ 0 w 110"/>
                <a:gd name="T67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" h="124">
                  <a:moveTo>
                    <a:pt x="0" y="7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82"/>
                  </a:lnTo>
                  <a:lnTo>
                    <a:pt x="36" y="92"/>
                  </a:lnTo>
                  <a:lnTo>
                    <a:pt x="44" y="96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96"/>
                  </a:lnTo>
                  <a:lnTo>
                    <a:pt x="74" y="90"/>
                  </a:lnTo>
                  <a:lnTo>
                    <a:pt x="80" y="82"/>
                  </a:lnTo>
                  <a:lnTo>
                    <a:pt x="82" y="68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10" y="122"/>
                  </a:lnTo>
                  <a:lnTo>
                    <a:pt x="82" y="12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76" y="112"/>
                  </a:lnTo>
                  <a:lnTo>
                    <a:pt x="68" y="118"/>
                  </a:lnTo>
                  <a:lnTo>
                    <a:pt x="58" y="122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34" y="124"/>
                  </a:lnTo>
                  <a:lnTo>
                    <a:pt x="26" y="122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auto">
            <a:xfrm>
              <a:off x="2473303" y="3070452"/>
              <a:ext cx="58416" cy="77454"/>
            </a:xfrm>
            <a:custGeom>
              <a:avLst/>
              <a:gdLst>
                <a:gd name="T0" fmla="*/ 12 w 96"/>
                <a:gd name="T1" fmla="*/ 88 h 126"/>
                <a:gd name="T2" fmla="*/ 22 w 96"/>
                <a:gd name="T3" fmla="*/ 96 h 126"/>
                <a:gd name="T4" fmla="*/ 42 w 96"/>
                <a:gd name="T5" fmla="*/ 104 h 126"/>
                <a:gd name="T6" fmla="*/ 52 w 96"/>
                <a:gd name="T7" fmla="*/ 104 h 126"/>
                <a:gd name="T8" fmla="*/ 66 w 96"/>
                <a:gd name="T9" fmla="*/ 100 h 126"/>
                <a:gd name="T10" fmla="*/ 70 w 96"/>
                <a:gd name="T11" fmla="*/ 90 h 126"/>
                <a:gd name="T12" fmla="*/ 70 w 96"/>
                <a:gd name="T13" fmla="*/ 90 h 126"/>
                <a:gd name="T14" fmla="*/ 68 w 96"/>
                <a:gd name="T15" fmla="*/ 84 h 126"/>
                <a:gd name="T16" fmla="*/ 44 w 96"/>
                <a:gd name="T17" fmla="*/ 74 h 126"/>
                <a:gd name="T18" fmla="*/ 30 w 96"/>
                <a:gd name="T19" fmla="*/ 68 h 126"/>
                <a:gd name="T20" fmla="*/ 12 w 96"/>
                <a:gd name="T21" fmla="*/ 58 h 126"/>
                <a:gd name="T22" fmla="*/ 6 w 96"/>
                <a:gd name="T23" fmla="*/ 46 h 126"/>
                <a:gd name="T24" fmla="*/ 6 w 96"/>
                <a:gd name="T25" fmla="*/ 36 h 126"/>
                <a:gd name="T26" fmla="*/ 6 w 96"/>
                <a:gd name="T27" fmla="*/ 28 h 126"/>
                <a:gd name="T28" fmla="*/ 12 w 96"/>
                <a:gd name="T29" fmla="*/ 14 h 126"/>
                <a:gd name="T30" fmla="*/ 24 w 96"/>
                <a:gd name="T31" fmla="*/ 6 h 126"/>
                <a:gd name="T32" fmla="*/ 40 w 96"/>
                <a:gd name="T33" fmla="*/ 0 h 126"/>
                <a:gd name="T34" fmla="*/ 48 w 96"/>
                <a:gd name="T35" fmla="*/ 0 h 126"/>
                <a:gd name="T36" fmla="*/ 72 w 96"/>
                <a:gd name="T37" fmla="*/ 4 h 126"/>
                <a:gd name="T38" fmla="*/ 94 w 96"/>
                <a:gd name="T39" fmla="*/ 14 h 126"/>
                <a:gd name="T40" fmla="*/ 82 w 96"/>
                <a:gd name="T41" fmla="*/ 34 h 126"/>
                <a:gd name="T42" fmla="*/ 56 w 96"/>
                <a:gd name="T43" fmla="*/ 22 h 126"/>
                <a:gd name="T44" fmla="*/ 48 w 96"/>
                <a:gd name="T45" fmla="*/ 22 h 126"/>
                <a:gd name="T46" fmla="*/ 36 w 96"/>
                <a:gd name="T47" fmla="*/ 26 h 126"/>
                <a:gd name="T48" fmla="*/ 32 w 96"/>
                <a:gd name="T49" fmla="*/ 34 h 126"/>
                <a:gd name="T50" fmla="*/ 32 w 96"/>
                <a:gd name="T51" fmla="*/ 34 h 126"/>
                <a:gd name="T52" fmla="*/ 34 w 96"/>
                <a:gd name="T53" fmla="*/ 40 h 126"/>
                <a:gd name="T54" fmla="*/ 58 w 96"/>
                <a:gd name="T55" fmla="*/ 52 h 126"/>
                <a:gd name="T56" fmla="*/ 72 w 96"/>
                <a:gd name="T57" fmla="*/ 56 h 126"/>
                <a:gd name="T58" fmla="*/ 90 w 96"/>
                <a:gd name="T59" fmla="*/ 68 h 126"/>
                <a:gd name="T60" fmla="*/ 96 w 96"/>
                <a:gd name="T61" fmla="*/ 80 h 126"/>
                <a:gd name="T62" fmla="*/ 96 w 96"/>
                <a:gd name="T63" fmla="*/ 88 h 126"/>
                <a:gd name="T64" fmla="*/ 96 w 96"/>
                <a:gd name="T65" fmla="*/ 96 h 126"/>
                <a:gd name="T66" fmla="*/ 90 w 96"/>
                <a:gd name="T67" fmla="*/ 112 h 126"/>
                <a:gd name="T68" fmla="*/ 76 w 96"/>
                <a:gd name="T69" fmla="*/ 120 h 126"/>
                <a:gd name="T70" fmla="*/ 60 w 96"/>
                <a:gd name="T71" fmla="*/ 126 h 126"/>
                <a:gd name="T72" fmla="*/ 52 w 96"/>
                <a:gd name="T73" fmla="*/ 126 h 126"/>
                <a:gd name="T74" fmla="*/ 24 w 96"/>
                <a:gd name="T75" fmla="*/ 122 h 126"/>
                <a:gd name="T76" fmla="*/ 0 w 96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26">
                  <a:moveTo>
                    <a:pt x="0" y="108"/>
                  </a:moveTo>
                  <a:lnTo>
                    <a:pt x="12" y="88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60" y="104"/>
                  </a:lnTo>
                  <a:lnTo>
                    <a:pt x="66" y="100"/>
                  </a:lnTo>
                  <a:lnTo>
                    <a:pt x="70" y="96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86"/>
                  </a:lnTo>
                  <a:lnTo>
                    <a:pt x="68" y="84"/>
                  </a:lnTo>
                  <a:lnTo>
                    <a:pt x="62" y="80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0" y="68"/>
                  </a:lnTo>
                  <a:lnTo>
                    <a:pt x="18" y="62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4"/>
                  </a:lnTo>
                  <a:lnTo>
                    <a:pt x="84" y="8"/>
                  </a:lnTo>
                  <a:lnTo>
                    <a:pt x="94" y="1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64" y="24"/>
                  </a:lnTo>
                  <a:lnTo>
                    <a:pt x="5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4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72" y="56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0" y="112"/>
                  </a:lnTo>
                  <a:lnTo>
                    <a:pt x="84" y="116"/>
                  </a:lnTo>
                  <a:lnTo>
                    <a:pt x="76" y="120"/>
                  </a:lnTo>
                  <a:lnTo>
                    <a:pt x="70" y="124"/>
                  </a:lnTo>
                  <a:lnTo>
                    <a:pt x="60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38" y="126"/>
                  </a:lnTo>
                  <a:lnTo>
                    <a:pt x="24" y="122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21"/>
            <p:cNvSpPr>
              <a:spLocks noEditPoints="1"/>
            </p:cNvSpPr>
            <p:nvPr userDrawn="1"/>
          </p:nvSpPr>
          <p:spPr bwMode="auto">
            <a:xfrm>
              <a:off x="2552037" y="3069182"/>
              <a:ext cx="72385" cy="78725"/>
            </a:xfrm>
            <a:custGeom>
              <a:avLst/>
              <a:gdLst>
                <a:gd name="T0" fmla="*/ 0 w 118"/>
                <a:gd name="T1" fmla="*/ 64 h 128"/>
                <a:gd name="T2" fmla="*/ 2 w 118"/>
                <a:gd name="T3" fmla="*/ 52 h 128"/>
                <a:gd name="T4" fmla="*/ 10 w 118"/>
                <a:gd name="T5" fmla="*/ 30 h 128"/>
                <a:gd name="T6" fmla="*/ 26 w 118"/>
                <a:gd name="T7" fmla="*/ 12 h 128"/>
                <a:gd name="T8" fmla="*/ 48 w 118"/>
                <a:gd name="T9" fmla="*/ 2 h 128"/>
                <a:gd name="T10" fmla="*/ 60 w 118"/>
                <a:gd name="T11" fmla="*/ 0 h 128"/>
                <a:gd name="T12" fmla="*/ 86 w 118"/>
                <a:gd name="T13" fmla="*/ 6 h 128"/>
                <a:gd name="T14" fmla="*/ 104 w 118"/>
                <a:gd name="T15" fmla="*/ 20 h 128"/>
                <a:gd name="T16" fmla="*/ 114 w 118"/>
                <a:gd name="T17" fmla="*/ 42 h 128"/>
                <a:gd name="T18" fmla="*/ 118 w 118"/>
                <a:gd name="T19" fmla="*/ 66 h 128"/>
                <a:gd name="T20" fmla="*/ 118 w 118"/>
                <a:gd name="T21" fmla="*/ 74 h 128"/>
                <a:gd name="T22" fmla="*/ 28 w 118"/>
                <a:gd name="T23" fmla="*/ 74 h 128"/>
                <a:gd name="T24" fmla="*/ 36 w 118"/>
                <a:gd name="T25" fmla="*/ 94 h 128"/>
                <a:gd name="T26" fmla="*/ 50 w 118"/>
                <a:gd name="T27" fmla="*/ 104 h 128"/>
                <a:gd name="T28" fmla="*/ 64 w 118"/>
                <a:gd name="T29" fmla="*/ 106 h 128"/>
                <a:gd name="T30" fmla="*/ 82 w 118"/>
                <a:gd name="T31" fmla="*/ 102 h 128"/>
                <a:gd name="T32" fmla="*/ 96 w 118"/>
                <a:gd name="T33" fmla="*/ 92 h 128"/>
                <a:gd name="T34" fmla="*/ 114 w 118"/>
                <a:gd name="T35" fmla="*/ 106 h 128"/>
                <a:gd name="T36" fmla="*/ 92 w 118"/>
                <a:gd name="T37" fmla="*/ 122 h 128"/>
                <a:gd name="T38" fmla="*/ 62 w 118"/>
                <a:gd name="T39" fmla="*/ 128 h 128"/>
                <a:gd name="T40" fmla="*/ 50 w 118"/>
                <a:gd name="T41" fmla="*/ 128 h 128"/>
                <a:gd name="T42" fmla="*/ 28 w 118"/>
                <a:gd name="T43" fmla="*/ 118 h 128"/>
                <a:gd name="T44" fmla="*/ 10 w 118"/>
                <a:gd name="T45" fmla="*/ 102 h 128"/>
                <a:gd name="T46" fmla="*/ 2 w 118"/>
                <a:gd name="T47" fmla="*/ 78 h 128"/>
                <a:gd name="T48" fmla="*/ 0 w 118"/>
                <a:gd name="T49" fmla="*/ 66 h 128"/>
                <a:gd name="T50" fmla="*/ 90 w 118"/>
                <a:gd name="T51" fmla="*/ 56 h 128"/>
                <a:gd name="T52" fmla="*/ 82 w 118"/>
                <a:gd name="T53" fmla="*/ 34 h 128"/>
                <a:gd name="T54" fmla="*/ 72 w 118"/>
                <a:gd name="T55" fmla="*/ 26 h 128"/>
                <a:gd name="T56" fmla="*/ 60 w 118"/>
                <a:gd name="T57" fmla="*/ 24 h 128"/>
                <a:gd name="T58" fmla="*/ 54 w 118"/>
                <a:gd name="T59" fmla="*/ 24 h 128"/>
                <a:gd name="T60" fmla="*/ 38 w 118"/>
                <a:gd name="T61" fmla="*/ 32 h 128"/>
                <a:gd name="T62" fmla="*/ 28 w 118"/>
                <a:gd name="T6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6" y="20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2"/>
                  </a:lnTo>
                  <a:lnTo>
                    <a:pt x="104" y="20"/>
                  </a:lnTo>
                  <a:lnTo>
                    <a:pt x="110" y="30"/>
                  </a:lnTo>
                  <a:lnTo>
                    <a:pt x="114" y="42"/>
                  </a:lnTo>
                  <a:lnTo>
                    <a:pt x="118" y="54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32" y="88"/>
                  </a:lnTo>
                  <a:lnTo>
                    <a:pt x="36" y="94"/>
                  </a:lnTo>
                  <a:lnTo>
                    <a:pt x="40" y="98"/>
                  </a:lnTo>
                  <a:lnTo>
                    <a:pt x="50" y="10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74" y="104"/>
                  </a:lnTo>
                  <a:lnTo>
                    <a:pt x="82" y="102"/>
                  </a:lnTo>
                  <a:lnTo>
                    <a:pt x="90" y="98"/>
                  </a:lnTo>
                  <a:lnTo>
                    <a:pt x="96" y="9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6"/>
                  </a:lnTo>
                  <a:lnTo>
                    <a:pt x="92" y="122"/>
                  </a:lnTo>
                  <a:lnTo>
                    <a:pt x="78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90" y="56"/>
                  </a:moveTo>
                  <a:lnTo>
                    <a:pt x="90" y="56"/>
                  </a:lnTo>
                  <a:lnTo>
                    <a:pt x="88" y="44"/>
                  </a:lnTo>
                  <a:lnTo>
                    <a:pt x="82" y="34"/>
                  </a:lnTo>
                  <a:lnTo>
                    <a:pt x="78" y="30"/>
                  </a:lnTo>
                  <a:lnTo>
                    <a:pt x="72" y="26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38" y="32"/>
                  </a:lnTo>
                  <a:lnTo>
                    <a:pt x="32" y="44"/>
                  </a:lnTo>
                  <a:lnTo>
                    <a:pt x="28" y="56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22"/>
            <p:cNvSpPr>
              <a:spLocks noEditPoints="1"/>
            </p:cNvSpPr>
            <p:nvPr userDrawn="1"/>
          </p:nvSpPr>
          <p:spPr bwMode="auto">
            <a:xfrm>
              <a:off x="2646010" y="3042518"/>
              <a:ext cx="76194" cy="105389"/>
            </a:xfrm>
            <a:custGeom>
              <a:avLst/>
              <a:gdLst>
                <a:gd name="T0" fmla="*/ 0 w 126"/>
                <a:gd name="T1" fmla="*/ 108 h 172"/>
                <a:gd name="T2" fmla="*/ 0 w 126"/>
                <a:gd name="T3" fmla="*/ 94 h 172"/>
                <a:gd name="T4" fmla="*/ 10 w 126"/>
                <a:gd name="T5" fmla="*/ 70 h 172"/>
                <a:gd name="T6" fmla="*/ 26 w 126"/>
                <a:gd name="T7" fmla="*/ 54 h 172"/>
                <a:gd name="T8" fmla="*/ 46 w 126"/>
                <a:gd name="T9" fmla="*/ 46 h 172"/>
                <a:gd name="T10" fmla="*/ 56 w 126"/>
                <a:gd name="T11" fmla="*/ 44 h 172"/>
                <a:gd name="T12" fmla="*/ 82 w 126"/>
                <a:gd name="T13" fmla="*/ 52 h 172"/>
                <a:gd name="T14" fmla="*/ 98 w 126"/>
                <a:gd name="T15" fmla="*/ 66 h 172"/>
                <a:gd name="T16" fmla="*/ 126 w 126"/>
                <a:gd name="T17" fmla="*/ 0 h 172"/>
                <a:gd name="T18" fmla="*/ 98 w 126"/>
                <a:gd name="T19" fmla="*/ 170 h 172"/>
                <a:gd name="T20" fmla="*/ 98 w 126"/>
                <a:gd name="T21" fmla="*/ 150 h 172"/>
                <a:gd name="T22" fmla="*/ 82 w 126"/>
                <a:gd name="T23" fmla="*/ 166 h 172"/>
                <a:gd name="T24" fmla="*/ 56 w 126"/>
                <a:gd name="T25" fmla="*/ 172 h 172"/>
                <a:gd name="T26" fmla="*/ 46 w 126"/>
                <a:gd name="T27" fmla="*/ 172 h 172"/>
                <a:gd name="T28" fmla="*/ 26 w 126"/>
                <a:gd name="T29" fmla="*/ 164 h 172"/>
                <a:gd name="T30" fmla="*/ 10 w 126"/>
                <a:gd name="T31" fmla="*/ 146 h 172"/>
                <a:gd name="T32" fmla="*/ 0 w 126"/>
                <a:gd name="T33" fmla="*/ 124 h 172"/>
                <a:gd name="T34" fmla="*/ 0 w 126"/>
                <a:gd name="T35" fmla="*/ 108 h 172"/>
                <a:gd name="T36" fmla="*/ 98 w 126"/>
                <a:gd name="T37" fmla="*/ 108 h 172"/>
                <a:gd name="T38" fmla="*/ 98 w 126"/>
                <a:gd name="T39" fmla="*/ 100 h 172"/>
                <a:gd name="T40" fmla="*/ 92 w 126"/>
                <a:gd name="T41" fmla="*/ 86 h 172"/>
                <a:gd name="T42" fmla="*/ 82 w 126"/>
                <a:gd name="T43" fmla="*/ 76 h 172"/>
                <a:gd name="T44" fmla="*/ 70 w 126"/>
                <a:gd name="T45" fmla="*/ 70 h 172"/>
                <a:gd name="T46" fmla="*/ 62 w 126"/>
                <a:gd name="T47" fmla="*/ 70 h 172"/>
                <a:gd name="T48" fmla="*/ 50 w 126"/>
                <a:gd name="T49" fmla="*/ 72 h 172"/>
                <a:gd name="T50" fmla="*/ 38 w 126"/>
                <a:gd name="T51" fmla="*/ 80 h 172"/>
                <a:gd name="T52" fmla="*/ 30 w 126"/>
                <a:gd name="T53" fmla="*/ 92 h 172"/>
                <a:gd name="T54" fmla="*/ 28 w 126"/>
                <a:gd name="T55" fmla="*/ 108 h 172"/>
                <a:gd name="T56" fmla="*/ 28 w 126"/>
                <a:gd name="T57" fmla="*/ 108 h 172"/>
                <a:gd name="T58" fmla="*/ 30 w 126"/>
                <a:gd name="T59" fmla="*/ 126 h 172"/>
                <a:gd name="T60" fmla="*/ 38 w 126"/>
                <a:gd name="T61" fmla="*/ 138 h 172"/>
                <a:gd name="T62" fmla="*/ 50 w 126"/>
                <a:gd name="T63" fmla="*/ 146 h 172"/>
                <a:gd name="T64" fmla="*/ 62 w 126"/>
                <a:gd name="T65" fmla="*/ 148 h 172"/>
                <a:gd name="T66" fmla="*/ 70 w 126"/>
                <a:gd name="T67" fmla="*/ 148 h 172"/>
                <a:gd name="T68" fmla="*/ 82 w 126"/>
                <a:gd name="T69" fmla="*/ 142 h 172"/>
                <a:gd name="T70" fmla="*/ 92 w 126"/>
                <a:gd name="T71" fmla="*/ 132 h 172"/>
                <a:gd name="T72" fmla="*/ 98 w 126"/>
                <a:gd name="T73" fmla="*/ 118 h 172"/>
                <a:gd name="T74" fmla="*/ 98 w 126"/>
                <a:gd name="T75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72">
                  <a:moveTo>
                    <a:pt x="0" y="108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10" y="70"/>
                  </a:lnTo>
                  <a:lnTo>
                    <a:pt x="16" y="62"/>
                  </a:lnTo>
                  <a:lnTo>
                    <a:pt x="26" y="54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70" y="46"/>
                  </a:lnTo>
                  <a:lnTo>
                    <a:pt x="82" y="52"/>
                  </a:lnTo>
                  <a:lnTo>
                    <a:pt x="90" y="58"/>
                  </a:lnTo>
                  <a:lnTo>
                    <a:pt x="98" y="66"/>
                  </a:lnTo>
                  <a:lnTo>
                    <a:pt x="98" y="0"/>
                  </a:lnTo>
                  <a:lnTo>
                    <a:pt x="126" y="0"/>
                  </a:lnTo>
                  <a:lnTo>
                    <a:pt x="126" y="170"/>
                  </a:lnTo>
                  <a:lnTo>
                    <a:pt x="98" y="17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0" y="158"/>
                  </a:lnTo>
                  <a:lnTo>
                    <a:pt x="82" y="166"/>
                  </a:lnTo>
                  <a:lnTo>
                    <a:pt x="70" y="170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46" y="172"/>
                  </a:lnTo>
                  <a:lnTo>
                    <a:pt x="36" y="168"/>
                  </a:lnTo>
                  <a:lnTo>
                    <a:pt x="26" y="164"/>
                  </a:lnTo>
                  <a:lnTo>
                    <a:pt x="18" y="156"/>
                  </a:lnTo>
                  <a:lnTo>
                    <a:pt x="10" y="146"/>
                  </a:lnTo>
                  <a:lnTo>
                    <a:pt x="4" y="136"/>
                  </a:lnTo>
                  <a:lnTo>
                    <a:pt x="0" y="124"/>
                  </a:lnTo>
                  <a:lnTo>
                    <a:pt x="0" y="108"/>
                  </a:lnTo>
                  <a:lnTo>
                    <a:pt x="0" y="108"/>
                  </a:lnTo>
                  <a:close/>
                  <a:moveTo>
                    <a:pt x="98" y="108"/>
                  </a:moveTo>
                  <a:lnTo>
                    <a:pt x="98" y="108"/>
                  </a:lnTo>
                  <a:lnTo>
                    <a:pt x="98" y="108"/>
                  </a:lnTo>
                  <a:lnTo>
                    <a:pt x="98" y="100"/>
                  </a:lnTo>
                  <a:lnTo>
                    <a:pt x="96" y="92"/>
                  </a:lnTo>
                  <a:lnTo>
                    <a:pt x="92" y="86"/>
                  </a:lnTo>
                  <a:lnTo>
                    <a:pt x="88" y="80"/>
                  </a:lnTo>
                  <a:lnTo>
                    <a:pt x="82" y="76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56" y="70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8" y="80"/>
                  </a:lnTo>
                  <a:lnTo>
                    <a:pt x="34" y="86"/>
                  </a:lnTo>
                  <a:lnTo>
                    <a:pt x="30" y="92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18"/>
                  </a:lnTo>
                  <a:lnTo>
                    <a:pt x="30" y="126"/>
                  </a:lnTo>
                  <a:lnTo>
                    <a:pt x="34" y="132"/>
                  </a:lnTo>
                  <a:lnTo>
                    <a:pt x="38" y="138"/>
                  </a:lnTo>
                  <a:lnTo>
                    <a:pt x="44" y="142"/>
                  </a:lnTo>
                  <a:lnTo>
                    <a:pt x="50" y="146"/>
                  </a:lnTo>
                  <a:lnTo>
                    <a:pt x="56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70" y="148"/>
                  </a:lnTo>
                  <a:lnTo>
                    <a:pt x="76" y="146"/>
                  </a:lnTo>
                  <a:lnTo>
                    <a:pt x="82" y="142"/>
                  </a:lnTo>
                  <a:lnTo>
                    <a:pt x="88" y="138"/>
                  </a:lnTo>
                  <a:lnTo>
                    <a:pt x="92" y="132"/>
                  </a:lnTo>
                  <a:lnTo>
                    <a:pt x="96" y="124"/>
                  </a:lnTo>
                  <a:lnTo>
                    <a:pt x="98" y="118"/>
                  </a:lnTo>
                  <a:lnTo>
                    <a:pt x="98" y="108"/>
                  </a:lnTo>
                  <a:lnTo>
                    <a:pt x="98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23"/>
            <p:cNvSpPr>
              <a:spLocks noEditPoints="1"/>
            </p:cNvSpPr>
            <p:nvPr userDrawn="1"/>
          </p:nvSpPr>
          <p:spPr bwMode="auto">
            <a:xfrm>
              <a:off x="2798398" y="3070452"/>
              <a:ext cx="67305" cy="77454"/>
            </a:xfrm>
            <a:custGeom>
              <a:avLst/>
              <a:gdLst>
                <a:gd name="T0" fmla="*/ 84 w 112"/>
                <a:gd name="T1" fmla="*/ 108 h 126"/>
                <a:gd name="T2" fmla="*/ 76 w 112"/>
                <a:gd name="T3" fmla="*/ 116 h 126"/>
                <a:gd name="T4" fmla="*/ 56 w 112"/>
                <a:gd name="T5" fmla="*/ 126 h 126"/>
                <a:gd name="T6" fmla="*/ 44 w 112"/>
                <a:gd name="T7" fmla="*/ 126 h 126"/>
                <a:gd name="T8" fmla="*/ 28 w 112"/>
                <a:gd name="T9" fmla="*/ 124 h 126"/>
                <a:gd name="T10" fmla="*/ 14 w 112"/>
                <a:gd name="T11" fmla="*/ 116 h 126"/>
                <a:gd name="T12" fmla="*/ 4 w 112"/>
                <a:gd name="T13" fmla="*/ 104 h 126"/>
                <a:gd name="T14" fmla="*/ 0 w 112"/>
                <a:gd name="T15" fmla="*/ 88 h 126"/>
                <a:gd name="T16" fmla="*/ 0 w 112"/>
                <a:gd name="T17" fmla="*/ 88 h 126"/>
                <a:gd name="T18" fmla="*/ 4 w 112"/>
                <a:gd name="T19" fmla="*/ 70 h 126"/>
                <a:gd name="T20" fmla="*/ 14 w 112"/>
                <a:gd name="T21" fmla="*/ 58 h 126"/>
                <a:gd name="T22" fmla="*/ 30 w 112"/>
                <a:gd name="T23" fmla="*/ 50 h 126"/>
                <a:gd name="T24" fmla="*/ 50 w 112"/>
                <a:gd name="T25" fmla="*/ 48 h 126"/>
                <a:gd name="T26" fmla="*/ 68 w 112"/>
                <a:gd name="T27" fmla="*/ 50 h 126"/>
                <a:gd name="T28" fmla="*/ 84 w 112"/>
                <a:gd name="T29" fmla="*/ 50 h 126"/>
                <a:gd name="T30" fmla="*/ 82 w 112"/>
                <a:gd name="T31" fmla="*/ 40 h 126"/>
                <a:gd name="T32" fmla="*/ 76 w 112"/>
                <a:gd name="T33" fmla="*/ 32 h 126"/>
                <a:gd name="T34" fmla="*/ 54 w 112"/>
                <a:gd name="T35" fmla="*/ 24 h 126"/>
                <a:gd name="T36" fmla="*/ 36 w 112"/>
                <a:gd name="T37" fmla="*/ 26 h 126"/>
                <a:gd name="T38" fmla="*/ 10 w 112"/>
                <a:gd name="T39" fmla="*/ 10 h 126"/>
                <a:gd name="T40" fmla="*/ 32 w 112"/>
                <a:gd name="T41" fmla="*/ 2 h 126"/>
                <a:gd name="T42" fmla="*/ 58 w 112"/>
                <a:gd name="T43" fmla="*/ 0 h 126"/>
                <a:gd name="T44" fmla="*/ 70 w 112"/>
                <a:gd name="T45" fmla="*/ 0 h 126"/>
                <a:gd name="T46" fmla="*/ 90 w 112"/>
                <a:gd name="T47" fmla="*/ 8 h 126"/>
                <a:gd name="T48" fmla="*/ 104 w 112"/>
                <a:gd name="T49" fmla="*/ 20 h 126"/>
                <a:gd name="T50" fmla="*/ 110 w 112"/>
                <a:gd name="T51" fmla="*/ 40 h 126"/>
                <a:gd name="T52" fmla="*/ 112 w 112"/>
                <a:gd name="T53" fmla="*/ 124 h 126"/>
                <a:gd name="T54" fmla="*/ 84 w 112"/>
                <a:gd name="T55" fmla="*/ 72 h 126"/>
                <a:gd name="T56" fmla="*/ 72 w 112"/>
                <a:gd name="T57" fmla="*/ 70 h 126"/>
                <a:gd name="T58" fmla="*/ 56 w 112"/>
                <a:gd name="T59" fmla="*/ 68 h 126"/>
                <a:gd name="T60" fmla="*/ 36 w 112"/>
                <a:gd name="T61" fmla="*/ 72 h 126"/>
                <a:gd name="T62" fmla="*/ 28 w 112"/>
                <a:gd name="T63" fmla="*/ 86 h 126"/>
                <a:gd name="T64" fmla="*/ 28 w 112"/>
                <a:gd name="T65" fmla="*/ 88 h 126"/>
                <a:gd name="T66" fmla="*/ 34 w 112"/>
                <a:gd name="T67" fmla="*/ 100 h 126"/>
                <a:gd name="T68" fmla="*/ 52 w 112"/>
                <a:gd name="T69" fmla="*/ 106 h 126"/>
                <a:gd name="T70" fmla="*/ 64 w 112"/>
                <a:gd name="T71" fmla="*/ 104 h 126"/>
                <a:gd name="T72" fmla="*/ 82 w 112"/>
                <a:gd name="T73" fmla="*/ 90 h 126"/>
                <a:gd name="T74" fmla="*/ 84 w 112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6">
                  <a:moveTo>
                    <a:pt x="84" y="124"/>
                  </a:moveTo>
                  <a:lnTo>
                    <a:pt x="84" y="108"/>
                  </a:lnTo>
                  <a:lnTo>
                    <a:pt x="84" y="108"/>
                  </a:lnTo>
                  <a:lnTo>
                    <a:pt x="76" y="116"/>
                  </a:lnTo>
                  <a:lnTo>
                    <a:pt x="68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6" y="126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4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80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6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2" y="52"/>
                  </a:lnTo>
                  <a:lnTo>
                    <a:pt x="112" y="124"/>
                  </a:lnTo>
                  <a:lnTo>
                    <a:pt x="84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24"/>
            <p:cNvSpPr>
              <a:spLocks noEditPoints="1"/>
            </p:cNvSpPr>
            <p:nvPr userDrawn="1"/>
          </p:nvSpPr>
          <p:spPr bwMode="auto">
            <a:xfrm>
              <a:off x="2893642" y="3069182"/>
              <a:ext cx="77464" cy="100311"/>
            </a:xfrm>
            <a:custGeom>
              <a:avLst/>
              <a:gdLst>
                <a:gd name="T0" fmla="*/ 28 w 126"/>
                <a:gd name="T1" fmla="*/ 4 h 164"/>
                <a:gd name="T2" fmla="*/ 28 w 126"/>
                <a:gd name="T3" fmla="*/ 24 h 164"/>
                <a:gd name="T4" fmla="*/ 46 w 126"/>
                <a:gd name="T5" fmla="*/ 8 h 164"/>
                <a:gd name="T6" fmla="*/ 70 w 126"/>
                <a:gd name="T7" fmla="*/ 0 h 164"/>
                <a:gd name="T8" fmla="*/ 80 w 126"/>
                <a:gd name="T9" fmla="*/ 2 h 164"/>
                <a:gd name="T10" fmla="*/ 100 w 126"/>
                <a:gd name="T11" fmla="*/ 10 h 164"/>
                <a:gd name="T12" fmla="*/ 116 w 126"/>
                <a:gd name="T13" fmla="*/ 26 h 164"/>
                <a:gd name="T14" fmla="*/ 126 w 126"/>
                <a:gd name="T15" fmla="*/ 50 h 164"/>
                <a:gd name="T16" fmla="*/ 126 w 126"/>
                <a:gd name="T17" fmla="*/ 64 h 164"/>
                <a:gd name="T18" fmla="*/ 126 w 126"/>
                <a:gd name="T19" fmla="*/ 80 h 164"/>
                <a:gd name="T20" fmla="*/ 116 w 126"/>
                <a:gd name="T21" fmla="*/ 102 h 164"/>
                <a:gd name="T22" fmla="*/ 100 w 126"/>
                <a:gd name="T23" fmla="*/ 120 h 164"/>
                <a:gd name="T24" fmla="*/ 80 w 126"/>
                <a:gd name="T25" fmla="*/ 128 h 164"/>
                <a:gd name="T26" fmla="*/ 70 w 126"/>
                <a:gd name="T27" fmla="*/ 128 h 164"/>
                <a:gd name="T28" fmla="*/ 44 w 126"/>
                <a:gd name="T29" fmla="*/ 122 h 164"/>
                <a:gd name="T30" fmla="*/ 28 w 126"/>
                <a:gd name="T31" fmla="*/ 106 h 164"/>
                <a:gd name="T32" fmla="*/ 0 w 126"/>
                <a:gd name="T33" fmla="*/ 164 h 164"/>
                <a:gd name="T34" fmla="*/ 98 w 126"/>
                <a:gd name="T35" fmla="*/ 64 h 164"/>
                <a:gd name="T36" fmla="*/ 98 w 126"/>
                <a:gd name="T37" fmla="*/ 64 h 164"/>
                <a:gd name="T38" fmla="*/ 96 w 126"/>
                <a:gd name="T39" fmla="*/ 48 h 164"/>
                <a:gd name="T40" fmla="*/ 88 w 126"/>
                <a:gd name="T41" fmla="*/ 36 h 164"/>
                <a:gd name="T42" fmla="*/ 76 w 126"/>
                <a:gd name="T43" fmla="*/ 28 h 164"/>
                <a:gd name="T44" fmla="*/ 64 w 126"/>
                <a:gd name="T45" fmla="*/ 26 h 164"/>
                <a:gd name="T46" fmla="*/ 56 w 126"/>
                <a:gd name="T47" fmla="*/ 26 h 164"/>
                <a:gd name="T48" fmla="*/ 44 w 126"/>
                <a:gd name="T49" fmla="*/ 32 h 164"/>
                <a:gd name="T50" fmla="*/ 34 w 126"/>
                <a:gd name="T51" fmla="*/ 42 h 164"/>
                <a:gd name="T52" fmla="*/ 28 w 126"/>
                <a:gd name="T53" fmla="*/ 56 h 164"/>
                <a:gd name="T54" fmla="*/ 28 w 126"/>
                <a:gd name="T55" fmla="*/ 64 h 164"/>
                <a:gd name="T56" fmla="*/ 28 w 126"/>
                <a:gd name="T57" fmla="*/ 74 h 164"/>
                <a:gd name="T58" fmla="*/ 34 w 126"/>
                <a:gd name="T59" fmla="*/ 88 h 164"/>
                <a:gd name="T60" fmla="*/ 44 w 126"/>
                <a:gd name="T61" fmla="*/ 98 h 164"/>
                <a:gd name="T62" fmla="*/ 56 w 126"/>
                <a:gd name="T63" fmla="*/ 104 h 164"/>
                <a:gd name="T64" fmla="*/ 64 w 126"/>
                <a:gd name="T65" fmla="*/ 104 h 164"/>
                <a:gd name="T66" fmla="*/ 76 w 126"/>
                <a:gd name="T67" fmla="*/ 102 h 164"/>
                <a:gd name="T68" fmla="*/ 88 w 126"/>
                <a:gd name="T69" fmla="*/ 94 h 164"/>
                <a:gd name="T70" fmla="*/ 96 w 126"/>
                <a:gd name="T71" fmla="*/ 82 h 164"/>
                <a:gd name="T72" fmla="*/ 98 w 126"/>
                <a:gd name="T73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64">
                  <a:moveTo>
                    <a:pt x="0" y="4"/>
                  </a:move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4"/>
                  </a:lnTo>
                  <a:lnTo>
                    <a:pt x="46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0" y="2"/>
                  </a:lnTo>
                  <a:lnTo>
                    <a:pt x="90" y="6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6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6" y="80"/>
                  </a:lnTo>
                  <a:lnTo>
                    <a:pt x="122" y="92"/>
                  </a:lnTo>
                  <a:lnTo>
                    <a:pt x="116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56" y="126"/>
                  </a:lnTo>
                  <a:lnTo>
                    <a:pt x="44" y="122"/>
                  </a:lnTo>
                  <a:lnTo>
                    <a:pt x="36" y="116"/>
                  </a:lnTo>
                  <a:lnTo>
                    <a:pt x="28" y="106"/>
                  </a:lnTo>
                  <a:lnTo>
                    <a:pt x="28" y="164"/>
                  </a:lnTo>
                  <a:lnTo>
                    <a:pt x="0" y="164"/>
                  </a:lnTo>
                  <a:lnTo>
                    <a:pt x="0" y="4"/>
                  </a:lnTo>
                  <a:close/>
                  <a:moveTo>
                    <a:pt x="98" y="64"/>
                  </a:moveTo>
                  <a:lnTo>
                    <a:pt x="98" y="64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96" y="48"/>
                  </a:lnTo>
                  <a:lnTo>
                    <a:pt x="92" y="42"/>
                  </a:lnTo>
                  <a:lnTo>
                    <a:pt x="88" y="36"/>
                  </a:lnTo>
                  <a:lnTo>
                    <a:pt x="82" y="32"/>
                  </a:lnTo>
                  <a:lnTo>
                    <a:pt x="76" y="28"/>
                  </a:lnTo>
                  <a:lnTo>
                    <a:pt x="70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48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4"/>
                  </a:lnTo>
                  <a:lnTo>
                    <a:pt x="30" y="82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98" y="74"/>
                  </a:lnTo>
                  <a:lnTo>
                    <a:pt x="98" y="64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25"/>
            <p:cNvSpPr>
              <a:spLocks noEditPoints="1"/>
            </p:cNvSpPr>
            <p:nvPr userDrawn="1"/>
          </p:nvSpPr>
          <p:spPr bwMode="auto">
            <a:xfrm>
              <a:off x="2996504" y="3069182"/>
              <a:ext cx="77465" cy="100311"/>
            </a:xfrm>
            <a:custGeom>
              <a:avLst/>
              <a:gdLst>
                <a:gd name="T0" fmla="*/ 28 w 128"/>
                <a:gd name="T1" fmla="*/ 4 h 164"/>
                <a:gd name="T2" fmla="*/ 28 w 128"/>
                <a:gd name="T3" fmla="*/ 24 h 164"/>
                <a:gd name="T4" fmla="*/ 46 w 128"/>
                <a:gd name="T5" fmla="*/ 8 h 164"/>
                <a:gd name="T6" fmla="*/ 70 w 128"/>
                <a:gd name="T7" fmla="*/ 0 h 164"/>
                <a:gd name="T8" fmla="*/ 82 w 128"/>
                <a:gd name="T9" fmla="*/ 2 h 164"/>
                <a:gd name="T10" fmla="*/ 102 w 128"/>
                <a:gd name="T11" fmla="*/ 10 h 164"/>
                <a:gd name="T12" fmla="*/ 118 w 128"/>
                <a:gd name="T13" fmla="*/ 26 h 164"/>
                <a:gd name="T14" fmla="*/ 126 w 128"/>
                <a:gd name="T15" fmla="*/ 50 h 164"/>
                <a:gd name="T16" fmla="*/ 128 w 128"/>
                <a:gd name="T17" fmla="*/ 64 h 164"/>
                <a:gd name="T18" fmla="*/ 126 w 128"/>
                <a:gd name="T19" fmla="*/ 80 h 164"/>
                <a:gd name="T20" fmla="*/ 118 w 128"/>
                <a:gd name="T21" fmla="*/ 102 h 164"/>
                <a:gd name="T22" fmla="*/ 102 w 128"/>
                <a:gd name="T23" fmla="*/ 120 h 164"/>
                <a:gd name="T24" fmla="*/ 82 w 128"/>
                <a:gd name="T25" fmla="*/ 128 h 164"/>
                <a:gd name="T26" fmla="*/ 70 w 128"/>
                <a:gd name="T27" fmla="*/ 128 h 164"/>
                <a:gd name="T28" fmla="*/ 46 w 128"/>
                <a:gd name="T29" fmla="*/ 122 h 164"/>
                <a:gd name="T30" fmla="*/ 28 w 128"/>
                <a:gd name="T31" fmla="*/ 106 h 164"/>
                <a:gd name="T32" fmla="*/ 0 w 128"/>
                <a:gd name="T33" fmla="*/ 164 h 164"/>
                <a:gd name="T34" fmla="*/ 100 w 128"/>
                <a:gd name="T35" fmla="*/ 64 h 164"/>
                <a:gd name="T36" fmla="*/ 100 w 128"/>
                <a:gd name="T37" fmla="*/ 64 h 164"/>
                <a:gd name="T38" fmla="*/ 96 w 128"/>
                <a:gd name="T39" fmla="*/ 48 h 164"/>
                <a:gd name="T40" fmla="*/ 88 w 128"/>
                <a:gd name="T41" fmla="*/ 36 h 164"/>
                <a:gd name="T42" fmla="*/ 78 w 128"/>
                <a:gd name="T43" fmla="*/ 28 h 164"/>
                <a:gd name="T44" fmla="*/ 64 w 128"/>
                <a:gd name="T45" fmla="*/ 26 h 164"/>
                <a:gd name="T46" fmla="*/ 56 w 128"/>
                <a:gd name="T47" fmla="*/ 26 h 164"/>
                <a:gd name="T48" fmla="*/ 44 w 128"/>
                <a:gd name="T49" fmla="*/ 32 h 164"/>
                <a:gd name="T50" fmla="*/ 34 w 128"/>
                <a:gd name="T51" fmla="*/ 42 h 164"/>
                <a:gd name="T52" fmla="*/ 28 w 128"/>
                <a:gd name="T53" fmla="*/ 56 h 164"/>
                <a:gd name="T54" fmla="*/ 28 w 128"/>
                <a:gd name="T55" fmla="*/ 64 h 164"/>
                <a:gd name="T56" fmla="*/ 28 w 128"/>
                <a:gd name="T57" fmla="*/ 74 h 164"/>
                <a:gd name="T58" fmla="*/ 34 w 128"/>
                <a:gd name="T59" fmla="*/ 88 h 164"/>
                <a:gd name="T60" fmla="*/ 44 w 128"/>
                <a:gd name="T61" fmla="*/ 98 h 164"/>
                <a:gd name="T62" fmla="*/ 56 w 128"/>
                <a:gd name="T63" fmla="*/ 104 h 164"/>
                <a:gd name="T64" fmla="*/ 64 w 128"/>
                <a:gd name="T65" fmla="*/ 104 h 164"/>
                <a:gd name="T66" fmla="*/ 78 w 128"/>
                <a:gd name="T67" fmla="*/ 102 h 164"/>
                <a:gd name="T68" fmla="*/ 88 w 128"/>
                <a:gd name="T69" fmla="*/ 94 h 164"/>
                <a:gd name="T70" fmla="*/ 96 w 128"/>
                <a:gd name="T71" fmla="*/ 82 h 164"/>
                <a:gd name="T72" fmla="*/ 100 w 128"/>
                <a:gd name="T73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64">
                  <a:moveTo>
                    <a:pt x="0" y="4"/>
                  </a:move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4"/>
                  </a:lnTo>
                  <a:lnTo>
                    <a:pt x="46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2" y="6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80"/>
                  </a:lnTo>
                  <a:lnTo>
                    <a:pt x="122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56" y="126"/>
                  </a:lnTo>
                  <a:lnTo>
                    <a:pt x="46" y="122"/>
                  </a:lnTo>
                  <a:lnTo>
                    <a:pt x="36" y="116"/>
                  </a:lnTo>
                  <a:lnTo>
                    <a:pt x="28" y="106"/>
                  </a:lnTo>
                  <a:lnTo>
                    <a:pt x="28" y="164"/>
                  </a:lnTo>
                  <a:lnTo>
                    <a:pt x="0" y="164"/>
                  </a:lnTo>
                  <a:lnTo>
                    <a:pt x="0" y="4"/>
                  </a:lnTo>
                  <a:close/>
                  <a:moveTo>
                    <a:pt x="100" y="64"/>
                  </a:moveTo>
                  <a:lnTo>
                    <a:pt x="100" y="64"/>
                  </a:lnTo>
                  <a:lnTo>
                    <a:pt x="100" y="64"/>
                  </a:lnTo>
                  <a:lnTo>
                    <a:pt x="98" y="56"/>
                  </a:lnTo>
                  <a:lnTo>
                    <a:pt x="96" y="48"/>
                  </a:lnTo>
                  <a:lnTo>
                    <a:pt x="92" y="42"/>
                  </a:lnTo>
                  <a:lnTo>
                    <a:pt x="88" y="36"/>
                  </a:lnTo>
                  <a:lnTo>
                    <a:pt x="84" y="32"/>
                  </a:lnTo>
                  <a:lnTo>
                    <a:pt x="78" y="28"/>
                  </a:lnTo>
                  <a:lnTo>
                    <a:pt x="70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48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4"/>
                  </a:lnTo>
                  <a:lnTo>
                    <a:pt x="32" y="82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8" y="102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94" y="88"/>
                  </a:lnTo>
                  <a:lnTo>
                    <a:pt x="96" y="82"/>
                  </a:lnTo>
                  <a:lnTo>
                    <a:pt x="98" y="74"/>
                  </a:lnTo>
                  <a:lnTo>
                    <a:pt x="100" y="64"/>
                  </a:lnTo>
                  <a:lnTo>
                    <a:pt x="100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auto">
            <a:xfrm>
              <a:off x="3099366" y="3070452"/>
              <a:ext cx="43177" cy="76185"/>
            </a:xfrm>
            <a:custGeom>
              <a:avLst/>
              <a:gdLst>
                <a:gd name="T0" fmla="*/ 0 w 70"/>
                <a:gd name="T1" fmla="*/ 2 h 124"/>
                <a:gd name="T2" fmla="*/ 28 w 70"/>
                <a:gd name="T3" fmla="*/ 2 h 124"/>
                <a:gd name="T4" fmla="*/ 28 w 70"/>
                <a:gd name="T5" fmla="*/ 30 h 124"/>
                <a:gd name="T6" fmla="*/ 28 w 70"/>
                <a:gd name="T7" fmla="*/ 30 h 124"/>
                <a:gd name="T8" fmla="*/ 34 w 70"/>
                <a:gd name="T9" fmla="*/ 16 h 124"/>
                <a:gd name="T10" fmla="*/ 44 w 70"/>
                <a:gd name="T11" fmla="*/ 6 h 124"/>
                <a:gd name="T12" fmla="*/ 50 w 70"/>
                <a:gd name="T13" fmla="*/ 4 h 124"/>
                <a:gd name="T14" fmla="*/ 56 w 70"/>
                <a:gd name="T15" fmla="*/ 0 h 124"/>
                <a:gd name="T16" fmla="*/ 64 w 70"/>
                <a:gd name="T17" fmla="*/ 0 h 124"/>
                <a:gd name="T18" fmla="*/ 70 w 70"/>
                <a:gd name="T19" fmla="*/ 0 h 124"/>
                <a:gd name="T20" fmla="*/ 70 w 70"/>
                <a:gd name="T21" fmla="*/ 28 h 124"/>
                <a:gd name="T22" fmla="*/ 70 w 70"/>
                <a:gd name="T23" fmla="*/ 28 h 124"/>
                <a:gd name="T24" fmla="*/ 70 w 70"/>
                <a:gd name="T25" fmla="*/ 28 h 124"/>
                <a:gd name="T26" fmla="*/ 60 w 70"/>
                <a:gd name="T27" fmla="*/ 30 h 124"/>
                <a:gd name="T28" fmla="*/ 52 w 70"/>
                <a:gd name="T29" fmla="*/ 32 h 124"/>
                <a:gd name="T30" fmla="*/ 46 w 70"/>
                <a:gd name="T31" fmla="*/ 36 h 124"/>
                <a:gd name="T32" fmla="*/ 40 w 70"/>
                <a:gd name="T33" fmla="*/ 40 h 124"/>
                <a:gd name="T34" fmla="*/ 34 w 70"/>
                <a:gd name="T35" fmla="*/ 48 h 124"/>
                <a:gd name="T36" fmla="*/ 30 w 70"/>
                <a:gd name="T37" fmla="*/ 56 h 124"/>
                <a:gd name="T38" fmla="*/ 28 w 70"/>
                <a:gd name="T39" fmla="*/ 66 h 124"/>
                <a:gd name="T40" fmla="*/ 28 w 70"/>
                <a:gd name="T41" fmla="*/ 78 h 124"/>
                <a:gd name="T42" fmla="*/ 28 w 70"/>
                <a:gd name="T43" fmla="*/ 124 h 124"/>
                <a:gd name="T44" fmla="*/ 0 w 70"/>
                <a:gd name="T45" fmla="*/ 124 h 124"/>
                <a:gd name="T46" fmla="*/ 0 w 70"/>
                <a:gd name="T4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24">
                  <a:moveTo>
                    <a:pt x="0" y="2"/>
                  </a:moveTo>
                  <a:lnTo>
                    <a:pt x="28" y="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4" y="16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0" y="30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0" y="40"/>
                  </a:lnTo>
                  <a:lnTo>
                    <a:pt x="34" y="48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8" y="78"/>
                  </a:lnTo>
                  <a:lnTo>
                    <a:pt x="28" y="124"/>
                  </a:lnTo>
                  <a:lnTo>
                    <a:pt x="0" y="12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27"/>
            <p:cNvSpPr>
              <a:spLocks noEditPoints="1"/>
            </p:cNvSpPr>
            <p:nvPr userDrawn="1"/>
          </p:nvSpPr>
          <p:spPr bwMode="auto">
            <a:xfrm>
              <a:off x="3159052" y="3069182"/>
              <a:ext cx="80004" cy="78725"/>
            </a:xfrm>
            <a:custGeom>
              <a:avLst/>
              <a:gdLst>
                <a:gd name="T0" fmla="*/ 0 w 132"/>
                <a:gd name="T1" fmla="*/ 64 h 128"/>
                <a:gd name="T2" fmla="*/ 2 w 132"/>
                <a:gd name="T3" fmla="*/ 52 h 128"/>
                <a:gd name="T4" fmla="*/ 12 w 132"/>
                <a:gd name="T5" fmla="*/ 30 h 128"/>
                <a:gd name="T6" fmla="*/ 30 w 132"/>
                <a:gd name="T7" fmla="*/ 12 h 128"/>
                <a:gd name="T8" fmla="*/ 52 w 132"/>
                <a:gd name="T9" fmla="*/ 2 h 128"/>
                <a:gd name="T10" fmla="*/ 66 w 132"/>
                <a:gd name="T11" fmla="*/ 0 h 128"/>
                <a:gd name="T12" fmla="*/ 92 w 132"/>
                <a:gd name="T13" fmla="*/ 6 h 128"/>
                <a:gd name="T14" fmla="*/ 112 w 132"/>
                <a:gd name="T15" fmla="*/ 20 h 128"/>
                <a:gd name="T16" fmla="*/ 126 w 132"/>
                <a:gd name="T17" fmla="*/ 40 h 128"/>
                <a:gd name="T18" fmla="*/ 132 w 132"/>
                <a:gd name="T19" fmla="*/ 64 h 128"/>
                <a:gd name="T20" fmla="*/ 132 w 132"/>
                <a:gd name="T21" fmla="*/ 64 h 128"/>
                <a:gd name="T22" fmla="*/ 126 w 132"/>
                <a:gd name="T23" fmla="*/ 90 h 128"/>
                <a:gd name="T24" fmla="*/ 112 w 132"/>
                <a:gd name="T25" fmla="*/ 110 h 128"/>
                <a:gd name="T26" fmla="*/ 92 w 132"/>
                <a:gd name="T27" fmla="*/ 124 h 128"/>
                <a:gd name="T28" fmla="*/ 66 w 132"/>
                <a:gd name="T29" fmla="*/ 128 h 128"/>
                <a:gd name="T30" fmla="*/ 52 w 132"/>
                <a:gd name="T31" fmla="*/ 128 h 128"/>
                <a:gd name="T32" fmla="*/ 28 w 132"/>
                <a:gd name="T33" fmla="*/ 118 h 128"/>
                <a:gd name="T34" fmla="*/ 12 w 132"/>
                <a:gd name="T35" fmla="*/ 100 h 128"/>
                <a:gd name="T36" fmla="*/ 2 w 132"/>
                <a:gd name="T37" fmla="*/ 78 h 128"/>
                <a:gd name="T38" fmla="*/ 0 w 132"/>
                <a:gd name="T39" fmla="*/ 66 h 128"/>
                <a:gd name="T40" fmla="*/ 104 w 132"/>
                <a:gd name="T41" fmla="*/ 64 h 128"/>
                <a:gd name="T42" fmla="*/ 102 w 132"/>
                <a:gd name="T43" fmla="*/ 56 h 128"/>
                <a:gd name="T44" fmla="*/ 98 w 132"/>
                <a:gd name="T45" fmla="*/ 42 h 128"/>
                <a:gd name="T46" fmla="*/ 88 w 132"/>
                <a:gd name="T47" fmla="*/ 32 h 128"/>
                <a:gd name="T48" fmla="*/ 74 w 132"/>
                <a:gd name="T49" fmla="*/ 26 h 128"/>
                <a:gd name="T50" fmla="*/ 66 w 132"/>
                <a:gd name="T51" fmla="*/ 26 h 128"/>
                <a:gd name="T52" fmla="*/ 50 w 132"/>
                <a:gd name="T53" fmla="*/ 28 h 128"/>
                <a:gd name="T54" fmla="*/ 38 w 132"/>
                <a:gd name="T55" fmla="*/ 36 h 128"/>
                <a:gd name="T56" fmla="*/ 32 w 132"/>
                <a:gd name="T57" fmla="*/ 50 h 128"/>
                <a:gd name="T58" fmla="*/ 28 w 132"/>
                <a:gd name="T59" fmla="*/ 64 h 128"/>
                <a:gd name="T60" fmla="*/ 28 w 132"/>
                <a:gd name="T61" fmla="*/ 64 h 128"/>
                <a:gd name="T62" fmla="*/ 32 w 132"/>
                <a:gd name="T63" fmla="*/ 80 h 128"/>
                <a:gd name="T64" fmla="*/ 40 w 132"/>
                <a:gd name="T65" fmla="*/ 92 h 128"/>
                <a:gd name="T66" fmla="*/ 52 w 132"/>
                <a:gd name="T67" fmla="*/ 102 h 128"/>
                <a:gd name="T68" fmla="*/ 66 w 132"/>
                <a:gd name="T69" fmla="*/ 104 h 128"/>
                <a:gd name="T70" fmla="*/ 74 w 132"/>
                <a:gd name="T71" fmla="*/ 104 h 128"/>
                <a:gd name="T72" fmla="*/ 88 w 132"/>
                <a:gd name="T73" fmla="*/ 98 h 128"/>
                <a:gd name="T74" fmla="*/ 98 w 132"/>
                <a:gd name="T75" fmla="*/ 86 h 128"/>
                <a:gd name="T76" fmla="*/ 102 w 132"/>
                <a:gd name="T77" fmla="*/ 74 h 128"/>
                <a:gd name="T78" fmla="*/ 104 w 132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4" y="118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4" y="66"/>
                  </a:moveTo>
                  <a:lnTo>
                    <a:pt x="104" y="64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98" y="42"/>
                  </a:lnTo>
                  <a:lnTo>
                    <a:pt x="92" y="38"/>
                  </a:lnTo>
                  <a:lnTo>
                    <a:pt x="88" y="32"/>
                  </a:lnTo>
                  <a:lnTo>
                    <a:pt x="80" y="28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58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50"/>
                  </a:lnTo>
                  <a:lnTo>
                    <a:pt x="30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6"/>
                  </a:lnTo>
                  <a:lnTo>
                    <a:pt x="40" y="92"/>
                  </a:lnTo>
                  <a:lnTo>
                    <a:pt x="44" y="98"/>
                  </a:lnTo>
                  <a:lnTo>
                    <a:pt x="52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2" y="102"/>
                  </a:lnTo>
                  <a:lnTo>
                    <a:pt x="88" y="98"/>
                  </a:lnTo>
                  <a:lnTo>
                    <a:pt x="94" y="92"/>
                  </a:lnTo>
                  <a:lnTo>
                    <a:pt x="98" y="86"/>
                  </a:lnTo>
                  <a:lnTo>
                    <a:pt x="100" y="80"/>
                  </a:lnTo>
                  <a:lnTo>
                    <a:pt x="102" y="74"/>
                  </a:lnTo>
                  <a:lnTo>
                    <a:pt x="104" y="66"/>
                  </a:lnTo>
                  <a:lnTo>
                    <a:pt x="104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28"/>
            <p:cNvSpPr>
              <a:spLocks noEditPoints="1"/>
            </p:cNvSpPr>
            <p:nvPr userDrawn="1"/>
          </p:nvSpPr>
          <p:spPr bwMode="auto">
            <a:xfrm>
              <a:off x="3259375" y="3070452"/>
              <a:ext cx="67305" cy="77454"/>
            </a:xfrm>
            <a:custGeom>
              <a:avLst/>
              <a:gdLst>
                <a:gd name="T0" fmla="*/ 82 w 110"/>
                <a:gd name="T1" fmla="*/ 108 h 126"/>
                <a:gd name="T2" fmla="*/ 76 w 110"/>
                <a:gd name="T3" fmla="*/ 116 h 126"/>
                <a:gd name="T4" fmla="*/ 56 w 110"/>
                <a:gd name="T5" fmla="*/ 126 h 126"/>
                <a:gd name="T6" fmla="*/ 44 w 110"/>
                <a:gd name="T7" fmla="*/ 126 h 126"/>
                <a:gd name="T8" fmla="*/ 26 w 110"/>
                <a:gd name="T9" fmla="*/ 124 h 126"/>
                <a:gd name="T10" fmla="*/ 12 w 110"/>
                <a:gd name="T11" fmla="*/ 116 h 126"/>
                <a:gd name="T12" fmla="*/ 4 w 110"/>
                <a:gd name="T13" fmla="*/ 104 h 126"/>
                <a:gd name="T14" fmla="*/ 0 w 110"/>
                <a:gd name="T15" fmla="*/ 88 h 126"/>
                <a:gd name="T16" fmla="*/ 0 w 110"/>
                <a:gd name="T17" fmla="*/ 88 h 126"/>
                <a:gd name="T18" fmla="*/ 4 w 110"/>
                <a:gd name="T19" fmla="*/ 70 h 126"/>
                <a:gd name="T20" fmla="*/ 14 w 110"/>
                <a:gd name="T21" fmla="*/ 58 h 126"/>
                <a:gd name="T22" fmla="*/ 30 w 110"/>
                <a:gd name="T23" fmla="*/ 50 h 126"/>
                <a:gd name="T24" fmla="*/ 50 w 110"/>
                <a:gd name="T25" fmla="*/ 48 h 126"/>
                <a:gd name="T26" fmla="*/ 68 w 110"/>
                <a:gd name="T27" fmla="*/ 50 h 126"/>
                <a:gd name="T28" fmla="*/ 84 w 110"/>
                <a:gd name="T29" fmla="*/ 50 h 126"/>
                <a:gd name="T30" fmla="*/ 82 w 110"/>
                <a:gd name="T31" fmla="*/ 40 h 126"/>
                <a:gd name="T32" fmla="*/ 76 w 110"/>
                <a:gd name="T33" fmla="*/ 32 h 126"/>
                <a:gd name="T34" fmla="*/ 54 w 110"/>
                <a:gd name="T35" fmla="*/ 24 h 126"/>
                <a:gd name="T36" fmla="*/ 34 w 110"/>
                <a:gd name="T37" fmla="*/ 26 h 126"/>
                <a:gd name="T38" fmla="*/ 10 w 110"/>
                <a:gd name="T39" fmla="*/ 10 h 126"/>
                <a:gd name="T40" fmla="*/ 32 w 110"/>
                <a:gd name="T41" fmla="*/ 2 h 126"/>
                <a:gd name="T42" fmla="*/ 56 w 110"/>
                <a:gd name="T43" fmla="*/ 0 h 126"/>
                <a:gd name="T44" fmla="*/ 70 w 110"/>
                <a:gd name="T45" fmla="*/ 0 h 126"/>
                <a:gd name="T46" fmla="*/ 90 w 110"/>
                <a:gd name="T47" fmla="*/ 8 h 126"/>
                <a:gd name="T48" fmla="*/ 104 w 110"/>
                <a:gd name="T49" fmla="*/ 20 h 126"/>
                <a:gd name="T50" fmla="*/ 110 w 110"/>
                <a:gd name="T51" fmla="*/ 40 h 126"/>
                <a:gd name="T52" fmla="*/ 110 w 110"/>
                <a:gd name="T53" fmla="*/ 124 h 126"/>
                <a:gd name="T54" fmla="*/ 84 w 110"/>
                <a:gd name="T55" fmla="*/ 72 h 126"/>
                <a:gd name="T56" fmla="*/ 72 w 110"/>
                <a:gd name="T57" fmla="*/ 70 h 126"/>
                <a:gd name="T58" fmla="*/ 56 w 110"/>
                <a:gd name="T59" fmla="*/ 68 h 126"/>
                <a:gd name="T60" fmla="*/ 34 w 110"/>
                <a:gd name="T61" fmla="*/ 72 h 126"/>
                <a:gd name="T62" fmla="*/ 28 w 110"/>
                <a:gd name="T63" fmla="*/ 86 h 126"/>
                <a:gd name="T64" fmla="*/ 28 w 110"/>
                <a:gd name="T65" fmla="*/ 88 h 126"/>
                <a:gd name="T66" fmla="*/ 34 w 110"/>
                <a:gd name="T67" fmla="*/ 100 h 126"/>
                <a:gd name="T68" fmla="*/ 52 w 110"/>
                <a:gd name="T69" fmla="*/ 106 h 126"/>
                <a:gd name="T70" fmla="*/ 64 w 110"/>
                <a:gd name="T71" fmla="*/ 104 h 126"/>
                <a:gd name="T72" fmla="*/ 82 w 110"/>
                <a:gd name="T73" fmla="*/ 90 h 126"/>
                <a:gd name="T74" fmla="*/ 84 w 110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6">
                  <a:moveTo>
                    <a:pt x="82" y="124"/>
                  </a:moveTo>
                  <a:lnTo>
                    <a:pt x="82" y="108"/>
                  </a:lnTo>
                  <a:lnTo>
                    <a:pt x="82" y="108"/>
                  </a:lnTo>
                  <a:lnTo>
                    <a:pt x="76" y="116"/>
                  </a:lnTo>
                  <a:lnTo>
                    <a:pt x="66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4" y="126"/>
                  </a:lnTo>
                  <a:lnTo>
                    <a:pt x="26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78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0" y="52"/>
                  </a:lnTo>
                  <a:lnTo>
                    <a:pt x="110" y="124"/>
                  </a:lnTo>
                  <a:lnTo>
                    <a:pt x="82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4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auto">
            <a:xfrm>
              <a:off x="3350808" y="3069182"/>
              <a:ext cx="68575" cy="78725"/>
            </a:xfrm>
            <a:custGeom>
              <a:avLst/>
              <a:gdLst>
                <a:gd name="T0" fmla="*/ 0 w 114"/>
                <a:gd name="T1" fmla="*/ 66 h 128"/>
                <a:gd name="T2" fmla="*/ 0 w 114"/>
                <a:gd name="T3" fmla="*/ 64 h 128"/>
                <a:gd name="T4" fmla="*/ 0 w 114"/>
                <a:gd name="T5" fmla="*/ 64 h 128"/>
                <a:gd name="T6" fmla="*/ 2 w 114"/>
                <a:gd name="T7" fmla="*/ 52 h 128"/>
                <a:gd name="T8" fmla="*/ 6 w 114"/>
                <a:gd name="T9" fmla="*/ 40 h 128"/>
                <a:gd name="T10" fmla="*/ 10 w 114"/>
                <a:gd name="T11" fmla="*/ 30 h 128"/>
                <a:gd name="T12" fmla="*/ 18 w 114"/>
                <a:gd name="T13" fmla="*/ 20 h 128"/>
                <a:gd name="T14" fmla="*/ 28 w 114"/>
                <a:gd name="T15" fmla="*/ 12 h 128"/>
                <a:gd name="T16" fmla="*/ 38 w 114"/>
                <a:gd name="T17" fmla="*/ 6 h 128"/>
                <a:gd name="T18" fmla="*/ 50 w 114"/>
                <a:gd name="T19" fmla="*/ 2 h 128"/>
                <a:gd name="T20" fmla="*/ 64 w 114"/>
                <a:gd name="T21" fmla="*/ 0 h 128"/>
                <a:gd name="T22" fmla="*/ 64 w 114"/>
                <a:gd name="T23" fmla="*/ 0 h 128"/>
                <a:gd name="T24" fmla="*/ 80 w 114"/>
                <a:gd name="T25" fmla="*/ 2 h 128"/>
                <a:gd name="T26" fmla="*/ 92 w 114"/>
                <a:gd name="T27" fmla="*/ 6 h 128"/>
                <a:gd name="T28" fmla="*/ 104 w 114"/>
                <a:gd name="T29" fmla="*/ 14 h 128"/>
                <a:gd name="T30" fmla="*/ 114 w 114"/>
                <a:gd name="T31" fmla="*/ 22 h 128"/>
                <a:gd name="T32" fmla="*/ 96 w 114"/>
                <a:gd name="T33" fmla="*/ 40 h 128"/>
                <a:gd name="T34" fmla="*/ 96 w 114"/>
                <a:gd name="T35" fmla="*/ 40 h 128"/>
                <a:gd name="T36" fmla="*/ 90 w 114"/>
                <a:gd name="T37" fmla="*/ 34 h 128"/>
                <a:gd name="T38" fmla="*/ 82 w 114"/>
                <a:gd name="T39" fmla="*/ 30 h 128"/>
                <a:gd name="T40" fmla="*/ 74 w 114"/>
                <a:gd name="T41" fmla="*/ 26 h 128"/>
                <a:gd name="T42" fmla="*/ 64 w 114"/>
                <a:gd name="T43" fmla="*/ 26 h 128"/>
                <a:gd name="T44" fmla="*/ 64 w 114"/>
                <a:gd name="T45" fmla="*/ 26 h 128"/>
                <a:gd name="T46" fmla="*/ 56 w 114"/>
                <a:gd name="T47" fmla="*/ 26 h 128"/>
                <a:gd name="T48" fmla="*/ 50 w 114"/>
                <a:gd name="T49" fmla="*/ 28 h 128"/>
                <a:gd name="T50" fmla="*/ 44 w 114"/>
                <a:gd name="T51" fmla="*/ 32 h 128"/>
                <a:gd name="T52" fmla="*/ 38 w 114"/>
                <a:gd name="T53" fmla="*/ 36 h 128"/>
                <a:gd name="T54" fmla="*/ 34 w 114"/>
                <a:gd name="T55" fmla="*/ 42 h 128"/>
                <a:gd name="T56" fmla="*/ 32 w 114"/>
                <a:gd name="T57" fmla="*/ 50 h 128"/>
                <a:gd name="T58" fmla="*/ 30 w 114"/>
                <a:gd name="T59" fmla="*/ 56 h 128"/>
                <a:gd name="T60" fmla="*/ 28 w 114"/>
                <a:gd name="T61" fmla="*/ 64 h 128"/>
                <a:gd name="T62" fmla="*/ 28 w 114"/>
                <a:gd name="T63" fmla="*/ 64 h 128"/>
                <a:gd name="T64" fmla="*/ 28 w 114"/>
                <a:gd name="T65" fmla="*/ 64 h 128"/>
                <a:gd name="T66" fmla="*/ 30 w 114"/>
                <a:gd name="T67" fmla="*/ 72 h 128"/>
                <a:gd name="T68" fmla="*/ 32 w 114"/>
                <a:gd name="T69" fmla="*/ 80 h 128"/>
                <a:gd name="T70" fmla="*/ 34 w 114"/>
                <a:gd name="T71" fmla="*/ 86 h 128"/>
                <a:gd name="T72" fmla="*/ 38 w 114"/>
                <a:gd name="T73" fmla="*/ 92 h 128"/>
                <a:gd name="T74" fmla="*/ 44 w 114"/>
                <a:gd name="T75" fmla="*/ 98 h 128"/>
                <a:gd name="T76" fmla="*/ 50 w 114"/>
                <a:gd name="T77" fmla="*/ 102 h 128"/>
                <a:gd name="T78" fmla="*/ 58 w 114"/>
                <a:gd name="T79" fmla="*/ 104 h 128"/>
                <a:gd name="T80" fmla="*/ 66 w 114"/>
                <a:gd name="T81" fmla="*/ 104 h 128"/>
                <a:gd name="T82" fmla="*/ 66 w 114"/>
                <a:gd name="T83" fmla="*/ 104 h 128"/>
                <a:gd name="T84" fmla="*/ 74 w 114"/>
                <a:gd name="T85" fmla="*/ 104 h 128"/>
                <a:gd name="T86" fmla="*/ 82 w 114"/>
                <a:gd name="T87" fmla="*/ 100 h 128"/>
                <a:gd name="T88" fmla="*/ 90 w 114"/>
                <a:gd name="T89" fmla="*/ 96 h 128"/>
                <a:gd name="T90" fmla="*/ 98 w 114"/>
                <a:gd name="T91" fmla="*/ 90 h 128"/>
                <a:gd name="T92" fmla="*/ 114 w 114"/>
                <a:gd name="T93" fmla="*/ 106 h 128"/>
                <a:gd name="T94" fmla="*/ 114 w 114"/>
                <a:gd name="T95" fmla="*/ 106 h 128"/>
                <a:gd name="T96" fmla="*/ 104 w 114"/>
                <a:gd name="T97" fmla="*/ 114 h 128"/>
                <a:gd name="T98" fmla="*/ 94 w 114"/>
                <a:gd name="T99" fmla="*/ 122 h 128"/>
                <a:gd name="T100" fmla="*/ 80 w 114"/>
                <a:gd name="T101" fmla="*/ 128 h 128"/>
                <a:gd name="T102" fmla="*/ 64 w 114"/>
                <a:gd name="T103" fmla="*/ 128 h 128"/>
                <a:gd name="T104" fmla="*/ 64 w 114"/>
                <a:gd name="T105" fmla="*/ 128 h 128"/>
                <a:gd name="T106" fmla="*/ 50 w 114"/>
                <a:gd name="T107" fmla="*/ 128 h 128"/>
                <a:gd name="T108" fmla="*/ 38 w 114"/>
                <a:gd name="T109" fmla="*/ 124 h 128"/>
                <a:gd name="T110" fmla="*/ 28 w 114"/>
                <a:gd name="T111" fmla="*/ 118 h 128"/>
                <a:gd name="T112" fmla="*/ 18 w 114"/>
                <a:gd name="T113" fmla="*/ 110 h 128"/>
                <a:gd name="T114" fmla="*/ 10 w 114"/>
                <a:gd name="T115" fmla="*/ 100 h 128"/>
                <a:gd name="T116" fmla="*/ 6 w 114"/>
                <a:gd name="T117" fmla="*/ 90 h 128"/>
                <a:gd name="T118" fmla="*/ 2 w 114"/>
                <a:gd name="T119" fmla="*/ 78 h 128"/>
                <a:gd name="T120" fmla="*/ 0 w 114"/>
                <a:gd name="T121" fmla="*/ 66 h 128"/>
                <a:gd name="T122" fmla="*/ 0 w 114"/>
                <a:gd name="T1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4"/>
                  </a:lnTo>
                  <a:lnTo>
                    <a:pt x="114" y="2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0" y="34"/>
                  </a:lnTo>
                  <a:lnTo>
                    <a:pt x="82" y="30"/>
                  </a:lnTo>
                  <a:lnTo>
                    <a:pt x="7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50"/>
                  </a:lnTo>
                  <a:lnTo>
                    <a:pt x="30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2" y="100"/>
                  </a:lnTo>
                  <a:lnTo>
                    <a:pt x="90" y="96"/>
                  </a:lnTo>
                  <a:lnTo>
                    <a:pt x="98" y="9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4"/>
                  </a:lnTo>
                  <a:lnTo>
                    <a:pt x="94" y="122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auto">
            <a:xfrm>
              <a:off x="3443511" y="3042518"/>
              <a:ext cx="66035" cy="104120"/>
            </a:xfrm>
            <a:custGeom>
              <a:avLst/>
              <a:gdLst>
                <a:gd name="T0" fmla="*/ 0 w 110"/>
                <a:gd name="T1" fmla="*/ 0 h 170"/>
                <a:gd name="T2" fmla="*/ 28 w 110"/>
                <a:gd name="T3" fmla="*/ 0 h 170"/>
                <a:gd name="T4" fmla="*/ 28 w 110"/>
                <a:gd name="T5" fmla="*/ 66 h 170"/>
                <a:gd name="T6" fmla="*/ 28 w 110"/>
                <a:gd name="T7" fmla="*/ 66 h 170"/>
                <a:gd name="T8" fmla="*/ 34 w 110"/>
                <a:gd name="T9" fmla="*/ 58 h 170"/>
                <a:gd name="T10" fmla="*/ 42 w 110"/>
                <a:gd name="T11" fmla="*/ 52 h 170"/>
                <a:gd name="T12" fmla="*/ 52 w 110"/>
                <a:gd name="T13" fmla="*/ 46 h 170"/>
                <a:gd name="T14" fmla="*/ 66 w 110"/>
                <a:gd name="T15" fmla="*/ 44 h 170"/>
                <a:gd name="T16" fmla="*/ 66 w 110"/>
                <a:gd name="T17" fmla="*/ 44 h 170"/>
                <a:gd name="T18" fmla="*/ 76 w 110"/>
                <a:gd name="T19" fmla="*/ 46 h 170"/>
                <a:gd name="T20" fmla="*/ 84 w 110"/>
                <a:gd name="T21" fmla="*/ 48 h 170"/>
                <a:gd name="T22" fmla="*/ 92 w 110"/>
                <a:gd name="T23" fmla="*/ 52 h 170"/>
                <a:gd name="T24" fmla="*/ 98 w 110"/>
                <a:gd name="T25" fmla="*/ 58 h 170"/>
                <a:gd name="T26" fmla="*/ 102 w 110"/>
                <a:gd name="T27" fmla="*/ 64 h 170"/>
                <a:gd name="T28" fmla="*/ 106 w 110"/>
                <a:gd name="T29" fmla="*/ 72 h 170"/>
                <a:gd name="T30" fmla="*/ 108 w 110"/>
                <a:gd name="T31" fmla="*/ 82 h 170"/>
                <a:gd name="T32" fmla="*/ 110 w 110"/>
                <a:gd name="T33" fmla="*/ 92 h 170"/>
                <a:gd name="T34" fmla="*/ 110 w 110"/>
                <a:gd name="T35" fmla="*/ 170 h 170"/>
                <a:gd name="T36" fmla="*/ 82 w 110"/>
                <a:gd name="T37" fmla="*/ 170 h 170"/>
                <a:gd name="T38" fmla="*/ 82 w 110"/>
                <a:gd name="T39" fmla="*/ 100 h 170"/>
                <a:gd name="T40" fmla="*/ 82 w 110"/>
                <a:gd name="T41" fmla="*/ 100 h 170"/>
                <a:gd name="T42" fmla="*/ 80 w 110"/>
                <a:gd name="T43" fmla="*/ 88 h 170"/>
                <a:gd name="T44" fmla="*/ 74 w 110"/>
                <a:gd name="T45" fmla="*/ 78 h 170"/>
                <a:gd name="T46" fmla="*/ 66 w 110"/>
                <a:gd name="T47" fmla="*/ 72 h 170"/>
                <a:gd name="T48" fmla="*/ 54 w 110"/>
                <a:gd name="T49" fmla="*/ 70 h 170"/>
                <a:gd name="T50" fmla="*/ 54 w 110"/>
                <a:gd name="T51" fmla="*/ 70 h 170"/>
                <a:gd name="T52" fmla="*/ 44 w 110"/>
                <a:gd name="T53" fmla="*/ 72 h 170"/>
                <a:gd name="T54" fmla="*/ 36 w 110"/>
                <a:gd name="T55" fmla="*/ 78 h 170"/>
                <a:gd name="T56" fmla="*/ 30 w 110"/>
                <a:gd name="T57" fmla="*/ 88 h 170"/>
                <a:gd name="T58" fmla="*/ 28 w 110"/>
                <a:gd name="T59" fmla="*/ 100 h 170"/>
                <a:gd name="T60" fmla="*/ 28 w 110"/>
                <a:gd name="T61" fmla="*/ 170 h 170"/>
                <a:gd name="T62" fmla="*/ 0 w 110"/>
                <a:gd name="T63" fmla="*/ 170 h 170"/>
                <a:gd name="T64" fmla="*/ 0 w 110"/>
                <a:gd name="T6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70">
                  <a:moveTo>
                    <a:pt x="0" y="0"/>
                  </a:moveTo>
                  <a:lnTo>
                    <a:pt x="28" y="0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4" y="58"/>
                  </a:lnTo>
                  <a:lnTo>
                    <a:pt x="42" y="52"/>
                  </a:lnTo>
                  <a:lnTo>
                    <a:pt x="52" y="46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76" y="46"/>
                  </a:lnTo>
                  <a:lnTo>
                    <a:pt x="84" y="48"/>
                  </a:lnTo>
                  <a:lnTo>
                    <a:pt x="92" y="52"/>
                  </a:lnTo>
                  <a:lnTo>
                    <a:pt x="98" y="58"/>
                  </a:lnTo>
                  <a:lnTo>
                    <a:pt x="102" y="64"/>
                  </a:lnTo>
                  <a:lnTo>
                    <a:pt x="106" y="72"/>
                  </a:lnTo>
                  <a:lnTo>
                    <a:pt x="108" y="82"/>
                  </a:lnTo>
                  <a:lnTo>
                    <a:pt x="110" y="92"/>
                  </a:lnTo>
                  <a:lnTo>
                    <a:pt x="110" y="170"/>
                  </a:lnTo>
                  <a:lnTo>
                    <a:pt x="82" y="17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0" y="88"/>
                  </a:lnTo>
                  <a:lnTo>
                    <a:pt x="74" y="78"/>
                  </a:lnTo>
                  <a:lnTo>
                    <a:pt x="66" y="72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44" y="72"/>
                  </a:lnTo>
                  <a:lnTo>
                    <a:pt x="36" y="78"/>
                  </a:lnTo>
                  <a:lnTo>
                    <a:pt x="30" y="88"/>
                  </a:lnTo>
                  <a:lnTo>
                    <a:pt x="28" y="100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32"/>
            <p:cNvSpPr>
              <a:spLocks/>
            </p:cNvSpPr>
            <p:nvPr userDrawn="1"/>
          </p:nvSpPr>
          <p:spPr bwMode="auto">
            <a:xfrm>
              <a:off x="1016721" y="2652704"/>
              <a:ext cx="298427" cy="333945"/>
            </a:xfrm>
            <a:custGeom>
              <a:avLst/>
              <a:gdLst>
                <a:gd name="T0" fmla="*/ 0 w 490"/>
                <a:gd name="T1" fmla="*/ 274 h 548"/>
                <a:gd name="T2" fmla="*/ 2 w 490"/>
                <a:gd name="T3" fmla="*/ 246 h 548"/>
                <a:gd name="T4" fmla="*/ 12 w 490"/>
                <a:gd name="T5" fmla="*/ 194 h 548"/>
                <a:gd name="T6" fmla="*/ 32 w 490"/>
                <a:gd name="T7" fmla="*/ 144 h 548"/>
                <a:gd name="T8" fmla="*/ 60 w 490"/>
                <a:gd name="T9" fmla="*/ 100 h 548"/>
                <a:gd name="T10" fmla="*/ 96 w 490"/>
                <a:gd name="T11" fmla="*/ 64 h 548"/>
                <a:gd name="T12" fmla="*/ 140 w 490"/>
                <a:gd name="T13" fmla="*/ 34 h 548"/>
                <a:gd name="T14" fmla="*/ 190 w 490"/>
                <a:gd name="T15" fmla="*/ 12 h 548"/>
                <a:gd name="T16" fmla="*/ 246 w 490"/>
                <a:gd name="T17" fmla="*/ 2 h 548"/>
                <a:gd name="T18" fmla="*/ 276 w 490"/>
                <a:gd name="T19" fmla="*/ 0 h 548"/>
                <a:gd name="T20" fmla="*/ 344 w 490"/>
                <a:gd name="T21" fmla="*/ 6 h 548"/>
                <a:gd name="T22" fmla="*/ 400 w 490"/>
                <a:gd name="T23" fmla="*/ 24 h 548"/>
                <a:gd name="T24" fmla="*/ 446 w 490"/>
                <a:gd name="T25" fmla="*/ 50 h 548"/>
                <a:gd name="T26" fmla="*/ 486 w 490"/>
                <a:gd name="T27" fmla="*/ 82 h 548"/>
                <a:gd name="T28" fmla="*/ 412 w 490"/>
                <a:gd name="T29" fmla="*/ 168 h 548"/>
                <a:gd name="T30" fmla="*/ 380 w 490"/>
                <a:gd name="T31" fmla="*/ 142 h 548"/>
                <a:gd name="T32" fmla="*/ 348 w 490"/>
                <a:gd name="T33" fmla="*/ 124 h 548"/>
                <a:gd name="T34" fmla="*/ 314 w 490"/>
                <a:gd name="T35" fmla="*/ 112 h 548"/>
                <a:gd name="T36" fmla="*/ 276 w 490"/>
                <a:gd name="T37" fmla="*/ 108 h 548"/>
                <a:gd name="T38" fmla="*/ 260 w 490"/>
                <a:gd name="T39" fmla="*/ 108 h 548"/>
                <a:gd name="T40" fmla="*/ 228 w 490"/>
                <a:gd name="T41" fmla="*/ 116 h 548"/>
                <a:gd name="T42" fmla="*/ 200 w 490"/>
                <a:gd name="T43" fmla="*/ 128 h 548"/>
                <a:gd name="T44" fmla="*/ 176 w 490"/>
                <a:gd name="T45" fmla="*/ 146 h 548"/>
                <a:gd name="T46" fmla="*/ 156 w 490"/>
                <a:gd name="T47" fmla="*/ 168 h 548"/>
                <a:gd name="T48" fmla="*/ 140 w 490"/>
                <a:gd name="T49" fmla="*/ 194 h 548"/>
                <a:gd name="T50" fmla="*/ 130 w 490"/>
                <a:gd name="T51" fmla="*/ 224 h 548"/>
                <a:gd name="T52" fmla="*/ 124 w 490"/>
                <a:gd name="T53" fmla="*/ 256 h 548"/>
                <a:gd name="T54" fmla="*/ 122 w 490"/>
                <a:gd name="T55" fmla="*/ 274 h 548"/>
                <a:gd name="T56" fmla="*/ 124 w 490"/>
                <a:gd name="T57" fmla="*/ 292 h 548"/>
                <a:gd name="T58" fmla="*/ 128 w 490"/>
                <a:gd name="T59" fmla="*/ 324 h 548"/>
                <a:gd name="T60" fmla="*/ 140 w 490"/>
                <a:gd name="T61" fmla="*/ 352 h 548"/>
                <a:gd name="T62" fmla="*/ 156 w 490"/>
                <a:gd name="T63" fmla="*/ 380 h 548"/>
                <a:gd name="T64" fmla="*/ 176 w 490"/>
                <a:gd name="T65" fmla="*/ 402 h 548"/>
                <a:gd name="T66" fmla="*/ 200 w 490"/>
                <a:gd name="T67" fmla="*/ 420 h 548"/>
                <a:gd name="T68" fmla="*/ 228 w 490"/>
                <a:gd name="T69" fmla="*/ 432 h 548"/>
                <a:gd name="T70" fmla="*/ 260 w 490"/>
                <a:gd name="T71" fmla="*/ 440 h 548"/>
                <a:gd name="T72" fmla="*/ 276 w 490"/>
                <a:gd name="T73" fmla="*/ 440 h 548"/>
                <a:gd name="T74" fmla="*/ 318 w 490"/>
                <a:gd name="T75" fmla="*/ 436 h 548"/>
                <a:gd name="T76" fmla="*/ 352 w 490"/>
                <a:gd name="T77" fmla="*/ 424 h 548"/>
                <a:gd name="T78" fmla="*/ 384 w 490"/>
                <a:gd name="T79" fmla="*/ 404 h 548"/>
                <a:gd name="T80" fmla="*/ 490 w 490"/>
                <a:gd name="T81" fmla="*/ 454 h 548"/>
                <a:gd name="T82" fmla="*/ 468 w 490"/>
                <a:gd name="T83" fmla="*/ 474 h 548"/>
                <a:gd name="T84" fmla="*/ 424 w 490"/>
                <a:gd name="T85" fmla="*/ 508 h 548"/>
                <a:gd name="T86" fmla="*/ 372 w 490"/>
                <a:gd name="T87" fmla="*/ 534 h 548"/>
                <a:gd name="T88" fmla="*/ 308 w 490"/>
                <a:gd name="T89" fmla="*/ 546 h 548"/>
                <a:gd name="T90" fmla="*/ 272 w 490"/>
                <a:gd name="T91" fmla="*/ 548 h 548"/>
                <a:gd name="T92" fmla="*/ 216 w 490"/>
                <a:gd name="T93" fmla="*/ 542 h 548"/>
                <a:gd name="T94" fmla="*/ 164 w 490"/>
                <a:gd name="T95" fmla="*/ 526 h 548"/>
                <a:gd name="T96" fmla="*/ 118 w 490"/>
                <a:gd name="T97" fmla="*/ 502 h 548"/>
                <a:gd name="T98" fmla="*/ 78 w 490"/>
                <a:gd name="T99" fmla="*/ 468 h 548"/>
                <a:gd name="T100" fmla="*/ 46 w 490"/>
                <a:gd name="T101" fmla="*/ 428 h 548"/>
                <a:gd name="T102" fmla="*/ 22 w 490"/>
                <a:gd name="T103" fmla="*/ 382 h 548"/>
                <a:gd name="T104" fmla="*/ 6 w 490"/>
                <a:gd name="T105" fmla="*/ 332 h 548"/>
                <a:gd name="T106" fmla="*/ 0 w 490"/>
                <a:gd name="T107" fmla="*/ 27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" h="548">
                  <a:moveTo>
                    <a:pt x="0" y="276"/>
                  </a:moveTo>
                  <a:lnTo>
                    <a:pt x="0" y="274"/>
                  </a:lnTo>
                  <a:lnTo>
                    <a:pt x="0" y="274"/>
                  </a:lnTo>
                  <a:lnTo>
                    <a:pt x="2" y="246"/>
                  </a:lnTo>
                  <a:lnTo>
                    <a:pt x="6" y="220"/>
                  </a:lnTo>
                  <a:lnTo>
                    <a:pt x="12" y="194"/>
                  </a:lnTo>
                  <a:lnTo>
                    <a:pt x="22" y="168"/>
                  </a:lnTo>
                  <a:lnTo>
                    <a:pt x="32" y="144"/>
                  </a:lnTo>
                  <a:lnTo>
                    <a:pt x="46" y="122"/>
                  </a:lnTo>
                  <a:lnTo>
                    <a:pt x="60" y="100"/>
                  </a:lnTo>
                  <a:lnTo>
                    <a:pt x="78" y="80"/>
                  </a:lnTo>
                  <a:lnTo>
                    <a:pt x="96" y="64"/>
                  </a:lnTo>
                  <a:lnTo>
                    <a:pt x="118" y="48"/>
                  </a:lnTo>
                  <a:lnTo>
                    <a:pt x="140" y="34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8" y="6"/>
                  </a:lnTo>
                  <a:lnTo>
                    <a:pt x="246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12" y="2"/>
                  </a:lnTo>
                  <a:lnTo>
                    <a:pt x="344" y="6"/>
                  </a:lnTo>
                  <a:lnTo>
                    <a:pt x="374" y="14"/>
                  </a:lnTo>
                  <a:lnTo>
                    <a:pt x="400" y="24"/>
                  </a:lnTo>
                  <a:lnTo>
                    <a:pt x="424" y="36"/>
                  </a:lnTo>
                  <a:lnTo>
                    <a:pt x="446" y="50"/>
                  </a:lnTo>
                  <a:lnTo>
                    <a:pt x="466" y="64"/>
                  </a:lnTo>
                  <a:lnTo>
                    <a:pt x="486" y="82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396" y="154"/>
                  </a:lnTo>
                  <a:lnTo>
                    <a:pt x="380" y="142"/>
                  </a:lnTo>
                  <a:lnTo>
                    <a:pt x="364" y="132"/>
                  </a:lnTo>
                  <a:lnTo>
                    <a:pt x="348" y="124"/>
                  </a:lnTo>
                  <a:lnTo>
                    <a:pt x="332" y="118"/>
                  </a:lnTo>
                  <a:lnTo>
                    <a:pt x="314" y="112"/>
                  </a:lnTo>
                  <a:lnTo>
                    <a:pt x="296" y="108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60" y="108"/>
                  </a:lnTo>
                  <a:lnTo>
                    <a:pt x="244" y="112"/>
                  </a:lnTo>
                  <a:lnTo>
                    <a:pt x="228" y="116"/>
                  </a:lnTo>
                  <a:lnTo>
                    <a:pt x="214" y="120"/>
                  </a:lnTo>
                  <a:lnTo>
                    <a:pt x="200" y="128"/>
                  </a:lnTo>
                  <a:lnTo>
                    <a:pt x="188" y="136"/>
                  </a:lnTo>
                  <a:lnTo>
                    <a:pt x="176" y="146"/>
                  </a:lnTo>
                  <a:lnTo>
                    <a:pt x="166" y="156"/>
                  </a:lnTo>
                  <a:lnTo>
                    <a:pt x="156" y="168"/>
                  </a:lnTo>
                  <a:lnTo>
                    <a:pt x="148" y="180"/>
                  </a:lnTo>
                  <a:lnTo>
                    <a:pt x="140" y="194"/>
                  </a:lnTo>
                  <a:lnTo>
                    <a:pt x="134" y="208"/>
                  </a:lnTo>
                  <a:lnTo>
                    <a:pt x="130" y="224"/>
                  </a:lnTo>
                  <a:lnTo>
                    <a:pt x="126" y="240"/>
                  </a:lnTo>
                  <a:lnTo>
                    <a:pt x="124" y="256"/>
                  </a:lnTo>
                  <a:lnTo>
                    <a:pt x="122" y="272"/>
                  </a:lnTo>
                  <a:lnTo>
                    <a:pt x="122" y="274"/>
                  </a:lnTo>
                  <a:lnTo>
                    <a:pt x="122" y="274"/>
                  </a:lnTo>
                  <a:lnTo>
                    <a:pt x="124" y="292"/>
                  </a:lnTo>
                  <a:lnTo>
                    <a:pt x="126" y="308"/>
                  </a:lnTo>
                  <a:lnTo>
                    <a:pt x="128" y="324"/>
                  </a:lnTo>
                  <a:lnTo>
                    <a:pt x="134" y="338"/>
                  </a:lnTo>
                  <a:lnTo>
                    <a:pt x="140" y="352"/>
                  </a:lnTo>
                  <a:lnTo>
                    <a:pt x="148" y="366"/>
                  </a:lnTo>
                  <a:lnTo>
                    <a:pt x="156" y="380"/>
                  </a:lnTo>
                  <a:lnTo>
                    <a:pt x="166" y="392"/>
                  </a:lnTo>
                  <a:lnTo>
                    <a:pt x="176" y="402"/>
                  </a:lnTo>
                  <a:lnTo>
                    <a:pt x="188" y="412"/>
                  </a:lnTo>
                  <a:lnTo>
                    <a:pt x="200" y="420"/>
                  </a:lnTo>
                  <a:lnTo>
                    <a:pt x="214" y="428"/>
                  </a:lnTo>
                  <a:lnTo>
                    <a:pt x="228" y="432"/>
                  </a:lnTo>
                  <a:lnTo>
                    <a:pt x="244" y="438"/>
                  </a:lnTo>
                  <a:lnTo>
                    <a:pt x="260" y="440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98" y="440"/>
                  </a:lnTo>
                  <a:lnTo>
                    <a:pt x="318" y="436"/>
                  </a:lnTo>
                  <a:lnTo>
                    <a:pt x="336" y="430"/>
                  </a:lnTo>
                  <a:lnTo>
                    <a:pt x="352" y="424"/>
                  </a:lnTo>
                  <a:lnTo>
                    <a:pt x="368" y="414"/>
                  </a:lnTo>
                  <a:lnTo>
                    <a:pt x="384" y="404"/>
                  </a:lnTo>
                  <a:lnTo>
                    <a:pt x="416" y="378"/>
                  </a:lnTo>
                  <a:lnTo>
                    <a:pt x="490" y="454"/>
                  </a:lnTo>
                  <a:lnTo>
                    <a:pt x="490" y="454"/>
                  </a:lnTo>
                  <a:lnTo>
                    <a:pt x="468" y="474"/>
                  </a:lnTo>
                  <a:lnTo>
                    <a:pt x="446" y="492"/>
                  </a:lnTo>
                  <a:lnTo>
                    <a:pt x="424" y="508"/>
                  </a:lnTo>
                  <a:lnTo>
                    <a:pt x="398" y="522"/>
                  </a:lnTo>
                  <a:lnTo>
                    <a:pt x="372" y="534"/>
                  </a:lnTo>
                  <a:lnTo>
                    <a:pt x="342" y="542"/>
                  </a:lnTo>
                  <a:lnTo>
                    <a:pt x="308" y="546"/>
                  </a:lnTo>
                  <a:lnTo>
                    <a:pt x="272" y="548"/>
                  </a:lnTo>
                  <a:lnTo>
                    <a:pt x="272" y="548"/>
                  </a:lnTo>
                  <a:lnTo>
                    <a:pt x="244" y="546"/>
                  </a:lnTo>
                  <a:lnTo>
                    <a:pt x="216" y="542"/>
                  </a:lnTo>
                  <a:lnTo>
                    <a:pt x="190" y="536"/>
                  </a:lnTo>
                  <a:lnTo>
                    <a:pt x="164" y="526"/>
                  </a:lnTo>
                  <a:lnTo>
                    <a:pt x="140" y="516"/>
                  </a:lnTo>
                  <a:lnTo>
                    <a:pt x="118" y="502"/>
                  </a:lnTo>
                  <a:lnTo>
                    <a:pt x="98" y="486"/>
                  </a:lnTo>
                  <a:lnTo>
                    <a:pt x="78" y="468"/>
                  </a:lnTo>
                  <a:lnTo>
                    <a:pt x="60" y="450"/>
                  </a:lnTo>
                  <a:lnTo>
                    <a:pt x="46" y="428"/>
                  </a:lnTo>
                  <a:lnTo>
                    <a:pt x="32" y="406"/>
                  </a:lnTo>
                  <a:lnTo>
                    <a:pt x="22" y="382"/>
                  </a:lnTo>
                  <a:lnTo>
                    <a:pt x="12" y="358"/>
                  </a:lnTo>
                  <a:lnTo>
                    <a:pt x="6" y="332"/>
                  </a:lnTo>
                  <a:lnTo>
                    <a:pt x="2" y="304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33"/>
            <p:cNvSpPr>
              <a:spLocks/>
            </p:cNvSpPr>
            <p:nvPr userDrawn="1"/>
          </p:nvSpPr>
          <p:spPr bwMode="auto">
            <a:xfrm>
              <a:off x="1359596" y="2659053"/>
              <a:ext cx="273029" cy="321247"/>
            </a:xfrm>
            <a:custGeom>
              <a:avLst/>
              <a:gdLst>
                <a:gd name="T0" fmla="*/ 0 w 448"/>
                <a:gd name="T1" fmla="*/ 0 h 528"/>
                <a:gd name="T2" fmla="*/ 116 w 448"/>
                <a:gd name="T3" fmla="*/ 0 h 528"/>
                <a:gd name="T4" fmla="*/ 116 w 448"/>
                <a:gd name="T5" fmla="*/ 210 h 528"/>
                <a:gd name="T6" fmla="*/ 332 w 448"/>
                <a:gd name="T7" fmla="*/ 210 h 528"/>
                <a:gd name="T8" fmla="*/ 332 w 448"/>
                <a:gd name="T9" fmla="*/ 0 h 528"/>
                <a:gd name="T10" fmla="*/ 448 w 448"/>
                <a:gd name="T11" fmla="*/ 0 h 528"/>
                <a:gd name="T12" fmla="*/ 448 w 448"/>
                <a:gd name="T13" fmla="*/ 528 h 528"/>
                <a:gd name="T14" fmla="*/ 332 w 448"/>
                <a:gd name="T15" fmla="*/ 528 h 528"/>
                <a:gd name="T16" fmla="*/ 332 w 448"/>
                <a:gd name="T17" fmla="*/ 316 h 528"/>
                <a:gd name="T18" fmla="*/ 116 w 448"/>
                <a:gd name="T19" fmla="*/ 316 h 528"/>
                <a:gd name="T20" fmla="*/ 116 w 448"/>
                <a:gd name="T21" fmla="*/ 528 h 528"/>
                <a:gd name="T22" fmla="*/ 0 w 448"/>
                <a:gd name="T23" fmla="*/ 528 h 528"/>
                <a:gd name="T24" fmla="*/ 0 w 448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8" h="528">
                  <a:moveTo>
                    <a:pt x="0" y="0"/>
                  </a:moveTo>
                  <a:lnTo>
                    <a:pt x="116" y="0"/>
                  </a:lnTo>
                  <a:lnTo>
                    <a:pt x="116" y="210"/>
                  </a:lnTo>
                  <a:lnTo>
                    <a:pt x="332" y="210"/>
                  </a:lnTo>
                  <a:lnTo>
                    <a:pt x="332" y="0"/>
                  </a:lnTo>
                  <a:lnTo>
                    <a:pt x="448" y="0"/>
                  </a:lnTo>
                  <a:lnTo>
                    <a:pt x="448" y="528"/>
                  </a:lnTo>
                  <a:lnTo>
                    <a:pt x="332" y="528"/>
                  </a:lnTo>
                  <a:lnTo>
                    <a:pt x="332" y="316"/>
                  </a:lnTo>
                  <a:lnTo>
                    <a:pt x="116" y="316"/>
                  </a:lnTo>
                  <a:lnTo>
                    <a:pt x="116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234"/>
            <p:cNvSpPr>
              <a:spLocks/>
            </p:cNvSpPr>
            <p:nvPr userDrawn="1"/>
          </p:nvSpPr>
          <p:spPr bwMode="auto">
            <a:xfrm>
              <a:off x="1705010" y="2659053"/>
              <a:ext cx="246362" cy="321247"/>
            </a:xfrm>
            <a:custGeom>
              <a:avLst/>
              <a:gdLst>
                <a:gd name="T0" fmla="*/ 0 w 404"/>
                <a:gd name="T1" fmla="*/ 0 h 528"/>
                <a:gd name="T2" fmla="*/ 400 w 404"/>
                <a:gd name="T3" fmla="*/ 0 h 528"/>
                <a:gd name="T4" fmla="*/ 400 w 404"/>
                <a:gd name="T5" fmla="*/ 104 h 528"/>
                <a:gd name="T6" fmla="*/ 116 w 404"/>
                <a:gd name="T7" fmla="*/ 104 h 528"/>
                <a:gd name="T8" fmla="*/ 116 w 404"/>
                <a:gd name="T9" fmla="*/ 210 h 528"/>
                <a:gd name="T10" fmla="*/ 366 w 404"/>
                <a:gd name="T11" fmla="*/ 210 h 528"/>
                <a:gd name="T12" fmla="*/ 366 w 404"/>
                <a:gd name="T13" fmla="*/ 314 h 528"/>
                <a:gd name="T14" fmla="*/ 116 w 404"/>
                <a:gd name="T15" fmla="*/ 314 h 528"/>
                <a:gd name="T16" fmla="*/ 116 w 404"/>
                <a:gd name="T17" fmla="*/ 426 h 528"/>
                <a:gd name="T18" fmla="*/ 404 w 404"/>
                <a:gd name="T19" fmla="*/ 426 h 528"/>
                <a:gd name="T20" fmla="*/ 404 w 404"/>
                <a:gd name="T21" fmla="*/ 528 h 528"/>
                <a:gd name="T22" fmla="*/ 0 w 404"/>
                <a:gd name="T23" fmla="*/ 528 h 528"/>
                <a:gd name="T24" fmla="*/ 0 w 404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528">
                  <a:moveTo>
                    <a:pt x="0" y="0"/>
                  </a:moveTo>
                  <a:lnTo>
                    <a:pt x="400" y="0"/>
                  </a:lnTo>
                  <a:lnTo>
                    <a:pt x="400" y="104"/>
                  </a:lnTo>
                  <a:lnTo>
                    <a:pt x="116" y="104"/>
                  </a:lnTo>
                  <a:lnTo>
                    <a:pt x="116" y="210"/>
                  </a:lnTo>
                  <a:lnTo>
                    <a:pt x="366" y="210"/>
                  </a:lnTo>
                  <a:lnTo>
                    <a:pt x="366" y="314"/>
                  </a:lnTo>
                  <a:lnTo>
                    <a:pt x="116" y="314"/>
                  </a:lnTo>
                  <a:lnTo>
                    <a:pt x="116" y="426"/>
                  </a:lnTo>
                  <a:lnTo>
                    <a:pt x="404" y="426"/>
                  </a:lnTo>
                  <a:lnTo>
                    <a:pt x="404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235"/>
            <p:cNvSpPr>
              <a:spLocks/>
            </p:cNvSpPr>
            <p:nvPr userDrawn="1"/>
          </p:nvSpPr>
          <p:spPr bwMode="auto">
            <a:xfrm>
              <a:off x="2012327" y="2659053"/>
              <a:ext cx="322556" cy="321247"/>
            </a:xfrm>
            <a:custGeom>
              <a:avLst/>
              <a:gdLst>
                <a:gd name="T0" fmla="*/ 0 w 530"/>
                <a:gd name="T1" fmla="*/ 0 h 528"/>
                <a:gd name="T2" fmla="*/ 126 w 530"/>
                <a:gd name="T3" fmla="*/ 0 h 528"/>
                <a:gd name="T4" fmla="*/ 264 w 530"/>
                <a:gd name="T5" fmla="*/ 224 h 528"/>
                <a:gd name="T6" fmla="*/ 404 w 530"/>
                <a:gd name="T7" fmla="*/ 0 h 528"/>
                <a:gd name="T8" fmla="*/ 530 w 530"/>
                <a:gd name="T9" fmla="*/ 0 h 528"/>
                <a:gd name="T10" fmla="*/ 530 w 530"/>
                <a:gd name="T11" fmla="*/ 528 h 528"/>
                <a:gd name="T12" fmla="*/ 414 w 530"/>
                <a:gd name="T13" fmla="*/ 528 h 528"/>
                <a:gd name="T14" fmla="*/ 414 w 530"/>
                <a:gd name="T15" fmla="*/ 184 h 528"/>
                <a:gd name="T16" fmla="*/ 264 w 530"/>
                <a:gd name="T17" fmla="*/ 410 h 528"/>
                <a:gd name="T18" fmla="*/ 262 w 530"/>
                <a:gd name="T19" fmla="*/ 410 h 528"/>
                <a:gd name="T20" fmla="*/ 114 w 530"/>
                <a:gd name="T21" fmla="*/ 186 h 528"/>
                <a:gd name="T22" fmla="*/ 114 w 530"/>
                <a:gd name="T23" fmla="*/ 528 h 528"/>
                <a:gd name="T24" fmla="*/ 0 w 530"/>
                <a:gd name="T25" fmla="*/ 528 h 528"/>
                <a:gd name="T26" fmla="*/ 0 w 530"/>
                <a:gd name="T2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28">
                  <a:moveTo>
                    <a:pt x="0" y="0"/>
                  </a:moveTo>
                  <a:lnTo>
                    <a:pt x="126" y="0"/>
                  </a:lnTo>
                  <a:lnTo>
                    <a:pt x="264" y="224"/>
                  </a:lnTo>
                  <a:lnTo>
                    <a:pt x="404" y="0"/>
                  </a:lnTo>
                  <a:lnTo>
                    <a:pt x="530" y="0"/>
                  </a:lnTo>
                  <a:lnTo>
                    <a:pt x="530" y="528"/>
                  </a:lnTo>
                  <a:lnTo>
                    <a:pt x="414" y="528"/>
                  </a:lnTo>
                  <a:lnTo>
                    <a:pt x="414" y="184"/>
                  </a:lnTo>
                  <a:lnTo>
                    <a:pt x="264" y="410"/>
                  </a:lnTo>
                  <a:lnTo>
                    <a:pt x="262" y="410"/>
                  </a:lnTo>
                  <a:lnTo>
                    <a:pt x="114" y="186"/>
                  </a:lnTo>
                  <a:lnTo>
                    <a:pt x="114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Rectangle 236"/>
            <p:cNvSpPr>
              <a:spLocks noChangeArrowheads="1"/>
            </p:cNvSpPr>
            <p:nvPr userDrawn="1"/>
          </p:nvSpPr>
          <p:spPr bwMode="auto">
            <a:xfrm>
              <a:off x="2408538" y="2659053"/>
              <a:ext cx="72384" cy="3212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237"/>
            <p:cNvSpPr>
              <a:spLocks/>
            </p:cNvSpPr>
            <p:nvPr userDrawn="1"/>
          </p:nvSpPr>
          <p:spPr bwMode="auto">
            <a:xfrm>
              <a:off x="2530449" y="2653974"/>
              <a:ext cx="253981" cy="331405"/>
            </a:xfrm>
            <a:custGeom>
              <a:avLst/>
              <a:gdLst>
                <a:gd name="T0" fmla="*/ 68 w 418"/>
                <a:gd name="T1" fmla="*/ 378 h 544"/>
                <a:gd name="T2" fmla="*/ 124 w 418"/>
                <a:gd name="T3" fmla="*/ 414 h 544"/>
                <a:gd name="T4" fmla="*/ 184 w 418"/>
                <a:gd name="T5" fmla="*/ 438 h 544"/>
                <a:gd name="T6" fmla="*/ 226 w 418"/>
                <a:gd name="T7" fmla="*/ 442 h 544"/>
                <a:gd name="T8" fmla="*/ 272 w 418"/>
                <a:gd name="T9" fmla="*/ 434 h 544"/>
                <a:gd name="T10" fmla="*/ 298 w 418"/>
                <a:gd name="T11" fmla="*/ 412 h 544"/>
                <a:gd name="T12" fmla="*/ 304 w 418"/>
                <a:gd name="T13" fmla="*/ 390 h 544"/>
                <a:gd name="T14" fmla="*/ 300 w 418"/>
                <a:gd name="T15" fmla="*/ 370 h 544"/>
                <a:gd name="T16" fmla="*/ 270 w 418"/>
                <a:gd name="T17" fmla="*/ 346 h 544"/>
                <a:gd name="T18" fmla="*/ 196 w 418"/>
                <a:gd name="T19" fmla="*/ 322 h 544"/>
                <a:gd name="T20" fmla="*/ 124 w 418"/>
                <a:gd name="T21" fmla="*/ 300 h 544"/>
                <a:gd name="T22" fmla="*/ 70 w 418"/>
                <a:gd name="T23" fmla="*/ 272 h 544"/>
                <a:gd name="T24" fmla="*/ 40 w 418"/>
                <a:gd name="T25" fmla="*/ 240 h 544"/>
                <a:gd name="T26" fmla="*/ 24 w 418"/>
                <a:gd name="T27" fmla="*/ 198 h 544"/>
                <a:gd name="T28" fmla="*/ 22 w 418"/>
                <a:gd name="T29" fmla="*/ 160 h 544"/>
                <a:gd name="T30" fmla="*/ 24 w 418"/>
                <a:gd name="T31" fmla="*/ 126 h 544"/>
                <a:gd name="T32" fmla="*/ 42 w 418"/>
                <a:gd name="T33" fmla="*/ 80 h 544"/>
                <a:gd name="T34" fmla="*/ 74 w 418"/>
                <a:gd name="T35" fmla="*/ 44 h 544"/>
                <a:gd name="T36" fmla="*/ 116 w 418"/>
                <a:gd name="T37" fmla="*/ 18 h 544"/>
                <a:gd name="T38" fmla="*/ 168 w 418"/>
                <a:gd name="T39" fmla="*/ 2 h 544"/>
                <a:gd name="T40" fmla="*/ 206 w 418"/>
                <a:gd name="T41" fmla="*/ 0 h 544"/>
                <a:gd name="T42" fmla="*/ 288 w 418"/>
                <a:gd name="T43" fmla="*/ 10 h 544"/>
                <a:gd name="T44" fmla="*/ 360 w 418"/>
                <a:gd name="T45" fmla="*/ 38 h 544"/>
                <a:gd name="T46" fmla="*/ 342 w 418"/>
                <a:gd name="T47" fmla="*/ 156 h 544"/>
                <a:gd name="T48" fmla="*/ 290 w 418"/>
                <a:gd name="T49" fmla="*/ 124 h 544"/>
                <a:gd name="T50" fmla="*/ 238 w 418"/>
                <a:gd name="T51" fmla="*/ 106 h 544"/>
                <a:gd name="T52" fmla="*/ 206 w 418"/>
                <a:gd name="T53" fmla="*/ 102 h 544"/>
                <a:gd name="T54" fmla="*/ 164 w 418"/>
                <a:gd name="T55" fmla="*/ 110 h 544"/>
                <a:gd name="T56" fmla="*/ 142 w 418"/>
                <a:gd name="T57" fmla="*/ 130 h 544"/>
                <a:gd name="T58" fmla="*/ 138 w 418"/>
                <a:gd name="T59" fmla="*/ 150 h 544"/>
                <a:gd name="T60" fmla="*/ 142 w 418"/>
                <a:gd name="T61" fmla="*/ 172 h 544"/>
                <a:gd name="T62" fmla="*/ 174 w 418"/>
                <a:gd name="T63" fmla="*/ 196 h 544"/>
                <a:gd name="T64" fmla="*/ 252 w 418"/>
                <a:gd name="T65" fmla="*/ 220 h 544"/>
                <a:gd name="T66" fmla="*/ 352 w 418"/>
                <a:gd name="T67" fmla="*/ 258 h 544"/>
                <a:gd name="T68" fmla="*/ 386 w 418"/>
                <a:gd name="T69" fmla="*/ 284 h 544"/>
                <a:gd name="T70" fmla="*/ 408 w 418"/>
                <a:gd name="T71" fmla="*/ 320 h 544"/>
                <a:gd name="T72" fmla="*/ 418 w 418"/>
                <a:gd name="T73" fmla="*/ 362 h 544"/>
                <a:gd name="T74" fmla="*/ 418 w 418"/>
                <a:gd name="T75" fmla="*/ 380 h 544"/>
                <a:gd name="T76" fmla="*/ 410 w 418"/>
                <a:gd name="T77" fmla="*/ 434 h 544"/>
                <a:gd name="T78" fmla="*/ 388 w 418"/>
                <a:gd name="T79" fmla="*/ 478 h 544"/>
                <a:gd name="T80" fmla="*/ 352 w 418"/>
                <a:gd name="T81" fmla="*/ 512 h 544"/>
                <a:gd name="T82" fmla="*/ 304 w 418"/>
                <a:gd name="T83" fmla="*/ 534 h 544"/>
                <a:gd name="T84" fmla="*/ 246 w 418"/>
                <a:gd name="T85" fmla="*/ 544 h 544"/>
                <a:gd name="T86" fmla="*/ 194 w 418"/>
                <a:gd name="T87" fmla="*/ 544 h 544"/>
                <a:gd name="T88" fmla="*/ 106 w 418"/>
                <a:gd name="T89" fmla="*/ 524 h 544"/>
                <a:gd name="T90" fmla="*/ 24 w 418"/>
                <a:gd name="T91" fmla="*/ 4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8" h="544">
                  <a:moveTo>
                    <a:pt x="0" y="460"/>
                  </a:moveTo>
                  <a:lnTo>
                    <a:pt x="68" y="378"/>
                  </a:lnTo>
                  <a:lnTo>
                    <a:pt x="68" y="378"/>
                  </a:lnTo>
                  <a:lnTo>
                    <a:pt x="86" y="392"/>
                  </a:lnTo>
                  <a:lnTo>
                    <a:pt x="106" y="404"/>
                  </a:lnTo>
                  <a:lnTo>
                    <a:pt x="124" y="414"/>
                  </a:lnTo>
                  <a:lnTo>
                    <a:pt x="144" y="424"/>
                  </a:lnTo>
                  <a:lnTo>
                    <a:pt x="162" y="432"/>
                  </a:lnTo>
                  <a:lnTo>
                    <a:pt x="184" y="438"/>
                  </a:lnTo>
                  <a:lnTo>
                    <a:pt x="204" y="440"/>
                  </a:lnTo>
                  <a:lnTo>
                    <a:pt x="226" y="442"/>
                  </a:lnTo>
                  <a:lnTo>
                    <a:pt x="226" y="442"/>
                  </a:lnTo>
                  <a:lnTo>
                    <a:pt x="244" y="440"/>
                  </a:lnTo>
                  <a:lnTo>
                    <a:pt x="258" y="438"/>
                  </a:lnTo>
                  <a:lnTo>
                    <a:pt x="272" y="434"/>
                  </a:lnTo>
                  <a:lnTo>
                    <a:pt x="284" y="428"/>
                  </a:lnTo>
                  <a:lnTo>
                    <a:pt x="292" y="422"/>
                  </a:lnTo>
                  <a:lnTo>
                    <a:pt x="298" y="412"/>
                  </a:lnTo>
                  <a:lnTo>
                    <a:pt x="302" y="402"/>
                  </a:lnTo>
                  <a:lnTo>
                    <a:pt x="304" y="392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80"/>
                  </a:lnTo>
                  <a:lnTo>
                    <a:pt x="300" y="370"/>
                  </a:lnTo>
                  <a:lnTo>
                    <a:pt x="292" y="362"/>
                  </a:lnTo>
                  <a:lnTo>
                    <a:pt x="284" y="354"/>
                  </a:lnTo>
                  <a:lnTo>
                    <a:pt x="270" y="346"/>
                  </a:lnTo>
                  <a:lnTo>
                    <a:pt x="250" y="338"/>
                  </a:lnTo>
                  <a:lnTo>
                    <a:pt x="226" y="332"/>
                  </a:lnTo>
                  <a:lnTo>
                    <a:pt x="196" y="322"/>
                  </a:lnTo>
                  <a:lnTo>
                    <a:pt x="196" y="322"/>
                  </a:lnTo>
                  <a:lnTo>
                    <a:pt x="158" y="312"/>
                  </a:lnTo>
                  <a:lnTo>
                    <a:pt x="124" y="300"/>
                  </a:lnTo>
                  <a:lnTo>
                    <a:pt x="94" y="288"/>
                  </a:lnTo>
                  <a:lnTo>
                    <a:pt x="82" y="280"/>
                  </a:lnTo>
                  <a:lnTo>
                    <a:pt x="70" y="272"/>
                  </a:lnTo>
                  <a:lnTo>
                    <a:pt x="58" y="262"/>
                  </a:lnTo>
                  <a:lnTo>
                    <a:pt x="48" y="252"/>
                  </a:lnTo>
                  <a:lnTo>
                    <a:pt x="40" y="240"/>
                  </a:lnTo>
                  <a:lnTo>
                    <a:pt x="34" y="226"/>
                  </a:lnTo>
                  <a:lnTo>
                    <a:pt x="28" y="212"/>
                  </a:lnTo>
                  <a:lnTo>
                    <a:pt x="24" y="198"/>
                  </a:lnTo>
                  <a:lnTo>
                    <a:pt x="22" y="18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42"/>
                  </a:lnTo>
                  <a:lnTo>
                    <a:pt x="24" y="126"/>
                  </a:lnTo>
                  <a:lnTo>
                    <a:pt x="30" y="110"/>
                  </a:lnTo>
                  <a:lnTo>
                    <a:pt x="36" y="94"/>
                  </a:lnTo>
                  <a:lnTo>
                    <a:pt x="42" y="80"/>
                  </a:lnTo>
                  <a:lnTo>
                    <a:pt x="52" y="66"/>
                  </a:lnTo>
                  <a:lnTo>
                    <a:pt x="62" y="54"/>
                  </a:lnTo>
                  <a:lnTo>
                    <a:pt x="74" y="44"/>
                  </a:lnTo>
                  <a:lnTo>
                    <a:pt x="86" y="34"/>
                  </a:lnTo>
                  <a:lnTo>
                    <a:pt x="100" y="26"/>
                  </a:lnTo>
                  <a:lnTo>
                    <a:pt x="116" y="18"/>
                  </a:lnTo>
                  <a:lnTo>
                    <a:pt x="132" y="12"/>
                  </a:lnTo>
                  <a:lnTo>
                    <a:pt x="150" y="6"/>
                  </a:lnTo>
                  <a:lnTo>
                    <a:pt x="168" y="2"/>
                  </a:lnTo>
                  <a:lnTo>
                    <a:pt x="18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4" y="2"/>
                  </a:lnTo>
                  <a:lnTo>
                    <a:pt x="262" y="4"/>
                  </a:lnTo>
                  <a:lnTo>
                    <a:pt x="288" y="10"/>
                  </a:lnTo>
                  <a:lnTo>
                    <a:pt x="314" y="18"/>
                  </a:lnTo>
                  <a:lnTo>
                    <a:pt x="338" y="28"/>
                  </a:lnTo>
                  <a:lnTo>
                    <a:pt x="360" y="38"/>
                  </a:lnTo>
                  <a:lnTo>
                    <a:pt x="382" y="52"/>
                  </a:lnTo>
                  <a:lnTo>
                    <a:pt x="404" y="68"/>
                  </a:lnTo>
                  <a:lnTo>
                    <a:pt x="342" y="156"/>
                  </a:lnTo>
                  <a:lnTo>
                    <a:pt x="342" y="156"/>
                  </a:lnTo>
                  <a:lnTo>
                    <a:pt x="308" y="134"/>
                  </a:lnTo>
                  <a:lnTo>
                    <a:pt x="290" y="124"/>
                  </a:lnTo>
                  <a:lnTo>
                    <a:pt x="272" y="116"/>
                  </a:lnTo>
                  <a:lnTo>
                    <a:pt x="256" y="110"/>
                  </a:lnTo>
                  <a:lnTo>
                    <a:pt x="238" y="106"/>
                  </a:lnTo>
                  <a:lnTo>
                    <a:pt x="222" y="104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190" y="104"/>
                  </a:lnTo>
                  <a:lnTo>
                    <a:pt x="176" y="106"/>
                  </a:lnTo>
                  <a:lnTo>
                    <a:pt x="164" y="110"/>
                  </a:lnTo>
                  <a:lnTo>
                    <a:pt x="154" y="116"/>
                  </a:lnTo>
                  <a:lnTo>
                    <a:pt x="146" y="124"/>
                  </a:lnTo>
                  <a:lnTo>
                    <a:pt x="142" y="130"/>
                  </a:lnTo>
                  <a:lnTo>
                    <a:pt x="138" y="140"/>
                  </a:lnTo>
                  <a:lnTo>
                    <a:pt x="138" y="148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8" y="162"/>
                  </a:lnTo>
                  <a:lnTo>
                    <a:pt x="142" y="172"/>
                  </a:lnTo>
                  <a:lnTo>
                    <a:pt x="150" y="182"/>
                  </a:lnTo>
                  <a:lnTo>
                    <a:pt x="160" y="190"/>
                  </a:lnTo>
                  <a:lnTo>
                    <a:pt x="174" y="196"/>
                  </a:lnTo>
                  <a:lnTo>
                    <a:pt x="194" y="204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90" y="232"/>
                  </a:lnTo>
                  <a:lnTo>
                    <a:pt x="322" y="244"/>
                  </a:lnTo>
                  <a:lnTo>
                    <a:pt x="352" y="258"/>
                  </a:lnTo>
                  <a:lnTo>
                    <a:pt x="364" y="266"/>
                  </a:lnTo>
                  <a:lnTo>
                    <a:pt x="376" y="276"/>
                  </a:lnTo>
                  <a:lnTo>
                    <a:pt x="386" y="284"/>
                  </a:lnTo>
                  <a:lnTo>
                    <a:pt x="394" y="296"/>
                  </a:lnTo>
                  <a:lnTo>
                    <a:pt x="402" y="306"/>
                  </a:lnTo>
                  <a:lnTo>
                    <a:pt x="408" y="320"/>
                  </a:lnTo>
                  <a:lnTo>
                    <a:pt x="412" y="332"/>
                  </a:lnTo>
                  <a:lnTo>
                    <a:pt x="416" y="346"/>
                  </a:lnTo>
                  <a:lnTo>
                    <a:pt x="418" y="362"/>
                  </a:lnTo>
                  <a:lnTo>
                    <a:pt x="418" y="378"/>
                  </a:lnTo>
                  <a:lnTo>
                    <a:pt x="418" y="380"/>
                  </a:lnTo>
                  <a:lnTo>
                    <a:pt x="418" y="380"/>
                  </a:lnTo>
                  <a:lnTo>
                    <a:pt x="418" y="400"/>
                  </a:lnTo>
                  <a:lnTo>
                    <a:pt x="416" y="418"/>
                  </a:lnTo>
                  <a:lnTo>
                    <a:pt x="410" y="434"/>
                  </a:lnTo>
                  <a:lnTo>
                    <a:pt x="404" y="450"/>
                  </a:lnTo>
                  <a:lnTo>
                    <a:pt x="396" y="464"/>
                  </a:lnTo>
                  <a:lnTo>
                    <a:pt x="388" y="478"/>
                  </a:lnTo>
                  <a:lnTo>
                    <a:pt x="376" y="490"/>
                  </a:lnTo>
                  <a:lnTo>
                    <a:pt x="364" y="502"/>
                  </a:lnTo>
                  <a:lnTo>
                    <a:pt x="352" y="512"/>
                  </a:lnTo>
                  <a:lnTo>
                    <a:pt x="336" y="520"/>
                  </a:lnTo>
                  <a:lnTo>
                    <a:pt x="320" y="528"/>
                  </a:lnTo>
                  <a:lnTo>
                    <a:pt x="304" y="534"/>
                  </a:lnTo>
                  <a:lnTo>
                    <a:pt x="286" y="538"/>
                  </a:lnTo>
                  <a:lnTo>
                    <a:pt x="266" y="542"/>
                  </a:lnTo>
                  <a:lnTo>
                    <a:pt x="246" y="544"/>
                  </a:lnTo>
                  <a:lnTo>
                    <a:pt x="224" y="544"/>
                  </a:lnTo>
                  <a:lnTo>
                    <a:pt x="224" y="544"/>
                  </a:lnTo>
                  <a:lnTo>
                    <a:pt x="194" y="544"/>
                  </a:lnTo>
                  <a:lnTo>
                    <a:pt x="164" y="540"/>
                  </a:lnTo>
                  <a:lnTo>
                    <a:pt x="136" y="532"/>
                  </a:lnTo>
                  <a:lnTo>
                    <a:pt x="106" y="524"/>
                  </a:lnTo>
                  <a:lnTo>
                    <a:pt x="78" y="512"/>
                  </a:lnTo>
                  <a:lnTo>
                    <a:pt x="50" y="496"/>
                  </a:lnTo>
                  <a:lnTo>
                    <a:pt x="24" y="480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238"/>
            <p:cNvSpPr>
              <a:spLocks/>
            </p:cNvSpPr>
            <p:nvPr userDrawn="1"/>
          </p:nvSpPr>
          <p:spPr bwMode="auto">
            <a:xfrm>
              <a:off x="2814908" y="2659053"/>
              <a:ext cx="266680" cy="321247"/>
            </a:xfrm>
            <a:custGeom>
              <a:avLst/>
              <a:gdLst>
                <a:gd name="T0" fmla="*/ 160 w 438"/>
                <a:gd name="T1" fmla="*/ 106 h 528"/>
                <a:gd name="T2" fmla="*/ 0 w 438"/>
                <a:gd name="T3" fmla="*/ 106 h 528"/>
                <a:gd name="T4" fmla="*/ 0 w 438"/>
                <a:gd name="T5" fmla="*/ 0 h 528"/>
                <a:gd name="T6" fmla="*/ 438 w 438"/>
                <a:gd name="T7" fmla="*/ 0 h 528"/>
                <a:gd name="T8" fmla="*/ 438 w 438"/>
                <a:gd name="T9" fmla="*/ 106 h 528"/>
                <a:gd name="T10" fmla="*/ 276 w 438"/>
                <a:gd name="T11" fmla="*/ 106 h 528"/>
                <a:gd name="T12" fmla="*/ 276 w 438"/>
                <a:gd name="T13" fmla="*/ 528 h 528"/>
                <a:gd name="T14" fmla="*/ 160 w 438"/>
                <a:gd name="T15" fmla="*/ 528 h 528"/>
                <a:gd name="T16" fmla="*/ 160 w 438"/>
                <a:gd name="T17" fmla="*/ 1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528">
                  <a:moveTo>
                    <a:pt x="16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438" y="0"/>
                  </a:lnTo>
                  <a:lnTo>
                    <a:pt x="438" y="106"/>
                  </a:lnTo>
                  <a:lnTo>
                    <a:pt x="276" y="106"/>
                  </a:lnTo>
                  <a:lnTo>
                    <a:pt x="276" y="528"/>
                  </a:lnTo>
                  <a:lnTo>
                    <a:pt x="160" y="528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239"/>
            <p:cNvSpPr>
              <a:spLocks/>
            </p:cNvSpPr>
            <p:nvPr userDrawn="1"/>
          </p:nvSpPr>
          <p:spPr bwMode="auto">
            <a:xfrm>
              <a:off x="3123494" y="2659053"/>
              <a:ext cx="278110" cy="321247"/>
            </a:xfrm>
            <a:custGeom>
              <a:avLst/>
              <a:gdLst>
                <a:gd name="T0" fmla="*/ 0 w 458"/>
                <a:gd name="T1" fmla="*/ 0 h 528"/>
                <a:gd name="T2" fmla="*/ 242 w 458"/>
                <a:gd name="T3" fmla="*/ 0 h 528"/>
                <a:gd name="T4" fmla="*/ 242 w 458"/>
                <a:gd name="T5" fmla="*/ 0 h 528"/>
                <a:gd name="T6" fmla="*/ 268 w 458"/>
                <a:gd name="T7" fmla="*/ 0 h 528"/>
                <a:gd name="T8" fmla="*/ 290 w 458"/>
                <a:gd name="T9" fmla="*/ 4 h 528"/>
                <a:gd name="T10" fmla="*/ 312 w 458"/>
                <a:gd name="T11" fmla="*/ 8 h 528"/>
                <a:gd name="T12" fmla="*/ 332 w 458"/>
                <a:gd name="T13" fmla="*/ 14 h 528"/>
                <a:gd name="T14" fmla="*/ 350 w 458"/>
                <a:gd name="T15" fmla="*/ 22 h 528"/>
                <a:gd name="T16" fmla="*/ 368 w 458"/>
                <a:gd name="T17" fmla="*/ 30 h 528"/>
                <a:gd name="T18" fmla="*/ 382 w 458"/>
                <a:gd name="T19" fmla="*/ 40 h 528"/>
                <a:gd name="T20" fmla="*/ 396 w 458"/>
                <a:gd name="T21" fmla="*/ 54 h 528"/>
                <a:gd name="T22" fmla="*/ 396 w 458"/>
                <a:gd name="T23" fmla="*/ 54 h 528"/>
                <a:gd name="T24" fmla="*/ 408 w 458"/>
                <a:gd name="T25" fmla="*/ 64 h 528"/>
                <a:gd name="T26" fmla="*/ 416 w 458"/>
                <a:gd name="T27" fmla="*/ 78 h 528"/>
                <a:gd name="T28" fmla="*/ 424 w 458"/>
                <a:gd name="T29" fmla="*/ 92 h 528"/>
                <a:gd name="T30" fmla="*/ 430 w 458"/>
                <a:gd name="T31" fmla="*/ 106 h 528"/>
                <a:gd name="T32" fmla="*/ 436 w 458"/>
                <a:gd name="T33" fmla="*/ 122 h 528"/>
                <a:gd name="T34" fmla="*/ 440 w 458"/>
                <a:gd name="T35" fmla="*/ 138 h 528"/>
                <a:gd name="T36" fmla="*/ 442 w 458"/>
                <a:gd name="T37" fmla="*/ 156 h 528"/>
                <a:gd name="T38" fmla="*/ 442 w 458"/>
                <a:gd name="T39" fmla="*/ 174 h 528"/>
                <a:gd name="T40" fmla="*/ 442 w 458"/>
                <a:gd name="T41" fmla="*/ 176 h 528"/>
                <a:gd name="T42" fmla="*/ 442 w 458"/>
                <a:gd name="T43" fmla="*/ 176 h 528"/>
                <a:gd name="T44" fmla="*/ 440 w 458"/>
                <a:gd name="T45" fmla="*/ 206 h 528"/>
                <a:gd name="T46" fmla="*/ 434 w 458"/>
                <a:gd name="T47" fmla="*/ 234 h 528"/>
                <a:gd name="T48" fmla="*/ 424 w 458"/>
                <a:gd name="T49" fmla="*/ 258 h 528"/>
                <a:gd name="T50" fmla="*/ 410 w 458"/>
                <a:gd name="T51" fmla="*/ 280 h 528"/>
                <a:gd name="T52" fmla="*/ 394 w 458"/>
                <a:gd name="T53" fmla="*/ 300 h 528"/>
                <a:gd name="T54" fmla="*/ 374 w 458"/>
                <a:gd name="T55" fmla="*/ 316 h 528"/>
                <a:gd name="T56" fmla="*/ 352 w 458"/>
                <a:gd name="T57" fmla="*/ 330 h 528"/>
                <a:gd name="T58" fmla="*/ 328 w 458"/>
                <a:gd name="T59" fmla="*/ 340 h 528"/>
                <a:gd name="T60" fmla="*/ 458 w 458"/>
                <a:gd name="T61" fmla="*/ 528 h 528"/>
                <a:gd name="T62" fmla="*/ 322 w 458"/>
                <a:gd name="T63" fmla="*/ 528 h 528"/>
                <a:gd name="T64" fmla="*/ 208 w 458"/>
                <a:gd name="T65" fmla="*/ 360 h 528"/>
                <a:gd name="T66" fmla="*/ 118 w 458"/>
                <a:gd name="T67" fmla="*/ 360 h 528"/>
                <a:gd name="T68" fmla="*/ 118 w 458"/>
                <a:gd name="T69" fmla="*/ 528 h 528"/>
                <a:gd name="T70" fmla="*/ 0 w 458"/>
                <a:gd name="T71" fmla="*/ 528 h 528"/>
                <a:gd name="T72" fmla="*/ 0 w 458"/>
                <a:gd name="T7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528">
                  <a:moveTo>
                    <a:pt x="0" y="0"/>
                  </a:moveTo>
                  <a:lnTo>
                    <a:pt x="242" y="0"/>
                  </a:lnTo>
                  <a:lnTo>
                    <a:pt x="242" y="0"/>
                  </a:lnTo>
                  <a:lnTo>
                    <a:pt x="268" y="0"/>
                  </a:lnTo>
                  <a:lnTo>
                    <a:pt x="290" y="4"/>
                  </a:lnTo>
                  <a:lnTo>
                    <a:pt x="312" y="8"/>
                  </a:lnTo>
                  <a:lnTo>
                    <a:pt x="332" y="14"/>
                  </a:lnTo>
                  <a:lnTo>
                    <a:pt x="350" y="22"/>
                  </a:lnTo>
                  <a:lnTo>
                    <a:pt x="368" y="30"/>
                  </a:lnTo>
                  <a:lnTo>
                    <a:pt x="382" y="40"/>
                  </a:lnTo>
                  <a:lnTo>
                    <a:pt x="396" y="54"/>
                  </a:lnTo>
                  <a:lnTo>
                    <a:pt x="396" y="54"/>
                  </a:lnTo>
                  <a:lnTo>
                    <a:pt x="408" y="64"/>
                  </a:lnTo>
                  <a:lnTo>
                    <a:pt x="416" y="78"/>
                  </a:lnTo>
                  <a:lnTo>
                    <a:pt x="424" y="92"/>
                  </a:lnTo>
                  <a:lnTo>
                    <a:pt x="430" y="106"/>
                  </a:lnTo>
                  <a:lnTo>
                    <a:pt x="436" y="122"/>
                  </a:lnTo>
                  <a:lnTo>
                    <a:pt x="440" y="138"/>
                  </a:lnTo>
                  <a:lnTo>
                    <a:pt x="442" y="156"/>
                  </a:lnTo>
                  <a:lnTo>
                    <a:pt x="442" y="174"/>
                  </a:lnTo>
                  <a:lnTo>
                    <a:pt x="442" y="176"/>
                  </a:lnTo>
                  <a:lnTo>
                    <a:pt x="442" y="176"/>
                  </a:lnTo>
                  <a:lnTo>
                    <a:pt x="440" y="206"/>
                  </a:lnTo>
                  <a:lnTo>
                    <a:pt x="434" y="234"/>
                  </a:lnTo>
                  <a:lnTo>
                    <a:pt x="424" y="258"/>
                  </a:lnTo>
                  <a:lnTo>
                    <a:pt x="410" y="280"/>
                  </a:lnTo>
                  <a:lnTo>
                    <a:pt x="394" y="300"/>
                  </a:lnTo>
                  <a:lnTo>
                    <a:pt x="374" y="316"/>
                  </a:lnTo>
                  <a:lnTo>
                    <a:pt x="352" y="330"/>
                  </a:lnTo>
                  <a:lnTo>
                    <a:pt x="328" y="340"/>
                  </a:lnTo>
                  <a:lnTo>
                    <a:pt x="458" y="528"/>
                  </a:lnTo>
                  <a:lnTo>
                    <a:pt x="322" y="528"/>
                  </a:lnTo>
                  <a:lnTo>
                    <a:pt x="208" y="360"/>
                  </a:lnTo>
                  <a:lnTo>
                    <a:pt x="118" y="360"/>
                  </a:lnTo>
                  <a:lnTo>
                    <a:pt x="118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240"/>
            <p:cNvSpPr>
              <a:spLocks/>
            </p:cNvSpPr>
            <p:nvPr userDrawn="1"/>
          </p:nvSpPr>
          <p:spPr bwMode="auto">
            <a:xfrm>
              <a:off x="3194609" y="2722541"/>
              <a:ext cx="125721" cy="91422"/>
            </a:xfrm>
            <a:custGeom>
              <a:avLst/>
              <a:gdLst>
                <a:gd name="T0" fmla="*/ 118 w 206"/>
                <a:gd name="T1" fmla="*/ 152 h 152"/>
                <a:gd name="T2" fmla="*/ 118 w 206"/>
                <a:gd name="T3" fmla="*/ 152 h 152"/>
                <a:gd name="T4" fmla="*/ 138 w 206"/>
                <a:gd name="T5" fmla="*/ 152 h 152"/>
                <a:gd name="T6" fmla="*/ 154 w 206"/>
                <a:gd name="T7" fmla="*/ 148 h 152"/>
                <a:gd name="T8" fmla="*/ 170 w 206"/>
                <a:gd name="T9" fmla="*/ 140 h 152"/>
                <a:gd name="T10" fmla="*/ 182 w 206"/>
                <a:gd name="T11" fmla="*/ 132 h 152"/>
                <a:gd name="T12" fmla="*/ 192 w 206"/>
                <a:gd name="T13" fmla="*/ 122 h 152"/>
                <a:gd name="T14" fmla="*/ 200 w 206"/>
                <a:gd name="T15" fmla="*/ 108 h 152"/>
                <a:gd name="T16" fmla="*/ 204 w 206"/>
                <a:gd name="T17" fmla="*/ 94 h 152"/>
                <a:gd name="T18" fmla="*/ 206 w 206"/>
                <a:gd name="T19" fmla="*/ 78 h 152"/>
                <a:gd name="T20" fmla="*/ 206 w 206"/>
                <a:gd name="T21" fmla="*/ 76 h 152"/>
                <a:gd name="T22" fmla="*/ 206 w 206"/>
                <a:gd name="T23" fmla="*/ 76 h 152"/>
                <a:gd name="T24" fmla="*/ 204 w 206"/>
                <a:gd name="T25" fmla="*/ 58 h 152"/>
                <a:gd name="T26" fmla="*/ 200 w 206"/>
                <a:gd name="T27" fmla="*/ 44 h 152"/>
                <a:gd name="T28" fmla="*/ 192 w 206"/>
                <a:gd name="T29" fmla="*/ 30 h 152"/>
                <a:gd name="T30" fmla="*/ 182 w 206"/>
                <a:gd name="T31" fmla="*/ 20 h 152"/>
                <a:gd name="T32" fmla="*/ 168 w 206"/>
                <a:gd name="T33" fmla="*/ 12 h 152"/>
                <a:gd name="T34" fmla="*/ 152 w 206"/>
                <a:gd name="T35" fmla="*/ 6 h 152"/>
                <a:gd name="T36" fmla="*/ 134 w 206"/>
                <a:gd name="T37" fmla="*/ 2 h 152"/>
                <a:gd name="T38" fmla="*/ 114 w 206"/>
                <a:gd name="T39" fmla="*/ 0 h 152"/>
                <a:gd name="T40" fmla="*/ 0 w 206"/>
                <a:gd name="T41" fmla="*/ 0 h 152"/>
                <a:gd name="T42" fmla="*/ 0 w 206"/>
                <a:gd name="T43" fmla="*/ 152 h 152"/>
                <a:gd name="T44" fmla="*/ 118 w 206"/>
                <a:gd name="T4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" h="152">
                  <a:moveTo>
                    <a:pt x="118" y="152"/>
                  </a:moveTo>
                  <a:lnTo>
                    <a:pt x="118" y="152"/>
                  </a:lnTo>
                  <a:lnTo>
                    <a:pt x="138" y="152"/>
                  </a:lnTo>
                  <a:lnTo>
                    <a:pt x="154" y="148"/>
                  </a:lnTo>
                  <a:lnTo>
                    <a:pt x="170" y="140"/>
                  </a:lnTo>
                  <a:lnTo>
                    <a:pt x="182" y="132"/>
                  </a:lnTo>
                  <a:lnTo>
                    <a:pt x="192" y="122"/>
                  </a:lnTo>
                  <a:lnTo>
                    <a:pt x="200" y="108"/>
                  </a:lnTo>
                  <a:lnTo>
                    <a:pt x="204" y="94"/>
                  </a:lnTo>
                  <a:lnTo>
                    <a:pt x="206" y="78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58"/>
                  </a:lnTo>
                  <a:lnTo>
                    <a:pt x="200" y="44"/>
                  </a:lnTo>
                  <a:lnTo>
                    <a:pt x="192" y="30"/>
                  </a:lnTo>
                  <a:lnTo>
                    <a:pt x="182" y="20"/>
                  </a:lnTo>
                  <a:lnTo>
                    <a:pt x="168" y="12"/>
                  </a:lnTo>
                  <a:lnTo>
                    <a:pt x="152" y="6"/>
                  </a:lnTo>
                  <a:lnTo>
                    <a:pt x="134" y="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8" y="152"/>
                  </a:lnTo>
                  <a:close/>
                </a:path>
              </a:pathLst>
            </a:custGeom>
            <a:solidFill>
              <a:srgbClr val="33535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241"/>
            <p:cNvSpPr>
              <a:spLocks/>
            </p:cNvSpPr>
            <p:nvPr userDrawn="1"/>
          </p:nvSpPr>
          <p:spPr bwMode="auto">
            <a:xfrm>
              <a:off x="3401604" y="2659053"/>
              <a:ext cx="318746" cy="321247"/>
            </a:xfrm>
            <a:custGeom>
              <a:avLst/>
              <a:gdLst>
                <a:gd name="T0" fmla="*/ 204 w 524"/>
                <a:gd name="T1" fmla="*/ 320 h 528"/>
                <a:gd name="T2" fmla="*/ 0 w 524"/>
                <a:gd name="T3" fmla="*/ 0 h 528"/>
                <a:gd name="T4" fmla="*/ 136 w 524"/>
                <a:gd name="T5" fmla="*/ 0 h 528"/>
                <a:gd name="T6" fmla="*/ 262 w 524"/>
                <a:gd name="T7" fmla="*/ 212 h 528"/>
                <a:gd name="T8" fmla="*/ 390 w 524"/>
                <a:gd name="T9" fmla="*/ 0 h 528"/>
                <a:gd name="T10" fmla="*/ 524 w 524"/>
                <a:gd name="T11" fmla="*/ 0 h 528"/>
                <a:gd name="T12" fmla="*/ 320 w 524"/>
                <a:gd name="T13" fmla="*/ 318 h 528"/>
                <a:gd name="T14" fmla="*/ 320 w 524"/>
                <a:gd name="T15" fmla="*/ 528 h 528"/>
                <a:gd name="T16" fmla="*/ 204 w 524"/>
                <a:gd name="T17" fmla="*/ 528 h 528"/>
                <a:gd name="T18" fmla="*/ 204 w 524"/>
                <a:gd name="T19" fmla="*/ 32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8">
                  <a:moveTo>
                    <a:pt x="204" y="320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262" y="212"/>
                  </a:lnTo>
                  <a:lnTo>
                    <a:pt x="390" y="0"/>
                  </a:lnTo>
                  <a:lnTo>
                    <a:pt x="524" y="0"/>
                  </a:lnTo>
                  <a:lnTo>
                    <a:pt x="320" y="318"/>
                  </a:lnTo>
                  <a:lnTo>
                    <a:pt x="320" y="528"/>
                  </a:lnTo>
                  <a:lnTo>
                    <a:pt x="204" y="528"/>
                  </a:lnTo>
                  <a:lnTo>
                    <a:pt x="204" y="3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" name="Line 12"/>
          <p:cNvSpPr>
            <a:spLocks noChangeShapeType="1"/>
          </p:cNvSpPr>
          <p:nvPr userDrawn="1"/>
        </p:nvSpPr>
        <p:spPr bwMode="auto">
          <a:xfrm>
            <a:off x="457200" y="3595688"/>
            <a:ext cx="3505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4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85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norton.com/college/chemistry/chemat/chemtours.aspx" TargetMode="External"/><Relationship Id="rId2" Type="http://schemas.openxmlformats.org/officeDocument/2006/relationships/hyperlink" Target="http://wwnorton.com/college/chemistry/chem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6781800" cy="12954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Thermodynamics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Why Chemical Reactions Happen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065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Example: Microstates of Mixing</a:t>
            </a:r>
            <a:endParaRPr lang="en-US" dirty="0">
              <a:latin typeface="+mn-lt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0AE01-26B6-4BD4-93B5-CDFF1492CAFE}" type="slidenum">
              <a:rPr lang="en-US"/>
              <a:pPr/>
              <a:t>10</a:t>
            </a:fld>
            <a:endParaRPr lang="en-US"/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2300"/>
            <a:ext cx="9144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Statistical Entropy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343400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Boltzmann Equation: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= </a:t>
            </a:r>
            <a:r>
              <a:rPr lang="en-US" i="1" dirty="0" err="1" smtClean="0">
                <a:latin typeface="+mn-lt"/>
              </a:rPr>
              <a:t>k</a:t>
            </a:r>
            <a:r>
              <a:rPr lang="en-US" i="1" baseline="-25000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W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000" i="1" dirty="0" smtClean="0">
                <a:latin typeface="+mn-lt"/>
              </a:rPr>
              <a:t>S </a:t>
            </a:r>
            <a:r>
              <a:rPr lang="en-US" sz="3000" dirty="0" smtClean="0">
                <a:latin typeface="+mn-lt"/>
              </a:rPr>
              <a:t>= entropy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000" i="1" dirty="0" err="1"/>
              <a:t>k</a:t>
            </a:r>
            <a:r>
              <a:rPr lang="en-US" sz="3000" i="1" baseline="-25000" dirty="0" err="1"/>
              <a:t>B</a:t>
            </a:r>
            <a:r>
              <a:rPr lang="en-US" sz="3000" dirty="0"/>
              <a:t> = Boltzmann constant (1.38 </a:t>
            </a:r>
            <a:r>
              <a:rPr lang="en-US" sz="3000" dirty="0" smtClean="0"/>
              <a:t>× </a:t>
            </a:r>
            <a:r>
              <a:rPr lang="en-US" sz="3000" dirty="0"/>
              <a:t>10</a:t>
            </a:r>
            <a:r>
              <a:rPr lang="en-US" sz="3000" baseline="30000" dirty="0"/>
              <a:t>-23</a:t>
            </a:r>
            <a:r>
              <a:rPr lang="en-US" sz="3000" dirty="0"/>
              <a:t> J/K) </a:t>
            </a:r>
          </a:p>
          <a:p>
            <a:pPr lvl="1">
              <a:spcBef>
                <a:spcPts val="600"/>
              </a:spcBef>
              <a:buFont typeface="Wingdings" pitchFamily="8" charset="2"/>
              <a:buNone/>
              <a:defRPr/>
            </a:pPr>
            <a:r>
              <a:rPr lang="en-US" sz="3000" dirty="0"/>
              <a:t>      = </a:t>
            </a:r>
            <a:r>
              <a:rPr lang="en-US" sz="3000" i="1" dirty="0"/>
              <a:t>R</a:t>
            </a:r>
            <a:r>
              <a:rPr lang="en-US" sz="3000" dirty="0"/>
              <a:t>/</a:t>
            </a:r>
            <a:r>
              <a:rPr lang="en-US" sz="3000" i="1" dirty="0"/>
              <a:t>N</a:t>
            </a:r>
            <a:r>
              <a:rPr lang="en-US" sz="3000" baseline="-25000" dirty="0"/>
              <a:t>A</a:t>
            </a:r>
            <a:r>
              <a:rPr lang="en-US" sz="3000" dirty="0"/>
              <a:t>  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000" i="1" dirty="0" smtClean="0">
                <a:latin typeface="+mn-lt"/>
              </a:rPr>
              <a:t>W</a:t>
            </a:r>
            <a:r>
              <a:rPr lang="en-US" sz="3000" dirty="0" smtClean="0">
                <a:latin typeface="+mn-lt"/>
              </a:rPr>
              <a:t> = # of microstates</a:t>
            </a:r>
          </a:p>
          <a:p>
            <a:pPr marL="182880" lvl="1" indent="-18288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Entropy increases as the number of microstates increases.</a:t>
            </a:r>
          </a:p>
          <a:p>
            <a:pPr lvl="1">
              <a:buFont typeface="Wingdings" pitchFamily="8" charset="2"/>
              <a:buNone/>
              <a:defRPr/>
            </a:pPr>
            <a:endParaRPr lang="en-US" dirty="0" smtClean="0">
              <a:latin typeface="+mn-lt"/>
            </a:endParaRPr>
          </a:p>
          <a:p>
            <a:pPr lvl="1">
              <a:buFont typeface="Wingdings" pitchFamily="8" charset="2"/>
              <a:buNone/>
              <a:defRPr/>
            </a:pPr>
            <a:r>
              <a:rPr lang="en-US" sz="2400" dirty="0" smtClean="0">
                <a:latin typeface="+mn-lt"/>
              </a:rPr>
              <a:t>		</a:t>
            </a:r>
            <a:endParaRPr lang="en-US" sz="2400" dirty="0">
              <a:latin typeface="+mn-lt"/>
            </a:endParaRPr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EB2F15CF-9369-4BA2-85BE-F0BB67FD98DF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8134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434AE2B-B50E-4476-B1F5-9317988FF8F1}" type="slidenum">
              <a:rPr lang="en-US" sz="1100" b="1">
                <a:solidFill>
                  <a:srgbClr val="F7D300"/>
                </a:solidFill>
              </a:rPr>
              <a:pPr algn="r"/>
              <a:t>11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Third Law of Thermodynamics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343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Third Law of Thermodynamics: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entropy of a perfect crystal is zero at absolute </a:t>
            </a:r>
            <a:r>
              <a:rPr lang="en-US" dirty="0" smtClean="0">
                <a:latin typeface="+mn-lt"/>
              </a:rPr>
              <a:t>zero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Provides a point of reference or baseline for entropy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F5524B23-30E9-4734-A4DA-99723C70A76D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9158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28D09E67-B575-44F6-B929-568CA51166FE}" type="slidenum">
              <a:rPr lang="en-US" sz="1100" b="1">
                <a:solidFill>
                  <a:srgbClr val="F7D300"/>
                </a:solidFill>
              </a:rPr>
              <a:pPr algn="r"/>
              <a:t>12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505136-B79D-4BE9-ACDF-76A75B0D8617}" type="slidenum">
              <a:rPr lang="en-US"/>
              <a:pPr/>
              <a:t>13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Standard Molar Entropy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343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Standard molar entropy (</a:t>
            </a:r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b="1" baseline="30000" dirty="0" smtClean="0">
                <a:solidFill>
                  <a:srgbClr val="0000FF"/>
                </a:solidFill>
                <a:latin typeface="+mn-lt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):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400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absolute entropy of 1 mol of a substance in its standard state at 298 K and 1 bar (~1 </a:t>
            </a:r>
            <a:r>
              <a:rPr lang="en-US" dirty="0" err="1" smtClean="0">
                <a:latin typeface="+mn-lt"/>
              </a:rPr>
              <a:t>atm</a:t>
            </a:r>
            <a:r>
              <a:rPr lang="en-US" dirty="0" smtClean="0">
                <a:latin typeface="+mn-lt"/>
              </a:rPr>
              <a:t>) of pressure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Calculated from measurement of molar heat capacities as a function of temperature</a:t>
            </a:r>
            <a:endParaRPr lang="en-US" dirty="0">
              <a:latin typeface="+mn-lt"/>
            </a:endParaRP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8416B1D4-A5E5-4232-8682-F1FAEAF397F9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254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98C82460-D957-4D6D-8A3C-C0ECA52AA4BE}" type="slidenum">
              <a:rPr lang="en-US" sz="1100" b="1">
                <a:solidFill>
                  <a:srgbClr val="F7D300"/>
                </a:solidFill>
              </a:rPr>
              <a:pPr algn="r"/>
              <a:t>14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Factors Affecting Entropy</a:t>
            </a:r>
            <a:endParaRPr lang="en-US" dirty="0">
              <a:latin typeface="+mn-lt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Entropy increases </a:t>
            </a:r>
            <a:r>
              <a:rPr lang="en-US" dirty="0" smtClean="0">
                <a:latin typeface="+mn-lt"/>
              </a:rPr>
              <a:t>with: </a:t>
            </a:r>
          </a:p>
          <a:p>
            <a:pPr lvl="1">
              <a:defRPr/>
            </a:pPr>
            <a:r>
              <a:rPr lang="en-US" dirty="0" smtClean="0">
                <a:latin typeface="+mn-lt"/>
              </a:rPr>
              <a:t>Increasing temperature</a:t>
            </a:r>
            <a:endParaRPr lang="en-US" dirty="0">
              <a:latin typeface="+mn-lt"/>
            </a:endParaRPr>
          </a:p>
          <a:p>
            <a:pPr lvl="1">
              <a:defRPr/>
            </a:pPr>
            <a:r>
              <a:rPr lang="en-US" dirty="0" smtClean="0">
                <a:latin typeface="+mn-lt"/>
              </a:rPr>
              <a:t>Increasing volume</a:t>
            </a:r>
            <a:endParaRPr lang="en-US" dirty="0">
              <a:latin typeface="+mn-lt"/>
            </a:endParaRPr>
          </a:p>
          <a:p>
            <a:pPr lvl="1">
              <a:defRPr/>
            </a:pPr>
            <a:r>
              <a:rPr lang="en-US" dirty="0" smtClean="0">
                <a:latin typeface="+mn-lt"/>
              </a:rPr>
              <a:t>Increasing number of independent particles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At </a:t>
            </a:r>
            <a:r>
              <a:rPr lang="en-US" dirty="0">
                <a:latin typeface="+mn-lt"/>
              </a:rPr>
              <a:t>what temperature does all molecular motion cease, and entropy equal zero?</a:t>
            </a:r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E44C71B7-5ED2-48B3-BD8B-DC89175476E8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5302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DE48C840-40BE-44E6-A46A-E979A3DCA0F5}" type="slidenum">
              <a:rPr lang="en-US" sz="1100" b="1">
                <a:solidFill>
                  <a:srgbClr val="F7D300"/>
                </a:solidFill>
              </a:rPr>
              <a:pPr algn="r"/>
              <a:t>15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Molecular Motion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334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>
                <a:latin typeface="+mn-lt"/>
              </a:rPr>
              <a:t>Three types of motion: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600" dirty="0" smtClean="0">
                <a:latin typeface="+mn-lt"/>
              </a:rPr>
              <a:t>Translational: </a:t>
            </a:r>
            <a:r>
              <a:rPr lang="en-US" sz="2600" dirty="0">
                <a:latin typeface="+mn-lt"/>
              </a:rPr>
              <a:t>M</a:t>
            </a:r>
            <a:r>
              <a:rPr lang="en-US" sz="2600" dirty="0" smtClean="0">
                <a:latin typeface="+mn-lt"/>
              </a:rPr>
              <a:t>ovement </a:t>
            </a:r>
            <a:r>
              <a:rPr lang="en-US" sz="2600" dirty="0">
                <a:latin typeface="+mn-lt"/>
              </a:rPr>
              <a:t>through </a:t>
            </a:r>
            <a:r>
              <a:rPr lang="en-US" sz="2600" dirty="0" smtClean="0">
                <a:latin typeface="+mn-lt"/>
              </a:rPr>
              <a:t>space</a:t>
            </a:r>
            <a:endParaRPr lang="en-US" sz="26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600" dirty="0" smtClean="0">
                <a:latin typeface="+mn-lt"/>
              </a:rPr>
              <a:t>Rotational: </a:t>
            </a:r>
            <a:r>
              <a:rPr lang="en-US" sz="2600" dirty="0">
                <a:latin typeface="+mn-lt"/>
              </a:rPr>
              <a:t>S</a:t>
            </a:r>
            <a:r>
              <a:rPr lang="en-US" sz="2600" dirty="0" smtClean="0">
                <a:latin typeface="+mn-lt"/>
              </a:rPr>
              <a:t>pinning </a:t>
            </a:r>
            <a:r>
              <a:rPr lang="en-US" sz="2600" dirty="0">
                <a:latin typeface="+mn-lt"/>
              </a:rPr>
              <a:t>motion around axis </a:t>
            </a:r>
            <a:r>
              <a:rPr lang="en-US" sz="2600" dirty="0" smtClean="0">
                <a:latin typeface="+mn-lt"/>
              </a:rPr>
              <a:t>p</a:t>
            </a:r>
            <a:r>
              <a:rPr lang="en-US" sz="2600" dirty="0" smtClean="0">
                <a:latin typeface="+mn-lt"/>
                <a:sym typeface="Symbol" charset="0"/>
              </a:rPr>
              <a:t>erpendicular to bond</a:t>
            </a:r>
            <a:endParaRPr lang="en-US" sz="26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600" dirty="0" err="1" smtClean="0">
                <a:latin typeface="+mn-lt"/>
              </a:rPr>
              <a:t>Vibrational</a:t>
            </a:r>
            <a:r>
              <a:rPr lang="en-US" sz="2600" dirty="0">
                <a:latin typeface="+mn-lt"/>
              </a:rPr>
              <a:t>: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M</a:t>
            </a:r>
            <a:r>
              <a:rPr lang="en-US" sz="2600" dirty="0" smtClean="0">
                <a:latin typeface="+mn-lt"/>
              </a:rPr>
              <a:t>ovement </a:t>
            </a:r>
            <a:r>
              <a:rPr lang="en-US" sz="2600" dirty="0">
                <a:latin typeface="+mn-lt"/>
              </a:rPr>
              <a:t>of atoms toward/away from each </a:t>
            </a:r>
            <a:r>
              <a:rPr lang="en-US" sz="2600" dirty="0" smtClean="0">
                <a:latin typeface="+mn-lt"/>
              </a:rPr>
              <a:t>other</a:t>
            </a:r>
            <a:endParaRPr lang="en-US" sz="26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3000" dirty="0">
                <a:latin typeface="+mn-lt"/>
              </a:rPr>
              <a:t>As temperature increases, the amount of motion increases.</a:t>
            </a:r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3"/>
          <a:srcRect t="32591" r="1492" b="43704"/>
          <a:stretch>
            <a:fillRect/>
          </a:stretch>
        </p:blipFill>
        <p:spPr bwMode="auto">
          <a:xfrm>
            <a:off x="6248400" y="3171825"/>
            <a:ext cx="2028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3"/>
          <a:srcRect t="65186" r="-2985" b="6667"/>
          <a:stretch>
            <a:fillRect/>
          </a:stretch>
        </p:blipFill>
        <p:spPr bwMode="auto">
          <a:xfrm>
            <a:off x="6261100" y="4648200"/>
            <a:ext cx="2120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3"/>
          <a:srcRect r="1492" b="77779"/>
          <a:stretch>
            <a:fillRect/>
          </a:stretch>
        </p:blipFill>
        <p:spPr bwMode="auto">
          <a:xfrm>
            <a:off x="6096000" y="1600200"/>
            <a:ext cx="2028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11 - </a:t>
            </a:r>
            <a:fld id="{FC3CEAE2-8E90-4256-8E55-F520B5C6451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9" name="Slide Number Placeholder 4"/>
          <p:cNvSpPr txBox="1">
            <a:spLocks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E6E43F31-6D2B-4232-8A27-6251249478C7}" type="slidenum">
              <a:rPr lang="en-US" sz="1100" b="1">
                <a:solidFill>
                  <a:srgbClr val="F7D300"/>
                </a:solidFill>
              </a:rPr>
              <a:pPr algn="r"/>
              <a:t>16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45372278-4FA1-459F-AFA2-6502A3FB0E98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83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311150"/>
            <a:ext cx="5551487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FDCA282F-2C62-44B0-BD9F-B91E88269C08}" type="slidenum">
              <a:rPr lang="en-US" sz="1100" b="1">
                <a:solidFill>
                  <a:srgbClr val="F7D300"/>
                </a:solidFill>
              </a:rPr>
              <a:pPr algn="r"/>
              <a:t>17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0E39B7AA-A497-4A4F-9202-51D61FB6E602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93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25" y="311150"/>
            <a:ext cx="62801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3260A124-D13E-48FF-A456-A0A846004771}" type="slidenum">
              <a:rPr lang="en-US" sz="1100" b="1">
                <a:solidFill>
                  <a:srgbClr val="F7D300"/>
                </a:solidFill>
              </a:rPr>
              <a:pPr algn="r"/>
              <a:t>18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323975"/>
            <a:ext cx="5181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Trends in Entropies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1828800"/>
            <a:ext cx="3962400" cy="3678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lvl="1">
              <a:defRPr/>
            </a:pPr>
            <a:r>
              <a:rPr lang="en-US" sz="2600" dirty="0">
                <a:latin typeface="+mn-lt"/>
              </a:rPr>
              <a:t>Example: </a:t>
            </a:r>
          </a:p>
          <a:p>
            <a:pPr marL="0" lvl="1">
              <a:defRPr/>
            </a:pPr>
            <a:r>
              <a:rPr lang="en-US" sz="2600" dirty="0">
                <a:latin typeface="+mn-lt"/>
              </a:rPr>
              <a:t>    H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O  at 298 K</a:t>
            </a:r>
          </a:p>
          <a:p>
            <a:pPr marL="0" lvl="1">
              <a:defRPr/>
            </a:pPr>
            <a:endParaRPr lang="en-US" sz="2600" dirty="0">
              <a:latin typeface="+mn-lt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en-US" sz="2600" dirty="0" err="1" smtClean="0">
                <a:latin typeface="+mn-lt"/>
              </a:rPr>
              <a:t>H</a:t>
            </a:r>
            <a:r>
              <a:rPr lang="en-US" sz="2600" baseline="-25000" dirty="0" err="1" smtClean="0">
                <a:latin typeface="+mn-lt"/>
              </a:rPr>
              <a:t>2</a:t>
            </a:r>
            <a:r>
              <a:rPr lang="en-US" sz="2600" dirty="0" err="1" smtClean="0">
                <a:latin typeface="+mn-lt"/>
              </a:rPr>
              <a:t>O</a:t>
            </a:r>
            <a:r>
              <a:rPr lang="en-US" sz="2600" dirty="0" smtClean="0">
                <a:latin typeface="+mn-lt"/>
              </a:rPr>
              <a:t>(</a:t>
            </a:r>
            <a:r>
              <a:rPr lang="en-US" sz="2600" dirty="0" smtClean="0"/>
              <a:t>ℓ</a:t>
            </a:r>
            <a:r>
              <a:rPr lang="en-US" sz="2600" dirty="0" smtClean="0">
                <a:latin typeface="+mn-lt"/>
              </a:rPr>
              <a:t>) </a:t>
            </a:r>
            <a:r>
              <a:rPr lang="en-US" sz="2600" dirty="0">
                <a:latin typeface="+mn-lt"/>
              </a:rPr>
              <a:t>= 69.9 J/(</a:t>
            </a:r>
            <a:r>
              <a:rPr lang="en-US" sz="2600" dirty="0" err="1">
                <a:latin typeface="+mn-lt"/>
              </a:rPr>
              <a:t>mol·K</a:t>
            </a:r>
            <a:r>
              <a:rPr lang="en-US" sz="2600" dirty="0" smtClean="0">
                <a:latin typeface="+mn-lt"/>
              </a:rPr>
              <a:t>)</a:t>
            </a:r>
          </a:p>
          <a:p>
            <a:pPr marL="0" lvl="1">
              <a:spcBef>
                <a:spcPts val="600"/>
              </a:spcBef>
              <a:defRPr/>
            </a:pPr>
            <a:endParaRPr lang="en-US" sz="2600" dirty="0">
              <a:latin typeface="+mn-lt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en-US" sz="2600" dirty="0">
                <a:latin typeface="+mn-lt"/>
              </a:rPr>
              <a:t>H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O(</a:t>
            </a:r>
            <a:r>
              <a:rPr lang="en-US" sz="2600" i="1" dirty="0">
                <a:latin typeface="+mn-lt"/>
              </a:rPr>
              <a:t>g</a:t>
            </a:r>
            <a:r>
              <a:rPr lang="en-US" sz="2600" dirty="0">
                <a:latin typeface="+mn-lt"/>
              </a:rPr>
              <a:t>) =188.8 J/(</a:t>
            </a:r>
            <a:r>
              <a:rPr lang="en-US" sz="2600" dirty="0" err="1">
                <a:latin typeface="+mn-lt"/>
              </a:rPr>
              <a:t>mol·K</a:t>
            </a:r>
            <a:r>
              <a:rPr lang="en-US" sz="2600" dirty="0" smtClean="0">
                <a:latin typeface="+mn-lt"/>
              </a:rPr>
              <a:t>)</a:t>
            </a:r>
          </a:p>
          <a:p>
            <a:pPr marL="0" lvl="1">
              <a:spcBef>
                <a:spcPts val="600"/>
              </a:spcBef>
              <a:defRPr/>
            </a:pPr>
            <a:endParaRPr lang="en-US" sz="2600" dirty="0">
              <a:latin typeface="+mn-lt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en-US" sz="2600" dirty="0">
                <a:latin typeface="+mn-lt"/>
                <a:sym typeface="Symbol" charset="0"/>
              </a:rPr>
              <a:t></a:t>
            </a:r>
            <a:r>
              <a:rPr lang="en-US" sz="2600" i="1" dirty="0" err="1">
                <a:latin typeface="+mn-lt"/>
                <a:sym typeface="Symbol" charset="0"/>
              </a:rPr>
              <a:t>S</a:t>
            </a:r>
            <a:r>
              <a:rPr lang="en-US" sz="2600" baseline="-25000" dirty="0" err="1">
                <a:latin typeface="+mn-lt"/>
                <a:sym typeface="Symbol" charset="0"/>
              </a:rPr>
              <a:t>vap</a:t>
            </a:r>
            <a:r>
              <a:rPr lang="en-US" sz="2600" dirty="0">
                <a:latin typeface="+mn-lt"/>
                <a:sym typeface="Symbol" charset="0"/>
              </a:rPr>
              <a:t> = 119 </a:t>
            </a:r>
            <a:r>
              <a:rPr lang="en-US" sz="2600" dirty="0">
                <a:latin typeface="+mn-lt"/>
              </a:rPr>
              <a:t>J/(</a:t>
            </a:r>
            <a:r>
              <a:rPr lang="en-US" sz="2600" dirty="0" err="1">
                <a:latin typeface="+mn-lt"/>
              </a:rPr>
              <a:t>mol·K</a:t>
            </a:r>
            <a:r>
              <a:rPr lang="en-US" sz="2600" dirty="0">
                <a:latin typeface="+mn-lt"/>
              </a:rPr>
              <a:t>)</a:t>
            </a:r>
          </a:p>
        </p:txBody>
      </p:sp>
      <p:sp>
        <p:nvSpPr>
          <p:cNvPr id="6144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82C83AA6-6B03-47DF-A8D6-F4AD8DC0B5AC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61447" name="Straight Arrow Connector 7"/>
          <p:cNvCxnSpPr>
            <a:cxnSpLocks noChangeShapeType="1"/>
            <a:endCxn id="61448" idx="2"/>
          </p:cNvCxnSpPr>
          <p:nvPr/>
        </p:nvCxnSpPr>
        <p:spPr bwMode="auto">
          <a:xfrm flipV="1">
            <a:off x="3581400" y="4038600"/>
            <a:ext cx="3429000" cy="1219200"/>
          </a:xfrm>
          <a:prstGeom prst="straightConnector1">
            <a:avLst/>
          </a:prstGeom>
          <a:noFill/>
          <a:ln w="25400">
            <a:solidFill>
              <a:srgbClr val="FF0602"/>
            </a:solidFill>
            <a:round/>
            <a:headEnd/>
            <a:tailEnd type="arrow" w="med" len="med"/>
          </a:ln>
        </p:spPr>
      </p:cxn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7010400" y="3276600"/>
            <a:ext cx="457200" cy="1524000"/>
          </a:xfrm>
          <a:prstGeom prst="ellipse">
            <a:avLst/>
          </a:prstGeom>
          <a:noFill/>
          <a:ln w="25400">
            <a:solidFill>
              <a:srgbClr val="FF060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BE4C3E7F-0A0B-485B-A7A2-03AF7724BFF4}" type="slidenum">
              <a:rPr lang="en-US" sz="1100" b="1">
                <a:solidFill>
                  <a:srgbClr val="F7D300"/>
                </a:solidFill>
              </a:rPr>
              <a:pPr algn="r"/>
              <a:t>19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3117850"/>
            <a:ext cx="33401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7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3F0DBB-626D-4323-B998-B1213BCCACB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Entropy and Structure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200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3000" dirty="0">
                <a:latin typeface="+mn-lt"/>
              </a:rPr>
              <a:t>Entropy increases as the complexity of molecular structure increases.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600" dirty="0">
                <a:latin typeface="+mn-lt"/>
              </a:rPr>
              <a:t>More bonds, more opportunities for internal motion (more internal vibrational motion</a:t>
            </a:r>
            <a:r>
              <a:rPr lang="en-US" dirty="0">
                <a:latin typeface="+mn-lt"/>
              </a:rPr>
              <a:t>).</a:t>
            </a:r>
          </a:p>
        </p:txBody>
      </p:sp>
      <p:sp>
        <p:nvSpPr>
          <p:cNvPr id="63493" name="TextBox 8"/>
          <p:cNvSpPr txBox="1">
            <a:spLocks noChangeArrowheads="1"/>
          </p:cNvSpPr>
          <p:nvPr/>
        </p:nvSpPr>
        <p:spPr bwMode="auto">
          <a:xfrm>
            <a:off x="609600" y="3581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Helvetica" pitchFamily="34" charset="0"/>
                <a:ea typeface="ＭＳ Ｐゴシック"/>
                <a:cs typeface="ＭＳ Ｐゴシック"/>
              </a:rPr>
              <a:t>S</a:t>
            </a:r>
            <a:r>
              <a:rPr lang="en-US" sz="2400">
                <a:latin typeface="Helvetica" pitchFamily="34" charset="0"/>
                <a:ea typeface="ＭＳ Ｐゴシック"/>
                <a:cs typeface="ＭＳ Ｐゴシック"/>
                <a:sym typeface="Symbol" pitchFamily="18" charset="2"/>
              </a:rPr>
              <a:t> (J/(mol·K):  </a:t>
            </a:r>
          </a:p>
          <a:p>
            <a:r>
              <a:rPr lang="en-US" sz="2400">
                <a:latin typeface="Helvetica" pitchFamily="34" charset="0"/>
                <a:ea typeface="ＭＳ Ｐゴシック"/>
                <a:cs typeface="ＭＳ Ｐゴシック"/>
                <a:sym typeface="Symbol" pitchFamily="18" charset="2"/>
              </a:rPr>
              <a:t> 186              230                     270                      310</a:t>
            </a:r>
            <a:endParaRPr lang="en-US" sz="2400">
              <a:latin typeface="Helvetic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49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DE7CA8BB-61F5-4C2E-83BF-C59ABE9CA808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349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C7FB1DBD-4A7C-4164-8217-5A1396C9AC52}" type="slidenum">
              <a:rPr lang="en-US" sz="1100" b="1">
                <a:solidFill>
                  <a:srgbClr val="F7D300"/>
                </a:solidFill>
              </a:rPr>
              <a:pPr algn="r"/>
              <a:t>20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F9F3BB-AEA6-4518-AA33-AF7D67A63301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Entropy of the Universe</a:t>
            </a:r>
            <a:endParaRPr lang="en-US" dirty="0"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886200"/>
          </a:xfrm>
        </p:spPr>
        <p:txBody>
          <a:bodyPr/>
          <a:lstStyle/>
          <a:p>
            <a:pPr lvl="1" algn="ctr" eaLnBrk="1" hangingPunct="1">
              <a:spcBef>
                <a:spcPts val="1200"/>
              </a:spcBef>
              <a:buFont typeface="Wingdings" charset="0"/>
              <a:buNone/>
              <a:defRPr/>
            </a:pPr>
            <a:r>
              <a:rPr lang="en-US" sz="3000" dirty="0">
                <a:latin typeface="+mn-lt"/>
                <a:sym typeface="Symbol" charset="0"/>
              </a:rPr>
              <a:t></a:t>
            </a:r>
            <a:r>
              <a:rPr lang="en-US" sz="3000" i="1" dirty="0" err="1">
                <a:latin typeface="+mn-lt"/>
              </a:rPr>
              <a:t>S</a:t>
            </a:r>
            <a:r>
              <a:rPr lang="en-US" sz="3000" baseline="-25000" dirty="0" err="1">
                <a:latin typeface="+mn-lt"/>
              </a:rPr>
              <a:t>univ</a:t>
            </a:r>
            <a:r>
              <a:rPr lang="en-US" sz="3000" dirty="0">
                <a:latin typeface="+mn-lt"/>
              </a:rPr>
              <a:t> = </a:t>
            </a:r>
            <a:r>
              <a:rPr lang="en-US" sz="3000" dirty="0">
                <a:latin typeface="+mn-lt"/>
                <a:sym typeface="Symbol" charset="0"/>
              </a:rPr>
              <a:t></a:t>
            </a:r>
            <a:r>
              <a:rPr lang="en-US" sz="3000" i="1" dirty="0" err="1">
                <a:latin typeface="+mn-lt"/>
              </a:rPr>
              <a:t>S</a:t>
            </a:r>
            <a:r>
              <a:rPr lang="en-US" sz="3000" baseline="-25000" dirty="0" err="1">
                <a:latin typeface="+mn-lt"/>
              </a:rPr>
              <a:t>sys</a:t>
            </a:r>
            <a:r>
              <a:rPr lang="en-US" sz="3000" dirty="0">
                <a:latin typeface="+mn-lt"/>
              </a:rPr>
              <a:t> + </a:t>
            </a:r>
            <a:r>
              <a:rPr lang="en-US" sz="3000" dirty="0">
                <a:latin typeface="+mn-lt"/>
                <a:sym typeface="Symbol" charset="0"/>
              </a:rPr>
              <a:t></a:t>
            </a:r>
            <a:r>
              <a:rPr lang="en-US" sz="3000" i="1" dirty="0" err="1">
                <a:latin typeface="+mn-lt"/>
              </a:rPr>
              <a:t>S</a:t>
            </a:r>
            <a:r>
              <a:rPr lang="en-US" sz="3000" baseline="-25000" dirty="0" err="1">
                <a:latin typeface="+mn-lt"/>
              </a:rPr>
              <a:t>surr</a:t>
            </a:r>
            <a:endParaRPr lang="en-US" sz="3000" dirty="0">
              <a:latin typeface="+mn-lt"/>
            </a:endParaRP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3000" dirty="0">
                <a:latin typeface="+mn-lt"/>
              </a:rPr>
              <a:t>Consider an ice cube melting at 0.0 </a:t>
            </a:r>
            <a:r>
              <a:rPr lang="en-US" sz="3000" dirty="0">
                <a:latin typeface="+mn-lt"/>
                <a:sym typeface="Symbol" charset="0"/>
              </a:rPr>
              <a:t>C</a:t>
            </a:r>
            <a:r>
              <a:rPr lang="en-US" sz="3000" dirty="0">
                <a:latin typeface="+mn-lt"/>
              </a:rPr>
              <a:t> (273 K) on a </a:t>
            </a:r>
            <a:r>
              <a:rPr lang="en-US" sz="3000" dirty="0" smtClean="0">
                <a:latin typeface="+mn-lt"/>
              </a:rPr>
              <a:t>countertop </a:t>
            </a:r>
            <a:r>
              <a:rPr lang="en-US" sz="3000" dirty="0">
                <a:latin typeface="+mn-lt"/>
              </a:rPr>
              <a:t>at 22.0 </a:t>
            </a:r>
            <a:r>
              <a:rPr lang="en-US" sz="3000" dirty="0">
                <a:latin typeface="+mn-lt"/>
                <a:sym typeface="Symbol" charset="0"/>
              </a:rPr>
              <a:t>C </a:t>
            </a:r>
            <a:r>
              <a:rPr lang="en-US" sz="3000" dirty="0">
                <a:latin typeface="+mn-lt"/>
              </a:rPr>
              <a:t>(295 K).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600" dirty="0" smtClean="0">
                <a:latin typeface="+mn-lt"/>
              </a:rPr>
              <a:t>Heat </a:t>
            </a:r>
            <a:r>
              <a:rPr lang="en-US" sz="2600" dirty="0">
                <a:latin typeface="+mn-lt"/>
              </a:rPr>
              <a:t>flows </a:t>
            </a:r>
            <a:r>
              <a:rPr lang="en-US" sz="2600" u="sng" dirty="0">
                <a:latin typeface="+mn-lt"/>
              </a:rPr>
              <a:t>into</a:t>
            </a:r>
            <a:r>
              <a:rPr lang="en-US" sz="2600" dirty="0">
                <a:latin typeface="+mn-lt"/>
              </a:rPr>
              <a:t> ice cube: </a:t>
            </a:r>
            <a:r>
              <a:rPr lang="en-US" sz="2600" dirty="0">
                <a:latin typeface="+mn-lt"/>
                <a:sym typeface="Symbol" charset="0"/>
              </a:rPr>
              <a:t>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baseline="-25000" dirty="0" err="1">
                <a:latin typeface="+mn-lt"/>
              </a:rPr>
              <a:t>sys</a:t>
            </a:r>
            <a:r>
              <a:rPr lang="en-US" sz="2600" dirty="0">
                <a:latin typeface="+mn-lt"/>
              </a:rPr>
              <a:t> = </a:t>
            </a:r>
            <a:r>
              <a:rPr lang="en-US" sz="2600" i="1" dirty="0" err="1">
                <a:latin typeface="+mn-lt"/>
              </a:rPr>
              <a:t>q</a:t>
            </a:r>
            <a:r>
              <a:rPr lang="en-US" sz="2600" baseline="-25000" dirty="0" err="1">
                <a:latin typeface="+mn-lt"/>
              </a:rPr>
              <a:t>rev</a:t>
            </a:r>
            <a:r>
              <a:rPr lang="en-US" sz="2600" dirty="0">
                <a:latin typeface="+mn-lt"/>
              </a:rPr>
              <a:t>/</a:t>
            </a:r>
            <a:r>
              <a:rPr lang="en-US" sz="2600" dirty="0" smtClean="0">
                <a:latin typeface="+mn-lt"/>
              </a:rPr>
              <a:t>273 K</a:t>
            </a:r>
            <a:endParaRPr lang="en-US" sz="2600" dirty="0">
              <a:latin typeface="+mn-lt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600" dirty="0" smtClean="0">
                <a:latin typeface="+mn-lt"/>
              </a:rPr>
              <a:t>Heat </a:t>
            </a:r>
            <a:r>
              <a:rPr lang="en-US" sz="2600" dirty="0">
                <a:latin typeface="+mn-lt"/>
              </a:rPr>
              <a:t>flows </a:t>
            </a:r>
            <a:r>
              <a:rPr lang="en-US" sz="2600" u="sng" dirty="0">
                <a:latin typeface="+mn-lt"/>
              </a:rPr>
              <a:t>out</a:t>
            </a:r>
            <a:r>
              <a:rPr lang="en-US" sz="2600" dirty="0">
                <a:latin typeface="+mn-lt"/>
              </a:rPr>
              <a:t> of </a:t>
            </a:r>
            <a:r>
              <a:rPr lang="en-US" sz="2600" dirty="0" smtClean="0">
                <a:latin typeface="+mn-lt"/>
              </a:rPr>
              <a:t>countertop</a:t>
            </a:r>
            <a:r>
              <a:rPr lang="en-US" sz="2600" dirty="0">
                <a:latin typeface="+mn-lt"/>
              </a:rPr>
              <a:t>: </a:t>
            </a:r>
            <a:r>
              <a:rPr lang="en-US" sz="2600" dirty="0">
                <a:latin typeface="+mn-lt"/>
                <a:sym typeface="Symbol" charset="0"/>
              </a:rPr>
              <a:t>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baseline="-25000" dirty="0" err="1">
                <a:latin typeface="+mn-lt"/>
              </a:rPr>
              <a:t>surr</a:t>
            </a:r>
            <a:r>
              <a:rPr lang="en-US" sz="2600" dirty="0">
                <a:latin typeface="+mn-lt"/>
              </a:rPr>
              <a:t> = -</a:t>
            </a:r>
            <a:r>
              <a:rPr lang="en-US" sz="2600" i="1" dirty="0" err="1">
                <a:latin typeface="+mn-lt"/>
              </a:rPr>
              <a:t>q</a:t>
            </a:r>
            <a:r>
              <a:rPr lang="en-US" sz="2600" baseline="-25000" dirty="0" err="1">
                <a:latin typeface="+mn-lt"/>
              </a:rPr>
              <a:t>rev</a:t>
            </a:r>
            <a:r>
              <a:rPr lang="en-US" sz="2600" dirty="0">
                <a:latin typeface="+mn-lt"/>
              </a:rPr>
              <a:t>/</a:t>
            </a:r>
            <a:r>
              <a:rPr lang="en-US" sz="2600" dirty="0" smtClean="0">
                <a:latin typeface="+mn-lt"/>
              </a:rPr>
              <a:t>295 K</a:t>
            </a:r>
            <a:endParaRPr lang="en-US" sz="2600" dirty="0">
              <a:latin typeface="+mn-lt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600" dirty="0">
                <a:latin typeface="+mn-lt"/>
                <a:sym typeface="Symbol" charset="0"/>
              </a:rPr>
              <a:t></a:t>
            </a:r>
            <a:r>
              <a:rPr lang="en-US" sz="2600" i="1" dirty="0" err="1">
                <a:latin typeface="+mn-lt"/>
              </a:rPr>
              <a:t>S</a:t>
            </a:r>
            <a:r>
              <a:rPr lang="en-US" sz="2600" baseline="-25000" dirty="0" err="1">
                <a:latin typeface="+mn-lt"/>
              </a:rPr>
              <a:t>univ</a:t>
            </a:r>
            <a:r>
              <a:rPr lang="en-US" sz="2600" dirty="0">
                <a:latin typeface="+mn-lt"/>
              </a:rPr>
              <a:t>= (</a:t>
            </a:r>
            <a:r>
              <a:rPr lang="en-US" sz="2600" i="1" dirty="0" err="1">
                <a:latin typeface="+mn-lt"/>
              </a:rPr>
              <a:t>q</a:t>
            </a:r>
            <a:r>
              <a:rPr lang="en-US" sz="2600" baseline="-25000" dirty="0" err="1">
                <a:latin typeface="+mn-lt"/>
              </a:rPr>
              <a:t>rev</a:t>
            </a:r>
            <a:r>
              <a:rPr lang="en-US" sz="2600" dirty="0">
                <a:latin typeface="+mn-lt"/>
              </a:rPr>
              <a:t>/273) + (-</a:t>
            </a:r>
            <a:r>
              <a:rPr lang="en-US" sz="2600" i="1" dirty="0" err="1">
                <a:latin typeface="+mn-lt"/>
              </a:rPr>
              <a:t>q</a:t>
            </a:r>
            <a:r>
              <a:rPr lang="en-US" sz="2600" baseline="-25000" dirty="0" err="1">
                <a:latin typeface="+mn-lt"/>
              </a:rPr>
              <a:t>rev</a:t>
            </a:r>
            <a:r>
              <a:rPr lang="en-US" sz="2600" dirty="0">
                <a:latin typeface="+mn-lt"/>
              </a:rPr>
              <a:t>/295) </a:t>
            </a:r>
            <a:r>
              <a:rPr lang="en-US" sz="2600" dirty="0" smtClean="0">
                <a:latin typeface="+mn-lt"/>
              </a:rPr>
              <a:t>&gt; 0  </a:t>
            </a:r>
          </a:p>
          <a:p>
            <a:pPr marL="457200" lvl="1" indent="0" algn="ctr">
              <a:spcBef>
                <a:spcPts val="120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</a:rPr>
              <a:t>Spontaneous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!</a:t>
            </a:r>
            <a:endParaRPr lang="en-US" b="1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5B2A4FC4-EA06-4119-AE07-B7563E42F6A2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22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90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62FB7168-DD80-4BE7-9C91-37B9653FDF65}" type="slidenum">
              <a:rPr lang="en-US" sz="1100" b="1">
                <a:solidFill>
                  <a:srgbClr val="F7D300"/>
                </a:solidFill>
              </a:rPr>
              <a:pPr algn="r"/>
              <a:t>22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Thermodynamic Entropy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sym typeface="Symbol" charset="0"/>
              </a:rPr>
              <a:t>For an isothermal process:  </a:t>
            </a:r>
            <a:r>
              <a:rPr lang="en-US" i="1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i="1" dirty="0" err="1">
                <a:latin typeface="+mn-lt"/>
              </a:rPr>
              <a:t>q</a:t>
            </a:r>
            <a:r>
              <a:rPr lang="en-US" baseline="-25000" dirty="0" err="1">
                <a:latin typeface="+mn-lt"/>
              </a:rPr>
              <a:t>rev</a:t>
            </a:r>
            <a:r>
              <a:rPr lang="en-US" dirty="0">
                <a:latin typeface="+mn-lt"/>
              </a:rPr>
              <a:t>/</a:t>
            </a:r>
            <a:r>
              <a:rPr lang="en-US" i="1" dirty="0">
                <a:latin typeface="+mn-lt"/>
              </a:rPr>
              <a:t>T</a:t>
            </a:r>
          </a:p>
          <a:p>
            <a:pPr lvl="1" eaLnBrk="1" hangingPunct="1">
              <a:defRPr/>
            </a:pPr>
            <a:r>
              <a:rPr lang="en-US" i="1" dirty="0" err="1">
                <a:latin typeface="+mn-lt"/>
              </a:rPr>
              <a:t>q</a:t>
            </a:r>
            <a:r>
              <a:rPr lang="en-US" baseline="-25000" dirty="0" err="1">
                <a:latin typeface="+mn-lt"/>
              </a:rPr>
              <a:t>rev</a:t>
            </a:r>
            <a:r>
              <a:rPr lang="en-US" dirty="0">
                <a:latin typeface="+mn-lt"/>
              </a:rPr>
              <a:t>  = flow of heat for reversible </a:t>
            </a:r>
            <a:r>
              <a:rPr lang="en-US" dirty="0" smtClean="0">
                <a:latin typeface="+mn-lt"/>
              </a:rPr>
              <a:t>process</a:t>
            </a:r>
            <a:endParaRPr lang="en-US" dirty="0">
              <a:latin typeface="+mn-lt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Reversible Process:</a:t>
            </a:r>
          </a:p>
          <a:p>
            <a:pPr lvl="1" eaLnBrk="1" hangingPunct="1">
              <a:defRPr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process that can be run in the reverse direction in such a way that, once the system has been restored to its original state, no net energy has flowed either to the system or to its </a:t>
            </a:r>
            <a:r>
              <a:rPr lang="en-US" dirty="0" smtClean="0">
                <a:latin typeface="+mn-lt"/>
              </a:rPr>
              <a:t>surroundings</a:t>
            </a:r>
            <a:endParaRPr lang="en-US" dirty="0">
              <a:latin typeface="+mn-lt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686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07B524-7E4B-43DB-8941-6CE085DCA6D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Spontaneity and Entropy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DF0DB964-FB45-4B50-9D52-E947821DD0F7}" type="slidenum"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sz="180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701" name="Text Placeholder 7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3810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latin typeface="+mn-lt"/>
                <a:sym typeface="Symbol" charset="0"/>
              </a:rPr>
              <a:t>For ice melting:</a:t>
            </a:r>
          </a:p>
          <a:p>
            <a:pPr>
              <a:buFontTx/>
              <a:buNone/>
              <a:defRPr/>
            </a:pPr>
            <a:r>
              <a:rPr lang="en-US" sz="2800" dirty="0" smtClean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baseline="-25000" dirty="0" err="1">
                <a:latin typeface="+mn-lt"/>
              </a:rPr>
              <a:t>sys</a:t>
            </a:r>
            <a:r>
              <a:rPr lang="en-US" sz="2800" dirty="0">
                <a:latin typeface="+mn-lt"/>
              </a:rPr>
              <a:t> = +22.0 J/K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baseline="-25000" dirty="0" err="1">
                <a:latin typeface="+mn-lt"/>
              </a:rPr>
              <a:t>surr</a:t>
            </a:r>
            <a:r>
              <a:rPr lang="en-US" sz="2800" dirty="0">
                <a:latin typeface="+mn-lt"/>
              </a:rPr>
              <a:t> = -20.4 J/K</a:t>
            </a:r>
          </a:p>
          <a:p>
            <a:pPr>
              <a:buFontTx/>
              <a:buNone/>
              <a:defRPr/>
            </a:pPr>
            <a:endParaRPr lang="en-US" sz="28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baseline="-25000" dirty="0" err="1">
                <a:latin typeface="+mn-lt"/>
              </a:rPr>
              <a:t>univ</a:t>
            </a:r>
            <a:r>
              <a:rPr lang="en-US" sz="2800" dirty="0">
                <a:latin typeface="+mn-lt"/>
              </a:rPr>
              <a:t> = </a:t>
            </a: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baseline="-25000" dirty="0" err="1">
                <a:latin typeface="+mn-lt"/>
              </a:rPr>
              <a:t>sys</a:t>
            </a:r>
            <a:r>
              <a:rPr lang="en-US" sz="2800" dirty="0">
                <a:latin typeface="+mn-lt"/>
              </a:rPr>
              <a:t> + </a:t>
            </a: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baseline="-25000" dirty="0" err="1">
                <a:latin typeface="+mn-lt"/>
              </a:rPr>
              <a:t>surr</a:t>
            </a:r>
            <a:r>
              <a:rPr lang="en-US" sz="2800" dirty="0">
                <a:latin typeface="+mn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800" dirty="0">
                <a:latin typeface="+mn-lt"/>
              </a:rPr>
              <a:t>		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= +1.6 J/K</a:t>
            </a:r>
          </a:p>
          <a:p>
            <a:pPr algn="ctr">
              <a:buFontTx/>
              <a:buNone/>
              <a:defRPr/>
            </a:pPr>
            <a:r>
              <a:rPr lang="en-US" sz="2800" dirty="0">
                <a:latin typeface="+mn-lt"/>
              </a:rPr>
              <a:t>(spontaneous)</a:t>
            </a:r>
          </a:p>
        </p:txBody>
      </p:sp>
      <p:pic>
        <p:nvPicPr>
          <p:cNvPr id="70662" name="Picture 2"/>
          <p:cNvPicPr>
            <a:picLocks noChangeAspect="1"/>
          </p:cNvPicPr>
          <p:nvPr/>
        </p:nvPicPr>
        <p:blipFill>
          <a:blip r:embed="rId3"/>
          <a:srcRect t="66013" r="48885"/>
          <a:stretch>
            <a:fillRect/>
          </a:stretch>
        </p:blipFill>
        <p:spPr bwMode="auto">
          <a:xfrm>
            <a:off x="4340225" y="1752600"/>
            <a:ext cx="43942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Slide Number Placeholder 4"/>
          <p:cNvSpPr txBox="1">
            <a:spLocks noGrp="1"/>
          </p:cNvSpPr>
          <p:nvPr/>
        </p:nvSpPr>
        <p:spPr bwMode="auto">
          <a:xfrm>
            <a:off x="8588375" y="6629400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8C675176-2704-40C2-878A-0B8BEB597EE3}" type="slidenum">
              <a:rPr lang="en-US" sz="1100" b="1">
                <a:solidFill>
                  <a:srgbClr val="F7D300"/>
                </a:solidFill>
              </a:rPr>
              <a:pPr algn="r"/>
              <a:t>24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27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49A32-140B-4E20-AE21-0E83B6FE5E28}" type="slidenum">
              <a:rPr lang="en-US"/>
              <a:pPr/>
              <a:t>25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Calculating Entropy Changes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038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latin typeface="+mn-lt"/>
              </a:rPr>
              <a:t>Entropy change for the system (</a:t>
            </a:r>
            <a:r>
              <a:rPr lang="en-US" dirty="0">
                <a:latin typeface="Symbol" pitchFamily="18" charset="2"/>
              </a:rPr>
              <a:t></a:t>
            </a:r>
            <a:r>
              <a:rPr lang="en-US" i="1" dirty="0" err="1">
                <a:latin typeface="+mn-lt"/>
              </a:rPr>
              <a:t>S</a:t>
            </a:r>
            <a:r>
              <a:rPr lang="en-US" dirty="0" err="1">
                <a:latin typeface="+mn-lt"/>
                <a:sym typeface="Symbol" charset="0"/>
              </a:rPr>
              <a:t></a:t>
            </a:r>
            <a:r>
              <a:rPr lang="en-US" baseline="-25000" dirty="0" err="1">
                <a:latin typeface="+mn-lt"/>
              </a:rPr>
              <a:t>rxn</a:t>
            </a:r>
            <a:r>
              <a:rPr lang="en-US" dirty="0">
                <a:latin typeface="+mn-lt"/>
              </a:rPr>
              <a:t>):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Symbol" pitchFamily="18" charset="2"/>
              </a:rPr>
              <a:t></a:t>
            </a:r>
            <a:r>
              <a:rPr lang="en-US" i="1" dirty="0" err="1" smtClean="0">
                <a:latin typeface="+mn-lt"/>
              </a:rPr>
              <a:t>S</a:t>
            </a:r>
            <a:r>
              <a:rPr lang="en-US" baseline="-25000" dirty="0" err="1" smtClean="0">
                <a:latin typeface="+mn-lt"/>
              </a:rPr>
              <a:t>rxn</a:t>
            </a:r>
            <a:r>
              <a:rPr lang="en-US" dirty="0" smtClean="0">
                <a:latin typeface="+mn-lt"/>
              </a:rPr>
              <a:t> 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Symbol" pitchFamily="18" charset="2"/>
              </a:rPr>
              <a:t></a:t>
            </a:r>
            <a:r>
              <a:rPr lang="en-US" i="1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sys</a:t>
            </a:r>
            <a:r>
              <a:rPr lang="en-US" dirty="0">
                <a:latin typeface="+mn-lt"/>
              </a:rPr>
              <a:t> = </a:t>
            </a:r>
            <a:r>
              <a:rPr lang="en-US" i="1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final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- </a:t>
            </a:r>
            <a:r>
              <a:rPr lang="en-US" i="1" dirty="0" err="1" smtClean="0">
                <a:latin typeface="+mn-lt"/>
              </a:rPr>
              <a:t>S</a:t>
            </a:r>
            <a:r>
              <a:rPr lang="en-US" baseline="-25000" dirty="0" err="1" smtClean="0">
                <a:latin typeface="+mn-lt"/>
                <a:sym typeface="Symbol" charset="0"/>
              </a:rPr>
              <a:t>initial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lvl="1" algn="ctr" eaLnBrk="1" hangingPunct="1">
              <a:spcBef>
                <a:spcPts val="1200"/>
              </a:spcBef>
              <a:buFont typeface="Wingdings" charset="0"/>
              <a:buNone/>
              <a:defRPr/>
            </a:pPr>
            <a:r>
              <a:rPr lang="en-US" dirty="0">
                <a:latin typeface="Symbol" pitchFamily="18" charset="2"/>
              </a:rPr>
              <a:t></a:t>
            </a:r>
            <a:r>
              <a:rPr lang="en-US" i="1" dirty="0" err="1">
                <a:latin typeface="+mn-lt"/>
              </a:rPr>
              <a:t>S</a:t>
            </a:r>
            <a:r>
              <a:rPr lang="en-US" dirty="0" err="1">
                <a:latin typeface="+mn-lt"/>
                <a:sym typeface="Symbol" charset="0"/>
              </a:rPr>
              <a:t></a:t>
            </a:r>
            <a:r>
              <a:rPr lang="en-US" baseline="-25000" dirty="0" err="1">
                <a:latin typeface="+mn-lt"/>
              </a:rPr>
              <a:t>rxn</a:t>
            </a:r>
            <a:r>
              <a:rPr lang="en-US" dirty="0">
                <a:latin typeface="+mn-lt"/>
              </a:rPr>
              <a:t> = </a:t>
            </a:r>
            <a:r>
              <a:rPr lang="en-US" dirty="0">
                <a:latin typeface="Symbol" pitchFamily="18" charset="2"/>
              </a:rPr>
              <a:t></a:t>
            </a:r>
            <a:r>
              <a:rPr lang="en-US" i="1" dirty="0" err="1">
                <a:latin typeface="+mn-lt"/>
              </a:rPr>
              <a:t>n</a:t>
            </a:r>
            <a:r>
              <a:rPr lang="en-US" baseline="-25000" dirty="0" err="1">
                <a:latin typeface="+mn-lt"/>
              </a:rPr>
              <a:t>products</a:t>
            </a:r>
            <a:r>
              <a:rPr lang="en-US" i="1" dirty="0" err="1">
                <a:latin typeface="+mn-lt"/>
              </a:rPr>
              <a:t>S</a:t>
            </a:r>
            <a:r>
              <a:rPr lang="en-US" dirty="0" err="1">
                <a:latin typeface="+mn-lt"/>
                <a:sym typeface="Symbol" charset="0"/>
              </a:rPr>
              <a:t></a:t>
            </a:r>
            <a:r>
              <a:rPr lang="en-US" baseline="-25000" dirty="0" err="1">
                <a:latin typeface="+mn-lt"/>
              </a:rPr>
              <a:t>products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- </a:t>
            </a:r>
            <a:r>
              <a:rPr lang="en-US" dirty="0" smtClean="0">
                <a:latin typeface="Symbol" pitchFamily="18" charset="2"/>
              </a:rPr>
              <a:t></a:t>
            </a:r>
            <a:r>
              <a:rPr lang="en-US" i="1" dirty="0" err="1">
                <a:latin typeface="+mn-lt"/>
              </a:rPr>
              <a:t>n</a:t>
            </a:r>
            <a:r>
              <a:rPr lang="en-US" baseline="-25000" dirty="0" err="1">
                <a:latin typeface="+mn-lt"/>
              </a:rPr>
              <a:t>reactants</a:t>
            </a:r>
            <a:r>
              <a:rPr lang="en-US" i="1" dirty="0" err="1">
                <a:latin typeface="+mn-lt"/>
              </a:rPr>
              <a:t>S</a:t>
            </a:r>
            <a:r>
              <a:rPr lang="en-US" dirty="0" err="1">
                <a:latin typeface="+mn-lt"/>
                <a:sym typeface="Symbol" charset="0"/>
              </a:rPr>
              <a:t></a:t>
            </a:r>
            <a:r>
              <a:rPr lang="en-US" baseline="-25000" dirty="0" err="1">
                <a:latin typeface="+mn-lt"/>
              </a:rPr>
              <a:t>reactants</a:t>
            </a:r>
            <a:endParaRPr lang="en-US" baseline="-25000" dirty="0">
              <a:latin typeface="+mn-lt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600" dirty="0">
                <a:latin typeface="+mn-lt"/>
              </a:rPr>
              <a:t> </a:t>
            </a:r>
            <a:r>
              <a:rPr lang="en-US" sz="2600" i="1" dirty="0" smtClean="0">
                <a:latin typeface="+mn-lt"/>
              </a:rPr>
              <a:t>n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= coefficients of the products / reactants in the balanced </a:t>
            </a:r>
            <a:r>
              <a:rPr lang="en-US" sz="2600" dirty="0" smtClean="0">
                <a:latin typeface="+mn-lt"/>
              </a:rPr>
              <a:t>equation</a:t>
            </a:r>
            <a:endParaRPr lang="en-US" sz="2600" dirty="0">
              <a:latin typeface="+mn-lt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latin typeface="+mn-lt"/>
              </a:rPr>
              <a:t>Entropy change for the universe: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Symbol" pitchFamily="18" charset="2"/>
              </a:rPr>
              <a:t></a:t>
            </a:r>
            <a:r>
              <a:rPr lang="en-US" sz="2600" i="1" dirty="0" err="1" smtClean="0">
                <a:latin typeface="+mn-lt"/>
              </a:rPr>
              <a:t>S</a:t>
            </a:r>
            <a:r>
              <a:rPr lang="en-US" sz="2600" dirty="0" err="1">
                <a:latin typeface="+mn-lt"/>
                <a:sym typeface="Symbol" charset="0"/>
              </a:rPr>
              <a:t></a:t>
            </a:r>
            <a:r>
              <a:rPr lang="en-US" sz="2600" baseline="-25000" dirty="0" err="1">
                <a:latin typeface="+mn-lt"/>
                <a:sym typeface="Symbol" charset="0"/>
              </a:rPr>
              <a:t>surr</a:t>
            </a:r>
            <a:r>
              <a:rPr lang="en-US" sz="2600" dirty="0">
                <a:latin typeface="+mn-lt"/>
                <a:sym typeface="Symbol" charset="0"/>
              </a:rPr>
              <a:t> = -</a:t>
            </a:r>
            <a:r>
              <a:rPr lang="en-US" sz="2600" i="1" dirty="0" err="1">
                <a:latin typeface="+mn-lt"/>
                <a:sym typeface="Symbol" charset="0"/>
              </a:rPr>
              <a:t>q</a:t>
            </a:r>
            <a:r>
              <a:rPr lang="en-US" sz="2600" baseline="-25000" dirty="0" err="1">
                <a:latin typeface="+mn-lt"/>
                <a:sym typeface="Symbol" charset="0"/>
              </a:rPr>
              <a:t>sys</a:t>
            </a:r>
            <a:r>
              <a:rPr lang="en-US" sz="2600" baseline="-25000" dirty="0">
                <a:latin typeface="+mn-lt"/>
                <a:sym typeface="Symbol" charset="0"/>
              </a:rPr>
              <a:t> </a:t>
            </a:r>
            <a:r>
              <a:rPr lang="en-US" sz="2600" dirty="0">
                <a:latin typeface="+mn-lt"/>
                <a:sym typeface="Symbol" charset="0"/>
              </a:rPr>
              <a:t>/ </a:t>
            </a:r>
            <a:r>
              <a:rPr lang="en-US" sz="2600" i="1" dirty="0">
                <a:latin typeface="+mn-lt"/>
                <a:sym typeface="Symbol" charset="0"/>
              </a:rPr>
              <a:t>T</a:t>
            </a:r>
            <a:r>
              <a:rPr lang="en-US" sz="2600" dirty="0">
                <a:latin typeface="+mn-lt"/>
                <a:sym typeface="Symbol" charset="0"/>
              </a:rPr>
              <a:t>		(</a:t>
            </a:r>
            <a:r>
              <a:rPr lang="en-US" sz="2600" i="1" dirty="0" err="1">
                <a:latin typeface="+mn-lt"/>
                <a:sym typeface="Symbol" charset="0"/>
              </a:rPr>
              <a:t>q</a:t>
            </a:r>
            <a:r>
              <a:rPr lang="en-US" sz="2600" baseline="-25000" dirty="0" err="1">
                <a:latin typeface="+mn-lt"/>
                <a:sym typeface="Symbol" charset="0"/>
              </a:rPr>
              <a:t>sys</a:t>
            </a:r>
            <a:r>
              <a:rPr lang="en-US" sz="2600" dirty="0">
                <a:latin typeface="+mn-lt"/>
                <a:sym typeface="Symbol" charset="0"/>
              </a:rPr>
              <a:t> = </a:t>
            </a:r>
            <a:r>
              <a:rPr lang="en-US" sz="2400" dirty="0">
                <a:latin typeface="Symbol" pitchFamily="18" charset="2"/>
              </a:rPr>
              <a:t></a:t>
            </a:r>
            <a:r>
              <a:rPr lang="en-US" sz="2400" i="1" dirty="0" err="1">
                <a:latin typeface="+mn-lt"/>
              </a:rPr>
              <a:t>H</a:t>
            </a:r>
            <a:r>
              <a:rPr lang="en-US" sz="2400" dirty="0" err="1">
                <a:latin typeface="+mn-lt"/>
                <a:sym typeface="Symbol" charset="0"/>
              </a:rPr>
              <a:t></a:t>
            </a:r>
            <a:r>
              <a:rPr lang="en-US" sz="2400" baseline="-25000" dirty="0" err="1">
                <a:latin typeface="+mn-lt"/>
              </a:rPr>
              <a:t>rxn</a:t>
            </a:r>
            <a:r>
              <a:rPr lang="en-US" sz="2400" dirty="0">
                <a:latin typeface="+mn-lt"/>
              </a:rPr>
              <a:t> )</a:t>
            </a:r>
            <a:endParaRPr lang="en-US" sz="2600" dirty="0">
              <a:latin typeface="+mn-lt"/>
            </a:endParaRPr>
          </a:p>
        </p:txBody>
      </p:sp>
      <p:sp>
        <p:nvSpPr>
          <p:cNvPr id="747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164DFD80-9D1A-4DC1-B651-EB1CA7169074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4758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0FAE8E31-50F2-4F44-B2AE-D1DABE8131CE}" type="slidenum">
              <a:rPr lang="en-US" sz="1100" b="1">
                <a:solidFill>
                  <a:srgbClr val="F7D300"/>
                </a:solidFill>
              </a:rPr>
              <a:pPr algn="r"/>
              <a:t>26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Practice: Calculating </a:t>
            </a:r>
            <a:r>
              <a:rPr lang="en-US" dirty="0" smtClean="0">
                <a:latin typeface="+mn-lt"/>
                <a:sym typeface="Symbol"/>
              </a:rPr>
              <a:t></a:t>
            </a:r>
            <a:r>
              <a:rPr lang="en-US" i="1" dirty="0" smtClean="0">
                <a:latin typeface="+mn-lt"/>
                <a:sym typeface="Symbol"/>
              </a:rPr>
              <a:t>S</a:t>
            </a:r>
            <a:r>
              <a:rPr lang="en-US" dirty="0" smtClean="0">
                <a:latin typeface="+mn-lt"/>
                <a:sym typeface="Symbol"/>
              </a:rPr>
              <a:t></a:t>
            </a:r>
            <a:endParaRPr lang="en-US" dirty="0" smtClean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1676400"/>
          </a:xfrm>
        </p:spPr>
        <p:txBody>
          <a:bodyPr/>
          <a:lstStyle/>
          <a:p>
            <a:pPr marL="91440" indent="-91440" eaLnBrk="1" hangingPunct="1">
              <a:buFontTx/>
              <a:buNone/>
              <a:defRPr/>
            </a:pPr>
            <a:r>
              <a:rPr lang="en-US" dirty="0" smtClean="0">
                <a:latin typeface="+mn-lt"/>
              </a:rPr>
              <a:t>Using values from Appendix 4, calculate the standard entropy change for the reaction: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+mn-lt"/>
              </a:rPr>
              <a:t>2C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) + 7O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) → 4CO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) + 6H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O(</a:t>
            </a:r>
            <a:r>
              <a:rPr lang="en-US" dirty="0" smtClean="0"/>
              <a:t>ℓ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749D13F2-2584-432C-9D57-DF107E3AE74B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6806" name="TextBox 5"/>
          <p:cNvSpPr txBox="1">
            <a:spLocks noChangeArrowheads="1"/>
          </p:cNvSpPr>
          <p:nvPr/>
        </p:nvSpPr>
        <p:spPr bwMode="auto">
          <a:xfrm>
            <a:off x="1066800" y="4038600"/>
            <a:ext cx="49164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/>
                <a:cs typeface="ＭＳ Ｐゴシック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Think about It:</a:t>
            </a:r>
          </a:p>
        </p:txBody>
      </p:sp>
      <p:sp>
        <p:nvSpPr>
          <p:cNvPr id="76807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985BD4C0-AFE6-4DAF-8BE5-E0825818BCAD}" type="slidenum">
              <a:rPr lang="en-US" sz="1100" b="1">
                <a:solidFill>
                  <a:srgbClr val="F7D300"/>
                </a:solidFill>
              </a:rPr>
              <a:pPr algn="r"/>
              <a:t>27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788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32083C-7D63-49A6-8D92-A80197EF6F71}" type="slidenum">
              <a:rPr lang="en-US"/>
              <a:pPr/>
              <a:t>28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Free Energy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Gibbs Free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Energy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+mn-lt"/>
              </a:rPr>
              <a:t>G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):  </a:t>
            </a:r>
            <a:r>
              <a:rPr lang="en-US" sz="3000" dirty="0">
                <a:latin typeface="+mn-lt"/>
              </a:rPr>
              <a:t>the maximum energy released by a process occurring at constant temperature and pressure that is available to do useful </a:t>
            </a:r>
            <a:r>
              <a:rPr lang="en-US" sz="3000" dirty="0" smtClean="0">
                <a:latin typeface="+mn-lt"/>
              </a:rPr>
              <a:t>work</a:t>
            </a:r>
            <a:endParaRPr lang="en-US" sz="30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Spontaneous </a:t>
            </a:r>
            <a:r>
              <a:rPr lang="en-US" dirty="0" smtClean="0">
                <a:latin typeface="+mn-lt"/>
              </a:rPr>
              <a:t>Process</a:t>
            </a:r>
            <a:r>
              <a:rPr lang="en-US" dirty="0">
                <a:latin typeface="+mn-lt"/>
              </a:rPr>
              <a:t>:  </a:t>
            </a:r>
            <a:r>
              <a:rPr lang="en-US" i="1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univ</a:t>
            </a:r>
            <a:r>
              <a:rPr lang="en-US" dirty="0">
                <a:latin typeface="+mn-lt"/>
              </a:rPr>
              <a:t> = </a:t>
            </a:r>
            <a:r>
              <a:rPr lang="en-US" i="1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sys</a:t>
            </a:r>
            <a:r>
              <a:rPr lang="en-US" dirty="0">
                <a:latin typeface="+mn-lt"/>
              </a:rPr>
              <a:t> + </a:t>
            </a:r>
            <a:r>
              <a:rPr lang="en-US" i="1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surr</a:t>
            </a:r>
            <a:r>
              <a:rPr lang="en-US" dirty="0">
                <a:latin typeface="+mn-lt"/>
              </a:rPr>
              <a:t> &gt; 0</a:t>
            </a:r>
          </a:p>
          <a:p>
            <a:pPr lvl="1">
              <a:defRPr/>
            </a:pPr>
            <a:r>
              <a:rPr lang="en-US" sz="2600" dirty="0">
                <a:latin typeface="+mn-lt"/>
                <a:sym typeface="Symbol" charset="0"/>
              </a:rPr>
              <a:t></a:t>
            </a:r>
            <a:r>
              <a:rPr lang="en-US" sz="2600" i="1" dirty="0" err="1">
                <a:latin typeface="+mn-lt"/>
                <a:sym typeface="Symbol" charset="0"/>
              </a:rPr>
              <a:t>S</a:t>
            </a:r>
            <a:r>
              <a:rPr lang="en-US" sz="2600" baseline="-25000" dirty="0" err="1">
                <a:latin typeface="+mn-lt"/>
                <a:sym typeface="Symbol" charset="0"/>
              </a:rPr>
              <a:t>univ</a:t>
            </a:r>
            <a:r>
              <a:rPr lang="en-US" sz="2600" baseline="-25000" dirty="0">
                <a:latin typeface="+mn-lt"/>
                <a:sym typeface="Symbol" charset="0"/>
              </a:rPr>
              <a:t> </a:t>
            </a:r>
            <a:r>
              <a:rPr lang="en-US" sz="2600" dirty="0">
                <a:latin typeface="+mn-lt"/>
                <a:sym typeface="Symbol" charset="0"/>
              </a:rPr>
              <a:t>= </a:t>
            </a:r>
            <a:r>
              <a:rPr lang="en-US" sz="2600" i="1" dirty="0" err="1">
                <a:latin typeface="+mn-lt"/>
                <a:sym typeface="Symbol" charset="0"/>
              </a:rPr>
              <a:t>S</a:t>
            </a:r>
            <a:r>
              <a:rPr lang="en-US" sz="2600" baseline="-25000" dirty="0" err="1">
                <a:latin typeface="+mn-lt"/>
                <a:sym typeface="Symbol" charset="0"/>
              </a:rPr>
              <a:t>sys</a:t>
            </a:r>
            <a:r>
              <a:rPr lang="en-US" sz="2600" dirty="0">
                <a:latin typeface="+mn-lt"/>
                <a:sym typeface="Symbol" charset="0"/>
              </a:rPr>
              <a:t>  + </a:t>
            </a:r>
            <a:r>
              <a:rPr lang="en-US" sz="2600" i="1" dirty="0" err="1">
                <a:latin typeface="+mn-lt"/>
                <a:sym typeface="Symbol" charset="0"/>
              </a:rPr>
              <a:t>S</a:t>
            </a:r>
            <a:r>
              <a:rPr lang="en-US" sz="2600" baseline="-25000" dirty="0" err="1">
                <a:latin typeface="+mn-lt"/>
                <a:sym typeface="Symbol" charset="0"/>
              </a:rPr>
              <a:t>surr</a:t>
            </a:r>
            <a:r>
              <a:rPr lang="en-US" sz="2600" dirty="0">
                <a:latin typeface="+mn-lt"/>
                <a:sym typeface="Symbol" charset="0"/>
              </a:rPr>
              <a:t>  =  </a:t>
            </a:r>
            <a:r>
              <a:rPr lang="en-US" sz="2600" i="1" dirty="0" err="1">
                <a:latin typeface="+mn-lt"/>
                <a:sym typeface="Symbol" charset="0"/>
              </a:rPr>
              <a:t>S</a:t>
            </a:r>
            <a:r>
              <a:rPr lang="en-US" sz="2600" baseline="-25000" dirty="0" err="1">
                <a:latin typeface="+mn-lt"/>
                <a:sym typeface="Symbol" charset="0"/>
              </a:rPr>
              <a:t>sys</a:t>
            </a:r>
            <a:r>
              <a:rPr lang="en-US" sz="2600" dirty="0">
                <a:latin typeface="+mn-lt"/>
                <a:sym typeface="Symbol" charset="0"/>
              </a:rPr>
              <a:t> -  </a:t>
            </a:r>
            <a:r>
              <a:rPr lang="en-US" sz="2600" i="1" dirty="0" err="1">
                <a:latin typeface="+mn-lt"/>
                <a:sym typeface="Symbol" charset="0"/>
              </a:rPr>
              <a:t>H</a:t>
            </a:r>
            <a:r>
              <a:rPr lang="en-US" sz="2600" baseline="-25000" dirty="0" err="1">
                <a:latin typeface="+mn-lt"/>
                <a:sym typeface="Symbol" charset="0"/>
              </a:rPr>
              <a:t>sys</a:t>
            </a:r>
            <a:r>
              <a:rPr lang="en-US" sz="2600" dirty="0">
                <a:latin typeface="+mn-lt"/>
                <a:sym typeface="Symbol" charset="0"/>
              </a:rPr>
              <a:t> / </a:t>
            </a:r>
            <a:r>
              <a:rPr lang="en-US" sz="2600" i="1" dirty="0">
                <a:latin typeface="+mn-lt"/>
                <a:sym typeface="Symbol" charset="0"/>
              </a:rPr>
              <a:t>T</a:t>
            </a:r>
            <a:r>
              <a:rPr lang="en-US" sz="2600" dirty="0">
                <a:latin typeface="+mn-lt"/>
                <a:sym typeface="Symbol" charset="0"/>
              </a:rPr>
              <a:t>  &gt; 0</a:t>
            </a:r>
          </a:p>
          <a:p>
            <a:pPr lvl="1">
              <a:defRPr/>
            </a:pPr>
            <a:r>
              <a:rPr lang="en-US" sz="2600" dirty="0">
                <a:latin typeface="+mn-lt"/>
                <a:sym typeface="Symbol" charset="0"/>
              </a:rPr>
              <a:t>Rearrange:</a:t>
            </a:r>
          </a:p>
          <a:p>
            <a:pPr lvl="2">
              <a:defRPr/>
            </a:pPr>
            <a:r>
              <a:rPr lang="en-US" dirty="0">
                <a:latin typeface="+mn-lt"/>
                <a:sym typeface="Symbol" charset="0"/>
              </a:rPr>
              <a:t>-</a:t>
            </a:r>
            <a:r>
              <a:rPr lang="en-US" i="1" dirty="0">
                <a:latin typeface="+mn-lt"/>
                <a:sym typeface="Symbol" charset="0"/>
              </a:rPr>
              <a:t>T</a:t>
            </a:r>
            <a:r>
              <a:rPr lang="en-US" dirty="0">
                <a:latin typeface="+mn-lt"/>
                <a:sym typeface="Symbol" charset="0"/>
              </a:rPr>
              <a:t> 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univ</a:t>
            </a:r>
            <a:r>
              <a:rPr lang="en-US" baseline="-25000" dirty="0">
                <a:latin typeface="+mn-lt"/>
                <a:sym typeface="Symbol" charset="0"/>
              </a:rPr>
              <a:t> </a:t>
            </a:r>
            <a:r>
              <a:rPr lang="en-US" dirty="0">
                <a:latin typeface="+mn-lt"/>
                <a:sym typeface="Symbol" charset="0"/>
              </a:rPr>
              <a:t>=  </a:t>
            </a:r>
            <a:r>
              <a:rPr lang="en-US" i="1" dirty="0" err="1">
                <a:latin typeface="+mn-lt"/>
                <a:sym typeface="Symbol" charset="0"/>
              </a:rPr>
              <a:t>H</a:t>
            </a:r>
            <a:r>
              <a:rPr lang="en-US" baseline="-25000" dirty="0" err="1">
                <a:latin typeface="+mn-lt"/>
                <a:sym typeface="Symbol" charset="0"/>
              </a:rPr>
              <a:t>sys</a:t>
            </a:r>
            <a:r>
              <a:rPr lang="en-US" dirty="0">
                <a:latin typeface="+mn-lt"/>
                <a:sym typeface="Symbol" charset="0"/>
              </a:rPr>
              <a:t> - </a:t>
            </a:r>
            <a:r>
              <a:rPr lang="en-US" i="1" dirty="0" err="1">
                <a:latin typeface="+mn-lt"/>
                <a:sym typeface="Symbol" charset="0"/>
              </a:rPr>
              <a:t>T</a:t>
            </a:r>
            <a:r>
              <a:rPr lang="en-US" dirty="0" err="1">
                <a:latin typeface="+mn-lt"/>
                <a:sym typeface="Symbol" charset="0"/>
              </a:rPr>
              <a:t>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sys</a:t>
            </a:r>
            <a:r>
              <a:rPr lang="en-US" dirty="0">
                <a:latin typeface="+mn-lt"/>
                <a:sym typeface="Symbol" charset="0"/>
              </a:rPr>
              <a:t>  (</a:t>
            </a:r>
            <a:r>
              <a:rPr lang="en-US" i="1" dirty="0" err="1">
                <a:latin typeface="+mn-lt"/>
                <a:sym typeface="Symbol" charset="0"/>
              </a:rPr>
              <a:t>G</a:t>
            </a:r>
            <a:r>
              <a:rPr lang="en-US" baseline="-25000" dirty="0" err="1">
                <a:latin typeface="+mn-lt"/>
                <a:sym typeface="Symbol" charset="0"/>
              </a:rPr>
              <a:t>sys</a:t>
            </a:r>
            <a:r>
              <a:rPr lang="en-US" dirty="0">
                <a:latin typeface="+mn-lt"/>
                <a:sym typeface="Symbol" charset="0"/>
              </a:rPr>
              <a:t> = -</a:t>
            </a:r>
            <a:r>
              <a:rPr lang="en-US" i="1" dirty="0" err="1">
                <a:latin typeface="+mn-lt"/>
                <a:sym typeface="Symbol" charset="0"/>
              </a:rPr>
              <a:t>T</a:t>
            </a:r>
            <a:r>
              <a:rPr lang="en-US" dirty="0" err="1">
                <a:latin typeface="+mn-lt"/>
                <a:sym typeface="Symbol" charset="0"/>
              </a:rPr>
              <a:t>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univ</a:t>
            </a:r>
            <a:r>
              <a:rPr lang="en-US" dirty="0">
                <a:latin typeface="+mn-lt"/>
                <a:sym typeface="Symbol" charset="0"/>
              </a:rPr>
              <a:t>) </a:t>
            </a:r>
            <a:endParaRPr lang="en-US" dirty="0">
              <a:latin typeface="+mn-lt"/>
            </a:endParaRPr>
          </a:p>
          <a:p>
            <a:pPr lvl="1" eaLnBrk="1" hangingPunct="1">
              <a:spcBef>
                <a:spcPts val="18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809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80FA20B9-0BCF-445E-9B7A-67E3A12048BC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0902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9B64ABDA-13A6-4DC1-ACF3-C860F6E6445F}" type="slidenum">
              <a:rPr lang="en-US" sz="1100" b="1">
                <a:solidFill>
                  <a:srgbClr val="F7D300"/>
                </a:solidFill>
              </a:rPr>
              <a:pPr algn="r"/>
              <a:t>29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Spontaneous Processes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9388"/>
            <a:ext cx="8686800" cy="48752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Spontaneous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Process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process that, once started, </a:t>
            </a:r>
            <a:r>
              <a:rPr lang="en-US" dirty="0">
                <a:latin typeface="+mn-lt"/>
              </a:rPr>
              <a:t>occurs without outside </a:t>
            </a:r>
            <a:r>
              <a:rPr lang="en-US" dirty="0" smtClean="0">
                <a:latin typeface="+mn-lt"/>
              </a:rPr>
              <a:t>intervention</a:t>
            </a:r>
            <a:endParaRPr lang="en-US" dirty="0"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 err="1">
                <a:solidFill>
                  <a:srgbClr val="0000FF"/>
                </a:solidFill>
                <a:latin typeface="+mn-lt"/>
              </a:rPr>
              <a:t>Nonspontaneous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Process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process that only occurs as long as energy is continually added to the </a:t>
            </a:r>
            <a:r>
              <a:rPr lang="en-US" dirty="0" smtClean="0">
                <a:latin typeface="+mn-lt"/>
              </a:rPr>
              <a:t>system</a:t>
            </a:r>
            <a:endParaRPr lang="en-US" dirty="0"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>
                <a:latin typeface="+mn-lt"/>
              </a:rPr>
              <a:t>Spontaneity depends on dispersion of energy that occurs during a process.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CADF9120-AAB4-491A-B6CC-1EA9AAD38A5C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6" name="Slide Number Placeholder 4"/>
          <p:cNvSpPr txBox="1">
            <a:spLocks noGrp="1"/>
          </p:cNvSpPr>
          <p:nvPr/>
        </p:nvSpPr>
        <p:spPr bwMode="auto">
          <a:xfrm>
            <a:off x="8588375" y="6629400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7357B617-5211-4FEA-BE44-CF09C5928813}" type="slidenum">
              <a:rPr lang="en-US" sz="1100" b="1">
                <a:solidFill>
                  <a:srgbClr val="F7D300"/>
                </a:solidFill>
              </a:rPr>
              <a:pPr algn="r"/>
              <a:t>3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latin typeface="+mn-lt"/>
              </a:rPr>
              <a:t>Spontaneous Chemical Processes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pPr marL="182563" indent="-365125" eaLnBrk="1" hangingPunct="1">
              <a:spcBef>
                <a:spcPts val="600"/>
              </a:spcBef>
              <a:buFont typeface="Times" charset="0"/>
              <a:buChar char="•"/>
              <a:tabLst>
                <a:tab pos="344488" algn="l"/>
              </a:tabLst>
              <a:defRPr/>
            </a:pPr>
            <a:r>
              <a:rPr lang="en-US" dirty="0">
                <a:latin typeface="+mn-lt"/>
              </a:rPr>
              <a:t>Driving forces that contribute to </a:t>
            </a:r>
            <a:r>
              <a:rPr lang="en-US" dirty="0" smtClean="0">
                <a:latin typeface="+mn-lt"/>
              </a:rPr>
              <a:t> spontaneity</a:t>
            </a:r>
            <a:r>
              <a:rPr lang="en-US" dirty="0">
                <a:latin typeface="+mn-lt"/>
              </a:rPr>
              <a:t>:</a:t>
            </a:r>
          </a:p>
          <a:p>
            <a:pPr marL="982663" lvl="2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sz="3000" dirty="0">
                <a:latin typeface="+mn-lt"/>
              </a:rPr>
              <a:t>The system experiences and increase in entropy:  </a:t>
            </a:r>
            <a:r>
              <a:rPr lang="en-US" sz="3000" dirty="0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en-US" sz="3000" i="1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3000" baseline="-25000" dirty="0" err="1">
                <a:solidFill>
                  <a:srgbClr val="0000FF"/>
                </a:solidFill>
                <a:latin typeface="+mn-lt"/>
              </a:rPr>
              <a:t>rxn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&gt; 0</a:t>
            </a:r>
            <a:r>
              <a:rPr lang="en-US" sz="30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982663" lvl="2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sz="3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dirty="0">
                <a:latin typeface="+mn-lt"/>
              </a:rPr>
              <a:t>The  process is exothermic: </a:t>
            </a:r>
            <a:r>
              <a:rPr lang="en-US" sz="3000" dirty="0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en-US" sz="3000" i="1" dirty="0" err="1">
                <a:solidFill>
                  <a:srgbClr val="0000FF"/>
                </a:solidFill>
                <a:latin typeface="+mn-lt"/>
              </a:rPr>
              <a:t>H</a:t>
            </a:r>
            <a:r>
              <a:rPr lang="en-US" sz="3000" baseline="-25000" dirty="0" err="1">
                <a:solidFill>
                  <a:srgbClr val="0000FF"/>
                </a:solidFill>
                <a:latin typeface="+mn-lt"/>
              </a:rPr>
              <a:t>rxn</a:t>
            </a:r>
            <a:r>
              <a:rPr lang="en-US" sz="3000" dirty="0">
                <a:solidFill>
                  <a:srgbClr val="0000FF"/>
                </a:solidFill>
                <a:latin typeface="+mn-lt"/>
              </a:rPr>
              <a:t> &lt; 0</a:t>
            </a:r>
          </a:p>
          <a:p>
            <a:pPr marL="182563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dirty="0">
                <a:latin typeface="+mn-lt"/>
              </a:rPr>
              <a:t>Free energy (</a:t>
            </a:r>
            <a:r>
              <a:rPr lang="en-US" i="1" dirty="0">
                <a:latin typeface="+mn-lt"/>
              </a:rPr>
              <a:t>G</a:t>
            </a:r>
            <a:r>
              <a:rPr lang="en-US" dirty="0">
                <a:latin typeface="+mn-lt"/>
              </a:rPr>
              <a:t>) relates enthalpy, entropy, and temperature for a process: </a:t>
            </a:r>
          </a:p>
          <a:p>
            <a:pPr marL="982663" lvl="2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sz="2800" i="1" dirty="0">
                <a:latin typeface="+mn-lt"/>
              </a:rPr>
              <a:t>G</a:t>
            </a:r>
            <a:r>
              <a:rPr lang="en-US" sz="2800" dirty="0">
                <a:latin typeface="+mn-lt"/>
              </a:rPr>
              <a:t> = </a:t>
            </a:r>
            <a:r>
              <a:rPr lang="en-US" sz="2800" i="1" dirty="0" smtClean="0">
                <a:latin typeface="+mn-lt"/>
              </a:rPr>
              <a:t>H</a:t>
            </a:r>
            <a:r>
              <a:rPr lang="en-US" sz="2800" dirty="0" smtClean="0">
                <a:latin typeface="+mn-lt"/>
              </a:rPr>
              <a:t> – </a:t>
            </a:r>
            <a:r>
              <a:rPr lang="en-US" sz="2800" i="1" dirty="0" smtClean="0">
                <a:latin typeface="+mn-lt"/>
              </a:rPr>
              <a:t>TS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or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en-US" sz="2800" i="1" dirty="0">
                <a:solidFill>
                  <a:srgbClr val="0000FF"/>
                </a:solidFill>
                <a:latin typeface="+mn-lt"/>
              </a:rPr>
              <a:t>G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en-US" sz="2800" i="1" dirty="0" smtClean="0">
                <a:solidFill>
                  <a:srgbClr val="0000FF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 – </a:t>
            </a:r>
            <a:r>
              <a:rPr lang="en-US" sz="2800" i="1" dirty="0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en-US" sz="2800" i="1" dirty="0">
                <a:solidFill>
                  <a:srgbClr val="0000FF"/>
                </a:solidFill>
                <a:latin typeface="+mn-lt"/>
              </a:rPr>
              <a:t>S</a:t>
            </a:r>
          </a:p>
          <a:p>
            <a:pPr marL="982663" lvl="2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sz="2800" dirty="0">
                <a:latin typeface="Symbol" pitchFamily="18" charset="2"/>
              </a:rPr>
              <a:t></a:t>
            </a:r>
            <a:r>
              <a:rPr lang="en-US" sz="2800" i="1" dirty="0" err="1">
                <a:latin typeface="+mn-lt"/>
              </a:rPr>
              <a:t>G</a:t>
            </a:r>
            <a:r>
              <a:rPr lang="en-US" sz="2800" dirty="0" err="1">
                <a:latin typeface="+mn-lt"/>
                <a:sym typeface="Symbol" charset="0"/>
              </a:rPr>
              <a:t></a:t>
            </a:r>
            <a:r>
              <a:rPr lang="en-US" sz="2800" baseline="-25000" dirty="0" err="1">
                <a:latin typeface="+mn-lt"/>
              </a:rPr>
              <a:t>rxn</a:t>
            </a:r>
            <a:r>
              <a:rPr lang="en-US" sz="2800" dirty="0">
                <a:latin typeface="+mn-lt"/>
              </a:rPr>
              <a:t>  = </a:t>
            </a:r>
            <a:r>
              <a:rPr lang="en-US" sz="2800" dirty="0">
                <a:latin typeface="Symbol" pitchFamily="18" charset="2"/>
              </a:rPr>
              <a:t></a:t>
            </a:r>
            <a:r>
              <a:rPr lang="en-US" sz="2800" i="1" dirty="0">
                <a:latin typeface="+mn-lt"/>
              </a:rPr>
              <a:t>n</a:t>
            </a:r>
            <a:r>
              <a:rPr lang="en-US" sz="2800" baseline="-25000" dirty="0">
                <a:latin typeface="+mn-lt"/>
              </a:rPr>
              <a:t>prod.</a:t>
            </a:r>
            <a:r>
              <a:rPr lang="en-US" sz="2800" dirty="0">
                <a:latin typeface="Symbol" pitchFamily="18" charset="2"/>
              </a:rPr>
              <a:t></a:t>
            </a:r>
            <a:r>
              <a:rPr lang="en-US" sz="2800" i="1" dirty="0" err="1" smtClean="0">
                <a:latin typeface="+mn-lt"/>
              </a:rPr>
              <a:t>G</a:t>
            </a:r>
            <a:r>
              <a:rPr lang="en-US" sz="2800" baseline="30000" dirty="0" err="1" smtClean="0">
                <a:latin typeface="+mn-lt"/>
              </a:rPr>
              <a:t>o</a:t>
            </a:r>
            <a:r>
              <a:rPr lang="en-US" sz="2800" baseline="-25000" dirty="0" err="1" smtClean="0">
                <a:latin typeface="+mn-lt"/>
              </a:rPr>
              <a:t>f</a:t>
            </a:r>
            <a:r>
              <a:rPr lang="en-US" sz="2800" baseline="-25000" dirty="0">
                <a:latin typeface="+mn-lt"/>
              </a:rPr>
              <a:t>, prod.</a:t>
            </a:r>
            <a:r>
              <a:rPr lang="en-US" sz="2800" dirty="0">
                <a:latin typeface="+mn-lt"/>
              </a:rPr>
              <a:t>  -  </a:t>
            </a:r>
            <a:r>
              <a:rPr lang="en-US" sz="2800" dirty="0">
                <a:latin typeface="Symbol" pitchFamily="18" charset="2"/>
              </a:rPr>
              <a:t></a:t>
            </a:r>
            <a:r>
              <a:rPr lang="en-US" sz="2800" i="1" dirty="0" err="1">
                <a:latin typeface="+mn-lt"/>
              </a:rPr>
              <a:t>n</a:t>
            </a:r>
            <a:r>
              <a:rPr lang="en-US" sz="2800" baseline="-25000" dirty="0" err="1">
                <a:latin typeface="+mn-lt"/>
              </a:rPr>
              <a:t>react.</a:t>
            </a:r>
            <a:r>
              <a:rPr lang="en-US" sz="2800" dirty="0" err="1">
                <a:latin typeface="Symbol" pitchFamily="18" charset="2"/>
              </a:rPr>
              <a:t></a:t>
            </a:r>
            <a:r>
              <a:rPr lang="en-US" sz="2800" i="1" dirty="0" err="1" smtClean="0">
                <a:latin typeface="+mn-lt"/>
              </a:rPr>
              <a:t>G</a:t>
            </a:r>
            <a:r>
              <a:rPr lang="en-US" sz="2800" baseline="30000" dirty="0" err="1" smtClean="0">
                <a:latin typeface="+mn-lt"/>
              </a:rPr>
              <a:t>o</a:t>
            </a:r>
            <a:r>
              <a:rPr lang="en-US" sz="2800" baseline="-25000" dirty="0" err="1" smtClean="0">
                <a:latin typeface="+mn-lt"/>
              </a:rPr>
              <a:t>f</a:t>
            </a:r>
            <a:r>
              <a:rPr lang="en-US" sz="2800" baseline="-25000" dirty="0" smtClean="0">
                <a:latin typeface="+mn-lt"/>
              </a:rPr>
              <a:t>,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baseline="-25000" dirty="0" smtClean="0">
                <a:latin typeface="+mn-lt"/>
              </a:rPr>
              <a:t>react</a:t>
            </a:r>
            <a:r>
              <a:rPr lang="en-US" sz="2800" baseline="-25000" dirty="0">
                <a:latin typeface="+mn-lt"/>
              </a:rPr>
              <a:t>.</a:t>
            </a:r>
            <a:r>
              <a:rPr lang="en-US" sz="2800" dirty="0">
                <a:latin typeface="+mn-lt"/>
              </a:rPr>
              <a:t>  </a:t>
            </a:r>
          </a:p>
          <a:p>
            <a:pPr marL="982663" lvl="2" indent="-365125" eaLnBrk="1" hangingPunct="1">
              <a:spcBef>
                <a:spcPts val="600"/>
              </a:spcBef>
              <a:buFont typeface="Times" charset="0"/>
              <a:buChar char="•"/>
              <a:defRPr/>
            </a:pPr>
            <a:endParaRPr lang="en-US" sz="3000" dirty="0">
              <a:latin typeface="+mn-lt"/>
            </a:endParaRPr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1041CA01-AB83-484A-9D66-077ACA52E66C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30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2950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1D1E9F37-2934-4673-BE46-B615A4CD5C49}" type="slidenum">
              <a:rPr lang="en-US" sz="1100" b="1">
                <a:solidFill>
                  <a:srgbClr val="F7D300"/>
                </a:solidFill>
              </a:rPr>
              <a:pPr algn="r"/>
              <a:t>30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82563" indent="-182563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639763" indent="-182563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96963" indent="-182563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Free </a:t>
            </a:r>
            <a:r>
              <a:rPr lang="en-US" sz="3200" dirty="0" smtClean="0">
                <a:latin typeface="+mn-lt"/>
              </a:rPr>
              <a:t>energy: Energy </a:t>
            </a:r>
            <a:r>
              <a:rPr lang="en-US" sz="3200" dirty="0">
                <a:latin typeface="+mn-lt"/>
              </a:rPr>
              <a:t>available to do useful work (</a:t>
            </a:r>
            <a:r>
              <a:rPr lang="en-US" sz="3200" i="1" dirty="0">
                <a:latin typeface="+mn-lt"/>
              </a:rPr>
              <a:t>w</a:t>
            </a:r>
            <a:r>
              <a:rPr lang="en-US" sz="3200" dirty="0" smtClean="0">
                <a:latin typeface="+mn-lt"/>
              </a:rPr>
              <a:t>)</a:t>
            </a:r>
            <a:endParaRPr lang="en-US" sz="3200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Change in internal energy of system can be used to perform work:  ∆</a:t>
            </a:r>
            <a:r>
              <a:rPr lang="en-US" sz="2800" i="1" dirty="0">
                <a:latin typeface="+mn-lt"/>
              </a:rPr>
              <a:t>E</a:t>
            </a:r>
            <a:r>
              <a:rPr lang="en-US" sz="2800" dirty="0">
                <a:latin typeface="+mn-lt"/>
              </a:rPr>
              <a:t> = </a:t>
            </a:r>
            <a:r>
              <a:rPr lang="en-US" sz="2800" i="1" dirty="0">
                <a:latin typeface="+mn-lt"/>
              </a:rPr>
              <a:t>q</a:t>
            </a:r>
            <a:r>
              <a:rPr lang="en-US" sz="2800" dirty="0">
                <a:latin typeface="+mn-lt"/>
              </a:rPr>
              <a:t> + </a:t>
            </a:r>
            <a:r>
              <a:rPr lang="en-US" sz="2800" i="1" dirty="0">
                <a:latin typeface="+mn-lt"/>
              </a:rPr>
              <a:t>w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>
                <a:latin typeface="+mn-lt"/>
                <a:sym typeface="Symbol" charset="0"/>
              </a:rPr>
              <a:t>H</a:t>
            </a:r>
            <a:r>
              <a:rPr lang="en-US" sz="2800" dirty="0">
                <a:latin typeface="+mn-lt"/>
                <a:sym typeface="Symbol" charset="0"/>
              </a:rPr>
              <a:t> = </a:t>
            </a:r>
            <a:r>
              <a:rPr lang="en-US" sz="2800" i="1" dirty="0">
                <a:latin typeface="+mn-lt"/>
                <a:sym typeface="Symbol" charset="0"/>
              </a:rPr>
              <a:t>G</a:t>
            </a:r>
            <a:r>
              <a:rPr lang="en-US" sz="2800" dirty="0">
                <a:latin typeface="+mn-lt"/>
                <a:sym typeface="Symbol" charset="0"/>
              </a:rPr>
              <a:t> + </a:t>
            </a:r>
            <a:r>
              <a:rPr lang="en-US" sz="2800" i="1" dirty="0">
                <a:latin typeface="+mn-lt"/>
                <a:sym typeface="Symbol" charset="0"/>
              </a:rPr>
              <a:t>T</a:t>
            </a: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>
                <a:latin typeface="+mn-lt"/>
                <a:sym typeface="Symbol" charset="0"/>
              </a:rPr>
              <a:t>S</a:t>
            </a:r>
            <a:r>
              <a:rPr lang="en-US" sz="2800" dirty="0">
                <a:latin typeface="+mn-lt"/>
                <a:sym typeface="Symbol" charset="0"/>
              </a:rPr>
              <a:t> (by rearrangement) 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latin typeface="+mn-lt"/>
                <a:sym typeface="Symbol" charset="0"/>
              </a:rPr>
              <a:t> </a:t>
            </a:r>
            <a:r>
              <a:rPr lang="en-US" sz="2800" i="1" dirty="0">
                <a:latin typeface="+mn-lt"/>
                <a:sym typeface="Symbol" charset="0"/>
              </a:rPr>
              <a:t>G</a:t>
            </a:r>
            <a:r>
              <a:rPr lang="en-US" sz="2800" dirty="0">
                <a:latin typeface="+mn-lt"/>
                <a:sym typeface="Symbol" charset="0"/>
              </a:rPr>
              <a:t> = energy that does </a:t>
            </a:r>
            <a:r>
              <a:rPr lang="en-US" sz="2800" dirty="0" smtClean="0">
                <a:latin typeface="+mn-lt"/>
                <a:sym typeface="Symbol" charset="0"/>
              </a:rPr>
              <a:t>work</a:t>
            </a:r>
            <a:endParaRPr lang="en-US" sz="2800" dirty="0">
              <a:latin typeface="+mn-lt"/>
            </a:endParaRPr>
          </a:p>
          <a:p>
            <a:pPr lvl="2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latin typeface="+mn-lt"/>
              </a:rPr>
              <a:t> Some energy lost due to entropy (-</a:t>
            </a:r>
            <a:r>
              <a:rPr lang="en-US" sz="2800" i="1" dirty="0" err="1">
                <a:latin typeface="+mn-lt"/>
              </a:rPr>
              <a:t>T</a:t>
            </a:r>
            <a:r>
              <a:rPr lang="en-US" sz="2800" dirty="0" err="1">
                <a:latin typeface="+mn-lt"/>
              </a:rPr>
              <a:t>∆</a:t>
            </a:r>
            <a:r>
              <a:rPr lang="en-US" sz="2800" i="1" dirty="0" err="1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)  </a:t>
            </a:r>
            <a:endParaRPr lang="en-US" sz="2800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</a:rPr>
              <a:t>Efficiency = (work done)/(energy produced</a:t>
            </a:r>
            <a:r>
              <a:rPr lang="en-US" sz="3000" dirty="0" smtClean="0">
                <a:latin typeface="+mn-lt"/>
              </a:rPr>
              <a:t>)</a:t>
            </a:r>
            <a:endParaRPr lang="en-US" sz="3000" dirty="0">
              <a:latin typeface="+mn-lt"/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6638" y="6542088"/>
            <a:ext cx="563562" cy="239712"/>
          </a:xfrm>
          <a:noFill/>
          <a:ln>
            <a:miter lim="800000"/>
            <a:headEnd/>
            <a:tailEnd/>
          </a:ln>
        </p:spPr>
        <p:txBody>
          <a:bodyPr wrap="square" tIns="45720" bIns="45720" anchor="t"/>
          <a:lstStyle/>
          <a:p>
            <a:pPr algn="l"/>
            <a:fld id="{4337227F-4297-4829-A1C7-E5FA580C173E}" type="slidenum">
              <a:rPr lang="en-US" sz="1400" smtClean="0">
                <a:latin typeface="Helvetica" pitchFamily="34" charset="0"/>
              </a:rPr>
              <a:pPr algn="l"/>
              <a:t>31</a:t>
            </a:fld>
            <a:endParaRPr lang="en-US" sz="140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152400"/>
            <a:ext cx="59721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4250" y="6618288"/>
            <a:ext cx="341313" cy="206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62BA4BA-2FD5-43B9-A242-C761D1726D01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70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6AC14-FB2A-4F26-BFA1-9D540CFAC058}" type="slidenum">
              <a:rPr lang="en-US"/>
              <a:pPr/>
              <a:t>33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 and Spontaneity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609600" y="2209800"/>
            <a:ext cx="3733800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∆</a:t>
            </a:r>
            <a:r>
              <a:rPr lang="en-US" sz="3000" i="1" dirty="0">
                <a:latin typeface="+mn-lt"/>
              </a:rPr>
              <a:t>H</a:t>
            </a:r>
            <a:r>
              <a:rPr lang="en-US" sz="3000" dirty="0">
                <a:latin typeface="+mn-lt"/>
              </a:rPr>
              <a:t> = </a:t>
            </a:r>
            <a:r>
              <a:rPr lang="en-US" sz="3000" dirty="0" smtClean="0">
                <a:latin typeface="+mn-lt"/>
              </a:rPr>
              <a:t>positive</a:t>
            </a:r>
            <a:endParaRPr lang="en-US" sz="3000" dirty="0"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∆</a:t>
            </a:r>
            <a:r>
              <a:rPr lang="en-US" sz="3000" i="1" dirty="0">
                <a:latin typeface="+mn-lt"/>
              </a:rPr>
              <a:t>S</a:t>
            </a:r>
            <a:r>
              <a:rPr lang="en-US" sz="3000" dirty="0">
                <a:latin typeface="+mn-lt"/>
              </a:rPr>
              <a:t> = </a:t>
            </a:r>
            <a:r>
              <a:rPr lang="en-US" sz="3000" dirty="0" smtClean="0">
                <a:latin typeface="+mn-lt"/>
              </a:rPr>
              <a:t>positive</a:t>
            </a:r>
            <a:endParaRPr lang="en-US" sz="3000" dirty="0"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∆</a:t>
            </a:r>
            <a:r>
              <a:rPr lang="en-US" sz="3000" i="1" dirty="0">
                <a:latin typeface="+mn-lt"/>
              </a:rPr>
              <a:t>G</a:t>
            </a:r>
            <a:r>
              <a:rPr lang="en-US" sz="3000" dirty="0">
                <a:latin typeface="+mn-lt"/>
              </a:rPr>
              <a:t> = ∆</a:t>
            </a:r>
            <a:r>
              <a:rPr lang="en-US" sz="3000" i="1" dirty="0">
                <a:latin typeface="+mn-lt"/>
              </a:rPr>
              <a:t>H</a:t>
            </a:r>
            <a:r>
              <a:rPr lang="en-US" sz="3000" dirty="0">
                <a:latin typeface="+mn-lt"/>
              </a:rPr>
              <a:t> - </a:t>
            </a:r>
            <a:r>
              <a:rPr lang="en-US" sz="3000" i="1" dirty="0" err="1">
                <a:latin typeface="+mn-lt"/>
              </a:rPr>
              <a:t>T</a:t>
            </a:r>
            <a:r>
              <a:rPr lang="en-US" sz="3000" dirty="0" err="1">
                <a:latin typeface="+mn-lt"/>
              </a:rPr>
              <a:t>∆</a:t>
            </a:r>
            <a:r>
              <a:rPr lang="en-US" sz="3000" i="1" dirty="0" err="1">
                <a:latin typeface="+mn-lt"/>
              </a:rPr>
              <a:t>S</a:t>
            </a:r>
            <a:r>
              <a:rPr lang="en-US" sz="3000" dirty="0">
                <a:latin typeface="+mn-lt"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      = negative above </a:t>
            </a:r>
            <a:r>
              <a:rPr lang="en-US" sz="3000" dirty="0" smtClean="0">
                <a:latin typeface="+mn-lt"/>
              </a:rPr>
              <a:t>  a </a:t>
            </a:r>
            <a:r>
              <a:rPr lang="en-US" sz="3000" dirty="0">
                <a:latin typeface="+mn-lt"/>
              </a:rPr>
              <a:t>certain temperature, when </a:t>
            </a:r>
            <a:r>
              <a:rPr lang="en-US" sz="3000" i="1" dirty="0" err="1">
                <a:latin typeface="+mn-lt"/>
              </a:rPr>
              <a:t>T</a:t>
            </a:r>
            <a:r>
              <a:rPr lang="en-US" sz="3000" dirty="0" err="1">
                <a:latin typeface="+mn-lt"/>
              </a:rPr>
              <a:t>∆</a:t>
            </a:r>
            <a:r>
              <a:rPr lang="en-US" sz="3000" i="1" dirty="0" err="1">
                <a:latin typeface="+mn-lt"/>
              </a:rPr>
              <a:t>S</a:t>
            </a:r>
            <a:r>
              <a:rPr lang="en-US" sz="3000" dirty="0">
                <a:latin typeface="+mn-lt"/>
              </a:rPr>
              <a:t> &gt; ∆</a:t>
            </a:r>
            <a:r>
              <a:rPr lang="en-US" sz="3000" i="1" dirty="0" smtClean="0">
                <a:latin typeface="+mn-lt"/>
              </a:rPr>
              <a:t>H</a:t>
            </a:r>
            <a:endParaRPr lang="en-US" sz="3000" i="1" dirty="0">
              <a:latin typeface="+mn-lt"/>
            </a:endParaRPr>
          </a:p>
        </p:txBody>
      </p:sp>
      <p:sp>
        <p:nvSpPr>
          <p:cNvPr id="8909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6984F1D0-DE26-4D26-A361-D37A6305D8BD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34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890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38" y="1771650"/>
            <a:ext cx="45005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EB7581CE-40B5-45B1-9AC1-CA0710EF9017}" type="slidenum">
              <a:rPr lang="en-US" sz="1100" b="1">
                <a:solidFill>
                  <a:srgbClr val="F7D300"/>
                </a:solidFill>
              </a:rPr>
              <a:pPr algn="r"/>
              <a:t>34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Practice: Determining Spontaneity (Part 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1676400"/>
          </a:xfrm>
        </p:spPr>
        <p:txBody>
          <a:bodyPr/>
          <a:lstStyle/>
          <a:p>
            <a:pPr marL="91440" indent="-91440" eaLnBrk="1" hangingPunct="1">
              <a:buFontTx/>
              <a:buNone/>
              <a:defRPr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or the condensation of steam, predict the sign for each of the following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consulting Appendix </a:t>
            </a:r>
            <a:r>
              <a:rPr lang="en-US" dirty="0" smtClean="0"/>
              <a:t>4</a:t>
            </a:r>
            <a:r>
              <a:rPr lang="en-US" dirty="0" smtClean="0">
                <a:latin typeface="+mn-lt"/>
              </a:rPr>
              <a:t>.</a:t>
            </a:r>
          </a:p>
          <a:p>
            <a:pPr marL="91440" indent="-91440" eaLnBrk="1" hangingPunct="1">
              <a:buFontTx/>
              <a:buNone/>
              <a:defRPr/>
            </a:pPr>
            <a:r>
              <a:rPr lang="en-US" dirty="0" smtClean="0">
                <a:latin typeface="+mn-lt"/>
              </a:rPr>
              <a:t>		A. </a:t>
            </a:r>
            <a:r>
              <a:rPr lang="en-US" dirty="0" smtClean="0">
                <a:latin typeface="Symbol" pitchFamily="18" charset="2"/>
              </a:rPr>
              <a:t></a:t>
            </a:r>
            <a:r>
              <a:rPr lang="en-US" i="1" dirty="0" smtClean="0"/>
              <a:t>H</a:t>
            </a:r>
            <a:r>
              <a:rPr lang="en-US" dirty="0" smtClean="0"/>
              <a:t>	B. </a:t>
            </a:r>
            <a:r>
              <a:rPr lang="en-US" dirty="0" smtClean="0">
                <a:latin typeface="Symbol" pitchFamily="18" charset="2"/>
              </a:rPr>
              <a:t></a:t>
            </a:r>
            <a:r>
              <a:rPr lang="en-US" i="1" dirty="0" smtClean="0"/>
              <a:t>S</a:t>
            </a:r>
            <a:r>
              <a:rPr lang="en-US" dirty="0" smtClean="0"/>
              <a:t>	</a:t>
            </a:r>
            <a:endParaRPr lang="en-US" dirty="0" smtClean="0">
              <a:latin typeface="+mn-lt"/>
            </a:endParaRP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CB8713D4-1CEC-4396-90D3-62D0031E3E8F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35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1142" name="TextBox 5"/>
          <p:cNvSpPr txBox="1">
            <a:spLocks noChangeArrowheads="1"/>
          </p:cNvSpPr>
          <p:nvPr/>
        </p:nvSpPr>
        <p:spPr bwMode="auto">
          <a:xfrm>
            <a:off x="1066800" y="4038600"/>
            <a:ext cx="49164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/>
                <a:cs typeface="ＭＳ Ｐゴシック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Think about It:</a:t>
            </a:r>
          </a:p>
        </p:txBody>
      </p:sp>
      <p:sp>
        <p:nvSpPr>
          <p:cNvPr id="91143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BF5B7D06-C82F-42B2-A0F8-B6EB0CB15252}" type="slidenum">
              <a:rPr lang="en-US" sz="1100" b="1">
                <a:solidFill>
                  <a:srgbClr val="F7D300"/>
                </a:solidFill>
              </a:rPr>
              <a:pPr algn="r"/>
              <a:t>35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Practice: Determining Spontaneity (Part 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1676400"/>
          </a:xfrm>
        </p:spPr>
        <p:txBody>
          <a:bodyPr/>
          <a:lstStyle/>
          <a:p>
            <a:pPr marL="91440" indent="-91440" eaLnBrk="1" hangingPunct="1">
              <a:buFontTx/>
              <a:buNone/>
              <a:defRPr/>
            </a:pPr>
            <a:r>
              <a:rPr lang="en-US" dirty="0" smtClean="0">
                <a:latin typeface="+mn-lt"/>
              </a:rPr>
              <a:t>Based on your answers in Part 1, the condensation of steam is spontaneous at _____ temperature(s)?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+mn-lt"/>
              </a:rPr>
              <a:t>A. All	B. Low	C. High	D. </a:t>
            </a: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o </a:t>
            </a:r>
            <a:r>
              <a:rPr lang="en-US" dirty="0" smtClean="0"/>
              <a:t>	</a:t>
            </a:r>
            <a:endParaRPr lang="en-US" dirty="0" smtClean="0">
              <a:latin typeface="+mn-lt"/>
            </a:endParaRP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08BBA9B1-0A4B-4AE0-B6E7-E89F3151323B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36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1066800" y="4038600"/>
            <a:ext cx="49164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/>
                <a:cs typeface="ＭＳ Ｐゴシック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/>
                <a:cs typeface="ＭＳ Ｐゴシック"/>
              </a:rPr>
              <a:t> Think about It:</a:t>
            </a:r>
          </a:p>
        </p:txBody>
      </p:sp>
      <p:sp>
        <p:nvSpPr>
          <p:cNvPr id="93191" name="Slide Number Placeholder 4"/>
          <p:cNvSpPr txBox="1">
            <a:spLocks noGrp="1"/>
          </p:cNvSpPr>
          <p:nvPr/>
        </p:nvSpPr>
        <p:spPr bwMode="auto">
          <a:xfrm>
            <a:off x="8588375" y="6629400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6DE3CAE-8C26-4458-8458-FA33936FAE6A}" type="slidenum">
              <a:rPr lang="en-US" sz="1100" b="1">
                <a:solidFill>
                  <a:srgbClr val="F7D300"/>
                </a:solidFill>
              </a:rPr>
              <a:pPr algn="r"/>
              <a:t>36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952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909347-6F66-4EA5-A25D-79B3415874FC}" type="slidenum">
              <a:rPr lang="en-US"/>
              <a:pPr/>
              <a:t>37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Driving the Human Engine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>
                <a:latin typeface="+mn-lt"/>
              </a:rPr>
              <a:t>In living systems: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>
                <a:latin typeface="+mn-lt"/>
              </a:rPr>
              <a:t>Breaking down food, generating heat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800" dirty="0" smtClean="0">
                <a:latin typeface="+mn-lt"/>
                <a:sym typeface="Symbol" charset="0"/>
              </a:rPr>
              <a:t></a:t>
            </a:r>
            <a:r>
              <a:rPr lang="en-US" sz="2800" i="1" dirty="0">
                <a:latin typeface="+mn-lt"/>
              </a:rPr>
              <a:t>G</a:t>
            </a:r>
            <a:r>
              <a:rPr lang="en-US" sz="2800" dirty="0">
                <a:latin typeface="+mn-lt"/>
              </a:rPr>
              <a:t> &lt; 0; </a:t>
            </a:r>
            <a:r>
              <a:rPr lang="en-US" sz="2800" dirty="0" smtClean="0">
                <a:latin typeface="+mn-lt"/>
              </a:rPr>
              <a:t>spontaneous</a:t>
            </a:r>
            <a:endParaRPr lang="en-US" sz="28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>
                <a:latin typeface="+mn-lt"/>
              </a:rPr>
              <a:t>Metabolic processes (building muscle, etc.)</a:t>
            </a:r>
          </a:p>
          <a:p>
            <a:pPr lvl="2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>
                <a:latin typeface="+mn-lt"/>
              </a:rPr>
              <a:t>G</a:t>
            </a:r>
            <a:r>
              <a:rPr lang="en-US" sz="2800" dirty="0">
                <a:latin typeface="+mn-lt"/>
              </a:rPr>
              <a:t> &gt; 0, </a:t>
            </a:r>
            <a:r>
              <a:rPr lang="en-US" sz="2800" dirty="0" err="1" smtClean="0">
                <a:latin typeface="+mn-lt"/>
              </a:rPr>
              <a:t>nonspontaneous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>
                <a:latin typeface="+mn-lt"/>
              </a:rPr>
              <a:t>Living systems drive </a:t>
            </a:r>
            <a:r>
              <a:rPr lang="en-US" dirty="0" err="1">
                <a:latin typeface="+mn-lt"/>
              </a:rPr>
              <a:t>nonspontaneous</a:t>
            </a:r>
            <a:r>
              <a:rPr lang="en-US" dirty="0">
                <a:latin typeface="+mn-lt"/>
              </a:rPr>
              <a:t> reactions by coupling them to spontaneous </a:t>
            </a:r>
            <a:r>
              <a:rPr lang="en-US" dirty="0" smtClean="0">
                <a:latin typeface="+mn-lt"/>
              </a:rPr>
              <a:t>reactions</a:t>
            </a:r>
            <a:endParaRPr lang="en-US" dirty="0">
              <a:latin typeface="+mn-lt"/>
            </a:endParaRPr>
          </a:p>
        </p:txBody>
      </p:sp>
      <p:sp>
        <p:nvSpPr>
          <p:cNvPr id="9728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6BE845A8-C729-43A3-9A31-80EB464E4D70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38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7286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23F45D6-D6E1-49DF-9430-33848A7C7337}" type="slidenum">
              <a:rPr lang="en-US" sz="1100" b="1">
                <a:solidFill>
                  <a:srgbClr val="F7D300"/>
                </a:solidFill>
              </a:rPr>
              <a:pPr algn="r"/>
              <a:t>38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Breakdown of Glucose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133600"/>
            <a:ext cx="38862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Glycolysis: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Series </a:t>
            </a:r>
            <a:r>
              <a:rPr lang="en-US" sz="2800" dirty="0">
                <a:latin typeface="+mn-lt"/>
              </a:rPr>
              <a:t>of reactions that converts glucose into pyruvate (a major anaerobic path for metabolism of glucose in cells of living </a:t>
            </a:r>
            <a:r>
              <a:rPr lang="en-US" sz="2800" dirty="0" smtClean="0">
                <a:latin typeface="+mn-lt"/>
              </a:rPr>
              <a:t>organisms)</a:t>
            </a:r>
            <a:endParaRPr lang="en-US" sz="2800" dirty="0">
              <a:latin typeface="+mn-lt"/>
            </a:endParaRPr>
          </a:p>
        </p:txBody>
      </p:sp>
      <p:sp>
        <p:nvSpPr>
          <p:cNvPr id="9933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E4AC8AED-7576-4BE2-939D-7BDFB7BA84BC}" type="slidenum"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39</a:t>
            </a:fld>
            <a:endParaRPr lang="en-US" sz="180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9933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371600"/>
            <a:ext cx="3048000" cy="5062538"/>
          </a:xfrm>
        </p:spPr>
      </p:pic>
      <p:sp>
        <p:nvSpPr>
          <p:cNvPr id="99335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17305325-43AD-4C09-93D8-4CF5E89DC98E}" type="slidenum">
              <a:rPr lang="en-US" sz="1100" b="1">
                <a:solidFill>
                  <a:srgbClr val="F7D300"/>
                </a:solidFill>
              </a:rPr>
              <a:pPr algn="r"/>
              <a:t>39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Spontaneity and Enthalpy (</a:t>
            </a:r>
            <a:r>
              <a:rPr lang="en-US" dirty="0" smtClean="0">
                <a:latin typeface="+mn-lt"/>
                <a:sym typeface="Symbol"/>
              </a:rPr>
              <a:t>H)</a:t>
            </a:r>
            <a:endParaRPr lang="en-US" dirty="0"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Although many spontaneous processes are exothermic (i.e., combustion), not true for all spontaneous reactions: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09600" y="5486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n-lt"/>
              </a:rPr>
              <a:t>Endothermic (</a:t>
            </a: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>
                <a:latin typeface="+mn-lt"/>
                <a:sym typeface="Symbol" charset="0"/>
              </a:rPr>
              <a:t>H</a:t>
            </a:r>
            <a:r>
              <a:rPr lang="en-US" sz="2800" dirty="0">
                <a:latin typeface="+mn-lt"/>
                <a:sym typeface="Symbol" charset="0"/>
              </a:rPr>
              <a:t> &gt; 0), but reaction is spontaneous.</a:t>
            </a:r>
            <a:endParaRPr lang="en-US" sz="2800" dirty="0">
              <a:latin typeface="+mn-lt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DC1515D5-D23D-423C-976B-9578251F147C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/>
          <a:srcRect l="1981" t="10497" r="2969" b="29834"/>
          <a:stretch>
            <a:fillRect/>
          </a:stretch>
        </p:blipFill>
        <p:spPr bwMode="auto">
          <a:xfrm>
            <a:off x="228600" y="33528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2"/>
          <a:srcRect l="4951" t="66850" r="2969" b="16574"/>
          <a:stretch>
            <a:fillRect/>
          </a:stretch>
        </p:blipFill>
        <p:spPr bwMode="auto">
          <a:xfrm>
            <a:off x="563563" y="4876800"/>
            <a:ext cx="850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2D30D8CD-2067-4BE6-B27C-BC8684D129EE}" type="slidenum">
              <a:rPr lang="en-US" sz="1100" b="1">
                <a:solidFill>
                  <a:srgbClr val="F7D300"/>
                </a:solidFill>
              </a:rPr>
              <a:pPr algn="r"/>
              <a:t>4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Phosphorylation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1524000" y="5638800"/>
            <a:ext cx="65786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+mn-lt"/>
              </a:rPr>
              <a:t>∆</a:t>
            </a:r>
            <a:r>
              <a:rPr lang="en-US" sz="2800" i="1" dirty="0" err="1">
                <a:latin typeface="+mn-lt"/>
              </a:rPr>
              <a:t>G</a:t>
            </a:r>
            <a:r>
              <a:rPr lang="en-US" sz="2800" dirty="0" err="1">
                <a:latin typeface="+mn-lt"/>
                <a:sym typeface="Symbol" charset="0"/>
              </a:rPr>
              <a:t></a:t>
            </a:r>
            <a:r>
              <a:rPr lang="en-US" sz="2800" baseline="-25000" dirty="0" err="1">
                <a:latin typeface="+mn-lt"/>
                <a:sym typeface="Symbol" charset="0"/>
              </a:rPr>
              <a:t>rxn</a:t>
            </a:r>
            <a:r>
              <a:rPr lang="en-US" sz="2800" dirty="0">
                <a:latin typeface="+mn-lt"/>
                <a:sym typeface="Symbol" charset="0"/>
              </a:rPr>
              <a:t> = + 13.8 kJ/mol, </a:t>
            </a:r>
            <a:r>
              <a:rPr lang="en-US" sz="2800" dirty="0" err="1">
                <a:latin typeface="+mn-lt"/>
                <a:sym typeface="Symbol" charset="0"/>
              </a:rPr>
              <a:t>nonspontaneous</a:t>
            </a:r>
            <a:endParaRPr lang="en-US" sz="2800" dirty="0">
              <a:latin typeface="+mn-lt"/>
            </a:endParaRPr>
          </a:p>
        </p:txBody>
      </p:sp>
      <p:pic>
        <p:nvPicPr>
          <p:cNvPr id="101381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9550" y="2662238"/>
            <a:ext cx="8705850" cy="2595562"/>
          </a:xfrm>
        </p:spPr>
      </p:pic>
      <p:sp>
        <p:nvSpPr>
          <p:cNvPr id="101382" name="Oval 4"/>
          <p:cNvSpPr>
            <a:spLocks noChangeArrowheads="1"/>
          </p:cNvSpPr>
          <p:nvPr/>
        </p:nvSpPr>
        <p:spPr bwMode="auto">
          <a:xfrm>
            <a:off x="6019800" y="2738438"/>
            <a:ext cx="1219200" cy="1143000"/>
          </a:xfrm>
          <a:prstGeom prst="ellipse">
            <a:avLst/>
          </a:prstGeom>
          <a:noFill/>
          <a:ln w="31750">
            <a:solidFill>
              <a:srgbClr val="FF060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000FF"/>
                </a:solidFill>
                <a:latin typeface="+mn-lt"/>
              </a:rPr>
              <a:t>Phosphorylation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Reaction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Reaction </a:t>
            </a:r>
            <a:r>
              <a:rPr lang="en-US" sz="2800" dirty="0">
                <a:latin typeface="+mn-lt"/>
              </a:rPr>
              <a:t>resulting in addition of a phosphate group to an organic </a:t>
            </a:r>
            <a:r>
              <a:rPr lang="en-US" sz="2800" dirty="0" smtClean="0">
                <a:latin typeface="+mn-lt"/>
              </a:rPr>
              <a:t>molecule</a:t>
            </a:r>
            <a:endParaRPr lang="en-US" sz="2800" dirty="0">
              <a:latin typeface="+mn-lt"/>
            </a:endParaRPr>
          </a:p>
        </p:txBody>
      </p:sp>
      <p:sp>
        <p:nvSpPr>
          <p:cNvPr id="1013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4575" y="6553200"/>
            <a:ext cx="555625" cy="239713"/>
          </a:xfrm>
          <a:noFill/>
          <a:ln>
            <a:miter lim="800000"/>
            <a:headEnd/>
            <a:tailEnd/>
          </a:ln>
        </p:spPr>
        <p:txBody>
          <a:bodyPr wrap="square" tIns="45720" bIns="45720" anchor="t"/>
          <a:lstStyle/>
          <a:p>
            <a:pPr algn="l"/>
            <a:fld id="{BE9C1165-8883-42BB-9755-F87F89914148}" type="slidenum">
              <a:rPr lang="en-US" sz="1200" smtClean="0">
                <a:latin typeface="Helvetica" pitchFamily="34" charset="0"/>
              </a:rPr>
              <a:pPr algn="l"/>
              <a:t>40</a:t>
            </a:fld>
            <a:endParaRPr lang="en-US" sz="120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Adenosine </a:t>
            </a:r>
            <a:r>
              <a:rPr lang="en-US" dirty="0" err="1" smtClean="0">
                <a:latin typeface="+mn-lt"/>
              </a:rPr>
              <a:t>Triphospate</a:t>
            </a:r>
            <a:r>
              <a:rPr lang="en-US" dirty="0" smtClean="0">
                <a:latin typeface="+mn-lt"/>
              </a:rPr>
              <a:t> (ATP)</a:t>
            </a:r>
          </a:p>
        </p:txBody>
      </p:sp>
      <p:pic>
        <p:nvPicPr>
          <p:cNvPr id="1034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2838450"/>
            <a:ext cx="7448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1524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ATP: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Can </a:t>
            </a:r>
            <a:r>
              <a:rPr lang="en-US" dirty="0">
                <a:latin typeface="+mn-lt"/>
              </a:rPr>
              <a:t>be used to drive nonspontaneous cellular </a:t>
            </a:r>
            <a:r>
              <a:rPr lang="en-US" dirty="0" smtClean="0">
                <a:latin typeface="+mn-lt"/>
              </a:rPr>
              <a:t>reactions</a:t>
            </a:r>
            <a:endParaRPr lang="en-US" dirty="0">
              <a:latin typeface="+mn-lt"/>
            </a:endParaRPr>
          </a:p>
        </p:txBody>
      </p:sp>
      <p:sp>
        <p:nvSpPr>
          <p:cNvPr id="10343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E8D77B77-F6B0-4E26-806F-CFAEBE569FCD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41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3431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7E77F476-0B82-4A87-9F2B-B9C79C61DDE1}" type="slidenum">
              <a:rPr lang="en-US" sz="1100" b="1">
                <a:solidFill>
                  <a:srgbClr val="F7D300"/>
                </a:solidFill>
              </a:rPr>
              <a:pPr algn="r"/>
              <a:t>41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Coupled Reactions</a:t>
            </a:r>
            <a:endParaRPr lang="en-US" dirty="0">
              <a:latin typeface="+mn-lt"/>
            </a:endParaRPr>
          </a:p>
        </p:txBody>
      </p:sp>
      <p:pic>
        <p:nvPicPr>
          <p:cNvPr id="1054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65357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3886200" y="5257800"/>
            <a:ext cx="51054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600" dirty="0">
                <a:latin typeface="+mn-lt"/>
              </a:rPr>
              <a:t>Net process: </a:t>
            </a:r>
            <a:r>
              <a:rPr lang="en-US" sz="2600" dirty="0" smtClean="0">
                <a:latin typeface="+mn-lt"/>
              </a:rPr>
              <a:t>∆</a:t>
            </a:r>
            <a:r>
              <a:rPr lang="en-US" sz="2600" i="1" dirty="0" err="1">
                <a:latin typeface="+mn-lt"/>
              </a:rPr>
              <a:t>G</a:t>
            </a:r>
            <a:r>
              <a:rPr lang="en-US" sz="2600" dirty="0" err="1">
                <a:latin typeface="+mn-lt"/>
                <a:sym typeface="Symbol" charset="0"/>
              </a:rPr>
              <a:t></a:t>
            </a:r>
            <a:r>
              <a:rPr lang="en-US" sz="2600" baseline="-25000" dirty="0" err="1">
                <a:latin typeface="+mn-lt"/>
              </a:rPr>
              <a:t>sum</a:t>
            </a:r>
            <a:r>
              <a:rPr lang="en-US" sz="2600" dirty="0">
                <a:latin typeface="+mn-lt"/>
              </a:rPr>
              <a:t> = -16.7 kJ </a:t>
            </a:r>
          </a:p>
        </p:txBody>
      </p:sp>
      <p:sp>
        <p:nvSpPr>
          <p:cNvPr id="10547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3EC7208E-74F1-4B08-9EF2-6A621B17C1C1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42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5479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94ECED3-214B-4C7A-AD68-662E78619AC6}" type="slidenum">
              <a:rPr lang="en-US" sz="1100" b="1">
                <a:solidFill>
                  <a:srgbClr val="F7D300"/>
                </a:solidFill>
              </a:rPr>
              <a:pPr algn="r"/>
              <a:t>42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065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ChemTours</a:t>
            </a:r>
            <a:r>
              <a:rPr lang="en-US" dirty="0" smtClean="0"/>
              <a:t>: Chapter 12</a:t>
            </a:r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80804D-1904-4701-B127-9A3995D4C2A3}" type="slidenum">
              <a:rPr lang="en-US"/>
              <a:pPr/>
              <a:t>43</a:t>
            </a:fld>
            <a:endParaRPr lang="en-US"/>
          </a:p>
        </p:txBody>
      </p:sp>
      <p:sp>
        <p:nvSpPr>
          <p:cNvPr id="106501" name="Text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248400" y="3505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libri" pitchFamily="34" charset="0"/>
                <a:hlinkClick r:id="rId3"/>
              </a:rPr>
              <a:t>Click here to launch the ChemTours website</a:t>
            </a:r>
            <a:endParaRPr lang="en-US" b="1" u="sng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06502" name="Picture 6" descr="Screen Shot 2014-01-14 at 4.39.2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5943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This concludes the Lecture PowerPoint presentation for </a:t>
            </a:r>
            <a:br>
              <a:rPr lang="en-US" smtClean="0"/>
            </a:br>
            <a:r>
              <a:rPr lang="en-US" smtClean="0"/>
              <a:t>Chapter 12</a:t>
            </a:r>
          </a:p>
        </p:txBody>
      </p:sp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E3C9902-C42C-4A04-A4C3-3FB41F4719F3}" type="slidenum">
              <a:rPr lang="en-US">
                <a:solidFill>
                  <a:schemeClr val="tx1"/>
                </a:solidFill>
              </a:rPr>
              <a:pPr eaLnBrk="0" hangingPunct="0"/>
              <a:t>44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200" dirty="0" smtClean="0"/>
              <a:t>Spontaneity of Cold Packs</a:t>
            </a:r>
            <a:endParaRPr lang="en-US" sz="4200" dirty="0"/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505200" cy="3276600"/>
          </a:xfrm>
        </p:spPr>
        <p:txBody>
          <a:bodyPr/>
          <a:lstStyle/>
          <a:p>
            <a:pPr marL="182563" indent="-182563">
              <a:defRPr/>
            </a:pPr>
            <a:r>
              <a:rPr lang="en-US" sz="2800" dirty="0">
                <a:latin typeface="+mn-lt"/>
                <a:sym typeface="Symbol" charset="0"/>
              </a:rPr>
              <a:t></a:t>
            </a:r>
            <a:r>
              <a:rPr lang="en-US" sz="2800" i="1" dirty="0" err="1">
                <a:latin typeface="+mn-lt"/>
                <a:sym typeface="Symbol" charset="0"/>
              </a:rPr>
              <a:t>H</a:t>
            </a:r>
            <a:r>
              <a:rPr lang="en-US" sz="2800" baseline="-25000" dirty="0" err="1">
                <a:latin typeface="+mn-lt"/>
                <a:sym typeface="Symbol" charset="0"/>
              </a:rPr>
              <a:t>soln</a:t>
            </a:r>
            <a:r>
              <a:rPr lang="en-US" sz="2800" baseline="-25000" dirty="0">
                <a:latin typeface="+mn-lt"/>
                <a:sym typeface="Symbol" charset="0"/>
              </a:rPr>
              <a:t> </a:t>
            </a:r>
            <a:r>
              <a:rPr lang="en-US" sz="2800" dirty="0">
                <a:latin typeface="+mn-lt"/>
                <a:sym typeface="Symbol" charset="0"/>
              </a:rPr>
              <a:t>= positive. </a:t>
            </a:r>
            <a:endParaRPr lang="en-US" sz="2800" dirty="0" smtClean="0">
              <a:latin typeface="+mn-lt"/>
              <a:sym typeface="Symbol" charset="0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latin typeface="+mn-lt"/>
              <a:sym typeface="Symbol" charset="0"/>
            </a:endParaRPr>
          </a:p>
          <a:p>
            <a:pPr marL="182563" indent="-182563">
              <a:defRPr/>
            </a:pPr>
            <a:r>
              <a:rPr lang="en-US" sz="2800" dirty="0" smtClean="0">
                <a:latin typeface="+mn-lt"/>
                <a:sym typeface="Symbol" charset="0"/>
              </a:rPr>
              <a:t>Particles </a:t>
            </a:r>
            <a:r>
              <a:rPr lang="en-US" sz="2800" dirty="0">
                <a:latin typeface="+mn-lt"/>
                <a:sym typeface="Symbol" charset="0"/>
              </a:rPr>
              <a:t>in products are more spread out or have more freedom of motion than starting materials!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D5F64A22-3B2D-424E-B5A8-0A65565A6672}" type="slidenum">
              <a:rPr lang="en-US" sz="180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z="180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 r="1669" b="11539"/>
          <a:stretch>
            <a:fillRect/>
          </a:stretch>
        </p:blipFill>
        <p:spPr bwMode="auto">
          <a:xfrm>
            <a:off x="4114800" y="20574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17E0A3BE-2F29-4B6E-9129-A1474292CF35}" type="slidenum">
              <a:rPr lang="en-US" sz="1100" b="1">
                <a:solidFill>
                  <a:srgbClr val="F7D300"/>
                </a:solidFill>
              </a:rPr>
              <a:pPr algn="r"/>
              <a:t>5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Molecular Motion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FCD88F45-86D9-4D17-9CE4-7090DE726C7F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1323975"/>
            <a:ext cx="41084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1143000" y="19907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Solid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295400" y="35814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Liquid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1371600" y="51911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Gas</a:t>
            </a:r>
          </a:p>
        </p:txBody>
      </p:sp>
      <p:sp>
        <p:nvSpPr>
          <p:cNvPr id="39945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B317CF38-7D0E-4568-9C34-F3DE938C1EE9}" type="slidenum">
              <a:rPr lang="en-US" sz="1100" b="1">
                <a:solidFill>
                  <a:srgbClr val="F7D300"/>
                </a:solidFill>
              </a:rPr>
              <a:pPr algn="r"/>
              <a:t>6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12.1 Spontaneous Processes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12.2 Entropy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12.3 Absolute Entropy and Molecular Structure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12.4 Applications of the Second Law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12.5 Calculating Entropy Changes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12.6 Free Energy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12.7 Temperature and Spontaneity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12.8 Coupled Reactions</a:t>
            </a:r>
          </a:p>
          <a:p>
            <a:pPr eaLnBrk="1" hangingPunct="1"/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8E66FD-D1D0-4CB3-AA6B-BEC75F30BB85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Thermodynamics: Entropy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Entropy (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A measure of how dispersed the energy in a system is at a specific temperature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Energy distribution affected by molecular motion, volume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Second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Law of Thermodynamics: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The entropy </a:t>
            </a:r>
            <a:r>
              <a:rPr lang="en-US" dirty="0">
                <a:latin typeface="+mn-lt"/>
              </a:rPr>
              <a:t>of the universe increases in any spontaneous </a:t>
            </a:r>
            <a:r>
              <a:rPr lang="en-US" dirty="0" smtClean="0">
                <a:latin typeface="+mn-lt"/>
              </a:rPr>
              <a:t>process</a:t>
            </a:r>
            <a:endParaRPr lang="en-US" dirty="0"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>
                <a:latin typeface="+mn-lt"/>
                <a:sym typeface="Symbol" charset="0"/>
              </a:rPr>
              <a:t>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univ</a:t>
            </a:r>
            <a:r>
              <a:rPr lang="en-US" dirty="0">
                <a:latin typeface="+mn-lt"/>
                <a:sym typeface="Symbol" charset="0"/>
              </a:rPr>
              <a:t> = 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sys</a:t>
            </a:r>
            <a:r>
              <a:rPr lang="en-US" dirty="0">
                <a:latin typeface="+mn-lt"/>
                <a:sym typeface="Symbol" charset="0"/>
              </a:rPr>
              <a:t>  +  </a:t>
            </a:r>
            <a:r>
              <a:rPr lang="en-US" i="1" dirty="0" err="1">
                <a:latin typeface="+mn-lt"/>
                <a:sym typeface="Symbol" charset="0"/>
              </a:rPr>
              <a:t>S</a:t>
            </a:r>
            <a:r>
              <a:rPr lang="en-US" baseline="-25000" dirty="0" err="1">
                <a:latin typeface="+mn-lt"/>
                <a:sym typeface="Symbol" charset="0"/>
              </a:rPr>
              <a:t>surr</a:t>
            </a:r>
            <a:r>
              <a:rPr lang="en-US" dirty="0">
                <a:latin typeface="+mn-lt"/>
                <a:sym typeface="Symbol" charset="0"/>
              </a:rPr>
              <a:t>  &gt; 0</a:t>
            </a:r>
            <a:endParaRPr lang="en-US" dirty="0"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FE1EE8F3-DCE6-479E-AFF1-286B4A47E164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4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972D16C5-DFB8-416C-9EB8-964D6C2D8FB9}" type="slidenum">
              <a:rPr lang="en-US" sz="1100" b="1">
                <a:solidFill>
                  <a:srgbClr val="F7D300"/>
                </a:solidFill>
              </a:rPr>
              <a:pPr algn="r"/>
              <a:t>8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Entropy and Microstates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>
                <a:latin typeface="+mn-lt"/>
              </a:rPr>
              <a:t>The motion of molecules is </a:t>
            </a:r>
            <a:r>
              <a:rPr lang="en-US" b="1" dirty="0">
                <a:latin typeface="+mn-lt"/>
              </a:rPr>
              <a:t>quantized</a:t>
            </a:r>
            <a:r>
              <a:rPr lang="en-US" dirty="0">
                <a:latin typeface="+mn-lt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 smtClean="0">
                <a:latin typeface="+mn-lt"/>
              </a:rPr>
              <a:t>Different </a:t>
            </a:r>
            <a:r>
              <a:rPr lang="en-US" dirty="0">
                <a:latin typeface="+mn-lt"/>
              </a:rPr>
              <a:t>molecular states related to molecular motion are separated by specific </a:t>
            </a:r>
            <a:r>
              <a:rPr lang="en-US" dirty="0" smtClean="0">
                <a:latin typeface="+mn-lt"/>
              </a:rPr>
              <a:t>energies.</a:t>
            </a: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Energy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dirty="0">
                <a:latin typeface="+mn-lt"/>
              </a:rPr>
              <a:t>or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nergy Level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 smtClean="0">
                <a:latin typeface="+mn-lt"/>
              </a:rPr>
              <a:t>An </a:t>
            </a:r>
            <a:r>
              <a:rPr lang="en-US" dirty="0">
                <a:latin typeface="+mn-lt"/>
              </a:rPr>
              <a:t>allowed value of </a:t>
            </a:r>
            <a:r>
              <a:rPr lang="en-US" dirty="0" smtClean="0">
                <a:latin typeface="+mn-lt"/>
              </a:rPr>
              <a:t>energy</a:t>
            </a: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Microstate: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unique distribution of particles among energy </a:t>
            </a:r>
            <a:r>
              <a:rPr lang="en-US" dirty="0" smtClean="0">
                <a:latin typeface="+mn-lt"/>
              </a:rPr>
              <a:t>levels</a:t>
            </a:r>
            <a:endParaRPr lang="en-US" dirty="0">
              <a:latin typeface="+mn-lt"/>
            </a:endParaRP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248400"/>
            <a:ext cx="990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18 - </a:t>
            </a:r>
            <a:fld id="{EAC14BBB-9213-4951-9D98-DADB0F7B32D4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62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FE1B0C9-B90A-40E4-B9BA-562F9EFB86A1}" type="slidenum">
              <a:rPr lang="en-US" sz="1100" b="1">
                <a:solidFill>
                  <a:srgbClr val="F7D300"/>
                </a:solidFill>
              </a:rPr>
              <a:pPr algn="r"/>
              <a:t>9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33943</TotalTime>
  <Words>1330</Words>
  <Application>Microsoft Macintosh PowerPoint</Application>
  <PresentationFormat>On-screen Show (4:3)</PresentationFormat>
  <Paragraphs>339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Arial Black</vt:lpstr>
      <vt:lpstr>Helvetica</vt:lpstr>
      <vt:lpstr>Calibri</vt:lpstr>
      <vt:lpstr>ＭＳ Ｐゴシック</vt:lpstr>
      <vt:lpstr>Symbol</vt:lpstr>
      <vt:lpstr>Wingdings</vt:lpstr>
      <vt:lpstr>Times</vt:lpstr>
      <vt:lpstr>1_Default Design</vt:lpstr>
      <vt:lpstr>3_Custom Design</vt:lpstr>
      <vt:lpstr>1_Default Design</vt:lpstr>
      <vt:lpstr>1_Default Design</vt:lpstr>
      <vt:lpstr>1_Default Design</vt:lpstr>
      <vt:lpstr>1_Default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This concludes the Lecture PowerPoint presentation for  Chapter 12</vt:lpstr>
    </vt:vector>
  </TitlesOfParts>
  <Company>OffCenter Concept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Compositor</dc:creator>
  <cp:lastModifiedBy>kbarron</cp:lastModifiedBy>
  <cp:revision>408</cp:revision>
  <dcterms:created xsi:type="dcterms:W3CDTF">2014-01-15T23:14:48Z</dcterms:created>
  <dcterms:modified xsi:type="dcterms:W3CDTF">2014-06-17T18:29:20Z</dcterms:modified>
</cp:coreProperties>
</file>