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53" r:id="rId2"/>
  </p:sldMasterIdLst>
  <p:notesMasterIdLst>
    <p:notesMasterId r:id="rId46"/>
  </p:notesMasterIdLst>
  <p:handoutMasterIdLst>
    <p:handoutMasterId r:id="rId47"/>
  </p:handoutMasterIdLst>
  <p:sldIdLst>
    <p:sldId id="268" r:id="rId3"/>
    <p:sldId id="695" r:id="rId4"/>
    <p:sldId id="960" r:id="rId5"/>
    <p:sldId id="961" r:id="rId6"/>
    <p:sldId id="962" r:id="rId7"/>
    <p:sldId id="963" r:id="rId8"/>
    <p:sldId id="965" r:id="rId9"/>
    <p:sldId id="966" r:id="rId10"/>
    <p:sldId id="967" r:id="rId11"/>
    <p:sldId id="969" r:id="rId12"/>
    <p:sldId id="954" r:id="rId13"/>
    <p:sldId id="970" r:id="rId14"/>
    <p:sldId id="971" r:id="rId15"/>
    <p:sldId id="973" r:id="rId16"/>
    <p:sldId id="955" r:id="rId17"/>
    <p:sldId id="974" r:id="rId18"/>
    <p:sldId id="975" r:id="rId19"/>
    <p:sldId id="930" r:id="rId20"/>
    <p:sldId id="932" r:id="rId21"/>
    <p:sldId id="933" r:id="rId22"/>
    <p:sldId id="976" r:id="rId23"/>
    <p:sldId id="980" r:id="rId24"/>
    <p:sldId id="979" r:id="rId25"/>
    <p:sldId id="935" r:id="rId26"/>
    <p:sldId id="936" r:id="rId27"/>
    <p:sldId id="937" r:id="rId28"/>
    <p:sldId id="938" r:id="rId29"/>
    <p:sldId id="939" r:id="rId30"/>
    <p:sldId id="940" r:id="rId31"/>
    <p:sldId id="942" r:id="rId32"/>
    <p:sldId id="943" r:id="rId33"/>
    <p:sldId id="944" r:id="rId34"/>
    <p:sldId id="945" r:id="rId35"/>
    <p:sldId id="977" r:id="rId36"/>
    <p:sldId id="946" r:id="rId37"/>
    <p:sldId id="948" r:id="rId38"/>
    <p:sldId id="947" r:id="rId39"/>
    <p:sldId id="949" r:id="rId40"/>
    <p:sldId id="978" r:id="rId41"/>
    <p:sldId id="951" r:id="rId42"/>
    <p:sldId id="953" r:id="rId43"/>
    <p:sldId id="981" r:id="rId44"/>
    <p:sldId id="25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3E"/>
    <a:srgbClr val="008080"/>
    <a:srgbClr val="163336"/>
    <a:srgbClr val="FFCC00"/>
    <a:srgbClr val="335359"/>
    <a:srgbClr val="FCEA10"/>
    <a:srgbClr val="F7D30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06" autoAdjust="0"/>
    <p:restoredTop sz="85714" autoAdjust="0"/>
  </p:normalViewPr>
  <p:slideViewPr>
    <p:cSldViewPr>
      <p:cViewPr>
        <p:scale>
          <a:sx n="50" d="100"/>
          <a:sy n="50" d="100"/>
        </p:scale>
        <p:origin x="-69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539187-7501-4C26-9CB8-64A50EDACB82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6F625FF-0C34-4104-A344-FF374B8A2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6AF52F-E595-4563-ACA2-941E48F24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C9464F-B780-41FA-BABD-69A3A146C420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22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D654CD-DFF1-4A5C-A179-10FC7033F1B8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24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69F7A2-3A94-47FC-A712-C8EA08722A50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26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E2A54A-97F1-4242-83C9-F74D63F44390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27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C00B8F-90AF-4AD4-9A54-8347933E2E86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28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DE05F5-58C8-4A01-9EE7-B350862DF025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29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FB14DF-86DF-4961-BEBD-C2B6D2B6B089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30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93345C-204B-43C0-8C0C-791A5E89DEC9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31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9EBD77-123C-4A3C-957F-0CF05B3CC569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32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Animation: Add box around last half of equation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A46342-C832-40EA-A767-329C72199EA7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B30947-980A-4166-8A48-5B1549CC6560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33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192CA8-1784-4F10-BC7B-4F7C3162067C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36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pitchFamily="34" charset="0"/>
              </a:rPr>
              <a:t>Animation in two parts: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pitchFamily="34" charset="0"/>
              </a:rPr>
              <a:t>	1.  Starting with picture on left with arrow/text indicating direction of solvent flow.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pitchFamily="34" charset="0"/>
              </a:rPr>
              <a:t>	2.  Add picture on right with red box indicating </a:t>
            </a:r>
            <a:r>
              <a:rPr lang="el-GR" smtClean="0">
                <a:latin typeface="Calibri" pitchFamily="34" charset="0"/>
              </a:rPr>
              <a:t>Δ</a:t>
            </a:r>
            <a:r>
              <a:rPr lang="en-US" smtClean="0">
                <a:latin typeface="Calibri" pitchFamily="34" charset="0"/>
              </a:rPr>
              <a:t> osmotic pressure.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33BF19-51AE-4388-B5C7-3037E0D7432D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37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9DB345-3509-4059-ADCD-DB75D2DCC7CD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41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32AEE7-CB2B-438D-BD27-8CCEFB390F19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5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AB7D6B-0A03-4AEF-93AC-4BB40EEE611B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7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DF4680-2DA2-4F57-B71E-72B99BE0E610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9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</a:rPr>
              <a:t>Animation in three parts:</a:t>
            </a:r>
          </a:p>
          <a:p>
            <a:pPr eaLnBrk="1" hangingPunct="1"/>
            <a:r>
              <a:rPr lang="en-US" smtClean="0">
                <a:latin typeface="Calibri" pitchFamily="34" charset="0"/>
              </a:rPr>
              <a:t>	1.  starting with first five equations, add arrows to cancel species on both sides.</a:t>
            </a:r>
          </a:p>
          <a:p>
            <a:pPr eaLnBrk="1" hangingPunct="1"/>
            <a:r>
              <a:rPr lang="en-US" smtClean="0">
                <a:latin typeface="Calibri" pitchFamily="34" charset="0"/>
              </a:rPr>
              <a:t>	2.  add ovals around remaining species, show summary equation.</a:t>
            </a:r>
          </a:p>
          <a:p>
            <a:pPr eaLnBrk="1" hangingPunct="1"/>
            <a:r>
              <a:rPr lang="en-US" smtClean="0">
                <a:latin typeface="Calibri" pitchFamily="34" charset="0"/>
              </a:rPr>
              <a:t>	3.  add equation for lattice energy.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0D4355-35E1-4158-9C76-A3836FCAA954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12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28E915-8A33-4AD8-8E1D-E152B40A8D8A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20</a:t>
            </a:fld>
            <a:endParaRPr lang="en-US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F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9"/>
          <p:cNvSpPr>
            <a:spLocks noChangeArrowheads="1"/>
          </p:cNvSpPr>
          <p:nvPr userDrawn="1"/>
        </p:nvSpPr>
        <p:spPr bwMode="auto">
          <a:xfrm>
            <a:off x="0" y="4343400"/>
            <a:ext cx="9144000" cy="2514600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2"/>
          <p:cNvSpPr txBox="1"/>
          <p:nvPr userDrawn="1"/>
        </p:nvSpPr>
        <p:spPr>
          <a:xfrm>
            <a:off x="1447800" y="4599057"/>
            <a:ext cx="4743681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tIns="91440" bIns="91440" anchor="ctr"/>
          <a:lstStyle>
            <a:lvl1pPr eaLnBrk="0" hangingPunct="0">
              <a:defRPr sz="4000" b="1">
                <a:solidFill>
                  <a:srgbClr val="F7D3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0" hangingPunct="0">
              <a:defRPr sz="4000" b="1">
                <a:solidFill>
                  <a:schemeClr val="bg1"/>
                </a:solidFill>
              </a:defRPr>
            </a:lvl2pPr>
            <a:lvl3pPr eaLnBrk="0" hangingPunct="0">
              <a:defRPr sz="4000" b="1">
                <a:solidFill>
                  <a:schemeClr val="bg1"/>
                </a:solidFill>
              </a:defRPr>
            </a:lvl3pPr>
            <a:lvl4pPr eaLnBrk="0" hangingPunct="0">
              <a:defRPr sz="4000" b="1">
                <a:solidFill>
                  <a:schemeClr val="bg1"/>
                </a:solidFill>
              </a:defRPr>
            </a:lvl4pPr>
            <a:lvl5pPr eaLnBrk="0" hangingPunct="0">
              <a:defRPr sz="40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9pPr>
          </a:lstStyle>
          <a:p>
            <a:pPr algn="r">
              <a:defRPr/>
            </a:pPr>
            <a:r>
              <a:rPr lang="en-US" sz="6600" b="0" dirty="0" smtClean="0"/>
              <a:t>Chapter</a:t>
            </a:r>
            <a:endParaRPr lang="en-US" sz="6600" b="0" dirty="0"/>
          </a:p>
        </p:txBody>
      </p:sp>
      <p:grpSp>
        <p:nvGrpSpPr>
          <p:cNvPr id="7" name="Group 3207"/>
          <p:cNvGrpSpPr/>
          <p:nvPr userDrawn="1"/>
        </p:nvGrpSpPr>
        <p:grpSpPr>
          <a:xfrm>
            <a:off x="2157788" y="990600"/>
            <a:ext cx="6994525" cy="3590926"/>
            <a:chOff x="147638" y="1658938"/>
            <a:chExt cx="6994525" cy="3590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07"/>
            <p:cNvSpPr>
              <a:spLocks/>
            </p:cNvSpPr>
            <p:nvPr/>
          </p:nvSpPr>
          <p:spPr bwMode="auto">
            <a:xfrm>
              <a:off x="1204913" y="1658938"/>
              <a:ext cx="1289050" cy="1108075"/>
            </a:xfrm>
            <a:custGeom>
              <a:avLst/>
              <a:gdLst>
                <a:gd name="T0" fmla="*/ 174 w 812"/>
                <a:gd name="T1" fmla="*/ 0 h 698"/>
                <a:gd name="T2" fmla="*/ 0 w 812"/>
                <a:gd name="T3" fmla="*/ 362 h 698"/>
                <a:gd name="T4" fmla="*/ 228 w 812"/>
                <a:gd name="T5" fmla="*/ 698 h 698"/>
                <a:gd name="T6" fmla="*/ 636 w 812"/>
                <a:gd name="T7" fmla="*/ 668 h 698"/>
                <a:gd name="T8" fmla="*/ 812 w 812"/>
                <a:gd name="T9" fmla="*/ 300 h 698"/>
                <a:gd name="T10" fmla="*/ 608 w 812"/>
                <a:gd name="T11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98">
                  <a:moveTo>
                    <a:pt x="174" y="0"/>
                  </a:moveTo>
                  <a:lnTo>
                    <a:pt x="0" y="362"/>
                  </a:lnTo>
                  <a:lnTo>
                    <a:pt x="228" y="698"/>
                  </a:lnTo>
                  <a:lnTo>
                    <a:pt x="636" y="668"/>
                  </a:lnTo>
                  <a:lnTo>
                    <a:pt x="812" y="300"/>
                  </a:lnTo>
                  <a:lnTo>
                    <a:pt x="608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8"/>
            <p:cNvSpPr>
              <a:spLocks/>
            </p:cNvSpPr>
            <p:nvPr/>
          </p:nvSpPr>
          <p:spPr bwMode="auto">
            <a:xfrm>
              <a:off x="195263" y="1658938"/>
              <a:ext cx="1285875" cy="622300"/>
            </a:xfrm>
            <a:custGeom>
              <a:avLst/>
              <a:gdLst>
                <a:gd name="T0" fmla="*/ 26 w 810"/>
                <a:gd name="T1" fmla="*/ 0 h 392"/>
                <a:gd name="T2" fmla="*/ 0 w 810"/>
                <a:gd name="T3" fmla="*/ 54 h 392"/>
                <a:gd name="T4" fmla="*/ 228 w 810"/>
                <a:gd name="T5" fmla="*/ 392 h 392"/>
                <a:gd name="T6" fmla="*/ 636 w 810"/>
                <a:gd name="T7" fmla="*/ 362 h 392"/>
                <a:gd name="T8" fmla="*/ 810 w 810"/>
                <a:gd name="T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92">
                  <a:moveTo>
                    <a:pt x="26" y="0"/>
                  </a:moveTo>
                  <a:lnTo>
                    <a:pt x="0" y="54"/>
                  </a:lnTo>
                  <a:lnTo>
                    <a:pt x="228" y="392"/>
                  </a:lnTo>
                  <a:lnTo>
                    <a:pt x="636" y="362"/>
                  </a:lnTo>
                  <a:lnTo>
                    <a:pt x="81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9"/>
            <p:cNvSpPr>
              <a:spLocks/>
            </p:cNvSpPr>
            <p:nvPr/>
          </p:nvSpPr>
          <p:spPr bwMode="auto">
            <a:xfrm>
              <a:off x="2214563" y="20875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3224213" y="257651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6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6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11"/>
            <p:cNvSpPr>
              <a:spLocks/>
            </p:cNvSpPr>
            <p:nvPr/>
          </p:nvSpPr>
          <p:spPr bwMode="auto">
            <a:xfrm>
              <a:off x="4233863" y="30622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2"/>
            <p:cNvSpPr>
              <a:spLocks/>
            </p:cNvSpPr>
            <p:nvPr/>
          </p:nvSpPr>
          <p:spPr bwMode="auto">
            <a:xfrm>
              <a:off x="5243513" y="3548063"/>
              <a:ext cx="1289050" cy="1168400"/>
            </a:xfrm>
            <a:custGeom>
              <a:avLst/>
              <a:gdLst>
                <a:gd name="T0" fmla="*/ 176 w 812"/>
                <a:gd name="T1" fmla="*/ 30 h 736"/>
                <a:gd name="T2" fmla="*/ 0 w 812"/>
                <a:gd name="T3" fmla="*/ 398 h 736"/>
                <a:gd name="T4" fmla="*/ 230 w 812"/>
                <a:gd name="T5" fmla="*/ 736 h 736"/>
                <a:gd name="T6" fmla="*/ 636 w 812"/>
                <a:gd name="T7" fmla="*/ 704 h 736"/>
                <a:gd name="T8" fmla="*/ 812 w 812"/>
                <a:gd name="T9" fmla="*/ 338 h 736"/>
                <a:gd name="T10" fmla="*/ 584 w 812"/>
                <a:gd name="T11" fmla="*/ 0 h 736"/>
                <a:gd name="T12" fmla="*/ 176 w 812"/>
                <a:gd name="T13" fmla="*/ 3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6">
                  <a:moveTo>
                    <a:pt x="176" y="30"/>
                  </a:moveTo>
                  <a:lnTo>
                    <a:pt x="0" y="398"/>
                  </a:lnTo>
                  <a:lnTo>
                    <a:pt x="230" y="736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13"/>
            <p:cNvSpPr>
              <a:spLocks/>
            </p:cNvSpPr>
            <p:nvPr/>
          </p:nvSpPr>
          <p:spPr bwMode="auto">
            <a:xfrm>
              <a:off x="6253163" y="4040188"/>
              <a:ext cx="876300" cy="1162050"/>
            </a:xfrm>
            <a:custGeom>
              <a:avLst/>
              <a:gdLst>
                <a:gd name="T0" fmla="*/ 552 w 552"/>
                <a:gd name="T1" fmla="*/ 0 h 732"/>
                <a:gd name="T2" fmla="*/ 176 w 552"/>
                <a:gd name="T3" fmla="*/ 28 h 732"/>
                <a:gd name="T4" fmla="*/ 0 w 552"/>
                <a:gd name="T5" fmla="*/ 394 h 732"/>
                <a:gd name="T6" fmla="*/ 230 w 552"/>
                <a:gd name="T7" fmla="*/ 732 h 732"/>
                <a:gd name="T8" fmla="*/ 552 w 552"/>
                <a:gd name="T9" fmla="*/ 70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732">
                  <a:moveTo>
                    <a:pt x="552" y="0"/>
                  </a:moveTo>
                  <a:lnTo>
                    <a:pt x="176" y="28"/>
                  </a:lnTo>
                  <a:lnTo>
                    <a:pt x="0" y="394"/>
                  </a:lnTo>
                  <a:lnTo>
                    <a:pt x="230" y="732"/>
                  </a:lnTo>
                  <a:lnTo>
                    <a:pt x="552" y="708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14"/>
            <p:cNvSpPr>
              <a:spLocks/>
            </p:cNvSpPr>
            <p:nvPr/>
          </p:nvSpPr>
          <p:spPr bwMode="auto">
            <a:xfrm>
              <a:off x="3141663" y="1658938"/>
              <a:ext cx="1289050" cy="965200"/>
            </a:xfrm>
            <a:custGeom>
              <a:avLst/>
              <a:gdLst>
                <a:gd name="T0" fmla="*/ 130 w 812"/>
                <a:gd name="T1" fmla="*/ 0 h 608"/>
                <a:gd name="T2" fmla="*/ 0 w 812"/>
                <a:gd name="T3" fmla="*/ 270 h 608"/>
                <a:gd name="T4" fmla="*/ 228 w 812"/>
                <a:gd name="T5" fmla="*/ 608 h 608"/>
                <a:gd name="T6" fmla="*/ 636 w 812"/>
                <a:gd name="T7" fmla="*/ 578 h 608"/>
                <a:gd name="T8" fmla="*/ 812 w 812"/>
                <a:gd name="T9" fmla="*/ 210 h 608"/>
                <a:gd name="T10" fmla="*/ 670 w 812"/>
                <a:gd name="T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08">
                  <a:moveTo>
                    <a:pt x="130" y="0"/>
                  </a:moveTo>
                  <a:lnTo>
                    <a:pt x="0" y="270"/>
                  </a:lnTo>
                  <a:lnTo>
                    <a:pt x="228" y="608"/>
                  </a:lnTo>
                  <a:lnTo>
                    <a:pt x="636" y="578"/>
                  </a:lnTo>
                  <a:lnTo>
                    <a:pt x="812" y="210"/>
                  </a:lnTo>
                  <a:lnTo>
                    <a:pt x="67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5"/>
            <p:cNvSpPr>
              <a:spLocks/>
            </p:cNvSpPr>
            <p:nvPr/>
          </p:nvSpPr>
          <p:spPr bwMode="auto">
            <a:xfrm>
              <a:off x="4151313" y="19446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>
              <a:off x="5160963" y="24304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17"/>
            <p:cNvSpPr>
              <a:spLocks/>
            </p:cNvSpPr>
            <p:nvPr/>
          </p:nvSpPr>
          <p:spPr bwMode="auto">
            <a:xfrm>
              <a:off x="6170613" y="2919413"/>
              <a:ext cx="958850" cy="1165225"/>
            </a:xfrm>
            <a:custGeom>
              <a:avLst/>
              <a:gdLst>
                <a:gd name="T0" fmla="*/ 604 w 604"/>
                <a:gd name="T1" fmla="*/ 30 h 734"/>
                <a:gd name="T2" fmla="*/ 582 w 604"/>
                <a:gd name="T3" fmla="*/ 0 h 734"/>
                <a:gd name="T4" fmla="*/ 176 w 604"/>
                <a:gd name="T5" fmla="*/ 30 h 734"/>
                <a:gd name="T6" fmla="*/ 0 w 604"/>
                <a:gd name="T7" fmla="*/ 396 h 734"/>
                <a:gd name="T8" fmla="*/ 228 w 604"/>
                <a:gd name="T9" fmla="*/ 734 h 734"/>
                <a:gd name="T10" fmla="*/ 604 w 604"/>
                <a:gd name="T11" fmla="*/ 70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4" h="734">
                  <a:moveTo>
                    <a:pt x="604" y="30"/>
                  </a:moveTo>
                  <a:lnTo>
                    <a:pt x="582" y="0"/>
                  </a:lnTo>
                  <a:lnTo>
                    <a:pt x="176" y="30"/>
                  </a:lnTo>
                  <a:lnTo>
                    <a:pt x="0" y="396"/>
                  </a:lnTo>
                  <a:lnTo>
                    <a:pt x="228" y="734"/>
                  </a:lnTo>
                  <a:lnTo>
                    <a:pt x="604" y="706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18"/>
            <p:cNvSpPr>
              <a:spLocks/>
            </p:cNvSpPr>
            <p:nvPr/>
          </p:nvSpPr>
          <p:spPr bwMode="auto">
            <a:xfrm>
              <a:off x="4205288" y="1658938"/>
              <a:ext cx="1009650" cy="333375"/>
            </a:xfrm>
            <a:custGeom>
              <a:avLst/>
              <a:gdLst>
                <a:gd name="T0" fmla="*/ 0 w 636"/>
                <a:gd name="T1" fmla="*/ 0 h 210"/>
                <a:gd name="T2" fmla="*/ 142 w 636"/>
                <a:gd name="T3" fmla="*/ 210 h 210"/>
                <a:gd name="T4" fmla="*/ 548 w 636"/>
                <a:gd name="T5" fmla="*/ 180 h 210"/>
                <a:gd name="T6" fmla="*/ 636 w 636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6" h="210">
                  <a:moveTo>
                    <a:pt x="0" y="0"/>
                  </a:moveTo>
                  <a:lnTo>
                    <a:pt x="142" y="210"/>
                  </a:lnTo>
                  <a:lnTo>
                    <a:pt x="548" y="180"/>
                  </a:lnTo>
                  <a:lnTo>
                    <a:pt x="636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19"/>
            <p:cNvSpPr>
              <a:spLocks/>
            </p:cNvSpPr>
            <p:nvPr/>
          </p:nvSpPr>
          <p:spPr bwMode="auto">
            <a:xfrm>
              <a:off x="5075238" y="1658938"/>
              <a:ext cx="1292225" cy="819150"/>
            </a:xfrm>
            <a:custGeom>
              <a:avLst/>
              <a:gdLst>
                <a:gd name="T0" fmla="*/ 88 w 814"/>
                <a:gd name="T1" fmla="*/ 0 h 516"/>
                <a:gd name="T2" fmla="*/ 0 w 814"/>
                <a:gd name="T3" fmla="*/ 180 h 516"/>
                <a:gd name="T4" fmla="*/ 230 w 814"/>
                <a:gd name="T5" fmla="*/ 516 h 516"/>
                <a:gd name="T6" fmla="*/ 636 w 814"/>
                <a:gd name="T7" fmla="*/ 486 h 516"/>
                <a:gd name="T8" fmla="*/ 814 w 814"/>
                <a:gd name="T9" fmla="*/ 120 h 516"/>
                <a:gd name="T10" fmla="*/ 732 w 814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4" h="516">
                  <a:moveTo>
                    <a:pt x="88" y="0"/>
                  </a:moveTo>
                  <a:lnTo>
                    <a:pt x="0" y="180"/>
                  </a:lnTo>
                  <a:lnTo>
                    <a:pt x="230" y="516"/>
                  </a:lnTo>
                  <a:lnTo>
                    <a:pt x="636" y="486"/>
                  </a:lnTo>
                  <a:lnTo>
                    <a:pt x="814" y="120"/>
                  </a:lnTo>
                  <a:lnTo>
                    <a:pt x="7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20"/>
            <p:cNvSpPr>
              <a:spLocks/>
            </p:cNvSpPr>
            <p:nvPr/>
          </p:nvSpPr>
          <p:spPr bwMode="auto">
            <a:xfrm>
              <a:off x="6084888" y="1798638"/>
              <a:ext cx="1044575" cy="1168400"/>
            </a:xfrm>
            <a:custGeom>
              <a:avLst/>
              <a:gdLst>
                <a:gd name="T0" fmla="*/ 658 w 658"/>
                <a:gd name="T1" fmla="*/ 108 h 736"/>
                <a:gd name="T2" fmla="*/ 584 w 658"/>
                <a:gd name="T3" fmla="*/ 0 h 736"/>
                <a:gd name="T4" fmla="*/ 178 w 658"/>
                <a:gd name="T5" fmla="*/ 32 h 736"/>
                <a:gd name="T6" fmla="*/ 0 w 658"/>
                <a:gd name="T7" fmla="*/ 398 h 736"/>
                <a:gd name="T8" fmla="*/ 230 w 658"/>
                <a:gd name="T9" fmla="*/ 736 h 736"/>
                <a:gd name="T10" fmla="*/ 636 w 658"/>
                <a:gd name="T11" fmla="*/ 706 h 736"/>
                <a:gd name="T12" fmla="*/ 658 w 658"/>
                <a:gd name="T13" fmla="*/ 66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736">
                  <a:moveTo>
                    <a:pt x="658" y="108"/>
                  </a:moveTo>
                  <a:lnTo>
                    <a:pt x="584" y="0"/>
                  </a:lnTo>
                  <a:lnTo>
                    <a:pt x="178" y="32"/>
                  </a:lnTo>
                  <a:lnTo>
                    <a:pt x="0" y="398"/>
                  </a:lnTo>
                  <a:lnTo>
                    <a:pt x="230" y="736"/>
                  </a:lnTo>
                  <a:lnTo>
                    <a:pt x="636" y="706"/>
                  </a:lnTo>
                  <a:lnTo>
                    <a:pt x="658" y="662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121"/>
            <p:cNvSpPr>
              <a:spLocks/>
            </p:cNvSpPr>
            <p:nvPr/>
          </p:nvSpPr>
          <p:spPr bwMode="auto">
            <a:xfrm>
              <a:off x="7094538" y="2849563"/>
              <a:ext cx="34925" cy="117475"/>
            </a:xfrm>
            <a:custGeom>
              <a:avLst/>
              <a:gdLst>
                <a:gd name="T0" fmla="*/ 22 w 22"/>
                <a:gd name="T1" fmla="*/ 74 h 74"/>
                <a:gd name="T2" fmla="*/ 22 w 22"/>
                <a:gd name="T3" fmla="*/ 0 h 74"/>
                <a:gd name="T4" fmla="*/ 0 w 22"/>
                <a:gd name="T5" fmla="*/ 44 h 74"/>
                <a:gd name="T6" fmla="*/ 22 w 2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4">
                  <a:moveTo>
                    <a:pt x="22" y="74"/>
                  </a:moveTo>
                  <a:lnTo>
                    <a:pt x="22" y="0"/>
                  </a:lnTo>
                  <a:lnTo>
                    <a:pt x="0" y="44"/>
                  </a:lnTo>
                  <a:lnTo>
                    <a:pt x="22" y="74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22"/>
            <p:cNvSpPr>
              <a:spLocks/>
            </p:cNvSpPr>
            <p:nvPr/>
          </p:nvSpPr>
          <p:spPr bwMode="auto">
            <a:xfrm>
              <a:off x="6237288" y="1658938"/>
              <a:ext cx="844550" cy="190500"/>
            </a:xfrm>
            <a:custGeom>
              <a:avLst/>
              <a:gdLst>
                <a:gd name="T0" fmla="*/ 0 w 532"/>
                <a:gd name="T1" fmla="*/ 0 h 120"/>
                <a:gd name="T2" fmla="*/ 82 w 532"/>
                <a:gd name="T3" fmla="*/ 120 h 120"/>
                <a:gd name="T4" fmla="*/ 488 w 532"/>
                <a:gd name="T5" fmla="*/ 88 h 120"/>
                <a:gd name="T6" fmla="*/ 532 w 5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120">
                  <a:moveTo>
                    <a:pt x="0" y="0"/>
                  </a:moveTo>
                  <a:lnTo>
                    <a:pt x="82" y="120"/>
                  </a:lnTo>
                  <a:lnTo>
                    <a:pt x="488" y="88"/>
                  </a:lnTo>
                  <a:lnTo>
                    <a:pt x="5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123"/>
            <p:cNvSpPr>
              <a:spLocks/>
            </p:cNvSpPr>
            <p:nvPr/>
          </p:nvSpPr>
          <p:spPr bwMode="auto">
            <a:xfrm>
              <a:off x="7011988" y="1658938"/>
              <a:ext cx="117475" cy="311150"/>
            </a:xfrm>
            <a:custGeom>
              <a:avLst/>
              <a:gdLst>
                <a:gd name="T0" fmla="*/ 44 w 74"/>
                <a:gd name="T1" fmla="*/ 0 h 196"/>
                <a:gd name="T2" fmla="*/ 0 w 74"/>
                <a:gd name="T3" fmla="*/ 88 h 196"/>
                <a:gd name="T4" fmla="*/ 74 w 74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96">
                  <a:moveTo>
                    <a:pt x="44" y="0"/>
                  </a:moveTo>
                  <a:lnTo>
                    <a:pt x="0" y="88"/>
                  </a:lnTo>
                  <a:lnTo>
                    <a:pt x="74" y="196"/>
                  </a:lnTo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124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125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26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2166938" y="26717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4 w 58"/>
                <a:gd name="T15" fmla="*/ 18 h 60"/>
                <a:gd name="T16" fmla="*/ 4 w 58"/>
                <a:gd name="T17" fmla="*/ 18 h 60"/>
                <a:gd name="T18" fmla="*/ 2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40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8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>
              <a:off x="2532063" y="32083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>
              <a:off x="1522413" y="27193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>
              <a:off x="1157288" y="21859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>
              <a:off x="512763" y="22336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>
              <a:off x="147638" y="17002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3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34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135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136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137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138"/>
            <p:cNvSpPr>
              <a:spLocks/>
            </p:cNvSpPr>
            <p:nvPr/>
          </p:nvSpPr>
          <p:spPr bwMode="auto">
            <a:xfrm>
              <a:off x="3541713" y="36941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50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2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139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140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141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142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143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144"/>
            <p:cNvSpPr>
              <a:spLocks/>
            </p:cNvSpPr>
            <p:nvPr/>
          </p:nvSpPr>
          <p:spPr bwMode="auto">
            <a:xfrm>
              <a:off x="4551363" y="41798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4 h 60"/>
                <a:gd name="T44" fmla="*/ 56 w 58"/>
                <a:gd name="T45" fmla="*/ 44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145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146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147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148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150"/>
            <p:cNvSpPr>
              <a:spLocks/>
            </p:cNvSpPr>
            <p:nvPr/>
          </p:nvSpPr>
          <p:spPr bwMode="auto">
            <a:xfrm>
              <a:off x="5561013" y="46688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151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52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153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54"/>
            <p:cNvSpPr>
              <a:spLocks/>
            </p:cNvSpPr>
            <p:nvPr/>
          </p:nvSpPr>
          <p:spPr bwMode="auto">
            <a:xfrm>
              <a:off x="6570663" y="515461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55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56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57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158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159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160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161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162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163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164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165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166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6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68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69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70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71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72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73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74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75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76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177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178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179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180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181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183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18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185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186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18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188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89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90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191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192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193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19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6" name="Rectangle 199"/>
          <p:cNvSpPr>
            <a:spLocks noChangeArrowheads="1"/>
          </p:cNvSpPr>
          <p:nvPr userDrawn="1"/>
        </p:nvSpPr>
        <p:spPr bwMode="auto">
          <a:xfrm>
            <a:off x="0" y="0"/>
            <a:ext cx="9144000" cy="1609725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" name="Freeform 208"/>
          <p:cNvSpPr>
            <a:spLocks noEditPoints="1"/>
          </p:cNvSpPr>
          <p:nvPr userDrawn="1"/>
        </p:nvSpPr>
        <p:spPr bwMode="auto">
          <a:xfrm>
            <a:off x="2354263" y="1211263"/>
            <a:ext cx="147637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2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2 w 110"/>
              <a:gd name="T29" fmla="*/ 50 h 126"/>
              <a:gd name="T30" fmla="*/ 80 w 110"/>
              <a:gd name="T31" fmla="*/ 40 h 126"/>
              <a:gd name="T32" fmla="*/ 76 w 110"/>
              <a:gd name="T33" fmla="*/ 32 h 126"/>
              <a:gd name="T34" fmla="*/ 52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0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0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0 w 110"/>
              <a:gd name="T69" fmla="*/ 106 h 126"/>
              <a:gd name="T70" fmla="*/ 64 w 110"/>
              <a:gd name="T71" fmla="*/ 104 h 126"/>
              <a:gd name="T72" fmla="*/ 80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2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0" y="54"/>
                </a:lnTo>
                <a:lnTo>
                  <a:pt x="30" y="50"/>
                </a:lnTo>
                <a:lnTo>
                  <a:pt x="38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2" y="54"/>
                </a:lnTo>
                <a:lnTo>
                  <a:pt x="82" y="50"/>
                </a:lnTo>
                <a:lnTo>
                  <a:pt x="82" y="50"/>
                </a:lnTo>
                <a:lnTo>
                  <a:pt x="80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2" y="24"/>
                </a:lnTo>
                <a:lnTo>
                  <a:pt x="52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0" y="2"/>
                </a:lnTo>
                <a:lnTo>
                  <a:pt x="42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0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0" y="106"/>
                </a:lnTo>
                <a:lnTo>
                  <a:pt x="50" y="106"/>
                </a:lnTo>
                <a:lnTo>
                  <a:pt x="64" y="104"/>
                </a:lnTo>
                <a:lnTo>
                  <a:pt x="74" y="98"/>
                </a:lnTo>
                <a:lnTo>
                  <a:pt x="80" y="90"/>
                </a:lnTo>
                <a:lnTo>
                  <a:pt x="82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" name="Freeform 209"/>
          <p:cNvSpPr>
            <a:spLocks/>
          </p:cNvSpPr>
          <p:nvPr userDrawn="1"/>
        </p:nvSpPr>
        <p:spPr bwMode="auto">
          <a:xfrm>
            <a:off x="2565400" y="1208088"/>
            <a:ext cx="147638" cy="169862"/>
          </a:xfrm>
          <a:custGeom>
            <a:avLst/>
            <a:gdLst>
              <a:gd name="T0" fmla="*/ 0 w 110"/>
              <a:gd name="T1" fmla="*/ 4 h 126"/>
              <a:gd name="T2" fmla="*/ 28 w 110"/>
              <a:gd name="T3" fmla="*/ 4 h 126"/>
              <a:gd name="T4" fmla="*/ 28 w 110"/>
              <a:gd name="T5" fmla="*/ 22 h 126"/>
              <a:gd name="T6" fmla="*/ 28 w 110"/>
              <a:gd name="T7" fmla="*/ 22 h 126"/>
              <a:gd name="T8" fmla="*/ 34 w 110"/>
              <a:gd name="T9" fmla="*/ 14 h 126"/>
              <a:gd name="T10" fmla="*/ 42 w 110"/>
              <a:gd name="T11" fmla="*/ 8 h 126"/>
              <a:gd name="T12" fmla="*/ 52 w 110"/>
              <a:gd name="T13" fmla="*/ 2 h 126"/>
              <a:gd name="T14" fmla="*/ 66 w 110"/>
              <a:gd name="T15" fmla="*/ 0 h 126"/>
              <a:gd name="T16" fmla="*/ 66 w 110"/>
              <a:gd name="T17" fmla="*/ 0 h 126"/>
              <a:gd name="T18" fmla="*/ 76 w 110"/>
              <a:gd name="T19" fmla="*/ 2 h 126"/>
              <a:gd name="T20" fmla="*/ 84 w 110"/>
              <a:gd name="T21" fmla="*/ 4 h 126"/>
              <a:gd name="T22" fmla="*/ 92 w 110"/>
              <a:gd name="T23" fmla="*/ 8 h 126"/>
              <a:gd name="T24" fmla="*/ 98 w 110"/>
              <a:gd name="T25" fmla="*/ 14 h 126"/>
              <a:gd name="T26" fmla="*/ 102 w 110"/>
              <a:gd name="T27" fmla="*/ 20 h 126"/>
              <a:gd name="T28" fmla="*/ 106 w 110"/>
              <a:gd name="T29" fmla="*/ 28 h 126"/>
              <a:gd name="T30" fmla="*/ 108 w 110"/>
              <a:gd name="T31" fmla="*/ 38 h 126"/>
              <a:gd name="T32" fmla="*/ 110 w 110"/>
              <a:gd name="T33" fmla="*/ 48 h 126"/>
              <a:gd name="T34" fmla="*/ 110 w 110"/>
              <a:gd name="T35" fmla="*/ 126 h 126"/>
              <a:gd name="T36" fmla="*/ 82 w 110"/>
              <a:gd name="T37" fmla="*/ 126 h 126"/>
              <a:gd name="T38" fmla="*/ 82 w 110"/>
              <a:gd name="T39" fmla="*/ 56 h 126"/>
              <a:gd name="T40" fmla="*/ 82 w 110"/>
              <a:gd name="T41" fmla="*/ 56 h 126"/>
              <a:gd name="T42" fmla="*/ 80 w 110"/>
              <a:gd name="T43" fmla="*/ 44 h 126"/>
              <a:gd name="T44" fmla="*/ 74 w 110"/>
              <a:gd name="T45" fmla="*/ 34 h 126"/>
              <a:gd name="T46" fmla="*/ 66 w 110"/>
              <a:gd name="T47" fmla="*/ 28 h 126"/>
              <a:gd name="T48" fmla="*/ 56 w 110"/>
              <a:gd name="T49" fmla="*/ 26 h 126"/>
              <a:gd name="T50" fmla="*/ 56 w 110"/>
              <a:gd name="T51" fmla="*/ 26 h 126"/>
              <a:gd name="T52" fmla="*/ 44 w 110"/>
              <a:gd name="T53" fmla="*/ 28 h 126"/>
              <a:gd name="T54" fmla="*/ 36 w 110"/>
              <a:gd name="T55" fmla="*/ 34 h 126"/>
              <a:gd name="T56" fmla="*/ 30 w 110"/>
              <a:gd name="T57" fmla="*/ 44 h 126"/>
              <a:gd name="T58" fmla="*/ 28 w 110"/>
              <a:gd name="T59" fmla="*/ 56 h 126"/>
              <a:gd name="T60" fmla="*/ 28 w 110"/>
              <a:gd name="T61" fmla="*/ 126 h 126"/>
              <a:gd name="T62" fmla="*/ 0 w 110"/>
              <a:gd name="T63" fmla="*/ 126 h 126"/>
              <a:gd name="T64" fmla="*/ 0 w 110"/>
              <a:gd name="T65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6" y="2"/>
                </a:lnTo>
                <a:lnTo>
                  <a:pt x="84" y="4"/>
                </a:lnTo>
                <a:lnTo>
                  <a:pt x="92" y="8"/>
                </a:lnTo>
                <a:lnTo>
                  <a:pt x="98" y="14"/>
                </a:lnTo>
                <a:lnTo>
                  <a:pt x="102" y="20"/>
                </a:lnTo>
                <a:lnTo>
                  <a:pt x="106" y="28"/>
                </a:lnTo>
                <a:lnTo>
                  <a:pt x="108" y="38"/>
                </a:lnTo>
                <a:lnTo>
                  <a:pt x="110" y="48"/>
                </a:lnTo>
                <a:lnTo>
                  <a:pt x="110" y="126"/>
                </a:lnTo>
                <a:lnTo>
                  <a:pt x="82" y="126"/>
                </a:lnTo>
                <a:lnTo>
                  <a:pt x="82" y="56"/>
                </a:lnTo>
                <a:lnTo>
                  <a:pt x="82" y="56"/>
                </a:lnTo>
                <a:lnTo>
                  <a:pt x="80" y="44"/>
                </a:lnTo>
                <a:lnTo>
                  <a:pt x="74" y="34"/>
                </a:lnTo>
                <a:lnTo>
                  <a:pt x="66" y="28"/>
                </a:lnTo>
                <a:lnTo>
                  <a:pt x="56" y="26"/>
                </a:lnTo>
                <a:lnTo>
                  <a:pt x="56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Freeform 210"/>
          <p:cNvSpPr>
            <a:spLocks noEditPoints="1"/>
          </p:cNvSpPr>
          <p:nvPr userDrawn="1"/>
        </p:nvSpPr>
        <p:spPr bwMode="auto">
          <a:xfrm>
            <a:off x="287496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4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Freeform 211"/>
          <p:cNvSpPr>
            <a:spLocks/>
          </p:cNvSpPr>
          <p:nvPr userDrawn="1"/>
        </p:nvSpPr>
        <p:spPr bwMode="auto">
          <a:xfrm>
            <a:off x="3070225" y="1168400"/>
            <a:ext cx="101600" cy="211138"/>
          </a:xfrm>
          <a:custGeom>
            <a:avLst/>
            <a:gdLst>
              <a:gd name="T0" fmla="*/ 16 w 76"/>
              <a:gd name="T1" fmla="*/ 122 h 158"/>
              <a:gd name="T2" fmla="*/ 16 w 76"/>
              <a:gd name="T3" fmla="*/ 58 h 158"/>
              <a:gd name="T4" fmla="*/ 0 w 76"/>
              <a:gd name="T5" fmla="*/ 58 h 158"/>
              <a:gd name="T6" fmla="*/ 0 w 76"/>
              <a:gd name="T7" fmla="*/ 34 h 158"/>
              <a:gd name="T8" fmla="*/ 16 w 76"/>
              <a:gd name="T9" fmla="*/ 34 h 158"/>
              <a:gd name="T10" fmla="*/ 16 w 76"/>
              <a:gd name="T11" fmla="*/ 0 h 158"/>
              <a:gd name="T12" fmla="*/ 44 w 76"/>
              <a:gd name="T13" fmla="*/ 0 h 158"/>
              <a:gd name="T14" fmla="*/ 44 w 76"/>
              <a:gd name="T15" fmla="*/ 34 h 158"/>
              <a:gd name="T16" fmla="*/ 76 w 76"/>
              <a:gd name="T17" fmla="*/ 34 h 158"/>
              <a:gd name="T18" fmla="*/ 76 w 76"/>
              <a:gd name="T19" fmla="*/ 58 h 158"/>
              <a:gd name="T20" fmla="*/ 44 w 76"/>
              <a:gd name="T21" fmla="*/ 58 h 158"/>
              <a:gd name="T22" fmla="*/ 44 w 76"/>
              <a:gd name="T23" fmla="*/ 118 h 158"/>
              <a:gd name="T24" fmla="*/ 44 w 76"/>
              <a:gd name="T25" fmla="*/ 118 h 158"/>
              <a:gd name="T26" fmla="*/ 44 w 76"/>
              <a:gd name="T27" fmla="*/ 124 h 158"/>
              <a:gd name="T28" fmla="*/ 48 w 76"/>
              <a:gd name="T29" fmla="*/ 130 h 158"/>
              <a:gd name="T30" fmla="*/ 52 w 76"/>
              <a:gd name="T31" fmla="*/ 132 h 158"/>
              <a:gd name="T32" fmla="*/ 58 w 76"/>
              <a:gd name="T33" fmla="*/ 132 h 158"/>
              <a:gd name="T34" fmla="*/ 58 w 76"/>
              <a:gd name="T35" fmla="*/ 132 h 158"/>
              <a:gd name="T36" fmla="*/ 68 w 76"/>
              <a:gd name="T37" fmla="*/ 132 h 158"/>
              <a:gd name="T38" fmla="*/ 76 w 76"/>
              <a:gd name="T39" fmla="*/ 128 h 158"/>
              <a:gd name="T40" fmla="*/ 76 w 76"/>
              <a:gd name="T41" fmla="*/ 152 h 158"/>
              <a:gd name="T42" fmla="*/ 76 w 76"/>
              <a:gd name="T43" fmla="*/ 152 h 158"/>
              <a:gd name="T44" fmla="*/ 64 w 76"/>
              <a:gd name="T45" fmla="*/ 156 h 158"/>
              <a:gd name="T46" fmla="*/ 50 w 76"/>
              <a:gd name="T47" fmla="*/ 158 h 158"/>
              <a:gd name="T48" fmla="*/ 50 w 76"/>
              <a:gd name="T49" fmla="*/ 158 h 158"/>
              <a:gd name="T50" fmla="*/ 36 w 76"/>
              <a:gd name="T51" fmla="*/ 156 h 158"/>
              <a:gd name="T52" fmla="*/ 30 w 76"/>
              <a:gd name="T53" fmla="*/ 154 h 158"/>
              <a:gd name="T54" fmla="*/ 26 w 76"/>
              <a:gd name="T55" fmla="*/ 150 h 158"/>
              <a:gd name="T56" fmla="*/ 20 w 76"/>
              <a:gd name="T57" fmla="*/ 146 h 158"/>
              <a:gd name="T58" fmla="*/ 18 w 76"/>
              <a:gd name="T59" fmla="*/ 140 h 158"/>
              <a:gd name="T60" fmla="*/ 16 w 76"/>
              <a:gd name="T61" fmla="*/ 132 h 158"/>
              <a:gd name="T62" fmla="*/ 16 w 76"/>
              <a:gd name="T63" fmla="*/ 122 h 158"/>
              <a:gd name="T64" fmla="*/ 16 w 76"/>
              <a:gd name="T65" fmla="*/ 12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58">
                <a:moveTo>
                  <a:pt x="16" y="122"/>
                </a:moveTo>
                <a:lnTo>
                  <a:pt x="16" y="58"/>
                </a:lnTo>
                <a:lnTo>
                  <a:pt x="0" y="58"/>
                </a:lnTo>
                <a:lnTo>
                  <a:pt x="0" y="34"/>
                </a:lnTo>
                <a:lnTo>
                  <a:pt x="16" y="34"/>
                </a:lnTo>
                <a:lnTo>
                  <a:pt x="16" y="0"/>
                </a:lnTo>
                <a:lnTo>
                  <a:pt x="44" y="0"/>
                </a:lnTo>
                <a:lnTo>
                  <a:pt x="44" y="34"/>
                </a:lnTo>
                <a:lnTo>
                  <a:pt x="76" y="34"/>
                </a:lnTo>
                <a:lnTo>
                  <a:pt x="76" y="58"/>
                </a:lnTo>
                <a:lnTo>
                  <a:pt x="44" y="58"/>
                </a:lnTo>
                <a:lnTo>
                  <a:pt x="44" y="118"/>
                </a:lnTo>
                <a:lnTo>
                  <a:pt x="44" y="118"/>
                </a:lnTo>
                <a:lnTo>
                  <a:pt x="44" y="124"/>
                </a:lnTo>
                <a:lnTo>
                  <a:pt x="48" y="130"/>
                </a:lnTo>
                <a:lnTo>
                  <a:pt x="52" y="132"/>
                </a:lnTo>
                <a:lnTo>
                  <a:pt x="58" y="132"/>
                </a:lnTo>
                <a:lnTo>
                  <a:pt x="58" y="132"/>
                </a:lnTo>
                <a:lnTo>
                  <a:pt x="68" y="132"/>
                </a:lnTo>
                <a:lnTo>
                  <a:pt x="76" y="128"/>
                </a:lnTo>
                <a:lnTo>
                  <a:pt x="76" y="152"/>
                </a:lnTo>
                <a:lnTo>
                  <a:pt x="76" y="152"/>
                </a:lnTo>
                <a:lnTo>
                  <a:pt x="64" y="156"/>
                </a:lnTo>
                <a:lnTo>
                  <a:pt x="50" y="158"/>
                </a:lnTo>
                <a:lnTo>
                  <a:pt x="50" y="158"/>
                </a:lnTo>
                <a:lnTo>
                  <a:pt x="36" y="156"/>
                </a:lnTo>
                <a:lnTo>
                  <a:pt x="30" y="154"/>
                </a:lnTo>
                <a:lnTo>
                  <a:pt x="26" y="150"/>
                </a:lnTo>
                <a:lnTo>
                  <a:pt x="20" y="146"/>
                </a:lnTo>
                <a:lnTo>
                  <a:pt x="18" y="140"/>
                </a:lnTo>
                <a:lnTo>
                  <a:pt x="16" y="132"/>
                </a:lnTo>
                <a:lnTo>
                  <a:pt x="16" y="122"/>
                </a:lnTo>
                <a:lnTo>
                  <a:pt x="16" y="12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" name="Freeform 212"/>
          <p:cNvSpPr>
            <a:spLocks noEditPoints="1"/>
          </p:cNvSpPr>
          <p:nvPr userDrawn="1"/>
        </p:nvSpPr>
        <p:spPr bwMode="auto">
          <a:xfrm>
            <a:off x="3213100" y="1208088"/>
            <a:ext cx="173038" cy="171450"/>
          </a:xfrm>
          <a:custGeom>
            <a:avLst/>
            <a:gdLst>
              <a:gd name="T0" fmla="*/ 0 w 130"/>
              <a:gd name="T1" fmla="*/ 64 h 128"/>
              <a:gd name="T2" fmla="*/ 2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2 w 130"/>
              <a:gd name="T9" fmla="*/ 2 h 128"/>
              <a:gd name="T10" fmla="*/ 66 w 130"/>
              <a:gd name="T11" fmla="*/ 0 h 128"/>
              <a:gd name="T12" fmla="*/ 92 w 130"/>
              <a:gd name="T13" fmla="*/ 6 h 128"/>
              <a:gd name="T14" fmla="*/ 112 w 130"/>
              <a:gd name="T15" fmla="*/ 20 h 128"/>
              <a:gd name="T16" fmla="*/ 126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6 w 130"/>
              <a:gd name="T23" fmla="*/ 90 h 128"/>
              <a:gd name="T24" fmla="*/ 112 w 130"/>
              <a:gd name="T25" fmla="*/ 110 h 128"/>
              <a:gd name="T26" fmla="*/ 92 w 130"/>
              <a:gd name="T27" fmla="*/ 124 h 128"/>
              <a:gd name="T28" fmla="*/ 66 w 130"/>
              <a:gd name="T29" fmla="*/ 128 h 128"/>
              <a:gd name="T30" fmla="*/ 52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2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2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6 w 130"/>
              <a:gd name="T51" fmla="*/ 26 h 128"/>
              <a:gd name="T52" fmla="*/ 50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6 w 130"/>
              <a:gd name="T69" fmla="*/ 104 h 128"/>
              <a:gd name="T70" fmla="*/ 74 w 130"/>
              <a:gd name="T71" fmla="*/ 104 h 128"/>
              <a:gd name="T72" fmla="*/ 88 w 130"/>
              <a:gd name="T73" fmla="*/ 98 h 128"/>
              <a:gd name="T74" fmla="*/ 96 w 130"/>
              <a:gd name="T75" fmla="*/ 86 h 128"/>
              <a:gd name="T76" fmla="*/ 102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2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2" y="118"/>
                </a:lnTo>
                <a:lnTo>
                  <a:pt x="92" y="124"/>
                </a:lnTo>
                <a:lnTo>
                  <a:pt x="78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2" y="56"/>
                </a:lnTo>
                <a:lnTo>
                  <a:pt x="100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6" y="26"/>
                </a:lnTo>
                <a:lnTo>
                  <a:pt x="66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0" y="102"/>
                </a:lnTo>
                <a:lnTo>
                  <a:pt x="88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2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" name="Freeform 213"/>
          <p:cNvSpPr>
            <a:spLocks/>
          </p:cNvSpPr>
          <p:nvPr userDrawn="1"/>
        </p:nvSpPr>
        <p:spPr bwMode="auto">
          <a:xfrm>
            <a:off x="3443288" y="1208088"/>
            <a:ext cx="247650" cy="169862"/>
          </a:xfrm>
          <a:custGeom>
            <a:avLst/>
            <a:gdLst>
              <a:gd name="T0" fmla="*/ 0 w 186"/>
              <a:gd name="T1" fmla="*/ 4 h 126"/>
              <a:gd name="T2" fmla="*/ 28 w 186"/>
              <a:gd name="T3" fmla="*/ 4 h 126"/>
              <a:gd name="T4" fmla="*/ 28 w 186"/>
              <a:gd name="T5" fmla="*/ 22 h 126"/>
              <a:gd name="T6" fmla="*/ 28 w 186"/>
              <a:gd name="T7" fmla="*/ 22 h 126"/>
              <a:gd name="T8" fmla="*/ 34 w 186"/>
              <a:gd name="T9" fmla="*/ 14 h 126"/>
              <a:gd name="T10" fmla="*/ 42 w 186"/>
              <a:gd name="T11" fmla="*/ 8 h 126"/>
              <a:gd name="T12" fmla="*/ 52 w 186"/>
              <a:gd name="T13" fmla="*/ 2 h 126"/>
              <a:gd name="T14" fmla="*/ 66 w 186"/>
              <a:gd name="T15" fmla="*/ 0 h 126"/>
              <a:gd name="T16" fmla="*/ 66 w 186"/>
              <a:gd name="T17" fmla="*/ 0 h 126"/>
              <a:gd name="T18" fmla="*/ 78 w 186"/>
              <a:gd name="T19" fmla="*/ 2 h 126"/>
              <a:gd name="T20" fmla="*/ 88 w 186"/>
              <a:gd name="T21" fmla="*/ 6 h 126"/>
              <a:gd name="T22" fmla="*/ 96 w 186"/>
              <a:gd name="T23" fmla="*/ 14 h 126"/>
              <a:gd name="T24" fmla="*/ 102 w 186"/>
              <a:gd name="T25" fmla="*/ 22 h 126"/>
              <a:gd name="T26" fmla="*/ 102 w 186"/>
              <a:gd name="T27" fmla="*/ 22 h 126"/>
              <a:gd name="T28" fmla="*/ 110 w 186"/>
              <a:gd name="T29" fmla="*/ 14 h 126"/>
              <a:gd name="T30" fmla="*/ 120 w 186"/>
              <a:gd name="T31" fmla="*/ 6 h 126"/>
              <a:gd name="T32" fmla="*/ 130 w 186"/>
              <a:gd name="T33" fmla="*/ 2 h 126"/>
              <a:gd name="T34" fmla="*/ 144 w 186"/>
              <a:gd name="T35" fmla="*/ 0 h 126"/>
              <a:gd name="T36" fmla="*/ 144 w 186"/>
              <a:gd name="T37" fmla="*/ 0 h 126"/>
              <a:gd name="T38" fmla="*/ 152 w 186"/>
              <a:gd name="T39" fmla="*/ 2 h 126"/>
              <a:gd name="T40" fmla="*/ 162 w 186"/>
              <a:gd name="T41" fmla="*/ 4 h 126"/>
              <a:gd name="T42" fmla="*/ 168 w 186"/>
              <a:gd name="T43" fmla="*/ 8 h 126"/>
              <a:gd name="T44" fmla="*/ 174 w 186"/>
              <a:gd name="T45" fmla="*/ 14 h 126"/>
              <a:gd name="T46" fmla="*/ 180 w 186"/>
              <a:gd name="T47" fmla="*/ 20 h 126"/>
              <a:gd name="T48" fmla="*/ 184 w 186"/>
              <a:gd name="T49" fmla="*/ 28 h 126"/>
              <a:gd name="T50" fmla="*/ 186 w 186"/>
              <a:gd name="T51" fmla="*/ 38 h 126"/>
              <a:gd name="T52" fmla="*/ 186 w 186"/>
              <a:gd name="T53" fmla="*/ 48 h 126"/>
              <a:gd name="T54" fmla="*/ 186 w 186"/>
              <a:gd name="T55" fmla="*/ 126 h 126"/>
              <a:gd name="T56" fmla="*/ 158 w 186"/>
              <a:gd name="T57" fmla="*/ 126 h 126"/>
              <a:gd name="T58" fmla="*/ 158 w 186"/>
              <a:gd name="T59" fmla="*/ 56 h 126"/>
              <a:gd name="T60" fmla="*/ 158 w 186"/>
              <a:gd name="T61" fmla="*/ 56 h 126"/>
              <a:gd name="T62" fmla="*/ 156 w 186"/>
              <a:gd name="T63" fmla="*/ 44 h 126"/>
              <a:gd name="T64" fmla="*/ 152 w 186"/>
              <a:gd name="T65" fmla="*/ 34 h 126"/>
              <a:gd name="T66" fmla="*/ 144 w 186"/>
              <a:gd name="T67" fmla="*/ 28 h 126"/>
              <a:gd name="T68" fmla="*/ 134 w 186"/>
              <a:gd name="T69" fmla="*/ 26 h 126"/>
              <a:gd name="T70" fmla="*/ 134 w 186"/>
              <a:gd name="T71" fmla="*/ 26 h 126"/>
              <a:gd name="T72" fmla="*/ 122 w 186"/>
              <a:gd name="T73" fmla="*/ 28 h 126"/>
              <a:gd name="T74" fmla="*/ 114 w 186"/>
              <a:gd name="T75" fmla="*/ 34 h 126"/>
              <a:gd name="T76" fmla="*/ 110 w 186"/>
              <a:gd name="T77" fmla="*/ 44 h 126"/>
              <a:gd name="T78" fmla="*/ 108 w 186"/>
              <a:gd name="T79" fmla="*/ 56 h 126"/>
              <a:gd name="T80" fmla="*/ 108 w 186"/>
              <a:gd name="T81" fmla="*/ 126 h 126"/>
              <a:gd name="T82" fmla="*/ 80 w 186"/>
              <a:gd name="T83" fmla="*/ 126 h 126"/>
              <a:gd name="T84" fmla="*/ 80 w 186"/>
              <a:gd name="T85" fmla="*/ 56 h 126"/>
              <a:gd name="T86" fmla="*/ 80 w 186"/>
              <a:gd name="T87" fmla="*/ 56 h 126"/>
              <a:gd name="T88" fmla="*/ 78 w 186"/>
              <a:gd name="T89" fmla="*/ 44 h 126"/>
              <a:gd name="T90" fmla="*/ 72 w 186"/>
              <a:gd name="T91" fmla="*/ 34 h 126"/>
              <a:gd name="T92" fmla="*/ 64 w 186"/>
              <a:gd name="T93" fmla="*/ 28 h 126"/>
              <a:gd name="T94" fmla="*/ 54 w 186"/>
              <a:gd name="T95" fmla="*/ 26 h 126"/>
              <a:gd name="T96" fmla="*/ 54 w 186"/>
              <a:gd name="T97" fmla="*/ 26 h 126"/>
              <a:gd name="T98" fmla="*/ 44 w 186"/>
              <a:gd name="T99" fmla="*/ 28 h 126"/>
              <a:gd name="T100" fmla="*/ 36 w 186"/>
              <a:gd name="T101" fmla="*/ 34 h 126"/>
              <a:gd name="T102" fmla="*/ 30 w 186"/>
              <a:gd name="T103" fmla="*/ 44 h 126"/>
              <a:gd name="T104" fmla="*/ 28 w 186"/>
              <a:gd name="T105" fmla="*/ 56 h 126"/>
              <a:gd name="T106" fmla="*/ 28 w 186"/>
              <a:gd name="T107" fmla="*/ 126 h 126"/>
              <a:gd name="T108" fmla="*/ 0 w 186"/>
              <a:gd name="T109" fmla="*/ 126 h 126"/>
              <a:gd name="T110" fmla="*/ 0 w 186"/>
              <a:gd name="T111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6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8" y="2"/>
                </a:lnTo>
                <a:lnTo>
                  <a:pt x="88" y="6"/>
                </a:lnTo>
                <a:lnTo>
                  <a:pt x="96" y="14"/>
                </a:lnTo>
                <a:lnTo>
                  <a:pt x="102" y="22"/>
                </a:lnTo>
                <a:lnTo>
                  <a:pt x="102" y="22"/>
                </a:lnTo>
                <a:lnTo>
                  <a:pt x="110" y="14"/>
                </a:lnTo>
                <a:lnTo>
                  <a:pt x="120" y="6"/>
                </a:lnTo>
                <a:lnTo>
                  <a:pt x="130" y="2"/>
                </a:lnTo>
                <a:lnTo>
                  <a:pt x="144" y="0"/>
                </a:lnTo>
                <a:lnTo>
                  <a:pt x="144" y="0"/>
                </a:lnTo>
                <a:lnTo>
                  <a:pt x="152" y="2"/>
                </a:lnTo>
                <a:lnTo>
                  <a:pt x="162" y="4"/>
                </a:lnTo>
                <a:lnTo>
                  <a:pt x="168" y="8"/>
                </a:lnTo>
                <a:lnTo>
                  <a:pt x="174" y="14"/>
                </a:lnTo>
                <a:lnTo>
                  <a:pt x="180" y="20"/>
                </a:lnTo>
                <a:lnTo>
                  <a:pt x="184" y="28"/>
                </a:lnTo>
                <a:lnTo>
                  <a:pt x="186" y="38"/>
                </a:lnTo>
                <a:lnTo>
                  <a:pt x="186" y="48"/>
                </a:lnTo>
                <a:lnTo>
                  <a:pt x="186" y="126"/>
                </a:lnTo>
                <a:lnTo>
                  <a:pt x="158" y="126"/>
                </a:lnTo>
                <a:lnTo>
                  <a:pt x="158" y="56"/>
                </a:lnTo>
                <a:lnTo>
                  <a:pt x="158" y="56"/>
                </a:lnTo>
                <a:lnTo>
                  <a:pt x="156" y="44"/>
                </a:lnTo>
                <a:lnTo>
                  <a:pt x="152" y="34"/>
                </a:lnTo>
                <a:lnTo>
                  <a:pt x="144" y="28"/>
                </a:lnTo>
                <a:lnTo>
                  <a:pt x="134" y="26"/>
                </a:lnTo>
                <a:lnTo>
                  <a:pt x="134" y="26"/>
                </a:lnTo>
                <a:lnTo>
                  <a:pt x="122" y="28"/>
                </a:lnTo>
                <a:lnTo>
                  <a:pt x="114" y="34"/>
                </a:lnTo>
                <a:lnTo>
                  <a:pt x="110" y="44"/>
                </a:lnTo>
                <a:lnTo>
                  <a:pt x="108" y="56"/>
                </a:lnTo>
                <a:lnTo>
                  <a:pt x="108" y="126"/>
                </a:lnTo>
                <a:lnTo>
                  <a:pt x="80" y="126"/>
                </a:lnTo>
                <a:lnTo>
                  <a:pt x="80" y="56"/>
                </a:lnTo>
                <a:lnTo>
                  <a:pt x="80" y="56"/>
                </a:lnTo>
                <a:lnTo>
                  <a:pt x="78" y="44"/>
                </a:lnTo>
                <a:lnTo>
                  <a:pt x="72" y="34"/>
                </a:lnTo>
                <a:lnTo>
                  <a:pt x="64" y="28"/>
                </a:lnTo>
                <a:lnTo>
                  <a:pt x="54" y="26"/>
                </a:lnTo>
                <a:lnTo>
                  <a:pt x="54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" name="Freeform 214"/>
          <p:cNvSpPr>
            <a:spLocks/>
          </p:cNvSpPr>
          <p:nvPr userDrawn="1"/>
        </p:nvSpPr>
        <p:spPr bwMode="auto">
          <a:xfrm>
            <a:off x="3741738" y="1211263"/>
            <a:ext cx="131762" cy="168275"/>
          </a:xfrm>
          <a:custGeom>
            <a:avLst/>
            <a:gdLst>
              <a:gd name="T0" fmla="*/ 12 w 98"/>
              <a:gd name="T1" fmla="*/ 88 h 126"/>
              <a:gd name="T2" fmla="*/ 22 w 98"/>
              <a:gd name="T3" fmla="*/ 96 h 126"/>
              <a:gd name="T4" fmla="*/ 42 w 98"/>
              <a:gd name="T5" fmla="*/ 104 h 126"/>
              <a:gd name="T6" fmla="*/ 52 w 98"/>
              <a:gd name="T7" fmla="*/ 104 h 126"/>
              <a:gd name="T8" fmla="*/ 66 w 98"/>
              <a:gd name="T9" fmla="*/ 100 h 126"/>
              <a:gd name="T10" fmla="*/ 72 w 98"/>
              <a:gd name="T11" fmla="*/ 90 h 126"/>
              <a:gd name="T12" fmla="*/ 72 w 98"/>
              <a:gd name="T13" fmla="*/ 90 h 126"/>
              <a:gd name="T14" fmla="*/ 70 w 98"/>
              <a:gd name="T15" fmla="*/ 84 h 126"/>
              <a:gd name="T16" fmla="*/ 44 w 98"/>
              <a:gd name="T17" fmla="*/ 74 h 126"/>
              <a:gd name="T18" fmla="*/ 30 w 98"/>
              <a:gd name="T19" fmla="*/ 68 h 126"/>
              <a:gd name="T20" fmla="*/ 12 w 98"/>
              <a:gd name="T21" fmla="*/ 58 h 126"/>
              <a:gd name="T22" fmla="*/ 6 w 98"/>
              <a:gd name="T23" fmla="*/ 46 h 126"/>
              <a:gd name="T24" fmla="*/ 6 w 98"/>
              <a:gd name="T25" fmla="*/ 36 h 126"/>
              <a:gd name="T26" fmla="*/ 6 w 98"/>
              <a:gd name="T27" fmla="*/ 28 h 126"/>
              <a:gd name="T28" fmla="*/ 14 w 98"/>
              <a:gd name="T29" fmla="*/ 14 h 126"/>
              <a:gd name="T30" fmla="*/ 24 w 98"/>
              <a:gd name="T31" fmla="*/ 6 h 126"/>
              <a:gd name="T32" fmla="*/ 40 w 98"/>
              <a:gd name="T33" fmla="*/ 0 h 126"/>
              <a:gd name="T34" fmla="*/ 50 w 98"/>
              <a:gd name="T35" fmla="*/ 0 h 126"/>
              <a:gd name="T36" fmla="*/ 72 w 98"/>
              <a:gd name="T37" fmla="*/ 4 h 126"/>
              <a:gd name="T38" fmla="*/ 94 w 98"/>
              <a:gd name="T39" fmla="*/ 14 h 126"/>
              <a:gd name="T40" fmla="*/ 84 w 98"/>
              <a:gd name="T41" fmla="*/ 34 h 126"/>
              <a:gd name="T42" fmla="*/ 56 w 98"/>
              <a:gd name="T43" fmla="*/ 22 h 126"/>
              <a:gd name="T44" fmla="*/ 48 w 98"/>
              <a:gd name="T45" fmla="*/ 22 h 126"/>
              <a:gd name="T46" fmla="*/ 36 w 98"/>
              <a:gd name="T47" fmla="*/ 26 h 126"/>
              <a:gd name="T48" fmla="*/ 32 w 98"/>
              <a:gd name="T49" fmla="*/ 34 h 126"/>
              <a:gd name="T50" fmla="*/ 32 w 98"/>
              <a:gd name="T51" fmla="*/ 34 h 126"/>
              <a:gd name="T52" fmla="*/ 34 w 98"/>
              <a:gd name="T53" fmla="*/ 40 h 126"/>
              <a:gd name="T54" fmla="*/ 60 w 98"/>
              <a:gd name="T55" fmla="*/ 52 h 126"/>
              <a:gd name="T56" fmla="*/ 72 w 98"/>
              <a:gd name="T57" fmla="*/ 56 h 126"/>
              <a:gd name="T58" fmla="*/ 90 w 98"/>
              <a:gd name="T59" fmla="*/ 68 h 126"/>
              <a:gd name="T60" fmla="*/ 96 w 98"/>
              <a:gd name="T61" fmla="*/ 80 h 126"/>
              <a:gd name="T62" fmla="*/ 98 w 98"/>
              <a:gd name="T63" fmla="*/ 88 h 126"/>
              <a:gd name="T64" fmla="*/ 96 w 98"/>
              <a:gd name="T65" fmla="*/ 96 h 126"/>
              <a:gd name="T66" fmla="*/ 90 w 98"/>
              <a:gd name="T67" fmla="*/ 112 h 126"/>
              <a:gd name="T68" fmla="*/ 78 w 98"/>
              <a:gd name="T69" fmla="*/ 120 h 126"/>
              <a:gd name="T70" fmla="*/ 60 w 98"/>
              <a:gd name="T71" fmla="*/ 126 h 126"/>
              <a:gd name="T72" fmla="*/ 52 w 98"/>
              <a:gd name="T73" fmla="*/ 126 h 126"/>
              <a:gd name="T74" fmla="*/ 24 w 98"/>
              <a:gd name="T75" fmla="*/ 122 h 126"/>
              <a:gd name="T76" fmla="*/ 0 w 98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8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2" y="90"/>
                </a:lnTo>
                <a:lnTo>
                  <a:pt x="72" y="90"/>
                </a:lnTo>
                <a:lnTo>
                  <a:pt x="72" y="90"/>
                </a:lnTo>
                <a:lnTo>
                  <a:pt x="70" y="86"/>
                </a:lnTo>
                <a:lnTo>
                  <a:pt x="70" y="84"/>
                </a:lnTo>
                <a:lnTo>
                  <a:pt x="64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10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10" y="22"/>
                </a:lnTo>
                <a:lnTo>
                  <a:pt x="14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4" y="34"/>
                </a:lnTo>
                <a:lnTo>
                  <a:pt x="84" y="34"/>
                </a:lnTo>
                <a:lnTo>
                  <a:pt x="66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2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60" y="52"/>
                </a:lnTo>
                <a:lnTo>
                  <a:pt x="60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8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" name="Rectangle 215"/>
          <p:cNvSpPr>
            <a:spLocks noChangeArrowheads="1"/>
          </p:cNvSpPr>
          <p:nvPr userDrawn="1"/>
        </p:nvSpPr>
        <p:spPr bwMode="auto">
          <a:xfrm>
            <a:off x="3917950" y="1262063"/>
            <a:ext cx="93663" cy="381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Freeform 216"/>
          <p:cNvSpPr>
            <a:spLocks/>
          </p:cNvSpPr>
          <p:nvPr userDrawn="1"/>
        </p:nvSpPr>
        <p:spPr bwMode="auto">
          <a:xfrm>
            <a:off x="4054475" y="1149350"/>
            <a:ext cx="101600" cy="228600"/>
          </a:xfrm>
          <a:custGeom>
            <a:avLst/>
            <a:gdLst>
              <a:gd name="T0" fmla="*/ 16 w 76"/>
              <a:gd name="T1" fmla="*/ 72 h 170"/>
              <a:gd name="T2" fmla="*/ 0 w 76"/>
              <a:gd name="T3" fmla="*/ 72 h 170"/>
              <a:gd name="T4" fmla="*/ 0 w 76"/>
              <a:gd name="T5" fmla="*/ 48 h 170"/>
              <a:gd name="T6" fmla="*/ 16 w 76"/>
              <a:gd name="T7" fmla="*/ 48 h 170"/>
              <a:gd name="T8" fmla="*/ 16 w 76"/>
              <a:gd name="T9" fmla="*/ 40 h 170"/>
              <a:gd name="T10" fmla="*/ 16 w 76"/>
              <a:gd name="T11" fmla="*/ 40 h 170"/>
              <a:gd name="T12" fmla="*/ 16 w 76"/>
              <a:gd name="T13" fmla="*/ 30 h 170"/>
              <a:gd name="T14" fmla="*/ 18 w 76"/>
              <a:gd name="T15" fmla="*/ 22 h 170"/>
              <a:gd name="T16" fmla="*/ 22 w 76"/>
              <a:gd name="T17" fmla="*/ 14 h 170"/>
              <a:gd name="T18" fmla="*/ 26 w 76"/>
              <a:gd name="T19" fmla="*/ 8 h 170"/>
              <a:gd name="T20" fmla="*/ 26 w 76"/>
              <a:gd name="T21" fmla="*/ 8 h 170"/>
              <a:gd name="T22" fmla="*/ 30 w 76"/>
              <a:gd name="T23" fmla="*/ 4 h 170"/>
              <a:gd name="T24" fmla="*/ 38 w 76"/>
              <a:gd name="T25" fmla="*/ 2 h 170"/>
              <a:gd name="T26" fmla="*/ 44 w 76"/>
              <a:gd name="T27" fmla="*/ 0 h 170"/>
              <a:gd name="T28" fmla="*/ 54 w 76"/>
              <a:gd name="T29" fmla="*/ 0 h 170"/>
              <a:gd name="T30" fmla="*/ 54 w 76"/>
              <a:gd name="T31" fmla="*/ 0 h 170"/>
              <a:gd name="T32" fmla="*/ 66 w 76"/>
              <a:gd name="T33" fmla="*/ 0 h 170"/>
              <a:gd name="T34" fmla="*/ 76 w 76"/>
              <a:gd name="T35" fmla="*/ 2 h 170"/>
              <a:gd name="T36" fmla="*/ 76 w 76"/>
              <a:gd name="T37" fmla="*/ 26 h 170"/>
              <a:gd name="T38" fmla="*/ 76 w 76"/>
              <a:gd name="T39" fmla="*/ 26 h 170"/>
              <a:gd name="T40" fmla="*/ 68 w 76"/>
              <a:gd name="T41" fmla="*/ 24 h 170"/>
              <a:gd name="T42" fmla="*/ 60 w 76"/>
              <a:gd name="T43" fmla="*/ 24 h 170"/>
              <a:gd name="T44" fmla="*/ 60 w 76"/>
              <a:gd name="T45" fmla="*/ 24 h 170"/>
              <a:gd name="T46" fmla="*/ 52 w 76"/>
              <a:gd name="T47" fmla="*/ 24 h 170"/>
              <a:gd name="T48" fmla="*/ 48 w 76"/>
              <a:gd name="T49" fmla="*/ 28 h 170"/>
              <a:gd name="T50" fmla="*/ 44 w 76"/>
              <a:gd name="T51" fmla="*/ 34 h 170"/>
              <a:gd name="T52" fmla="*/ 44 w 76"/>
              <a:gd name="T53" fmla="*/ 42 h 170"/>
              <a:gd name="T54" fmla="*/ 44 w 76"/>
              <a:gd name="T55" fmla="*/ 48 h 170"/>
              <a:gd name="T56" fmla="*/ 76 w 76"/>
              <a:gd name="T57" fmla="*/ 48 h 170"/>
              <a:gd name="T58" fmla="*/ 76 w 76"/>
              <a:gd name="T59" fmla="*/ 72 h 170"/>
              <a:gd name="T60" fmla="*/ 44 w 76"/>
              <a:gd name="T61" fmla="*/ 72 h 170"/>
              <a:gd name="T62" fmla="*/ 44 w 76"/>
              <a:gd name="T63" fmla="*/ 170 h 170"/>
              <a:gd name="T64" fmla="*/ 16 w 76"/>
              <a:gd name="T65" fmla="*/ 170 h 170"/>
              <a:gd name="T66" fmla="*/ 16 w 76"/>
              <a:gd name="T67" fmla="*/ 72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" h="170">
                <a:moveTo>
                  <a:pt x="16" y="72"/>
                </a:moveTo>
                <a:lnTo>
                  <a:pt x="0" y="72"/>
                </a:lnTo>
                <a:lnTo>
                  <a:pt x="0" y="48"/>
                </a:lnTo>
                <a:lnTo>
                  <a:pt x="16" y="48"/>
                </a:lnTo>
                <a:lnTo>
                  <a:pt x="16" y="40"/>
                </a:lnTo>
                <a:lnTo>
                  <a:pt x="16" y="40"/>
                </a:lnTo>
                <a:lnTo>
                  <a:pt x="16" y="30"/>
                </a:lnTo>
                <a:lnTo>
                  <a:pt x="18" y="22"/>
                </a:lnTo>
                <a:lnTo>
                  <a:pt x="22" y="14"/>
                </a:lnTo>
                <a:lnTo>
                  <a:pt x="26" y="8"/>
                </a:lnTo>
                <a:lnTo>
                  <a:pt x="26" y="8"/>
                </a:lnTo>
                <a:lnTo>
                  <a:pt x="30" y="4"/>
                </a:lnTo>
                <a:lnTo>
                  <a:pt x="38" y="2"/>
                </a:lnTo>
                <a:lnTo>
                  <a:pt x="44" y="0"/>
                </a:lnTo>
                <a:lnTo>
                  <a:pt x="54" y="0"/>
                </a:lnTo>
                <a:lnTo>
                  <a:pt x="54" y="0"/>
                </a:lnTo>
                <a:lnTo>
                  <a:pt x="66" y="0"/>
                </a:lnTo>
                <a:lnTo>
                  <a:pt x="76" y="2"/>
                </a:lnTo>
                <a:lnTo>
                  <a:pt x="76" y="26"/>
                </a:lnTo>
                <a:lnTo>
                  <a:pt x="76" y="26"/>
                </a:lnTo>
                <a:lnTo>
                  <a:pt x="68" y="24"/>
                </a:lnTo>
                <a:lnTo>
                  <a:pt x="60" y="24"/>
                </a:lnTo>
                <a:lnTo>
                  <a:pt x="60" y="24"/>
                </a:lnTo>
                <a:lnTo>
                  <a:pt x="52" y="24"/>
                </a:lnTo>
                <a:lnTo>
                  <a:pt x="48" y="28"/>
                </a:lnTo>
                <a:lnTo>
                  <a:pt x="44" y="34"/>
                </a:lnTo>
                <a:lnTo>
                  <a:pt x="44" y="42"/>
                </a:lnTo>
                <a:lnTo>
                  <a:pt x="44" y="48"/>
                </a:lnTo>
                <a:lnTo>
                  <a:pt x="76" y="48"/>
                </a:lnTo>
                <a:lnTo>
                  <a:pt x="76" y="72"/>
                </a:lnTo>
                <a:lnTo>
                  <a:pt x="44" y="72"/>
                </a:lnTo>
                <a:lnTo>
                  <a:pt x="44" y="170"/>
                </a:lnTo>
                <a:lnTo>
                  <a:pt x="16" y="170"/>
                </a:lnTo>
                <a:lnTo>
                  <a:pt x="16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" name="Freeform 217"/>
          <p:cNvSpPr>
            <a:spLocks noEditPoints="1"/>
          </p:cNvSpPr>
          <p:nvPr userDrawn="1"/>
        </p:nvSpPr>
        <p:spPr bwMode="auto">
          <a:xfrm>
            <a:off x="4191000" y="1208088"/>
            <a:ext cx="174625" cy="171450"/>
          </a:xfrm>
          <a:custGeom>
            <a:avLst/>
            <a:gdLst>
              <a:gd name="T0" fmla="*/ 0 w 130"/>
              <a:gd name="T1" fmla="*/ 64 h 128"/>
              <a:gd name="T2" fmla="*/ 0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0 w 130"/>
              <a:gd name="T9" fmla="*/ 2 h 128"/>
              <a:gd name="T10" fmla="*/ 64 w 130"/>
              <a:gd name="T11" fmla="*/ 0 h 128"/>
              <a:gd name="T12" fmla="*/ 90 w 130"/>
              <a:gd name="T13" fmla="*/ 6 h 128"/>
              <a:gd name="T14" fmla="*/ 112 w 130"/>
              <a:gd name="T15" fmla="*/ 20 h 128"/>
              <a:gd name="T16" fmla="*/ 124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4 w 130"/>
              <a:gd name="T23" fmla="*/ 90 h 128"/>
              <a:gd name="T24" fmla="*/ 112 w 130"/>
              <a:gd name="T25" fmla="*/ 110 h 128"/>
              <a:gd name="T26" fmla="*/ 90 w 130"/>
              <a:gd name="T27" fmla="*/ 124 h 128"/>
              <a:gd name="T28" fmla="*/ 64 w 130"/>
              <a:gd name="T29" fmla="*/ 128 h 128"/>
              <a:gd name="T30" fmla="*/ 50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0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0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4 w 130"/>
              <a:gd name="T51" fmla="*/ 26 h 128"/>
              <a:gd name="T52" fmla="*/ 48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4 w 130"/>
              <a:gd name="T69" fmla="*/ 104 h 128"/>
              <a:gd name="T70" fmla="*/ 72 w 130"/>
              <a:gd name="T71" fmla="*/ 104 h 128"/>
              <a:gd name="T72" fmla="*/ 86 w 130"/>
              <a:gd name="T73" fmla="*/ 98 h 128"/>
              <a:gd name="T74" fmla="*/ 96 w 130"/>
              <a:gd name="T75" fmla="*/ 86 h 128"/>
              <a:gd name="T76" fmla="*/ 100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0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78" y="2"/>
                </a:lnTo>
                <a:lnTo>
                  <a:pt x="90" y="6"/>
                </a:lnTo>
                <a:lnTo>
                  <a:pt x="102" y="12"/>
                </a:lnTo>
                <a:lnTo>
                  <a:pt x="112" y="20"/>
                </a:lnTo>
                <a:lnTo>
                  <a:pt x="118" y="28"/>
                </a:lnTo>
                <a:lnTo>
                  <a:pt x="124" y="40"/>
                </a:lnTo>
                <a:lnTo>
                  <a:pt x="128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28" y="78"/>
                </a:lnTo>
                <a:lnTo>
                  <a:pt x="124" y="90"/>
                </a:lnTo>
                <a:lnTo>
                  <a:pt x="118" y="100"/>
                </a:lnTo>
                <a:lnTo>
                  <a:pt x="112" y="110"/>
                </a:lnTo>
                <a:lnTo>
                  <a:pt x="102" y="118"/>
                </a:lnTo>
                <a:lnTo>
                  <a:pt x="90" y="124"/>
                </a:lnTo>
                <a:lnTo>
                  <a:pt x="78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0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0" y="56"/>
                </a:lnTo>
                <a:lnTo>
                  <a:pt x="98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48" y="28"/>
                </a:lnTo>
                <a:lnTo>
                  <a:pt x="42" y="32"/>
                </a:lnTo>
                <a:lnTo>
                  <a:pt x="38" y="36"/>
                </a:lnTo>
                <a:lnTo>
                  <a:pt x="32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2"/>
                </a:lnTo>
                <a:lnTo>
                  <a:pt x="86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0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" name="Freeform 218"/>
          <p:cNvSpPr>
            <a:spLocks/>
          </p:cNvSpPr>
          <p:nvPr userDrawn="1"/>
        </p:nvSpPr>
        <p:spPr bwMode="auto">
          <a:xfrm>
            <a:off x="4410075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4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2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88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0 w 114"/>
              <a:gd name="T57" fmla="*/ 50 h 128"/>
              <a:gd name="T58" fmla="*/ 28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28 w 114"/>
              <a:gd name="T67" fmla="*/ 72 h 128"/>
              <a:gd name="T68" fmla="*/ 30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6 w 114"/>
              <a:gd name="T79" fmla="*/ 104 h 128"/>
              <a:gd name="T80" fmla="*/ 64 w 114"/>
              <a:gd name="T81" fmla="*/ 104 h 128"/>
              <a:gd name="T82" fmla="*/ 64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6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2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4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2" y="22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6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2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" name="Freeform 219"/>
          <p:cNvSpPr>
            <a:spLocks/>
          </p:cNvSpPr>
          <p:nvPr userDrawn="1"/>
        </p:nvSpPr>
        <p:spPr bwMode="auto">
          <a:xfrm>
            <a:off x="4608513" y="1212850"/>
            <a:ext cx="147637" cy="166688"/>
          </a:xfrm>
          <a:custGeom>
            <a:avLst/>
            <a:gdLst>
              <a:gd name="T0" fmla="*/ 0 w 110"/>
              <a:gd name="T1" fmla="*/ 78 h 124"/>
              <a:gd name="T2" fmla="*/ 0 w 110"/>
              <a:gd name="T3" fmla="*/ 0 h 124"/>
              <a:gd name="T4" fmla="*/ 28 w 110"/>
              <a:gd name="T5" fmla="*/ 0 h 124"/>
              <a:gd name="T6" fmla="*/ 28 w 110"/>
              <a:gd name="T7" fmla="*/ 70 h 124"/>
              <a:gd name="T8" fmla="*/ 28 w 110"/>
              <a:gd name="T9" fmla="*/ 70 h 124"/>
              <a:gd name="T10" fmla="*/ 30 w 110"/>
              <a:gd name="T11" fmla="*/ 82 h 124"/>
              <a:gd name="T12" fmla="*/ 36 w 110"/>
              <a:gd name="T13" fmla="*/ 92 h 124"/>
              <a:gd name="T14" fmla="*/ 44 w 110"/>
              <a:gd name="T15" fmla="*/ 96 h 124"/>
              <a:gd name="T16" fmla="*/ 54 w 110"/>
              <a:gd name="T17" fmla="*/ 98 h 124"/>
              <a:gd name="T18" fmla="*/ 54 w 110"/>
              <a:gd name="T19" fmla="*/ 98 h 124"/>
              <a:gd name="T20" fmla="*/ 66 w 110"/>
              <a:gd name="T21" fmla="*/ 96 h 124"/>
              <a:gd name="T22" fmla="*/ 74 w 110"/>
              <a:gd name="T23" fmla="*/ 90 h 124"/>
              <a:gd name="T24" fmla="*/ 80 w 110"/>
              <a:gd name="T25" fmla="*/ 82 h 124"/>
              <a:gd name="T26" fmla="*/ 82 w 110"/>
              <a:gd name="T27" fmla="*/ 68 h 124"/>
              <a:gd name="T28" fmla="*/ 82 w 110"/>
              <a:gd name="T29" fmla="*/ 0 h 124"/>
              <a:gd name="T30" fmla="*/ 110 w 110"/>
              <a:gd name="T31" fmla="*/ 0 h 124"/>
              <a:gd name="T32" fmla="*/ 110 w 110"/>
              <a:gd name="T33" fmla="*/ 122 h 124"/>
              <a:gd name="T34" fmla="*/ 82 w 110"/>
              <a:gd name="T35" fmla="*/ 122 h 124"/>
              <a:gd name="T36" fmla="*/ 82 w 110"/>
              <a:gd name="T37" fmla="*/ 102 h 124"/>
              <a:gd name="T38" fmla="*/ 82 w 110"/>
              <a:gd name="T39" fmla="*/ 102 h 124"/>
              <a:gd name="T40" fmla="*/ 76 w 110"/>
              <a:gd name="T41" fmla="*/ 112 h 124"/>
              <a:gd name="T42" fmla="*/ 68 w 110"/>
              <a:gd name="T43" fmla="*/ 118 h 124"/>
              <a:gd name="T44" fmla="*/ 58 w 110"/>
              <a:gd name="T45" fmla="*/ 122 h 124"/>
              <a:gd name="T46" fmla="*/ 44 w 110"/>
              <a:gd name="T47" fmla="*/ 124 h 124"/>
              <a:gd name="T48" fmla="*/ 44 w 110"/>
              <a:gd name="T49" fmla="*/ 124 h 124"/>
              <a:gd name="T50" fmla="*/ 34 w 110"/>
              <a:gd name="T51" fmla="*/ 124 h 124"/>
              <a:gd name="T52" fmla="*/ 26 w 110"/>
              <a:gd name="T53" fmla="*/ 122 h 124"/>
              <a:gd name="T54" fmla="*/ 18 w 110"/>
              <a:gd name="T55" fmla="*/ 118 h 124"/>
              <a:gd name="T56" fmla="*/ 12 w 110"/>
              <a:gd name="T57" fmla="*/ 112 h 124"/>
              <a:gd name="T58" fmla="*/ 8 w 110"/>
              <a:gd name="T59" fmla="*/ 104 h 124"/>
              <a:gd name="T60" fmla="*/ 4 w 110"/>
              <a:gd name="T61" fmla="*/ 96 h 124"/>
              <a:gd name="T62" fmla="*/ 2 w 110"/>
              <a:gd name="T63" fmla="*/ 88 h 124"/>
              <a:gd name="T64" fmla="*/ 0 w 110"/>
              <a:gd name="T65" fmla="*/ 78 h 124"/>
              <a:gd name="T66" fmla="*/ 0 w 110"/>
              <a:gd name="T67" fmla="*/ 7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" h="124">
                <a:moveTo>
                  <a:pt x="0" y="78"/>
                </a:moveTo>
                <a:lnTo>
                  <a:pt x="0" y="0"/>
                </a:lnTo>
                <a:lnTo>
                  <a:pt x="28" y="0"/>
                </a:lnTo>
                <a:lnTo>
                  <a:pt x="28" y="70"/>
                </a:lnTo>
                <a:lnTo>
                  <a:pt x="28" y="70"/>
                </a:lnTo>
                <a:lnTo>
                  <a:pt x="30" y="82"/>
                </a:lnTo>
                <a:lnTo>
                  <a:pt x="36" y="92"/>
                </a:lnTo>
                <a:lnTo>
                  <a:pt x="44" y="96"/>
                </a:lnTo>
                <a:lnTo>
                  <a:pt x="54" y="98"/>
                </a:lnTo>
                <a:lnTo>
                  <a:pt x="54" y="98"/>
                </a:lnTo>
                <a:lnTo>
                  <a:pt x="66" y="96"/>
                </a:lnTo>
                <a:lnTo>
                  <a:pt x="74" y="90"/>
                </a:lnTo>
                <a:lnTo>
                  <a:pt x="80" y="82"/>
                </a:lnTo>
                <a:lnTo>
                  <a:pt x="82" y="68"/>
                </a:lnTo>
                <a:lnTo>
                  <a:pt x="82" y="0"/>
                </a:lnTo>
                <a:lnTo>
                  <a:pt x="110" y="0"/>
                </a:lnTo>
                <a:lnTo>
                  <a:pt x="110" y="122"/>
                </a:lnTo>
                <a:lnTo>
                  <a:pt x="82" y="122"/>
                </a:lnTo>
                <a:lnTo>
                  <a:pt x="82" y="102"/>
                </a:lnTo>
                <a:lnTo>
                  <a:pt x="82" y="102"/>
                </a:lnTo>
                <a:lnTo>
                  <a:pt x="76" y="112"/>
                </a:lnTo>
                <a:lnTo>
                  <a:pt x="68" y="118"/>
                </a:lnTo>
                <a:lnTo>
                  <a:pt x="58" y="122"/>
                </a:lnTo>
                <a:lnTo>
                  <a:pt x="44" y="124"/>
                </a:lnTo>
                <a:lnTo>
                  <a:pt x="44" y="124"/>
                </a:lnTo>
                <a:lnTo>
                  <a:pt x="34" y="124"/>
                </a:lnTo>
                <a:lnTo>
                  <a:pt x="26" y="122"/>
                </a:lnTo>
                <a:lnTo>
                  <a:pt x="18" y="118"/>
                </a:lnTo>
                <a:lnTo>
                  <a:pt x="12" y="112"/>
                </a:lnTo>
                <a:lnTo>
                  <a:pt x="8" y="104"/>
                </a:lnTo>
                <a:lnTo>
                  <a:pt x="4" y="96"/>
                </a:lnTo>
                <a:lnTo>
                  <a:pt x="2" y="88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" name="Freeform 220"/>
          <p:cNvSpPr>
            <a:spLocks/>
          </p:cNvSpPr>
          <p:nvPr userDrawn="1"/>
        </p:nvSpPr>
        <p:spPr bwMode="auto">
          <a:xfrm>
            <a:off x="4808538" y="1211263"/>
            <a:ext cx="128587" cy="168275"/>
          </a:xfrm>
          <a:custGeom>
            <a:avLst/>
            <a:gdLst>
              <a:gd name="T0" fmla="*/ 12 w 96"/>
              <a:gd name="T1" fmla="*/ 88 h 126"/>
              <a:gd name="T2" fmla="*/ 22 w 96"/>
              <a:gd name="T3" fmla="*/ 96 h 126"/>
              <a:gd name="T4" fmla="*/ 42 w 96"/>
              <a:gd name="T5" fmla="*/ 104 h 126"/>
              <a:gd name="T6" fmla="*/ 52 w 96"/>
              <a:gd name="T7" fmla="*/ 104 h 126"/>
              <a:gd name="T8" fmla="*/ 66 w 96"/>
              <a:gd name="T9" fmla="*/ 100 h 126"/>
              <a:gd name="T10" fmla="*/ 70 w 96"/>
              <a:gd name="T11" fmla="*/ 90 h 126"/>
              <a:gd name="T12" fmla="*/ 70 w 96"/>
              <a:gd name="T13" fmla="*/ 90 h 126"/>
              <a:gd name="T14" fmla="*/ 68 w 96"/>
              <a:gd name="T15" fmla="*/ 84 h 126"/>
              <a:gd name="T16" fmla="*/ 44 w 96"/>
              <a:gd name="T17" fmla="*/ 74 h 126"/>
              <a:gd name="T18" fmla="*/ 30 w 96"/>
              <a:gd name="T19" fmla="*/ 68 h 126"/>
              <a:gd name="T20" fmla="*/ 12 w 96"/>
              <a:gd name="T21" fmla="*/ 58 h 126"/>
              <a:gd name="T22" fmla="*/ 6 w 96"/>
              <a:gd name="T23" fmla="*/ 46 h 126"/>
              <a:gd name="T24" fmla="*/ 6 w 96"/>
              <a:gd name="T25" fmla="*/ 36 h 126"/>
              <a:gd name="T26" fmla="*/ 6 w 96"/>
              <a:gd name="T27" fmla="*/ 28 h 126"/>
              <a:gd name="T28" fmla="*/ 12 w 96"/>
              <a:gd name="T29" fmla="*/ 14 h 126"/>
              <a:gd name="T30" fmla="*/ 24 w 96"/>
              <a:gd name="T31" fmla="*/ 6 h 126"/>
              <a:gd name="T32" fmla="*/ 40 w 96"/>
              <a:gd name="T33" fmla="*/ 0 h 126"/>
              <a:gd name="T34" fmla="*/ 48 w 96"/>
              <a:gd name="T35" fmla="*/ 0 h 126"/>
              <a:gd name="T36" fmla="*/ 72 w 96"/>
              <a:gd name="T37" fmla="*/ 4 h 126"/>
              <a:gd name="T38" fmla="*/ 94 w 96"/>
              <a:gd name="T39" fmla="*/ 14 h 126"/>
              <a:gd name="T40" fmla="*/ 82 w 96"/>
              <a:gd name="T41" fmla="*/ 34 h 126"/>
              <a:gd name="T42" fmla="*/ 56 w 96"/>
              <a:gd name="T43" fmla="*/ 22 h 126"/>
              <a:gd name="T44" fmla="*/ 48 w 96"/>
              <a:gd name="T45" fmla="*/ 22 h 126"/>
              <a:gd name="T46" fmla="*/ 36 w 96"/>
              <a:gd name="T47" fmla="*/ 26 h 126"/>
              <a:gd name="T48" fmla="*/ 32 w 96"/>
              <a:gd name="T49" fmla="*/ 34 h 126"/>
              <a:gd name="T50" fmla="*/ 32 w 96"/>
              <a:gd name="T51" fmla="*/ 34 h 126"/>
              <a:gd name="T52" fmla="*/ 34 w 96"/>
              <a:gd name="T53" fmla="*/ 40 h 126"/>
              <a:gd name="T54" fmla="*/ 58 w 96"/>
              <a:gd name="T55" fmla="*/ 52 h 126"/>
              <a:gd name="T56" fmla="*/ 72 w 96"/>
              <a:gd name="T57" fmla="*/ 56 h 126"/>
              <a:gd name="T58" fmla="*/ 90 w 96"/>
              <a:gd name="T59" fmla="*/ 68 h 126"/>
              <a:gd name="T60" fmla="*/ 96 w 96"/>
              <a:gd name="T61" fmla="*/ 80 h 126"/>
              <a:gd name="T62" fmla="*/ 96 w 96"/>
              <a:gd name="T63" fmla="*/ 88 h 126"/>
              <a:gd name="T64" fmla="*/ 96 w 96"/>
              <a:gd name="T65" fmla="*/ 96 h 126"/>
              <a:gd name="T66" fmla="*/ 90 w 96"/>
              <a:gd name="T67" fmla="*/ 112 h 126"/>
              <a:gd name="T68" fmla="*/ 76 w 96"/>
              <a:gd name="T69" fmla="*/ 120 h 126"/>
              <a:gd name="T70" fmla="*/ 60 w 96"/>
              <a:gd name="T71" fmla="*/ 126 h 126"/>
              <a:gd name="T72" fmla="*/ 52 w 96"/>
              <a:gd name="T73" fmla="*/ 126 h 126"/>
              <a:gd name="T74" fmla="*/ 24 w 96"/>
              <a:gd name="T75" fmla="*/ 122 h 126"/>
              <a:gd name="T76" fmla="*/ 0 w 96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6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0" y="90"/>
                </a:lnTo>
                <a:lnTo>
                  <a:pt x="70" y="90"/>
                </a:lnTo>
                <a:lnTo>
                  <a:pt x="70" y="90"/>
                </a:lnTo>
                <a:lnTo>
                  <a:pt x="70" y="86"/>
                </a:lnTo>
                <a:lnTo>
                  <a:pt x="68" y="84"/>
                </a:lnTo>
                <a:lnTo>
                  <a:pt x="62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8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8" y="22"/>
                </a:lnTo>
                <a:lnTo>
                  <a:pt x="12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48" y="0"/>
                </a:lnTo>
                <a:lnTo>
                  <a:pt x="48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2" y="34"/>
                </a:lnTo>
                <a:lnTo>
                  <a:pt x="82" y="34"/>
                </a:lnTo>
                <a:lnTo>
                  <a:pt x="64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0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58" y="52"/>
                </a:lnTo>
                <a:lnTo>
                  <a:pt x="58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6" y="88"/>
                </a:lnTo>
                <a:lnTo>
                  <a:pt x="96" y="88"/>
                </a:lnTo>
                <a:lnTo>
                  <a:pt x="96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6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" name="Freeform 221"/>
          <p:cNvSpPr>
            <a:spLocks noEditPoints="1"/>
          </p:cNvSpPr>
          <p:nvPr userDrawn="1"/>
        </p:nvSpPr>
        <p:spPr bwMode="auto">
          <a:xfrm>
            <a:off x="4983163" y="1208088"/>
            <a:ext cx="157162" cy="171450"/>
          </a:xfrm>
          <a:custGeom>
            <a:avLst/>
            <a:gdLst>
              <a:gd name="T0" fmla="*/ 0 w 118"/>
              <a:gd name="T1" fmla="*/ 64 h 128"/>
              <a:gd name="T2" fmla="*/ 2 w 118"/>
              <a:gd name="T3" fmla="*/ 52 h 128"/>
              <a:gd name="T4" fmla="*/ 10 w 118"/>
              <a:gd name="T5" fmla="*/ 30 h 128"/>
              <a:gd name="T6" fmla="*/ 26 w 118"/>
              <a:gd name="T7" fmla="*/ 12 h 128"/>
              <a:gd name="T8" fmla="*/ 48 w 118"/>
              <a:gd name="T9" fmla="*/ 2 h 128"/>
              <a:gd name="T10" fmla="*/ 60 w 118"/>
              <a:gd name="T11" fmla="*/ 0 h 128"/>
              <a:gd name="T12" fmla="*/ 86 w 118"/>
              <a:gd name="T13" fmla="*/ 6 h 128"/>
              <a:gd name="T14" fmla="*/ 104 w 118"/>
              <a:gd name="T15" fmla="*/ 20 h 128"/>
              <a:gd name="T16" fmla="*/ 114 w 118"/>
              <a:gd name="T17" fmla="*/ 42 h 128"/>
              <a:gd name="T18" fmla="*/ 118 w 118"/>
              <a:gd name="T19" fmla="*/ 66 h 128"/>
              <a:gd name="T20" fmla="*/ 118 w 118"/>
              <a:gd name="T21" fmla="*/ 74 h 128"/>
              <a:gd name="T22" fmla="*/ 28 w 118"/>
              <a:gd name="T23" fmla="*/ 74 h 128"/>
              <a:gd name="T24" fmla="*/ 36 w 118"/>
              <a:gd name="T25" fmla="*/ 94 h 128"/>
              <a:gd name="T26" fmla="*/ 50 w 118"/>
              <a:gd name="T27" fmla="*/ 104 h 128"/>
              <a:gd name="T28" fmla="*/ 64 w 118"/>
              <a:gd name="T29" fmla="*/ 106 h 128"/>
              <a:gd name="T30" fmla="*/ 82 w 118"/>
              <a:gd name="T31" fmla="*/ 102 h 128"/>
              <a:gd name="T32" fmla="*/ 96 w 118"/>
              <a:gd name="T33" fmla="*/ 92 h 128"/>
              <a:gd name="T34" fmla="*/ 114 w 118"/>
              <a:gd name="T35" fmla="*/ 106 h 128"/>
              <a:gd name="T36" fmla="*/ 92 w 118"/>
              <a:gd name="T37" fmla="*/ 122 h 128"/>
              <a:gd name="T38" fmla="*/ 62 w 118"/>
              <a:gd name="T39" fmla="*/ 128 h 128"/>
              <a:gd name="T40" fmla="*/ 50 w 118"/>
              <a:gd name="T41" fmla="*/ 128 h 128"/>
              <a:gd name="T42" fmla="*/ 28 w 118"/>
              <a:gd name="T43" fmla="*/ 118 h 128"/>
              <a:gd name="T44" fmla="*/ 10 w 118"/>
              <a:gd name="T45" fmla="*/ 102 h 128"/>
              <a:gd name="T46" fmla="*/ 2 w 118"/>
              <a:gd name="T47" fmla="*/ 78 h 128"/>
              <a:gd name="T48" fmla="*/ 0 w 118"/>
              <a:gd name="T49" fmla="*/ 66 h 128"/>
              <a:gd name="T50" fmla="*/ 90 w 118"/>
              <a:gd name="T51" fmla="*/ 56 h 128"/>
              <a:gd name="T52" fmla="*/ 82 w 118"/>
              <a:gd name="T53" fmla="*/ 34 h 128"/>
              <a:gd name="T54" fmla="*/ 72 w 118"/>
              <a:gd name="T55" fmla="*/ 26 h 128"/>
              <a:gd name="T56" fmla="*/ 60 w 118"/>
              <a:gd name="T57" fmla="*/ 24 h 128"/>
              <a:gd name="T58" fmla="*/ 54 w 118"/>
              <a:gd name="T59" fmla="*/ 24 h 128"/>
              <a:gd name="T60" fmla="*/ 38 w 118"/>
              <a:gd name="T61" fmla="*/ 32 h 128"/>
              <a:gd name="T62" fmla="*/ 28 w 118"/>
              <a:gd name="T6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6" y="20"/>
                </a:lnTo>
                <a:lnTo>
                  <a:pt x="26" y="12"/>
                </a:lnTo>
                <a:lnTo>
                  <a:pt x="36" y="6"/>
                </a:lnTo>
                <a:lnTo>
                  <a:pt x="48" y="2"/>
                </a:lnTo>
                <a:lnTo>
                  <a:pt x="60" y="0"/>
                </a:lnTo>
                <a:lnTo>
                  <a:pt x="60" y="0"/>
                </a:lnTo>
                <a:lnTo>
                  <a:pt x="74" y="2"/>
                </a:lnTo>
                <a:lnTo>
                  <a:pt x="86" y="6"/>
                </a:lnTo>
                <a:lnTo>
                  <a:pt x="96" y="12"/>
                </a:lnTo>
                <a:lnTo>
                  <a:pt x="104" y="20"/>
                </a:lnTo>
                <a:lnTo>
                  <a:pt x="110" y="30"/>
                </a:lnTo>
                <a:lnTo>
                  <a:pt x="114" y="42"/>
                </a:lnTo>
                <a:lnTo>
                  <a:pt x="118" y="54"/>
                </a:lnTo>
                <a:lnTo>
                  <a:pt x="118" y="66"/>
                </a:lnTo>
                <a:lnTo>
                  <a:pt x="118" y="66"/>
                </a:lnTo>
                <a:lnTo>
                  <a:pt x="118" y="74"/>
                </a:lnTo>
                <a:lnTo>
                  <a:pt x="28" y="74"/>
                </a:lnTo>
                <a:lnTo>
                  <a:pt x="28" y="74"/>
                </a:lnTo>
                <a:lnTo>
                  <a:pt x="32" y="88"/>
                </a:lnTo>
                <a:lnTo>
                  <a:pt x="36" y="94"/>
                </a:lnTo>
                <a:lnTo>
                  <a:pt x="40" y="98"/>
                </a:lnTo>
                <a:lnTo>
                  <a:pt x="50" y="104"/>
                </a:lnTo>
                <a:lnTo>
                  <a:pt x="64" y="106"/>
                </a:lnTo>
                <a:lnTo>
                  <a:pt x="64" y="106"/>
                </a:lnTo>
                <a:lnTo>
                  <a:pt x="74" y="104"/>
                </a:lnTo>
                <a:lnTo>
                  <a:pt x="82" y="102"/>
                </a:lnTo>
                <a:lnTo>
                  <a:pt x="90" y="98"/>
                </a:lnTo>
                <a:lnTo>
                  <a:pt x="96" y="92"/>
                </a:lnTo>
                <a:lnTo>
                  <a:pt x="114" y="106"/>
                </a:lnTo>
                <a:lnTo>
                  <a:pt x="114" y="106"/>
                </a:lnTo>
                <a:lnTo>
                  <a:pt x="104" y="116"/>
                </a:lnTo>
                <a:lnTo>
                  <a:pt x="92" y="122"/>
                </a:lnTo>
                <a:lnTo>
                  <a:pt x="78" y="128"/>
                </a:lnTo>
                <a:lnTo>
                  <a:pt x="62" y="128"/>
                </a:lnTo>
                <a:lnTo>
                  <a:pt x="62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2"/>
                </a:lnTo>
                <a:lnTo>
                  <a:pt x="10" y="102"/>
                </a:lnTo>
                <a:lnTo>
                  <a:pt x="4" y="92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90" y="56"/>
                </a:moveTo>
                <a:lnTo>
                  <a:pt x="90" y="56"/>
                </a:lnTo>
                <a:lnTo>
                  <a:pt x="88" y="44"/>
                </a:lnTo>
                <a:lnTo>
                  <a:pt x="82" y="34"/>
                </a:lnTo>
                <a:lnTo>
                  <a:pt x="78" y="30"/>
                </a:lnTo>
                <a:lnTo>
                  <a:pt x="72" y="26"/>
                </a:lnTo>
                <a:lnTo>
                  <a:pt x="66" y="24"/>
                </a:lnTo>
                <a:lnTo>
                  <a:pt x="60" y="24"/>
                </a:lnTo>
                <a:lnTo>
                  <a:pt x="60" y="24"/>
                </a:lnTo>
                <a:lnTo>
                  <a:pt x="54" y="24"/>
                </a:lnTo>
                <a:lnTo>
                  <a:pt x="48" y="26"/>
                </a:lnTo>
                <a:lnTo>
                  <a:pt x="38" y="32"/>
                </a:lnTo>
                <a:lnTo>
                  <a:pt x="32" y="44"/>
                </a:lnTo>
                <a:lnTo>
                  <a:pt x="28" y="56"/>
                </a:lnTo>
                <a:lnTo>
                  <a:pt x="90" y="5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" name="Freeform 222"/>
          <p:cNvSpPr>
            <a:spLocks noEditPoints="1"/>
          </p:cNvSpPr>
          <p:nvPr userDrawn="1"/>
        </p:nvSpPr>
        <p:spPr bwMode="auto">
          <a:xfrm>
            <a:off x="5189538" y="1149350"/>
            <a:ext cx="168275" cy="230188"/>
          </a:xfrm>
          <a:custGeom>
            <a:avLst/>
            <a:gdLst>
              <a:gd name="T0" fmla="*/ 0 w 126"/>
              <a:gd name="T1" fmla="*/ 108 h 172"/>
              <a:gd name="T2" fmla="*/ 0 w 126"/>
              <a:gd name="T3" fmla="*/ 94 h 172"/>
              <a:gd name="T4" fmla="*/ 10 w 126"/>
              <a:gd name="T5" fmla="*/ 70 h 172"/>
              <a:gd name="T6" fmla="*/ 26 w 126"/>
              <a:gd name="T7" fmla="*/ 54 h 172"/>
              <a:gd name="T8" fmla="*/ 46 w 126"/>
              <a:gd name="T9" fmla="*/ 46 h 172"/>
              <a:gd name="T10" fmla="*/ 56 w 126"/>
              <a:gd name="T11" fmla="*/ 44 h 172"/>
              <a:gd name="T12" fmla="*/ 82 w 126"/>
              <a:gd name="T13" fmla="*/ 52 h 172"/>
              <a:gd name="T14" fmla="*/ 98 w 126"/>
              <a:gd name="T15" fmla="*/ 66 h 172"/>
              <a:gd name="T16" fmla="*/ 126 w 126"/>
              <a:gd name="T17" fmla="*/ 0 h 172"/>
              <a:gd name="T18" fmla="*/ 98 w 126"/>
              <a:gd name="T19" fmla="*/ 170 h 172"/>
              <a:gd name="T20" fmla="*/ 98 w 126"/>
              <a:gd name="T21" fmla="*/ 150 h 172"/>
              <a:gd name="T22" fmla="*/ 82 w 126"/>
              <a:gd name="T23" fmla="*/ 166 h 172"/>
              <a:gd name="T24" fmla="*/ 56 w 126"/>
              <a:gd name="T25" fmla="*/ 172 h 172"/>
              <a:gd name="T26" fmla="*/ 46 w 126"/>
              <a:gd name="T27" fmla="*/ 172 h 172"/>
              <a:gd name="T28" fmla="*/ 26 w 126"/>
              <a:gd name="T29" fmla="*/ 164 h 172"/>
              <a:gd name="T30" fmla="*/ 10 w 126"/>
              <a:gd name="T31" fmla="*/ 146 h 172"/>
              <a:gd name="T32" fmla="*/ 0 w 126"/>
              <a:gd name="T33" fmla="*/ 124 h 172"/>
              <a:gd name="T34" fmla="*/ 0 w 126"/>
              <a:gd name="T35" fmla="*/ 108 h 172"/>
              <a:gd name="T36" fmla="*/ 98 w 126"/>
              <a:gd name="T37" fmla="*/ 108 h 172"/>
              <a:gd name="T38" fmla="*/ 98 w 126"/>
              <a:gd name="T39" fmla="*/ 100 h 172"/>
              <a:gd name="T40" fmla="*/ 92 w 126"/>
              <a:gd name="T41" fmla="*/ 86 h 172"/>
              <a:gd name="T42" fmla="*/ 82 w 126"/>
              <a:gd name="T43" fmla="*/ 76 h 172"/>
              <a:gd name="T44" fmla="*/ 70 w 126"/>
              <a:gd name="T45" fmla="*/ 70 h 172"/>
              <a:gd name="T46" fmla="*/ 62 w 126"/>
              <a:gd name="T47" fmla="*/ 70 h 172"/>
              <a:gd name="T48" fmla="*/ 50 w 126"/>
              <a:gd name="T49" fmla="*/ 72 h 172"/>
              <a:gd name="T50" fmla="*/ 38 w 126"/>
              <a:gd name="T51" fmla="*/ 80 h 172"/>
              <a:gd name="T52" fmla="*/ 30 w 126"/>
              <a:gd name="T53" fmla="*/ 92 h 172"/>
              <a:gd name="T54" fmla="*/ 28 w 126"/>
              <a:gd name="T55" fmla="*/ 108 h 172"/>
              <a:gd name="T56" fmla="*/ 28 w 126"/>
              <a:gd name="T57" fmla="*/ 108 h 172"/>
              <a:gd name="T58" fmla="*/ 30 w 126"/>
              <a:gd name="T59" fmla="*/ 126 h 172"/>
              <a:gd name="T60" fmla="*/ 38 w 126"/>
              <a:gd name="T61" fmla="*/ 138 h 172"/>
              <a:gd name="T62" fmla="*/ 50 w 126"/>
              <a:gd name="T63" fmla="*/ 146 h 172"/>
              <a:gd name="T64" fmla="*/ 62 w 126"/>
              <a:gd name="T65" fmla="*/ 148 h 172"/>
              <a:gd name="T66" fmla="*/ 70 w 126"/>
              <a:gd name="T67" fmla="*/ 148 h 172"/>
              <a:gd name="T68" fmla="*/ 82 w 126"/>
              <a:gd name="T69" fmla="*/ 142 h 172"/>
              <a:gd name="T70" fmla="*/ 92 w 126"/>
              <a:gd name="T71" fmla="*/ 132 h 172"/>
              <a:gd name="T72" fmla="*/ 98 w 126"/>
              <a:gd name="T73" fmla="*/ 118 h 172"/>
              <a:gd name="T74" fmla="*/ 98 w 126"/>
              <a:gd name="T75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72">
                <a:moveTo>
                  <a:pt x="0" y="108"/>
                </a:moveTo>
                <a:lnTo>
                  <a:pt x="0" y="108"/>
                </a:lnTo>
                <a:lnTo>
                  <a:pt x="0" y="108"/>
                </a:lnTo>
                <a:lnTo>
                  <a:pt x="0" y="94"/>
                </a:lnTo>
                <a:lnTo>
                  <a:pt x="4" y="82"/>
                </a:lnTo>
                <a:lnTo>
                  <a:pt x="10" y="70"/>
                </a:lnTo>
                <a:lnTo>
                  <a:pt x="16" y="62"/>
                </a:lnTo>
                <a:lnTo>
                  <a:pt x="26" y="54"/>
                </a:lnTo>
                <a:lnTo>
                  <a:pt x="36" y="50"/>
                </a:lnTo>
                <a:lnTo>
                  <a:pt x="46" y="46"/>
                </a:lnTo>
                <a:lnTo>
                  <a:pt x="56" y="44"/>
                </a:lnTo>
                <a:lnTo>
                  <a:pt x="56" y="44"/>
                </a:lnTo>
                <a:lnTo>
                  <a:pt x="70" y="46"/>
                </a:lnTo>
                <a:lnTo>
                  <a:pt x="82" y="52"/>
                </a:lnTo>
                <a:lnTo>
                  <a:pt x="90" y="58"/>
                </a:lnTo>
                <a:lnTo>
                  <a:pt x="98" y="66"/>
                </a:lnTo>
                <a:lnTo>
                  <a:pt x="98" y="0"/>
                </a:lnTo>
                <a:lnTo>
                  <a:pt x="126" y="0"/>
                </a:lnTo>
                <a:lnTo>
                  <a:pt x="126" y="170"/>
                </a:lnTo>
                <a:lnTo>
                  <a:pt x="98" y="170"/>
                </a:lnTo>
                <a:lnTo>
                  <a:pt x="98" y="150"/>
                </a:lnTo>
                <a:lnTo>
                  <a:pt x="98" y="150"/>
                </a:lnTo>
                <a:lnTo>
                  <a:pt x="90" y="158"/>
                </a:lnTo>
                <a:lnTo>
                  <a:pt x="82" y="166"/>
                </a:lnTo>
                <a:lnTo>
                  <a:pt x="70" y="170"/>
                </a:lnTo>
                <a:lnTo>
                  <a:pt x="56" y="172"/>
                </a:lnTo>
                <a:lnTo>
                  <a:pt x="56" y="172"/>
                </a:lnTo>
                <a:lnTo>
                  <a:pt x="46" y="172"/>
                </a:lnTo>
                <a:lnTo>
                  <a:pt x="36" y="168"/>
                </a:lnTo>
                <a:lnTo>
                  <a:pt x="26" y="164"/>
                </a:lnTo>
                <a:lnTo>
                  <a:pt x="18" y="156"/>
                </a:lnTo>
                <a:lnTo>
                  <a:pt x="10" y="146"/>
                </a:lnTo>
                <a:lnTo>
                  <a:pt x="4" y="136"/>
                </a:lnTo>
                <a:lnTo>
                  <a:pt x="0" y="124"/>
                </a:lnTo>
                <a:lnTo>
                  <a:pt x="0" y="108"/>
                </a:lnTo>
                <a:lnTo>
                  <a:pt x="0" y="108"/>
                </a:lnTo>
                <a:close/>
                <a:moveTo>
                  <a:pt x="98" y="108"/>
                </a:moveTo>
                <a:lnTo>
                  <a:pt x="98" y="108"/>
                </a:lnTo>
                <a:lnTo>
                  <a:pt x="98" y="108"/>
                </a:lnTo>
                <a:lnTo>
                  <a:pt x="98" y="100"/>
                </a:lnTo>
                <a:lnTo>
                  <a:pt x="96" y="92"/>
                </a:lnTo>
                <a:lnTo>
                  <a:pt x="92" y="86"/>
                </a:lnTo>
                <a:lnTo>
                  <a:pt x="88" y="80"/>
                </a:lnTo>
                <a:lnTo>
                  <a:pt x="82" y="76"/>
                </a:lnTo>
                <a:lnTo>
                  <a:pt x="76" y="72"/>
                </a:lnTo>
                <a:lnTo>
                  <a:pt x="70" y="70"/>
                </a:lnTo>
                <a:lnTo>
                  <a:pt x="62" y="70"/>
                </a:lnTo>
                <a:lnTo>
                  <a:pt x="62" y="70"/>
                </a:lnTo>
                <a:lnTo>
                  <a:pt x="56" y="70"/>
                </a:lnTo>
                <a:lnTo>
                  <a:pt x="50" y="72"/>
                </a:lnTo>
                <a:lnTo>
                  <a:pt x="44" y="76"/>
                </a:lnTo>
                <a:lnTo>
                  <a:pt x="38" y="80"/>
                </a:lnTo>
                <a:lnTo>
                  <a:pt x="34" y="86"/>
                </a:lnTo>
                <a:lnTo>
                  <a:pt x="30" y="92"/>
                </a:lnTo>
                <a:lnTo>
                  <a:pt x="28" y="100"/>
                </a:lnTo>
                <a:lnTo>
                  <a:pt x="28" y="108"/>
                </a:lnTo>
                <a:lnTo>
                  <a:pt x="28" y="108"/>
                </a:lnTo>
                <a:lnTo>
                  <a:pt x="28" y="108"/>
                </a:lnTo>
                <a:lnTo>
                  <a:pt x="28" y="118"/>
                </a:lnTo>
                <a:lnTo>
                  <a:pt x="30" y="126"/>
                </a:lnTo>
                <a:lnTo>
                  <a:pt x="34" y="132"/>
                </a:lnTo>
                <a:lnTo>
                  <a:pt x="38" y="138"/>
                </a:lnTo>
                <a:lnTo>
                  <a:pt x="44" y="142"/>
                </a:lnTo>
                <a:lnTo>
                  <a:pt x="50" y="146"/>
                </a:lnTo>
                <a:lnTo>
                  <a:pt x="56" y="148"/>
                </a:lnTo>
                <a:lnTo>
                  <a:pt x="62" y="148"/>
                </a:lnTo>
                <a:lnTo>
                  <a:pt x="62" y="148"/>
                </a:lnTo>
                <a:lnTo>
                  <a:pt x="70" y="148"/>
                </a:lnTo>
                <a:lnTo>
                  <a:pt x="76" y="146"/>
                </a:lnTo>
                <a:lnTo>
                  <a:pt x="82" y="142"/>
                </a:lnTo>
                <a:lnTo>
                  <a:pt x="88" y="138"/>
                </a:lnTo>
                <a:lnTo>
                  <a:pt x="92" y="132"/>
                </a:lnTo>
                <a:lnTo>
                  <a:pt x="96" y="124"/>
                </a:lnTo>
                <a:lnTo>
                  <a:pt x="98" y="118"/>
                </a:lnTo>
                <a:lnTo>
                  <a:pt x="98" y="108"/>
                </a:lnTo>
                <a:lnTo>
                  <a:pt x="98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" name="Freeform 223"/>
          <p:cNvSpPr>
            <a:spLocks noEditPoints="1"/>
          </p:cNvSpPr>
          <p:nvPr userDrawn="1"/>
        </p:nvSpPr>
        <p:spPr bwMode="auto">
          <a:xfrm>
            <a:off x="552291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6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6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" name="Freeform 224"/>
          <p:cNvSpPr>
            <a:spLocks noEditPoints="1"/>
          </p:cNvSpPr>
          <p:nvPr userDrawn="1"/>
        </p:nvSpPr>
        <p:spPr bwMode="auto">
          <a:xfrm>
            <a:off x="5734050" y="1208088"/>
            <a:ext cx="168275" cy="220662"/>
          </a:xfrm>
          <a:custGeom>
            <a:avLst/>
            <a:gdLst>
              <a:gd name="T0" fmla="*/ 28 w 126"/>
              <a:gd name="T1" fmla="*/ 4 h 164"/>
              <a:gd name="T2" fmla="*/ 28 w 126"/>
              <a:gd name="T3" fmla="*/ 24 h 164"/>
              <a:gd name="T4" fmla="*/ 46 w 126"/>
              <a:gd name="T5" fmla="*/ 8 h 164"/>
              <a:gd name="T6" fmla="*/ 70 w 126"/>
              <a:gd name="T7" fmla="*/ 0 h 164"/>
              <a:gd name="T8" fmla="*/ 80 w 126"/>
              <a:gd name="T9" fmla="*/ 2 h 164"/>
              <a:gd name="T10" fmla="*/ 100 w 126"/>
              <a:gd name="T11" fmla="*/ 10 h 164"/>
              <a:gd name="T12" fmla="*/ 116 w 126"/>
              <a:gd name="T13" fmla="*/ 26 h 164"/>
              <a:gd name="T14" fmla="*/ 126 w 126"/>
              <a:gd name="T15" fmla="*/ 50 h 164"/>
              <a:gd name="T16" fmla="*/ 126 w 126"/>
              <a:gd name="T17" fmla="*/ 64 h 164"/>
              <a:gd name="T18" fmla="*/ 126 w 126"/>
              <a:gd name="T19" fmla="*/ 80 h 164"/>
              <a:gd name="T20" fmla="*/ 116 w 126"/>
              <a:gd name="T21" fmla="*/ 102 h 164"/>
              <a:gd name="T22" fmla="*/ 100 w 126"/>
              <a:gd name="T23" fmla="*/ 120 h 164"/>
              <a:gd name="T24" fmla="*/ 80 w 126"/>
              <a:gd name="T25" fmla="*/ 128 h 164"/>
              <a:gd name="T26" fmla="*/ 70 w 126"/>
              <a:gd name="T27" fmla="*/ 128 h 164"/>
              <a:gd name="T28" fmla="*/ 44 w 126"/>
              <a:gd name="T29" fmla="*/ 122 h 164"/>
              <a:gd name="T30" fmla="*/ 28 w 126"/>
              <a:gd name="T31" fmla="*/ 106 h 164"/>
              <a:gd name="T32" fmla="*/ 0 w 126"/>
              <a:gd name="T33" fmla="*/ 164 h 164"/>
              <a:gd name="T34" fmla="*/ 98 w 126"/>
              <a:gd name="T35" fmla="*/ 64 h 164"/>
              <a:gd name="T36" fmla="*/ 98 w 126"/>
              <a:gd name="T37" fmla="*/ 64 h 164"/>
              <a:gd name="T38" fmla="*/ 96 w 126"/>
              <a:gd name="T39" fmla="*/ 48 h 164"/>
              <a:gd name="T40" fmla="*/ 88 w 126"/>
              <a:gd name="T41" fmla="*/ 36 h 164"/>
              <a:gd name="T42" fmla="*/ 76 w 126"/>
              <a:gd name="T43" fmla="*/ 28 h 164"/>
              <a:gd name="T44" fmla="*/ 64 w 126"/>
              <a:gd name="T45" fmla="*/ 26 h 164"/>
              <a:gd name="T46" fmla="*/ 56 w 126"/>
              <a:gd name="T47" fmla="*/ 26 h 164"/>
              <a:gd name="T48" fmla="*/ 44 w 126"/>
              <a:gd name="T49" fmla="*/ 32 h 164"/>
              <a:gd name="T50" fmla="*/ 34 w 126"/>
              <a:gd name="T51" fmla="*/ 42 h 164"/>
              <a:gd name="T52" fmla="*/ 28 w 126"/>
              <a:gd name="T53" fmla="*/ 56 h 164"/>
              <a:gd name="T54" fmla="*/ 28 w 126"/>
              <a:gd name="T55" fmla="*/ 64 h 164"/>
              <a:gd name="T56" fmla="*/ 28 w 126"/>
              <a:gd name="T57" fmla="*/ 74 h 164"/>
              <a:gd name="T58" fmla="*/ 34 w 126"/>
              <a:gd name="T59" fmla="*/ 88 h 164"/>
              <a:gd name="T60" fmla="*/ 44 w 126"/>
              <a:gd name="T61" fmla="*/ 98 h 164"/>
              <a:gd name="T62" fmla="*/ 56 w 126"/>
              <a:gd name="T63" fmla="*/ 104 h 164"/>
              <a:gd name="T64" fmla="*/ 64 w 126"/>
              <a:gd name="T65" fmla="*/ 104 h 164"/>
              <a:gd name="T66" fmla="*/ 76 w 126"/>
              <a:gd name="T67" fmla="*/ 102 h 164"/>
              <a:gd name="T68" fmla="*/ 88 w 126"/>
              <a:gd name="T69" fmla="*/ 94 h 164"/>
              <a:gd name="T70" fmla="*/ 96 w 126"/>
              <a:gd name="T71" fmla="*/ 82 h 164"/>
              <a:gd name="T72" fmla="*/ 98 w 126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0" y="2"/>
                </a:lnTo>
                <a:lnTo>
                  <a:pt x="90" y="6"/>
                </a:lnTo>
                <a:lnTo>
                  <a:pt x="100" y="10"/>
                </a:lnTo>
                <a:lnTo>
                  <a:pt x="110" y="18"/>
                </a:lnTo>
                <a:lnTo>
                  <a:pt x="116" y="26"/>
                </a:lnTo>
                <a:lnTo>
                  <a:pt x="122" y="38"/>
                </a:lnTo>
                <a:lnTo>
                  <a:pt x="126" y="50"/>
                </a:lnTo>
                <a:lnTo>
                  <a:pt x="126" y="64"/>
                </a:lnTo>
                <a:lnTo>
                  <a:pt x="126" y="64"/>
                </a:lnTo>
                <a:lnTo>
                  <a:pt x="126" y="64"/>
                </a:lnTo>
                <a:lnTo>
                  <a:pt x="126" y="80"/>
                </a:lnTo>
                <a:lnTo>
                  <a:pt x="122" y="92"/>
                </a:lnTo>
                <a:lnTo>
                  <a:pt x="116" y="102"/>
                </a:lnTo>
                <a:lnTo>
                  <a:pt x="110" y="112"/>
                </a:lnTo>
                <a:lnTo>
                  <a:pt x="100" y="120"/>
                </a:lnTo>
                <a:lnTo>
                  <a:pt x="92" y="124"/>
                </a:lnTo>
                <a:lnTo>
                  <a:pt x="80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4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98" y="64"/>
                </a:moveTo>
                <a:lnTo>
                  <a:pt x="98" y="64"/>
                </a:lnTo>
                <a:lnTo>
                  <a:pt x="98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2" y="32"/>
                </a:lnTo>
                <a:lnTo>
                  <a:pt x="76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0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0" y="104"/>
                </a:lnTo>
                <a:lnTo>
                  <a:pt x="76" y="102"/>
                </a:lnTo>
                <a:lnTo>
                  <a:pt x="82" y="98"/>
                </a:lnTo>
                <a:lnTo>
                  <a:pt x="88" y="94"/>
                </a:lnTo>
                <a:lnTo>
                  <a:pt x="92" y="88"/>
                </a:lnTo>
                <a:lnTo>
                  <a:pt x="96" y="82"/>
                </a:lnTo>
                <a:lnTo>
                  <a:pt x="98" y="74"/>
                </a:lnTo>
                <a:lnTo>
                  <a:pt x="98" y="64"/>
                </a:lnTo>
                <a:lnTo>
                  <a:pt x="98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Freeform 225"/>
          <p:cNvSpPr>
            <a:spLocks noEditPoints="1"/>
          </p:cNvSpPr>
          <p:nvPr userDrawn="1"/>
        </p:nvSpPr>
        <p:spPr bwMode="auto">
          <a:xfrm>
            <a:off x="5959475" y="1208088"/>
            <a:ext cx="171450" cy="220662"/>
          </a:xfrm>
          <a:custGeom>
            <a:avLst/>
            <a:gdLst>
              <a:gd name="T0" fmla="*/ 28 w 128"/>
              <a:gd name="T1" fmla="*/ 4 h 164"/>
              <a:gd name="T2" fmla="*/ 28 w 128"/>
              <a:gd name="T3" fmla="*/ 24 h 164"/>
              <a:gd name="T4" fmla="*/ 46 w 128"/>
              <a:gd name="T5" fmla="*/ 8 h 164"/>
              <a:gd name="T6" fmla="*/ 70 w 128"/>
              <a:gd name="T7" fmla="*/ 0 h 164"/>
              <a:gd name="T8" fmla="*/ 82 w 128"/>
              <a:gd name="T9" fmla="*/ 2 h 164"/>
              <a:gd name="T10" fmla="*/ 102 w 128"/>
              <a:gd name="T11" fmla="*/ 10 h 164"/>
              <a:gd name="T12" fmla="*/ 118 w 128"/>
              <a:gd name="T13" fmla="*/ 26 h 164"/>
              <a:gd name="T14" fmla="*/ 126 w 128"/>
              <a:gd name="T15" fmla="*/ 50 h 164"/>
              <a:gd name="T16" fmla="*/ 128 w 128"/>
              <a:gd name="T17" fmla="*/ 64 h 164"/>
              <a:gd name="T18" fmla="*/ 126 w 128"/>
              <a:gd name="T19" fmla="*/ 80 h 164"/>
              <a:gd name="T20" fmla="*/ 118 w 128"/>
              <a:gd name="T21" fmla="*/ 102 h 164"/>
              <a:gd name="T22" fmla="*/ 102 w 128"/>
              <a:gd name="T23" fmla="*/ 120 h 164"/>
              <a:gd name="T24" fmla="*/ 82 w 128"/>
              <a:gd name="T25" fmla="*/ 128 h 164"/>
              <a:gd name="T26" fmla="*/ 70 w 128"/>
              <a:gd name="T27" fmla="*/ 128 h 164"/>
              <a:gd name="T28" fmla="*/ 46 w 128"/>
              <a:gd name="T29" fmla="*/ 122 h 164"/>
              <a:gd name="T30" fmla="*/ 28 w 128"/>
              <a:gd name="T31" fmla="*/ 106 h 164"/>
              <a:gd name="T32" fmla="*/ 0 w 128"/>
              <a:gd name="T33" fmla="*/ 164 h 164"/>
              <a:gd name="T34" fmla="*/ 100 w 128"/>
              <a:gd name="T35" fmla="*/ 64 h 164"/>
              <a:gd name="T36" fmla="*/ 100 w 128"/>
              <a:gd name="T37" fmla="*/ 64 h 164"/>
              <a:gd name="T38" fmla="*/ 96 w 128"/>
              <a:gd name="T39" fmla="*/ 48 h 164"/>
              <a:gd name="T40" fmla="*/ 88 w 128"/>
              <a:gd name="T41" fmla="*/ 36 h 164"/>
              <a:gd name="T42" fmla="*/ 78 w 128"/>
              <a:gd name="T43" fmla="*/ 28 h 164"/>
              <a:gd name="T44" fmla="*/ 64 w 128"/>
              <a:gd name="T45" fmla="*/ 26 h 164"/>
              <a:gd name="T46" fmla="*/ 56 w 128"/>
              <a:gd name="T47" fmla="*/ 26 h 164"/>
              <a:gd name="T48" fmla="*/ 44 w 128"/>
              <a:gd name="T49" fmla="*/ 32 h 164"/>
              <a:gd name="T50" fmla="*/ 34 w 128"/>
              <a:gd name="T51" fmla="*/ 42 h 164"/>
              <a:gd name="T52" fmla="*/ 28 w 128"/>
              <a:gd name="T53" fmla="*/ 56 h 164"/>
              <a:gd name="T54" fmla="*/ 28 w 128"/>
              <a:gd name="T55" fmla="*/ 64 h 164"/>
              <a:gd name="T56" fmla="*/ 28 w 128"/>
              <a:gd name="T57" fmla="*/ 74 h 164"/>
              <a:gd name="T58" fmla="*/ 34 w 128"/>
              <a:gd name="T59" fmla="*/ 88 h 164"/>
              <a:gd name="T60" fmla="*/ 44 w 128"/>
              <a:gd name="T61" fmla="*/ 98 h 164"/>
              <a:gd name="T62" fmla="*/ 56 w 128"/>
              <a:gd name="T63" fmla="*/ 104 h 164"/>
              <a:gd name="T64" fmla="*/ 64 w 128"/>
              <a:gd name="T65" fmla="*/ 104 h 164"/>
              <a:gd name="T66" fmla="*/ 78 w 128"/>
              <a:gd name="T67" fmla="*/ 102 h 164"/>
              <a:gd name="T68" fmla="*/ 88 w 128"/>
              <a:gd name="T69" fmla="*/ 94 h 164"/>
              <a:gd name="T70" fmla="*/ 96 w 128"/>
              <a:gd name="T71" fmla="*/ 82 h 164"/>
              <a:gd name="T72" fmla="*/ 100 w 128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2" y="2"/>
                </a:lnTo>
                <a:lnTo>
                  <a:pt x="92" y="6"/>
                </a:lnTo>
                <a:lnTo>
                  <a:pt x="102" y="10"/>
                </a:lnTo>
                <a:lnTo>
                  <a:pt x="110" y="18"/>
                </a:lnTo>
                <a:lnTo>
                  <a:pt x="118" y="26"/>
                </a:lnTo>
                <a:lnTo>
                  <a:pt x="122" y="38"/>
                </a:lnTo>
                <a:lnTo>
                  <a:pt x="126" y="50"/>
                </a:lnTo>
                <a:lnTo>
                  <a:pt x="128" y="64"/>
                </a:lnTo>
                <a:lnTo>
                  <a:pt x="128" y="64"/>
                </a:lnTo>
                <a:lnTo>
                  <a:pt x="128" y="64"/>
                </a:lnTo>
                <a:lnTo>
                  <a:pt x="126" y="80"/>
                </a:lnTo>
                <a:lnTo>
                  <a:pt x="122" y="92"/>
                </a:lnTo>
                <a:lnTo>
                  <a:pt x="118" y="102"/>
                </a:lnTo>
                <a:lnTo>
                  <a:pt x="110" y="112"/>
                </a:lnTo>
                <a:lnTo>
                  <a:pt x="102" y="120"/>
                </a:lnTo>
                <a:lnTo>
                  <a:pt x="92" y="124"/>
                </a:lnTo>
                <a:lnTo>
                  <a:pt x="82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6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100" y="64"/>
                </a:moveTo>
                <a:lnTo>
                  <a:pt x="100" y="64"/>
                </a:lnTo>
                <a:lnTo>
                  <a:pt x="100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4" y="32"/>
                </a:lnTo>
                <a:lnTo>
                  <a:pt x="78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2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78" y="102"/>
                </a:lnTo>
                <a:lnTo>
                  <a:pt x="84" y="98"/>
                </a:lnTo>
                <a:lnTo>
                  <a:pt x="88" y="94"/>
                </a:lnTo>
                <a:lnTo>
                  <a:pt x="94" y="88"/>
                </a:lnTo>
                <a:lnTo>
                  <a:pt x="96" y="82"/>
                </a:lnTo>
                <a:lnTo>
                  <a:pt x="98" y="74"/>
                </a:lnTo>
                <a:lnTo>
                  <a:pt x="100" y="64"/>
                </a:lnTo>
                <a:lnTo>
                  <a:pt x="100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" name="Freeform 226"/>
          <p:cNvSpPr>
            <a:spLocks/>
          </p:cNvSpPr>
          <p:nvPr userDrawn="1"/>
        </p:nvSpPr>
        <p:spPr bwMode="auto">
          <a:xfrm>
            <a:off x="6186488" y="1211263"/>
            <a:ext cx="93662" cy="166687"/>
          </a:xfrm>
          <a:custGeom>
            <a:avLst/>
            <a:gdLst>
              <a:gd name="T0" fmla="*/ 0 w 70"/>
              <a:gd name="T1" fmla="*/ 2 h 124"/>
              <a:gd name="T2" fmla="*/ 28 w 70"/>
              <a:gd name="T3" fmla="*/ 2 h 124"/>
              <a:gd name="T4" fmla="*/ 28 w 70"/>
              <a:gd name="T5" fmla="*/ 30 h 124"/>
              <a:gd name="T6" fmla="*/ 28 w 70"/>
              <a:gd name="T7" fmla="*/ 30 h 124"/>
              <a:gd name="T8" fmla="*/ 34 w 70"/>
              <a:gd name="T9" fmla="*/ 16 h 124"/>
              <a:gd name="T10" fmla="*/ 44 w 70"/>
              <a:gd name="T11" fmla="*/ 6 h 124"/>
              <a:gd name="T12" fmla="*/ 50 w 70"/>
              <a:gd name="T13" fmla="*/ 4 h 124"/>
              <a:gd name="T14" fmla="*/ 56 w 70"/>
              <a:gd name="T15" fmla="*/ 0 h 124"/>
              <a:gd name="T16" fmla="*/ 64 w 70"/>
              <a:gd name="T17" fmla="*/ 0 h 124"/>
              <a:gd name="T18" fmla="*/ 70 w 70"/>
              <a:gd name="T19" fmla="*/ 0 h 124"/>
              <a:gd name="T20" fmla="*/ 70 w 70"/>
              <a:gd name="T21" fmla="*/ 28 h 124"/>
              <a:gd name="T22" fmla="*/ 70 w 70"/>
              <a:gd name="T23" fmla="*/ 28 h 124"/>
              <a:gd name="T24" fmla="*/ 70 w 70"/>
              <a:gd name="T25" fmla="*/ 28 h 124"/>
              <a:gd name="T26" fmla="*/ 60 w 70"/>
              <a:gd name="T27" fmla="*/ 30 h 124"/>
              <a:gd name="T28" fmla="*/ 52 w 70"/>
              <a:gd name="T29" fmla="*/ 32 h 124"/>
              <a:gd name="T30" fmla="*/ 46 w 70"/>
              <a:gd name="T31" fmla="*/ 36 h 124"/>
              <a:gd name="T32" fmla="*/ 40 w 70"/>
              <a:gd name="T33" fmla="*/ 40 h 124"/>
              <a:gd name="T34" fmla="*/ 34 w 70"/>
              <a:gd name="T35" fmla="*/ 48 h 124"/>
              <a:gd name="T36" fmla="*/ 30 w 70"/>
              <a:gd name="T37" fmla="*/ 56 h 124"/>
              <a:gd name="T38" fmla="*/ 28 w 70"/>
              <a:gd name="T39" fmla="*/ 66 h 124"/>
              <a:gd name="T40" fmla="*/ 28 w 70"/>
              <a:gd name="T41" fmla="*/ 78 h 124"/>
              <a:gd name="T42" fmla="*/ 28 w 70"/>
              <a:gd name="T43" fmla="*/ 124 h 124"/>
              <a:gd name="T44" fmla="*/ 0 w 70"/>
              <a:gd name="T45" fmla="*/ 124 h 124"/>
              <a:gd name="T46" fmla="*/ 0 w 70"/>
              <a:gd name="T47" fmla="*/ 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0" h="124">
                <a:moveTo>
                  <a:pt x="0" y="2"/>
                </a:moveTo>
                <a:lnTo>
                  <a:pt x="28" y="2"/>
                </a:lnTo>
                <a:lnTo>
                  <a:pt x="28" y="30"/>
                </a:lnTo>
                <a:lnTo>
                  <a:pt x="28" y="30"/>
                </a:lnTo>
                <a:lnTo>
                  <a:pt x="34" y="16"/>
                </a:lnTo>
                <a:lnTo>
                  <a:pt x="44" y="6"/>
                </a:lnTo>
                <a:lnTo>
                  <a:pt x="50" y="4"/>
                </a:lnTo>
                <a:lnTo>
                  <a:pt x="56" y="0"/>
                </a:lnTo>
                <a:lnTo>
                  <a:pt x="64" y="0"/>
                </a:lnTo>
                <a:lnTo>
                  <a:pt x="70" y="0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60" y="30"/>
                </a:lnTo>
                <a:lnTo>
                  <a:pt x="52" y="32"/>
                </a:lnTo>
                <a:lnTo>
                  <a:pt x="46" y="36"/>
                </a:lnTo>
                <a:lnTo>
                  <a:pt x="40" y="40"/>
                </a:lnTo>
                <a:lnTo>
                  <a:pt x="34" y="48"/>
                </a:lnTo>
                <a:lnTo>
                  <a:pt x="30" y="56"/>
                </a:lnTo>
                <a:lnTo>
                  <a:pt x="28" y="66"/>
                </a:lnTo>
                <a:lnTo>
                  <a:pt x="28" y="78"/>
                </a:lnTo>
                <a:lnTo>
                  <a:pt x="28" y="124"/>
                </a:lnTo>
                <a:lnTo>
                  <a:pt x="0" y="124"/>
                </a:lnTo>
                <a:lnTo>
                  <a:pt x="0" y="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" name="Freeform 227"/>
          <p:cNvSpPr>
            <a:spLocks noEditPoints="1"/>
          </p:cNvSpPr>
          <p:nvPr userDrawn="1"/>
        </p:nvSpPr>
        <p:spPr bwMode="auto">
          <a:xfrm>
            <a:off x="6318250" y="1208088"/>
            <a:ext cx="176213" cy="171450"/>
          </a:xfrm>
          <a:custGeom>
            <a:avLst/>
            <a:gdLst>
              <a:gd name="T0" fmla="*/ 0 w 132"/>
              <a:gd name="T1" fmla="*/ 64 h 128"/>
              <a:gd name="T2" fmla="*/ 2 w 132"/>
              <a:gd name="T3" fmla="*/ 52 h 128"/>
              <a:gd name="T4" fmla="*/ 12 w 132"/>
              <a:gd name="T5" fmla="*/ 30 h 128"/>
              <a:gd name="T6" fmla="*/ 30 w 132"/>
              <a:gd name="T7" fmla="*/ 12 h 128"/>
              <a:gd name="T8" fmla="*/ 52 w 132"/>
              <a:gd name="T9" fmla="*/ 2 h 128"/>
              <a:gd name="T10" fmla="*/ 66 w 132"/>
              <a:gd name="T11" fmla="*/ 0 h 128"/>
              <a:gd name="T12" fmla="*/ 92 w 132"/>
              <a:gd name="T13" fmla="*/ 6 h 128"/>
              <a:gd name="T14" fmla="*/ 112 w 132"/>
              <a:gd name="T15" fmla="*/ 20 h 128"/>
              <a:gd name="T16" fmla="*/ 126 w 132"/>
              <a:gd name="T17" fmla="*/ 40 h 128"/>
              <a:gd name="T18" fmla="*/ 132 w 132"/>
              <a:gd name="T19" fmla="*/ 64 h 128"/>
              <a:gd name="T20" fmla="*/ 132 w 132"/>
              <a:gd name="T21" fmla="*/ 64 h 128"/>
              <a:gd name="T22" fmla="*/ 126 w 132"/>
              <a:gd name="T23" fmla="*/ 90 h 128"/>
              <a:gd name="T24" fmla="*/ 112 w 132"/>
              <a:gd name="T25" fmla="*/ 110 h 128"/>
              <a:gd name="T26" fmla="*/ 92 w 132"/>
              <a:gd name="T27" fmla="*/ 124 h 128"/>
              <a:gd name="T28" fmla="*/ 66 w 132"/>
              <a:gd name="T29" fmla="*/ 128 h 128"/>
              <a:gd name="T30" fmla="*/ 52 w 132"/>
              <a:gd name="T31" fmla="*/ 128 h 128"/>
              <a:gd name="T32" fmla="*/ 28 w 132"/>
              <a:gd name="T33" fmla="*/ 118 h 128"/>
              <a:gd name="T34" fmla="*/ 12 w 132"/>
              <a:gd name="T35" fmla="*/ 100 h 128"/>
              <a:gd name="T36" fmla="*/ 2 w 132"/>
              <a:gd name="T37" fmla="*/ 78 h 128"/>
              <a:gd name="T38" fmla="*/ 0 w 132"/>
              <a:gd name="T39" fmla="*/ 66 h 128"/>
              <a:gd name="T40" fmla="*/ 104 w 132"/>
              <a:gd name="T41" fmla="*/ 64 h 128"/>
              <a:gd name="T42" fmla="*/ 102 w 132"/>
              <a:gd name="T43" fmla="*/ 56 h 128"/>
              <a:gd name="T44" fmla="*/ 98 w 132"/>
              <a:gd name="T45" fmla="*/ 42 h 128"/>
              <a:gd name="T46" fmla="*/ 88 w 132"/>
              <a:gd name="T47" fmla="*/ 32 h 128"/>
              <a:gd name="T48" fmla="*/ 74 w 132"/>
              <a:gd name="T49" fmla="*/ 26 h 128"/>
              <a:gd name="T50" fmla="*/ 66 w 132"/>
              <a:gd name="T51" fmla="*/ 26 h 128"/>
              <a:gd name="T52" fmla="*/ 50 w 132"/>
              <a:gd name="T53" fmla="*/ 28 h 128"/>
              <a:gd name="T54" fmla="*/ 38 w 132"/>
              <a:gd name="T55" fmla="*/ 36 h 128"/>
              <a:gd name="T56" fmla="*/ 32 w 132"/>
              <a:gd name="T57" fmla="*/ 50 h 128"/>
              <a:gd name="T58" fmla="*/ 28 w 132"/>
              <a:gd name="T59" fmla="*/ 64 h 128"/>
              <a:gd name="T60" fmla="*/ 28 w 132"/>
              <a:gd name="T61" fmla="*/ 64 h 128"/>
              <a:gd name="T62" fmla="*/ 32 w 132"/>
              <a:gd name="T63" fmla="*/ 80 h 128"/>
              <a:gd name="T64" fmla="*/ 40 w 132"/>
              <a:gd name="T65" fmla="*/ 92 h 128"/>
              <a:gd name="T66" fmla="*/ 52 w 132"/>
              <a:gd name="T67" fmla="*/ 102 h 128"/>
              <a:gd name="T68" fmla="*/ 66 w 132"/>
              <a:gd name="T69" fmla="*/ 104 h 128"/>
              <a:gd name="T70" fmla="*/ 74 w 132"/>
              <a:gd name="T71" fmla="*/ 104 h 128"/>
              <a:gd name="T72" fmla="*/ 88 w 132"/>
              <a:gd name="T73" fmla="*/ 98 h 128"/>
              <a:gd name="T74" fmla="*/ 98 w 132"/>
              <a:gd name="T75" fmla="*/ 86 h 128"/>
              <a:gd name="T76" fmla="*/ 102 w 132"/>
              <a:gd name="T77" fmla="*/ 74 h 128"/>
              <a:gd name="T78" fmla="*/ 104 w 132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2" y="30"/>
                </a:lnTo>
                <a:lnTo>
                  <a:pt x="20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4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2" y="64"/>
                </a:lnTo>
                <a:lnTo>
                  <a:pt x="132" y="64"/>
                </a:lnTo>
                <a:lnTo>
                  <a:pt x="132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4" y="118"/>
                </a:lnTo>
                <a:lnTo>
                  <a:pt x="92" y="124"/>
                </a:lnTo>
                <a:lnTo>
                  <a:pt x="80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20" y="110"/>
                </a:lnTo>
                <a:lnTo>
                  <a:pt x="12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4" y="66"/>
                </a:moveTo>
                <a:lnTo>
                  <a:pt x="104" y="64"/>
                </a:lnTo>
                <a:lnTo>
                  <a:pt x="104" y="64"/>
                </a:lnTo>
                <a:lnTo>
                  <a:pt x="102" y="56"/>
                </a:lnTo>
                <a:lnTo>
                  <a:pt x="100" y="50"/>
                </a:lnTo>
                <a:lnTo>
                  <a:pt x="98" y="42"/>
                </a:lnTo>
                <a:lnTo>
                  <a:pt x="92" y="38"/>
                </a:lnTo>
                <a:lnTo>
                  <a:pt x="88" y="32"/>
                </a:lnTo>
                <a:lnTo>
                  <a:pt x="80" y="28"/>
                </a:lnTo>
                <a:lnTo>
                  <a:pt x="74" y="26"/>
                </a:lnTo>
                <a:lnTo>
                  <a:pt x="66" y="26"/>
                </a:lnTo>
                <a:lnTo>
                  <a:pt x="66" y="26"/>
                </a:lnTo>
                <a:lnTo>
                  <a:pt x="58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40" y="92"/>
                </a:lnTo>
                <a:lnTo>
                  <a:pt x="44" y="98"/>
                </a:lnTo>
                <a:lnTo>
                  <a:pt x="52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2"/>
                </a:lnTo>
                <a:lnTo>
                  <a:pt x="88" y="98"/>
                </a:lnTo>
                <a:lnTo>
                  <a:pt x="94" y="92"/>
                </a:lnTo>
                <a:lnTo>
                  <a:pt x="98" y="86"/>
                </a:lnTo>
                <a:lnTo>
                  <a:pt x="100" y="80"/>
                </a:lnTo>
                <a:lnTo>
                  <a:pt x="102" y="74"/>
                </a:lnTo>
                <a:lnTo>
                  <a:pt x="104" y="66"/>
                </a:lnTo>
                <a:lnTo>
                  <a:pt x="104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" name="Freeform 228"/>
          <p:cNvSpPr>
            <a:spLocks noEditPoints="1"/>
          </p:cNvSpPr>
          <p:nvPr userDrawn="1"/>
        </p:nvSpPr>
        <p:spPr bwMode="auto">
          <a:xfrm>
            <a:off x="6537325" y="1211263"/>
            <a:ext cx="146050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4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4 w 110"/>
              <a:gd name="T29" fmla="*/ 50 h 126"/>
              <a:gd name="T30" fmla="*/ 82 w 110"/>
              <a:gd name="T31" fmla="*/ 40 h 126"/>
              <a:gd name="T32" fmla="*/ 76 w 110"/>
              <a:gd name="T33" fmla="*/ 32 h 126"/>
              <a:gd name="T34" fmla="*/ 54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2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2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2 w 110"/>
              <a:gd name="T69" fmla="*/ 106 h 126"/>
              <a:gd name="T70" fmla="*/ 64 w 110"/>
              <a:gd name="T71" fmla="*/ 104 h 126"/>
              <a:gd name="T72" fmla="*/ 82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4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" name="Freeform 229"/>
          <p:cNvSpPr>
            <a:spLocks/>
          </p:cNvSpPr>
          <p:nvPr userDrawn="1"/>
        </p:nvSpPr>
        <p:spPr bwMode="auto">
          <a:xfrm>
            <a:off x="6737350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6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4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90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2 w 114"/>
              <a:gd name="T57" fmla="*/ 50 h 128"/>
              <a:gd name="T58" fmla="*/ 30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30 w 114"/>
              <a:gd name="T67" fmla="*/ 72 h 128"/>
              <a:gd name="T68" fmla="*/ 32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8 w 114"/>
              <a:gd name="T79" fmla="*/ 104 h 128"/>
              <a:gd name="T80" fmla="*/ 66 w 114"/>
              <a:gd name="T81" fmla="*/ 104 h 128"/>
              <a:gd name="T82" fmla="*/ 66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8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4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6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4" y="22"/>
                </a:lnTo>
                <a:lnTo>
                  <a:pt x="96" y="40"/>
                </a:lnTo>
                <a:lnTo>
                  <a:pt x="96" y="40"/>
                </a:lnTo>
                <a:lnTo>
                  <a:pt x="90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8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4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9" name="Freeform 230"/>
          <p:cNvSpPr>
            <a:spLocks/>
          </p:cNvSpPr>
          <p:nvPr userDrawn="1"/>
        </p:nvSpPr>
        <p:spPr bwMode="auto">
          <a:xfrm>
            <a:off x="6940550" y="1149350"/>
            <a:ext cx="147638" cy="228600"/>
          </a:xfrm>
          <a:custGeom>
            <a:avLst/>
            <a:gdLst>
              <a:gd name="T0" fmla="*/ 0 w 110"/>
              <a:gd name="T1" fmla="*/ 0 h 170"/>
              <a:gd name="T2" fmla="*/ 28 w 110"/>
              <a:gd name="T3" fmla="*/ 0 h 170"/>
              <a:gd name="T4" fmla="*/ 28 w 110"/>
              <a:gd name="T5" fmla="*/ 66 h 170"/>
              <a:gd name="T6" fmla="*/ 28 w 110"/>
              <a:gd name="T7" fmla="*/ 66 h 170"/>
              <a:gd name="T8" fmla="*/ 34 w 110"/>
              <a:gd name="T9" fmla="*/ 58 h 170"/>
              <a:gd name="T10" fmla="*/ 42 w 110"/>
              <a:gd name="T11" fmla="*/ 52 h 170"/>
              <a:gd name="T12" fmla="*/ 52 w 110"/>
              <a:gd name="T13" fmla="*/ 46 h 170"/>
              <a:gd name="T14" fmla="*/ 66 w 110"/>
              <a:gd name="T15" fmla="*/ 44 h 170"/>
              <a:gd name="T16" fmla="*/ 66 w 110"/>
              <a:gd name="T17" fmla="*/ 44 h 170"/>
              <a:gd name="T18" fmla="*/ 76 w 110"/>
              <a:gd name="T19" fmla="*/ 46 h 170"/>
              <a:gd name="T20" fmla="*/ 84 w 110"/>
              <a:gd name="T21" fmla="*/ 48 h 170"/>
              <a:gd name="T22" fmla="*/ 92 w 110"/>
              <a:gd name="T23" fmla="*/ 52 h 170"/>
              <a:gd name="T24" fmla="*/ 98 w 110"/>
              <a:gd name="T25" fmla="*/ 58 h 170"/>
              <a:gd name="T26" fmla="*/ 102 w 110"/>
              <a:gd name="T27" fmla="*/ 64 h 170"/>
              <a:gd name="T28" fmla="*/ 106 w 110"/>
              <a:gd name="T29" fmla="*/ 72 h 170"/>
              <a:gd name="T30" fmla="*/ 108 w 110"/>
              <a:gd name="T31" fmla="*/ 82 h 170"/>
              <a:gd name="T32" fmla="*/ 110 w 110"/>
              <a:gd name="T33" fmla="*/ 92 h 170"/>
              <a:gd name="T34" fmla="*/ 110 w 110"/>
              <a:gd name="T35" fmla="*/ 170 h 170"/>
              <a:gd name="T36" fmla="*/ 82 w 110"/>
              <a:gd name="T37" fmla="*/ 170 h 170"/>
              <a:gd name="T38" fmla="*/ 82 w 110"/>
              <a:gd name="T39" fmla="*/ 100 h 170"/>
              <a:gd name="T40" fmla="*/ 82 w 110"/>
              <a:gd name="T41" fmla="*/ 100 h 170"/>
              <a:gd name="T42" fmla="*/ 80 w 110"/>
              <a:gd name="T43" fmla="*/ 88 h 170"/>
              <a:gd name="T44" fmla="*/ 74 w 110"/>
              <a:gd name="T45" fmla="*/ 78 h 170"/>
              <a:gd name="T46" fmla="*/ 66 w 110"/>
              <a:gd name="T47" fmla="*/ 72 h 170"/>
              <a:gd name="T48" fmla="*/ 54 w 110"/>
              <a:gd name="T49" fmla="*/ 70 h 170"/>
              <a:gd name="T50" fmla="*/ 54 w 110"/>
              <a:gd name="T51" fmla="*/ 70 h 170"/>
              <a:gd name="T52" fmla="*/ 44 w 110"/>
              <a:gd name="T53" fmla="*/ 72 h 170"/>
              <a:gd name="T54" fmla="*/ 36 w 110"/>
              <a:gd name="T55" fmla="*/ 78 h 170"/>
              <a:gd name="T56" fmla="*/ 30 w 110"/>
              <a:gd name="T57" fmla="*/ 88 h 170"/>
              <a:gd name="T58" fmla="*/ 28 w 110"/>
              <a:gd name="T59" fmla="*/ 100 h 170"/>
              <a:gd name="T60" fmla="*/ 28 w 110"/>
              <a:gd name="T61" fmla="*/ 170 h 170"/>
              <a:gd name="T62" fmla="*/ 0 w 110"/>
              <a:gd name="T63" fmla="*/ 170 h 170"/>
              <a:gd name="T64" fmla="*/ 0 w 110"/>
              <a:gd name="T6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70">
                <a:moveTo>
                  <a:pt x="0" y="0"/>
                </a:moveTo>
                <a:lnTo>
                  <a:pt x="28" y="0"/>
                </a:lnTo>
                <a:lnTo>
                  <a:pt x="28" y="66"/>
                </a:lnTo>
                <a:lnTo>
                  <a:pt x="28" y="66"/>
                </a:lnTo>
                <a:lnTo>
                  <a:pt x="34" y="58"/>
                </a:lnTo>
                <a:lnTo>
                  <a:pt x="42" y="52"/>
                </a:lnTo>
                <a:lnTo>
                  <a:pt x="52" y="46"/>
                </a:lnTo>
                <a:lnTo>
                  <a:pt x="66" y="44"/>
                </a:lnTo>
                <a:lnTo>
                  <a:pt x="66" y="44"/>
                </a:lnTo>
                <a:lnTo>
                  <a:pt x="76" y="46"/>
                </a:lnTo>
                <a:lnTo>
                  <a:pt x="84" y="48"/>
                </a:lnTo>
                <a:lnTo>
                  <a:pt x="92" y="52"/>
                </a:lnTo>
                <a:lnTo>
                  <a:pt x="98" y="58"/>
                </a:lnTo>
                <a:lnTo>
                  <a:pt x="102" y="64"/>
                </a:lnTo>
                <a:lnTo>
                  <a:pt x="106" y="72"/>
                </a:lnTo>
                <a:lnTo>
                  <a:pt x="108" y="82"/>
                </a:lnTo>
                <a:lnTo>
                  <a:pt x="110" y="92"/>
                </a:lnTo>
                <a:lnTo>
                  <a:pt x="110" y="170"/>
                </a:lnTo>
                <a:lnTo>
                  <a:pt x="82" y="170"/>
                </a:lnTo>
                <a:lnTo>
                  <a:pt x="82" y="100"/>
                </a:lnTo>
                <a:lnTo>
                  <a:pt x="82" y="100"/>
                </a:lnTo>
                <a:lnTo>
                  <a:pt x="80" y="88"/>
                </a:lnTo>
                <a:lnTo>
                  <a:pt x="74" y="78"/>
                </a:lnTo>
                <a:lnTo>
                  <a:pt x="66" y="72"/>
                </a:lnTo>
                <a:lnTo>
                  <a:pt x="54" y="70"/>
                </a:lnTo>
                <a:lnTo>
                  <a:pt x="54" y="70"/>
                </a:lnTo>
                <a:lnTo>
                  <a:pt x="44" y="72"/>
                </a:lnTo>
                <a:lnTo>
                  <a:pt x="36" y="78"/>
                </a:lnTo>
                <a:lnTo>
                  <a:pt x="30" y="88"/>
                </a:lnTo>
                <a:lnTo>
                  <a:pt x="28" y="100"/>
                </a:lnTo>
                <a:lnTo>
                  <a:pt x="28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0" name="Freeform 232"/>
          <p:cNvSpPr>
            <a:spLocks/>
          </p:cNvSpPr>
          <p:nvPr userDrawn="1"/>
        </p:nvSpPr>
        <p:spPr bwMode="auto">
          <a:xfrm>
            <a:off x="1220788" y="285750"/>
            <a:ext cx="654050" cy="736600"/>
          </a:xfrm>
          <a:custGeom>
            <a:avLst/>
            <a:gdLst>
              <a:gd name="T0" fmla="*/ 0 w 490"/>
              <a:gd name="T1" fmla="*/ 274 h 548"/>
              <a:gd name="T2" fmla="*/ 2 w 490"/>
              <a:gd name="T3" fmla="*/ 246 h 548"/>
              <a:gd name="T4" fmla="*/ 12 w 490"/>
              <a:gd name="T5" fmla="*/ 194 h 548"/>
              <a:gd name="T6" fmla="*/ 32 w 490"/>
              <a:gd name="T7" fmla="*/ 144 h 548"/>
              <a:gd name="T8" fmla="*/ 60 w 490"/>
              <a:gd name="T9" fmla="*/ 100 h 548"/>
              <a:gd name="T10" fmla="*/ 96 w 490"/>
              <a:gd name="T11" fmla="*/ 64 h 548"/>
              <a:gd name="T12" fmla="*/ 140 w 490"/>
              <a:gd name="T13" fmla="*/ 34 h 548"/>
              <a:gd name="T14" fmla="*/ 190 w 490"/>
              <a:gd name="T15" fmla="*/ 12 h 548"/>
              <a:gd name="T16" fmla="*/ 246 w 490"/>
              <a:gd name="T17" fmla="*/ 2 h 548"/>
              <a:gd name="T18" fmla="*/ 276 w 490"/>
              <a:gd name="T19" fmla="*/ 0 h 548"/>
              <a:gd name="T20" fmla="*/ 344 w 490"/>
              <a:gd name="T21" fmla="*/ 6 h 548"/>
              <a:gd name="T22" fmla="*/ 400 w 490"/>
              <a:gd name="T23" fmla="*/ 24 h 548"/>
              <a:gd name="T24" fmla="*/ 446 w 490"/>
              <a:gd name="T25" fmla="*/ 50 h 548"/>
              <a:gd name="T26" fmla="*/ 486 w 490"/>
              <a:gd name="T27" fmla="*/ 82 h 548"/>
              <a:gd name="T28" fmla="*/ 412 w 490"/>
              <a:gd name="T29" fmla="*/ 168 h 548"/>
              <a:gd name="T30" fmla="*/ 380 w 490"/>
              <a:gd name="T31" fmla="*/ 142 h 548"/>
              <a:gd name="T32" fmla="*/ 348 w 490"/>
              <a:gd name="T33" fmla="*/ 124 h 548"/>
              <a:gd name="T34" fmla="*/ 314 w 490"/>
              <a:gd name="T35" fmla="*/ 112 h 548"/>
              <a:gd name="T36" fmla="*/ 276 w 490"/>
              <a:gd name="T37" fmla="*/ 108 h 548"/>
              <a:gd name="T38" fmla="*/ 260 w 490"/>
              <a:gd name="T39" fmla="*/ 108 h 548"/>
              <a:gd name="T40" fmla="*/ 228 w 490"/>
              <a:gd name="T41" fmla="*/ 116 h 548"/>
              <a:gd name="T42" fmla="*/ 200 w 490"/>
              <a:gd name="T43" fmla="*/ 128 h 548"/>
              <a:gd name="T44" fmla="*/ 176 w 490"/>
              <a:gd name="T45" fmla="*/ 146 h 548"/>
              <a:gd name="T46" fmla="*/ 156 w 490"/>
              <a:gd name="T47" fmla="*/ 168 h 548"/>
              <a:gd name="T48" fmla="*/ 140 w 490"/>
              <a:gd name="T49" fmla="*/ 194 h 548"/>
              <a:gd name="T50" fmla="*/ 130 w 490"/>
              <a:gd name="T51" fmla="*/ 224 h 548"/>
              <a:gd name="T52" fmla="*/ 124 w 490"/>
              <a:gd name="T53" fmla="*/ 256 h 548"/>
              <a:gd name="T54" fmla="*/ 122 w 490"/>
              <a:gd name="T55" fmla="*/ 274 h 548"/>
              <a:gd name="T56" fmla="*/ 124 w 490"/>
              <a:gd name="T57" fmla="*/ 292 h 548"/>
              <a:gd name="T58" fmla="*/ 128 w 490"/>
              <a:gd name="T59" fmla="*/ 324 h 548"/>
              <a:gd name="T60" fmla="*/ 140 w 490"/>
              <a:gd name="T61" fmla="*/ 352 h 548"/>
              <a:gd name="T62" fmla="*/ 156 w 490"/>
              <a:gd name="T63" fmla="*/ 380 h 548"/>
              <a:gd name="T64" fmla="*/ 176 w 490"/>
              <a:gd name="T65" fmla="*/ 402 h 548"/>
              <a:gd name="T66" fmla="*/ 200 w 490"/>
              <a:gd name="T67" fmla="*/ 420 h 548"/>
              <a:gd name="T68" fmla="*/ 228 w 490"/>
              <a:gd name="T69" fmla="*/ 432 h 548"/>
              <a:gd name="T70" fmla="*/ 260 w 490"/>
              <a:gd name="T71" fmla="*/ 440 h 548"/>
              <a:gd name="T72" fmla="*/ 276 w 490"/>
              <a:gd name="T73" fmla="*/ 440 h 548"/>
              <a:gd name="T74" fmla="*/ 318 w 490"/>
              <a:gd name="T75" fmla="*/ 436 h 548"/>
              <a:gd name="T76" fmla="*/ 352 w 490"/>
              <a:gd name="T77" fmla="*/ 424 h 548"/>
              <a:gd name="T78" fmla="*/ 384 w 490"/>
              <a:gd name="T79" fmla="*/ 404 h 548"/>
              <a:gd name="T80" fmla="*/ 490 w 490"/>
              <a:gd name="T81" fmla="*/ 454 h 548"/>
              <a:gd name="T82" fmla="*/ 468 w 490"/>
              <a:gd name="T83" fmla="*/ 474 h 548"/>
              <a:gd name="T84" fmla="*/ 424 w 490"/>
              <a:gd name="T85" fmla="*/ 508 h 548"/>
              <a:gd name="T86" fmla="*/ 372 w 490"/>
              <a:gd name="T87" fmla="*/ 534 h 548"/>
              <a:gd name="T88" fmla="*/ 308 w 490"/>
              <a:gd name="T89" fmla="*/ 546 h 548"/>
              <a:gd name="T90" fmla="*/ 272 w 490"/>
              <a:gd name="T91" fmla="*/ 548 h 548"/>
              <a:gd name="T92" fmla="*/ 216 w 490"/>
              <a:gd name="T93" fmla="*/ 542 h 548"/>
              <a:gd name="T94" fmla="*/ 164 w 490"/>
              <a:gd name="T95" fmla="*/ 526 h 548"/>
              <a:gd name="T96" fmla="*/ 118 w 490"/>
              <a:gd name="T97" fmla="*/ 502 h 548"/>
              <a:gd name="T98" fmla="*/ 78 w 490"/>
              <a:gd name="T99" fmla="*/ 468 h 548"/>
              <a:gd name="T100" fmla="*/ 46 w 490"/>
              <a:gd name="T101" fmla="*/ 428 h 548"/>
              <a:gd name="T102" fmla="*/ 22 w 490"/>
              <a:gd name="T103" fmla="*/ 382 h 548"/>
              <a:gd name="T104" fmla="*/ 6 w 490"/>
              <a:gd name="T105" fmla="*/ 332 h 548"/>
              <a:gd name="T106" fmla="*/ 0 w 490"/>
              <a:gd name="T107" fmla="*/ 27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90" h="548">
                <a:moveTo>
                  <a:pt x="0" y="276"/>
                </a:moveTo>
                <a:lnTo>
                  <a:pt x="0" y="274"/>
                </a:lnTo>
                <a:lnTo>
                  <a:pt x="0" y="274"/>
                </a:lnTo>
                <a:lnTo>
                  <a:pt x="2" y="246"/>
                </a:lnTo>
                <a:lnTo>
                  <a:pt x="6" y="220"/>
                </a:lnTo>
                <a:lnTo>
                  <a:pt x="12" y="194"/>
                </a:lnTo>
                <a:lnTo>
                  <a:pt x="22" y="168"/>
                </a:lnTo>
                <a:lnTo>
                  <a:pt x="32" y="144"/>
                </a:lnTo>
                <a:lnTo>
                  <a:pt x="46" y="122"/>
                </a:lnTo>
                <a:lnTo>
                  <a:pt x="60" y="100"/>
                </a:lnTo>
                <a:lnTo>
                  <a:pt x="78" y="80"/>
                </a:lnTo>
                <a:lnTo>
                  <a:pt x="96" y="64"/>
                </a:lnTo>
                <a:lnTo>
                  <a:pt x="118" y="48"/>
                </a:lnTo>
                <a:lnTo>
                  <a:pt x="140" y="34"/>
                </a:lnTo>
                <a:lnTo>
                  <a:pt x="166" y="22"/>
                </a:lnTo>
                <a:lnTo>
                  <a:pt x="190" y="12"/>
                </a:lnTo>
                <a:lnTo>
                  <a:pt x="218" y="6"/>
                </a:lnTo>
                <a:lnTo>
                  <a:pt x="246" y="2"/>
                </a:lnTo>
                <a:lnTo>
                  <a:pt x="276" y="0"/>
                </a:lnTo>
                <a:lnTo>
                  <a:pt x="276" y="0"/>
                </a:lnTo>
                <a:lnTo>
                  <a:pt x="312" y="2"/>
                </a:lnTo>
                <a:lnTo>
                  <a:pt x="344" y="6"/>
                </a:lnTo>
                <a:lnTo>
                  <a:pt x="374" y="14"/>
                </a:lnTo>
                <a:lnTo>
                  <a:pt x="400" y="24"/>
                </a:lnTo>
                <a:lnTo>
                  <a:pt x="424" y="36"/>
                </a:lnTo>
                <a:lnTo>
                  <a:pt x="446" y="50"/>
                </a:lnTo>
                <a:lnTo>
                  <a:pt x="466" y="64"/>
                </a:lnTo>
                <a:lnTo>
                  <a:pt x="486" y="82"/>
                </a:lnTo>
                <a:lnTo>
                  <a:pt x="412" y="168"/>
                </a:lnTo>
                <a:lnTo>
                  <a:pt x="412" y="168"/>
                </a:lnTo>
                <a:lnTo>
                  <a:pt x="396" y="154"/>
                </a:lnTo>
                <a:lnTo>
                  <a:pt x="380" y="142"/>
                </a:lnTo>
                <a:lnTo>
                  <a:pt x="364" y="132"/>
                </a:lnTo>
                <a:lnTo>
                  <a:pt x="348" y="124"/>
                </a:lnTo>
                <a:lnTo>
                  <a:pt x="332" y="118"/>
                </a:lnTo>
                <a:lnTo>
                  <a:pt x="314" y="112"/>
                </a:lnTo>
                <a:lnTo>
                  <a:pt x="296" y="108"/>
                </a:lnTo>
                <a:lnTo>
                  <a:pt x="276" y="108"/>
                </a:lnTo>
                <a:lnTo>
                  <a:pt x="276" y="108"/>
                </a:lnTo>
                <a:lnTo>
                  <a:pt x="260" y="108"/>
                </a:lnTo>
                <a:lnTo>
                  <a:pt x="244" y="112"/>
                </a:lnTo>
                <a:lnTo>
                  <a:pt x="228" y="116"/>
                </a:lnTo>
                <a:lnTo>
                  <a:pt x="214" y="120"/>
                </a:lnTo>
                <a:lnTo>
                  <a:pt x="200" y="128"/>
                </a:lnTo>
                <a:lnTo>
                  <a:pt x="188" y="136"/>
                </a:lnTo>
                <a:lnTo>
                  <a:pt x="176" y="146"/>
                </a:lnTo>
                <a:lnTo>
                  <a:pt x="166" y="156"/>
                </a:lnTo>
                <a:lnTo>
                  <a:pt x="156" y="168"/>
                </a:lnTo>
                <a:lnTo>
                  <a:pt x="148" y="180"/>
                </a:lnTo>
                <a:lnTo>
                  <a:pt x="140" y="194"/>
                </a:lnTo>
                <a:lnTo>
                  <a:pt x="134" y="208"/>
                </a:lnTo>
                <a:lnTo>
                  <a:pt x="130" y="224"/>
                </a:lnTo>
                <a:lnTo>
                  <a:pt x="126" y="240"/>
                </a:lnTo>
                <a:lnTo>
                  <a:pt x="124" y="256"/>
                </a:lnTo>
                <a:lnTo>
                  <a:pt x="122" y="272"/>
                </a:lnTo>
                <a:lnTo>
                  <a:pt x="122" y="274"/>
                </a:lnTo>
                <a:lnTo>
                  <a:pt x="122" y="274"/>
                </a:lnTo>
                <a:lnTo>
                  <a:pt x="124" y="292"/>
                </a:lnTo>
                <a:lnTo>
                  <a:pt x="126" y="308"/>
                </a:lnTo>
                <a:lnTo>
                  <a:pt x="128" y="324"/>
                </a:lnTo>
                <a:lnTo>
                  <a:pt x="134" y="338"/>
                </a:lnTo>
                <a:lnTo>
                  <a:pt x="140" y="352"/>
                </a:lnTo>
                <a:lnTo>
                  <a:pt x="148" y="366"/>
                </a:lnTo>
                <a:lnTo>
                  <a:pt x="156" y="380"/>
                </a:lnTo>
                <a:lnTo>
                  <a:pt x="166" y="392"/>
                </a:lnTo>
                <a:lnTo>
                  <a:pt x="176" y="402"/>
                </a:lnTo>
                <a:lnTo>
                  <a:pt x="188" y="412"/>
                </a:lnTo>
                <a:lnTo>
                  <a:pt x="200" y="420"/>
                </a:lnTo>
                <a:lnTo>
                  <a:pt x="214" y="428"/>
                </a:lnTo>
                <a:lnTo>
                  <a:pt x="228" y="432"/>
                </a:lnTo>
                <a:lnTo>
                  <a:pt x="244" y="438"/>
                </a:lnTo>
                <a:lnTo>
                  <a:pt x="260" y="440"/>
                </a:lnTo>
                <a:lnTo>
                  <a:pt x="276" y="440"/>
                </a:lnTo>
                <a:lnTo>
                  <a:pt x="276" y="440"/>
                </a:lnTo>
                <a:lnTo>
                  <a:pt x="298" y="440"/>
                </a:lnTo>
                <a:lnTo>
                  <a:pt x="318" y="436"/>
                </a:lnTo>
                <a:lnTo>
                  <a:pt x="336" y="430"/>
                </a:lnTo>
                <a:lnTo>
                  <a:pt x="352" y="424"/>
                </a:lnTo>
                <a:lnTo>
                  <a:pt x="368" y="414"/>
                </a:lnTo>
                <a:lnTo>
                  <a:pt x="384" y="404"/>
                </a:lnTo>
                <a:lnTo>
                  <a:pt x="416" y="378"/>
                </a:lnTo>
                <a:lnTo>
                  <a:pt x="490" y="454"/>
                </a:lnTo>
                <a:lnTo>
                  <a:pt x="490" y="454"/>
                </a:lnTo>
                <a:lnTo>
                  <a:pt x="468" y="474"/>
                </a:lnTo>
                <a:lnTo>
                  <a:pt x="446" y="492"/>
                </a:lnTo>
                <a:lnTo>
                  <a:pt x="424" y="508"/>
                </a:lnTo>
                <a:lnTo>
                  <a:pt x="398" y="522"/>
                </a:lnTo>
                <a:lnTo>
                  <a:pt x="372" y="534"/>
                </a:lnTo>
                <a:lnTo>
                  <a:pt x="342" y="542"/>
                </a:lnTo>
                <a:lnTo>
                  <a:pt x="308" y="546"/>
                </a:lnTo>
                <a:lnTo>
                  <a:pt x="272" y="548"/>
                </a:lnTo>
                <a:lnTo>
                  <a:pt x="272" y="548"/>
                </a:lnTo>
                <a:lnTo>
                  <a:pt x="244" y="546"/>
                </a:lnTo>
                <a:lnTo>
                  <a:pt x="216" y="542"/>
                </a:lnTo>
                <a:lnTo>
                  <a:pt x="190" y="536"/>
                </a:lnTo>
                <a:lnTo>
                  <a:pt x="164" y="526"/>
                </a:lnTo>
                <a:lnTo>
                  <a:pt x="140" y="516"/>
                </a:lnTo>
                <a:lnTo>
                  <a:pt x="118" y="502"/>
                </a:lnTo>
                <a:lnTo>
                  <a:pt x="98" y="486"/>
                </a:lnTo>
                <a:lnTo>
                  <a:pt x="78" y="468"/>
                </a:lnTo>
                <a:lnTo>
                  <a:pt x="60" y="450"/>
                </a:lnTo>
                <a:lnTo>
                  <a:pt x="46" y="428"/>
                </a:lnTo>
                <a:lnTo>
                  <a:pt x="32" y="406"/>
                </a:lnTo>
                <a:lnTo>
                  <a:pt x="22" y="382"/>
                </a:lnTo>
                <a:lnTo>
                  <a:pt x="12" y="358"/>
                </a:lnTo>
                <a:lnTo>
                  <a:pt x="6" y="332"/>
                </a:lnTo>
                <a:lnTo>
                  <a:pt x="2" y="304"/>
                </a:lnTo>
                <a:lnTo>
                  <a:pt x="0" y="276"/>
                </a:lnTo>
                <a:lnTo>
                  <a:pt x="0" y="27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" name="Freeform 233"/>
          <p:cNvSpPr>
            <a:spLocks/>
          </p:cNvSpPr>
          <p:nvPr userDrawn="1"/>
        </p:nvSpPr>
        <p:spPr bwMode="auto">
          <a:xfrm>
            <a:off x="1974850" y="298450"/>
            <a:ext cx="598488" cy="711200"/>
          </a:xfrm>
          <a:custGeom>
            <a:avLst/>
            <a:gdLst>
              <a:gd name="T0" fmla="*/ 0 w 448"/>
              <a:gd name="T1" fmla="*/ 0 h 528"/>
              <a:gd name="T2" fmla="*/ 116 w 448"/>
              <a:gd name="T3" fmla="*/ 0 h 528"/>
              <a:gd name="T4" fmla="*/ 116 w 448"/>
              <a:gd name="T5" fmla="*/ 210 h 528"/>
              <a:gd name="T6" fmla="*/ 332 w 448"/>
              <a:gd name="T7" fmla="*/ 210 h 528"/>
              <a:gd name="T8" fmla="*/ 332 w 448"/>
              <a:gd name="T9" fmla="*/ 0 h 528"/>
              <a:gd name="T10" fmla="*/ 448 w 448"/>
              <a:gd name="T11" fmla="*/ 0 h 528"/>
              <a:gd name="T12" fmla="*/ 448 w 448"/>
              <a:gd name="T13" fmla="*/ 528 h 528"/>
              <a:gd name="T14" fmla="*/ 332 w 448"/>
              <a:gd name="T15" fmla="*/ 528 h 528"/>
              <a:gd name="T16" fmla="*/ 332 w 448"/>
              <a:gd name="T17" fmla="*/ 316 h 528"/>
              <a:gd name="T18" fmla="*/ 116 w 448"/>
              <a:gd name="T19" fmla="*/ 316 h 528"/>
              <a:gd name="T20" fmla="*/ 116 w 448"/>
              <a:gd name="T21" fmla="*/ 528 h 528"/>
              <a:gd name="T22" fmla="*/ 0 w 448"/>
              <a:gd name="T23" fmla="*/ 528 h 528"/>
              <a:gd name="T24" fmla="*/ 0 w 448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528">
                <a:moveTo>
                  <a:pt x="0" y="0"/>
                </a:moveTo>
                <a:lnTo>
                  <a:pt x="116" y="0"/>
                </a:lnTo>
                <a:lnTo>
                  <a:pt x="116" y="210"/>
                </a:lnTo>
                <a:lnTo>
                  <a:pt x="332" y="210"/>
                </a:lnTo>
                <a:lnTo>
                  <a:pt x="332" y="0"/>
                </a:lnTo>
                <a:lnTo>
                  <a:pt x="448" y="0"/>
                </a:lnTo>
                <a:lnTo>
                  <a:pt x="448" y="528"/>
                </a:lnTo>
                <a:lnTo>
                  <a:pt x="332" y="528"/>
                </a:lnTo>
                <a:lnTo>
                  <a:pt x="332" y="316"/>
                </a:lnTo>
                <a:lnTo>
                  <a:pt x="116" y="316"/>
                </a:lnTo>
                <a:lnTo>
                  <a:pt x="116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" name="Freeform 234"/>
          <p:cNvSpPr>
            <a:spLocks/>
          </p:cNvSpPr>
          <p:nvPr userDrawn="1"/>
        </p:nvSpPr>
        <p:spPr bwMode="auto">
          <a:xfrm>
            <a:off x="2733675" y="298450"/>
            <a:ext cx="541338" cy="711200"/>
          </a:xfrm>
          <a:custGeom>
            <a:avLst/>
            <a:gdLst>
              <a:gd name="T0" fmla="*/ 0 w 404"/>
              <a:gd name="T1" fmla="*/ 0 h 528"/>
              <a:gd name="T2" fmla="*/ 400 w 404"/>
              <a:gd name="T3" fmla="*/ 0 h 528"/>
              <a:gd name="T4" fmla="*/ 400 w 404"/>
              <a:gd name="T5" fmla="*/ 104 h 528"/>
              <a:gd name="T6" fmla="*/ 116 w 404"/>
              <a:gd name="T7" fmla="*/ 104 h 528"/>
              <a:gd name="T8" fmla="*/ 116 w 404"/>
              <a:gd name="T9" fmla="*/ 210 h 528"/>
              <a:gd name="T10" fmla="*/ 366 w 404"/>
              <a:gd name="T11" fmla="*/ 210 h 528"/>
              <a:gd name="T12" fmla="*/ 366 w 404"/>
              <a:gd name="T13" fmla="*/ 314 h 528"/>
              <a:gd name="T14" fmla="*/ 116 w 404"/>
              <a:gd name="T15" fmla="*/ 314 h 528"/>
              <a:gd name="T16" fmla="*/ 116 w 404"/>
              <a:gd name="T17" fmla="*/ 426 h 528"/>
              <a:gd name="T18" fmla="*/ 404 w 404"/>
              <a:gd name="T19" fmla="*/ 426 h 528"/>
              <a:gd name="T20" fmla="*/ 404 w 404"/>
              <a:gd name="T21" fmla="*/ 528 h 528"/>
              <a:gd name="T22" fmla="*/ 0 w 404"/>
              <a:gd name="T23" fmla="*/ 528 h 528"/>
              <a:gd name="T24" fmla="*/ 0 w 404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4" h="528">
                <a:moveTo>
                  <a:pt x="0" y="0"/>
                </a:moveTo>
                <a:lnTo>
                  <a:pt x="400" y="0"/>
                </a:lnTo>
                <a:lnTo>
                  <a:pt x="400" y="104"/>
                </a:lnTo>
                <a:lnTo>
                  <a:pt x="116" y="104"/>
                </a:lnTo>
                <a:lnTo>
                  <a:pt x="116" y="210"/>
                </a:lnTo>
                <a:lnTo>
                  <a:pt x="366" y="210"/>
                </a:lnTo>
                <a:lnTo>
                  <a:pt x="366" y="314"/>
                </a:lnTo>
                <a:lnTo>
                  <a:pt x="116" y="314"/>
                </a:lnTo>
                <a:lnTo>
                  <a:pt x="116" y="426"/>
                </a:lnTo>
                <a:lnTo>
                  <a:pt x="404" y="426"/>
                </a:lnTo>
                <a:lnTo>
                  <a:pt x="40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" name="Freeform 235"/>
          <p:cNvSpPr>
            <a:spLocks/>
          </p:cNvSpPr>
          <p:nvPr userDrawn="1"/>
        </p:nvSpPr>
        <p:spPr bwMode="auto">
          <a:xfrm>
            <a:off x="3408363" y="298450"/>
            <a:ext cx="708025" cy="711200"/>
          </a:xfrm>
          <a:custGeom>
            <a:avLst/>
            <a:gdLst>
              <a:gd name="T0" fmla="*/ 0 w 530"/>
              <a:gd name="T1" fmla="*/ 0 h 528"/>
              <a:gd name="T2" fmla="*/ 126 w 530"/>
              <a:gd name="T3" fmla="*/ 0 h 528"/>
              <a:gd name="T4" fmla="*/ 264 w 530"/>
              <a:gd name="T5" fmla="*/ 224 h 528"/>
              <a:gd name="T6" fmla="*/ 404 w 530"/>
              <a:gd name="T7" fmla="*/ 0 h 528"/>
              <a:gd name="T8" fmla="*/ 530 w 530"/>
              <a:gd name="T9" fmla="*/ 0 h 528"/>
              <a:gd name="T10" fmla="*/ 530 w 530"/>
              <a:gd name="T11" fmla="*/ 528 h 528"/>
              <a:gd name="T12" fmla="*/ 414 w 530"/>
              <a:gd name="T13" fmla="*/ 528 h 528"/>
              <a:gd name="T14" fmla="*/ 414 w 530"/>
              <a:gd name="T15" fmla="*/ 184 h 528"/>
              <a:gd name="T16" fmla="*/ 264 w 530"/>
              <a:gd name="T17" fmla="*/ 410 h 528"/>
              <a:gd name="T18" fmla="*/ 262 w 530"/>
              <a:gd name="T19" fmla="*/ 410 h 528"/>
              <a:gd name="T20" fmla="*/ 114 w 530"/>
              <a:gd name="T21" fmla="*/ 186 h 528"/>
              <a:gd name="T22" fmla="*/ 114 w 530"/>
              <a:gd name="T23" fmla="*/ 528 h 528"/>
              <a:gd name="T24" fmla="*/ 0 w 530"/>
              <a:gd name="T25" fmla="*/ 528 h 528"/>
              <a:gd name="T26" fmla="*/ 0 w 530"/>
              <a:gd name="T2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0" h="528">
                <a:moveTo>
                  <a:pt x="0" y="0"/>
                </a:moveTo>
                <a:lnTo>
                  <a:pt x="126" y="0"/>
                </a:lnTo>
                <a:lnTo>
                  <a:pt x="264" y="224"/>
                </a:lnTo>
                <a:lnTo>
                  <a:pt x="404" y="0"/>
                </a:lnTo>
                <a:lnTo>
                  <a:pt x="530" y="0"/>
                </a:lnTo>
                <a:lnTo>
                  <a:pt x="530" y="528"/>
                </a:lnTo>
                <a:lnTo>
                  <a:pt x="414" y="528"/>
                </a:lnTo>
                <a:lnTo>
                  <a:pt x="414" y="184"/>
                </a:lnTo>
                <a:lnTo>
                  <a:pt x="264" y="410"/>
                </a:lnTo>
                <a:lnTo>
                  <a:pt x="262" y="410"/>
                </a:lnTo>
                <a:lnTo>
                  <a:pt x="114" y="186"/>
                </a:lnTo>
                <a:lnTo>
                  <a:pt x="11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" name="Rectangle 236"/>
          <p:cNvSpPr>
            <a:spLocks noChangeArrowheads="1"/>
          </p:cNvSpPr>
          <p:nvPr userDrawn="1"/>
        </p:nvSpPr>
        <p:spPr bwMode="auto">
          <a:xfrm>
            <a:off x="4279900" y="298450"/>
            <a:ext cx="157163" cy="7112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" name="Freeform 237"/>
          <p:cNvSpPr>
            <a:spLocks/>
          </p:cNvSpPr>
          <p:nvPr userDrawn="1"/>
        </p:nvSpPr>
        <p:spPr bwMode="auto">
          <a:xfrm>
            <a:off x="4546600" y="288925"/>
            <a:ext cx="560388" cy="731838"/>
          </a:xfrm>
          <a:custGeom>
            <a:avLst/>
            <a:gdLst>
              <a:gd name="T0" fmla="*/ 68 w 418"/>
              <a:gd name="T1" fmla="*/ 378 h 544"/>
              <a:gd name="T2" fmla="*/ 124 w 418"/>
              <a:gd name="T3" fmla="*/ 414 h 544"/>
              <a:gd name="T4" fmla="*/ 184 w 418"/>
              <a:gd name="T5" fmla="*/ 438 h 544"/>
              <a:gd name="T6" fmla="*/ 226 w 418"/>
              <a:gd name="T7" fmla="*/ 442 h 544"/>
              <a:gd name="T8" fmla="*/ 272 w 418"/>
              <a:gd name="T9" fmla="*/ 434 h 544"/>
              <a:gd name="T10" fmla="*/ 298 w 418"/>
              <a:gd name="T11" fmla="*/ 412 h 544"/>
              <a:gd name="T12" fmla="*/ 304 w 418"/>
              <a:gd name="T13" fmla="*/ 390 h 544"/>
              <a:gd name="T14" fmla="*/ 300 w 418"/>
              <a:gd name="T15" fmla="*/ 370 h 544"/>
              <a:gd name="T16" fmla="*/ 270 w 418"/>
              <a:gd name="T17" fmla="*/ 346 h 544"/>
              <a:gd name="T18" fmla="*/ 196 w 418"/>
              <a:gd name="T19" fmla="*/ 322 h 544"/>
              <a:gd name="T20" fmla="*/ 124 w 418"/>
              <a:gd name="T21" fmla="*/ 300 h 544"/>
              <a:gd name="T22" fmla="*/ 70 w 418"/>
              <a:gd name="T23" fmla="*/ 272 h 544"/>
              <a:gd name="T24" fmla="*/ 40 w 418"/>
              <a:gd name="T25" fmla="*/ 240 h 544"/>
              <a:gd name="T26" fmla="*/ 24 w 418"/>
              <a:gd name="T27" fmla="*/ 198 h 544"/>
              <a:gd name="T28" fmla="*/ 22 w 418"/>
              <a:gd name="T29" fmla="*/ 160 h 544"/>
              <a:gd name="T30" fmla="*/ 24 w 418"/>
              <a:gd name="T31" fmla="*/ 126 h 544"/>
              <a:gd name="T32" fmla="*/ 42 w 418"/>
              <a:gd name="T33" fmla="*/ 80 h 544"/>
              <a:gd name="T34" fmla="*/ 74 w 418"/>
              <a:gd name="T35" fmla="*/ 44 h 544"/>
              <a:gd name="T36" fmla="*/ 116 w 418"/>
              <a:gd name="T37" fmla="*/ 18 h 544"/>
              <a:gd name="T38" fmla="*/ 168 w 418"/>
              <a:gd name="T39" fmla="*/ 2 h 544"/>
              <a:gd name="T40" fmla="*/ 206 w 418"/>
              <a:gd name="T41" fmla="*/ 0 h 544"/>
              <a:gd name="T42" fmla="*/ 288 w 418"/>
              <a:gd name="T43" fmla="*/ 10 h 544"/>
              <a:gd name="T44" fmla="*/ 360 w 418"/>
              <a:gd name="T45" fmla="*/ 38 h 544"/>
              <a:gd name="T46" fmla="*/ 342 w 418"/>
              <a:gd name="T47" fmla="*/ 156 h 544"/>
              <a:gd name="T48" fmla="*/ 290 w 418"/>
              <a:gd name="T49" fmla="*/ 124 h 544"/>
              <a:gd name="T50" fmla="*/ 238 w 418"/>
              <a:gd name="T51" fmla="*/ 106 h 544"/>
              <a:gd name="T52" fmla="*/ 206 w 418"/>
              <a:gd name="T53" fmla="*/ 102 h 544"/>
              <a:gd name="T54" fmla="*/ 164 w 418"/>
              <a:gd name="T55" fmla="*/ 110 h 544"/>
              <a:gd name="T56" fmla="*/ 142 w 418"/>
              <a:gd name="T57" fmla="*/ 130 h 544"/>
              <a:gd name="T58" fmla="*/ 138 w 418"/>
              <a:gd name="T59" fmla="*/ 150 h 544"/>
              <a:gd name="T60" fmla="*/ 142 w 418"/>
              <a:gd name="T61" fmla="*/ 172 h 544"/>
              <a:gd name="T62" fmla="*/ 174 w 418"/>
              <a:gd name="T63" fmla="*/ 196 h 544"/>
              <a:gd name="T64" fmla="*/ 252 w 418"/>
              <a:gd name="T65" fmla="*/ 220 h 544"/>
              <a:gd name="T66" fmla="*/ 352 w 418"/>
              <a:gd name="T67" fmla="*/ 258 h 544"/>
              <a:gd name="T68" fmla="*/ 386 w 418"/>
              <a:gd name="T69" fmla="*/ 284 h 544"/>
              <a:gd name="T70" fmla="*/ 408 w 418"/>
              <a:gd name="T71" fmla="*/ 320 h 544"/>
              <a:gd name="T72" fmla="*/ 418 w 418"/>
              <a:gd name="T73" fmla="*/ 362 h 544"/>
              <a:gd name="T74" fmla="*/ 418 w 418"/>
              <a:gd name="T75" fmla="*/ 380 h 544"/>
              <a:gd name="T76" fmla="*/ 410 w 418"/>
              <a:gd name="T77" fmla="*/ 434 h 544"/>
              <a:gd name="T78" fmla="*/ 388 w 418"/>
              <a:gd name="T79" fmla="*/ 478 h 544"/>
              <a:gd name="T80" fmla="*/ 352 w 418"/>
              <a:gd name="T81" fmla="*/ 512 h 544"/>
              <a:gd name="T82" fmla="*/ 304 w 418"/>
              <a:gd name="T83" fmla="*/ 534 h 544"/>
              <a:gd name="T84" fmla="*/ 246 w 418"/>
              <a:gd name="T85" fmla="*/ 544 h 544"/>
              <a:gd name="T86" fmla="*/ 194 w 418"/>
              <a:gd name="T87" fmla="*/ 544 h 544"/>
              <a:gd name="T88" fmla="*/ 106 w 418"/>
              <a:gd name="T89" fmla="*/ 524 h 544"/>
              <a:gd name="T90" fmla="*/ 24 w 418"/>
              <a:gd name="T91" fmla="*/ 48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8" h="544">
                <a:moveTo>
                  <a:pt x="0" y="460"/>
                </a:moveTo>
                <a:lnTo>
                  <a:pt x="68" y="378"/>
                </a:lnTo>
                <a:lnTo>
                  <a:pt x="68" y="378"/>
                </a:lnTo>
                <a:lnTo>
                  <a:pt x="86" y="392"/>
                </a:lnTo>
                <a:lnTo>
                  <a:pt x="106" y="404"/>
                </a:lnTo>
                <a:lnTo>
                  <a:pt x="124" y="414"/>
                </a:lnTo>
                <a:lnTo>
                  <a:pt x="144" y="424"/>
                </a:lnTo>
                <a:lnTo>
                  <a:pt x="162" y="432"/>
                </a:lnTo>
                <a:lnTo>
                  <a:pt x="184" y="438"/>
                </a:lnTo>
                <a:lnTo>
                  <a:pt x="204" y="440"/>
                </a:lnTo>
                <a:lnTo>
                  <a:pt x="226" y="442"/>
                </a:lnTo>
                <a:lnTo>
                  <a:pt x="226" y="442"/>
                </a:lnTo>
                <a:lnTo>
                  <a:pt x="244" y="440"/>
                </a:lnTo>
                <a:lnTo>
                  <a:pt x="258" y="438"/>
                </a:lnTo>
                <a:lnTo>
                  <a:pt x="272" y="434"/>
                </a:lnTo>
                <a:lnTo>
                  <a:pt x="284" y="428"/>
                </a:lnTo>
                <a:lnTo>
                  <a:pt x="292" y="422"/>
                </a:lnTo>
                <a:lnTo>
                  <a:pt x="298" y="412"/>
                </a:lnTo>
                <a:lnTo>
                  <a:pt x="302" y="402"/>
                </a:lnTo>
                <a:lnTo>
                  <a:pt x="304" y="392"/>
                </a:lnTo>
                <a:lnTo>
                  <a:pt x="304" y="390"/>
                </a:lnTo>
                <a:lnTo>
                  <a:pt x="304" y="390"/>
                </a:lnTo>
                <a:lnTo>
                  <a:pt x="302" y="380"/>
                </a:lnTo>
                <a:lnTo>
                  <a:pt x="300" y="370"/>
                </a:lnTo>
                <a:lnTo>
                  <a:pt x="292" y="362"/>
                </a:lnTo>
                <a:lnTo>
                  <a:pt x="284" y="354"/>
                </a:lnTo>
                <a:lnTo>
                  <a:pt x="270" y="346"/>
                </a:lnTo>
                <a:lnTo>
                  <a:pt x="250" y="338"/>
                </a:lnTo>
                <a:lnTo>
                  <a:pt x="226" y="332"/>
                </a:lnTo>
                <a:lnTo>
                  <a:pt x="196" y="322"/>
                </a:lnTo>
                <a:lnTo>
                  <a:pt x="196" y="322"/>
                </a:lnTo>
                <a:lnTo>
                  <a:pt x="158" y="312"/>
                </a:lnTo>
                <a:lnTo>
                  <a:pt x="124" y="300"/>
                </a:lnTo>
                <a:lnTo>
                  <a:pt x="94" y="288"/>
                </a:lnTo>
                <a:lnTo>
                  <a:pt x="82" y="280"/>
                </a:lnTo>
                <a:lnTo>
                  <a:pt x="70" y="272"/>
                </a:lnTo>
                <a:lnTo>
                  <a:pt x="58" y="262"/>
                </a:lnTo>
                <a:lnTo>
                  <a:pt x="48" y="252"/>
                </a:lnTo>
                <a:lnTo>
                  <a:pt x="40" y="240"/>
                </a:lnTo>
                <a:lnTo>
                  <a:pt x="34" y="226"/>
                </a:lnTo>
                <a:lnTo>
                  <a:pt x="28" y="212"/>
                </a:lnTo>
                <a:lnTo>
                  <a:pt x="24" y="198"/>
                </a:lnTo>
                <a:lnTo>
                  <a:pt x="22" y="180"/>
                </a:lnTo>
                <a:lnTo>
                  <a:pt x="22" y="162"/>
                </a:lnTo>
                <a:lnTo>
                  <a:pt x="22" y="160"/>
                </a:lnTo>
                <a:lnTo>
                  <a:pt x="22" y="160"/>
                </a:lnTo>
                <a:lnTo>
                  <a:pt x="22" y="142"/>
                </a:lnTo>
                <a:lnTo>
                  <a:pt x="24" y="126"/>
                </a:lnTo>
                <a:lnTo>
                  <a:pt x="30" y="110"/>
                </a:lnTo>
                <a:lnTo>
                  <a:pt x="36" y="94"/>
                </a:lnTo>
                <a:lnTo>
                  <a:pt x="42" y="80"/>
                </a:lnTo>
                <a:lnTo>
                  <a:pt x="52" y="66"/>
                </a:lnTo>
                <a:lnTo>
                  <a:pt x="62" y="54"/>
                </a:lnTo>
                <a:lnTo>
                  <a:pt x="74" y="44"/>
                </a:lnTo>
                <a:lnTo>
                  <a:pt x="86" y="34"/>
                </a:lnTo>
                <a:lnTo>
                  <a:pt x="100" y="26"/>
                </a:lnTo>
                <a:lnTo>
                  <a:pt x="116" y="18"/>
                </a:lnTo>
                <a:lnTo>
                  <a:pt x="132" y="12"/>
                </a:lnTo>
                <a:lnTo>
                  <a:pt x="150" y="6"/>
                </a:lnTo>
                <a:lnTo>
                  <a:pt x="168" y="2"/>
                </a:lnTo>
                <a:lnTo>
                  <a:pt x="186" y="0"/>
                </a:lnTo>
                <a:lnTo>
                  <a:pt x="206" y="0"/>
                </a:lnTo>
                <a:lnTo>
                  <a:pt x="206" y="0"/>
                </a:lnTo>
                <a:lnTo>
                  <a:pt x="234" y="2"/>
                </a:lnTo>
                <a:lnTo>
                  <a:pt x="262" y="4"/>
                </a:lnTo>
                <a:lnTo>
                  <a:pt x="288" y="10"/>
                </a:lnTo>
                <a:lnTo>
                  <a:pt x="314" y="18"/>
                </a:lnTo>
                <a:lnTo>
                  <a:pt x="338" y="28"/>
                </a:lnTo>
                <a:lnTo>
                  <a:pt x="360" y="38"/>
                </a:lnTo>
                <a:lnTo>
                  <a:pt x="382" y="52"/>
                </a:lnTo>
                <a:lnTo>
                  <a:pt x="404" y="68"/>
                </a:lnTo>
                <a:lnTo>
                  <a:pt x="342" y="156"/>
                </a:lnTo>
                <a:lnTo>
                  <a:pt x="342" y="156"/>
                </a:lnTo>
                <a:lnTo>
                  <a:pt x="308" y="134"/>
                </a:lnTo>
                <a:lnTo>
                  <a:pt x="290" y="124"/>
                </a:lnTo>
                <a:lnTo>
                  <a:pt x="272" y="116"/>
                </a:lnTo>
                <a:lnTo>
                  <a:pt x="256" y="110"/>
                </a:lnTo>
                <a:lnTo>
                  <a:pt x="238" y="106"/>
                </a:lnTo>
                <a:lnTo>
                  <a:pt x="222" y="104"/>
                </a:lnTo>
                <a:lnTo>
                  <a:pt x="206" y="102"/>
                </a:lnTo>
                <a:lnTo>
                  <a:pt x="206" y="102"/>
                </a:lnTo>
                <a:lnTo>
                  <a:pt x="190" y="104"/>
                </a:lnTo>
                <a:lnTo>
                  <a:pt x="176" y="106"/>
                </a:lnTo>
                <a:lnTo>
                  <a:pt x="164" y="110"/>
                </a:lnTo>
                <a:lnTo>
                  <a:pt x="154" y="116"/>
                </a:lnTo>
                <a:lnTo>
                  <a:pt x="146" y="124"/>
                </a:lnTo>
                <a:lnTo>
                  <a:pt x="142" y="130"/>
                </a:lnTo>
                <a:lnTo>
                  <a:pt x="138" y="140"/>
                </a:lnTo>
                <a:lnTo>
                  <a:pt x="138" y="148"/>
                </a:lnTo>
                <a:lnTo>
                  <a:pt x="138" y="150"/>
                </a:lnTo>
                <a:lnTo>
                  <a:pt x="138" y="150"/>
                </a:lnTo>
                <a:lnTo>
                  <a:pt x="138" y="162"/>
                </a:lnTo>
                <a:lnTo>
                  <a:pt x="142" y="172"/>
                </a:lnTo>
                <a:lnTo>
                  <a:pt x="150" y="182"/>
                </a:lnTo>
                <a:lnTo>
                  <a:pt x="160" y="190"/>
                </a:lnTo>
                <a:lnTo>
                  <a:pt x="174" y="196"/>
                </a:lnTo>
                <a:lnTo>
                  <a:pt x="194" y="204"/>
                </a:lnTo>
                <a:lnTo>
                  <a:pt x="252" y="220"/>
                </a:lnTo>
                <a:lnTo>
                  <a:pt x="252" y="220"/>
                </a:lnTo>
                <a:lnTo>
                  <a:pt x="290" y="232"/>
                </a:lnTo>
                <a:lnTo>
                  <a:pt x="322" y="244"/>
                </a:lnTo>
                <a:lnTo>
                  <a:pt x="352" y="258"/>
                </a:lnTo>
                <a:lnTo>
                  <a:pt x="364" y="266"/>
                </a:lnTo>
                <a:lnTo>
                  <a:pt x="376" y="276"/>
                </a:lnTo>
                <a:lnTo>
                  <a:pt x="386" y="284"/>
                </a:lnTo>
                <a:lnTo>
                  <a:pt x="394" y="296"/>
                </a:lnTo>
                <a:lnTo>
                  <a:pt x="402" y="306"/>
                </a:lnTo>
                <a:lnTo>
                  <a:pt x="408" y="320"/>
                </a:lnTo>
                <a:lnTo>
                  <a:pt x="412" y="332"/>
                </a:lnTo>
                <a:lnTo>
                  <a:pt x="416" y="346"/>
                </a:lnTo>
                <a:lnTo>
                  <a:pt x="418" y="362"/>
                </a:lnTo>
                <a:lnTo>
                  <a:pt x="418" y="378"/>
                </a:lnTo>
                <a:lnTo>
                  <a:pt x="418" y="380"/>
                </a:lnTo>
                <a:lnTo>
                  <a:pt x="418" y="380"/>
                </a:lnTo>
                <a:lnTo>
                  <a:pt x="418" y="400"/>
                </a:lnTo>
                <a:lnTo>
                  <a:pt x="416" y="418"/>
                </a:lnTo>
                <a:lnTo>
                  <a:pt x="410" y="434"/>
                </a:lnTo>
                <a:lnTo>
                  <a:pt x="404" y="450"/>
                </a:lnTo>
                <a:lnTo>
                  <a:pt x="396" y="464"/>
                </a:lnTo>
                <a:lnTo>
                  <a:pt x="388" y="478"/>
                </a:lnTo>
                <a:lnTo>
                  <a:pt x="376" y="490"/>
                </a:lnTo>
                <a:lnTo>
                  <a:pt x="364" y="502"/>
                </a:lnTo>
                <a:lnTo>
                  <a:pt x="352" y="512"/>
                </a:lnTo>
                <a:lnTo>
                  <a:pt x="336" y="520"/>
                </a:lnTo>
                <a:lnTo>
                  <a:pt x="320" y="528"/>
                </a:lnTo>
                <a:lnTo>
                  <a:pt x="304" y="534"/>
                </a:lnTo>
                <a:lnTo>
                  <a:pt x="286" y="538"/>
                </a:lnTo>
                <a:lnTo>
                  <a:pt x="266" y="542"/>
                </a:lnTo>
                <a:lnTo>
                  <a:pt x="246" y="544"/>
                </a:lnTo>
                <a:lnTo>
                  <a:pt x="224" y="544"/>
                </a:lnTo>
                <a:lnTo>
                  <a:pt x="224" y="544"/>
                </a:lnTo>
                <a:lnTo>
                  <a:pt x="194" y="544"/>
                </a:lnTo>
                <a:lnTo>
                  <a:pt x="164" y="540"/>
                </a:lnTo>
                <a:lnTo>
                  <a:pt x="136" y="532"/>
                </a:lnTo>
                <a:lnTo>
                  <a:pt x="106" y="524"/>
                </a:lnTo>
                <a:lnTo>
                  <a:pt x="78" y="512"/>
                </a:lnTo>
                <a:lnTo>
                  <a:pt x="50" y="496"/>
                </a:lnTo>
                <a:lnTo>
                  <a:pt x="24" y="480"/>
                </a:lnTo>
                <a:lnTo>
                  <a:pt x="0" y="460"/>
                </a:lnTo>
                <a:lnTo>
                  <a:pt x="0" y="46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" name="Freeform 238"/>
          <p:cNvSpPr>
            <a:spLocks/>
          </p:cNvSpPr>
          <p:nvPr userDrawn="1"/>
        </p:nvSpPr>
        <p:spPr bwMode="auto">
          <a:xfrm>
            <a:off x="5173663" y="298450"/>
            <a:ext cx="585787" cy="711200"/>
          </a:xfrm>
          <a:custGeom>
            <a:avLst/>
            <a:gdLst>
              <a:gd name="T0" fmla="*/ 160 w 438"/>
              <a:gd name="T1" fmla="*/ 106 h 528"/>
              <a:gd name="T2" fmla="*/ 0 w 438"/>
              <a:gd name="T3" fmla="*/ 106 h 528"/>
              <a:gd name="T4" fmla="*/ 0 w 438"/>
              <a:gd name="T5" fmla="*/ 0 h 528"/>
              <a:gd name="T6" fmla="*/ 438 w 438"/>
              <a:gd name="T7" fmla="*/ 0 h 528"/>
              <a:gd name="T8" fmla="*/ 438 w 438"/>
              <a:gd name="T9" fmla="*/ 106 h 528"/>
              <a:gd name="T10" fmla="*/ 276 w 438"/>
              <a:gd name="T11" fmla="*/ 106 h 528"/>
              <a:gd name="T12" fmla="*/ 276 w 438"/>
              <a:gd name="T13" fmla="*/ 528 h 528"/>
              <a:gd name="T14" fmla="*/ 160 w 438"/>
              <a:gd name="T15" fmla="*/ 528 h 528"/>
              <a:gd name="T16" fmla="*/ 160 w 438"/>
              <a:gd name="T17" fmla="*/ 106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528">
                <a:moveTo>
                  <a:pt x="160" y="106"/>
                </a:moveTo>
                <a:lnTo>
                  <a:pt x="0" y="106"/>
                </a:lnTo>
                <a:lnTo>
                  <a:pt x="0" y="0"/>
                </a:lnTo>
                <a:lnTo>
                  <a:pt x="438" y="0"/>
                </a:lnTo>
                <a:lnTo>
                  <a:pt x="438" y="106"/>
                </a:lnTo>
                <a:lnTo>
                  <a:pt x="276" y="106"/>
                </a:lnTo>
                <a:lnTo>
                  <a:pt x="276" y="528"/>
                </a:lnTo>
                <a:lnTo>
                  <a:pt x="160" y="528"/>
                </a:lnTo>
                <a:lnTo>
                  <a:pt x="160" y="10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" name="Freeform 239"/>
          <p:cNvSpPr>
            <a:spLocks/>
          </p:cNvSpPr>
          <p:nvPr userDrawn="1"/>
        </p:nvSpPr>
        <p:spPr bwMode="auto">
          <a:xfrm>
            <a:off x="5849938" y="298450"/>
            <a:ext cx="612775" cy="711200"/>
          </a:xfrm>
          <a:custGeom>
            <a:avLst/>
            <a:gdLst>
              <a:gd name="T0" fmla="*/ 0 w 458"/>
              <a:gd name="T1" fmla="*/ 0 h 528"/>
              <a:gd name="T2" fmla="*/ 242 w 458"/>
              <a:gd name="T3" fmla="*/ 0 h 528"/>
              <a:gd name="T4" fmla="*/ 242 w 458"/>
              <a:gd name="T5" fmla="*/ 0 h 528"/>
              <a:gd name="T6" fmla="*/ 268 w 458"/>
              <a:gd name="T7" fmla="*/ 0 h 528"/>
              <a:gd name="T8" fmla="*/ 290 w 458"/>
              <a:gd name="T9" fmla="*/ 4 h 528"/>
              <a:gd name="T10" fmla="*/ 312 w 458"/>
              <a:gd name="T11" fmla="*/ 8 h 528"/>
              <a:gd name="T12" fmla="*/ 332 w 458"/>
              <a:gd name="T13" fmla="*/ 14 h 528"/>
              <a:gd name="T14" fmla="*/ 350 w 458"/>
              <a:gd name="T15" fmla="*/ 22 h 528"/>
              <a:gd name="T16" fmla="*/ 368 w 458"/>
              <a:gd name="T17" fmla="*/ 30 h 528"/>
              <a:gd name="T18" fmla="*/ 382 w 458"/>
              <a:gd name="T19" fmla="*/ 40 h 528"/>
              <a:gd name="T20" fmla="*/ 396 w 458"/>
              <a:gd name="T21" fmla="*/ 54 h 528"/>
              <a:gd name="T22" fmla="*/ 396 w 458"/>
              <a:gd name="T23" fmla="*/ 54 h 528"/>
              <a:gd name="T24" fmla="*/ 408 w 458"/>
              <a:gd name="T25" fmla="*/ 64 h 528"/>
              <a:gd name="T26" fmla="*/ 416 w 458"/>
              <a:gd name="T27" fmla="*/ 78 h 528"/>
              <a:gd name="T28" fmla="*/ 424 w 458"/>
              <a:gd name="T29" fmla="*/ 92 h 528"/>
              <a:gd name="T30" fmla="*/ 430 w 458"/>
              <a:gd name="T31" fmla="*/ 106 h 528"/>
              <a:gd name="T32" fmla="*/ 436 w 458"/>
              <a:gd name="T33" fmla="*/ 122 h 528"/>
              <a:gd name="T34" fmla="*/ 440 w 458"/>
              <a:gd name="T35" fmla="*/ 138 h 528"/>
              <a:gd name="T36" fmla="*/ 442 w 458"/>
              <a:gd name="T37" fmla="*/ 156 h 528"/>
              <a:gd name="T38" fmla="*/ 442 w 458"/>
              <a:gd name="T39" fmla="*/ 174 h 528"/>
              <a:gd name="T40" fmla="*/ 442 w 458"/>
              <a:gd name="T41" fmla="*/ 176 h 528"/>
              <a:gd name="T42" fmla="*/ 442 w 458"/>
              <a:gd name="T43" fmla="*/ 176 h 528"/>
              <a:gd name="T44" fmla="*/ 440 w 458"/>
              <a:gd name="T45" fmla="*/ 206 h 528"/>
              <a:gd name="T46" fmla="*/ 434 w 458"/>
              <a:gd name="T47" fmla="*/ 234 h 528"/>
              <a:gd name="T48" fmla="*/ 424 w 458"/>
              <a:gd name="T49" fmla="*/ 258 h 528"/>
              <a:gd name="T50" fmla="*/ 410 w 458"/>
              <a:gd name="T51" fmla="*/ 280 h 528"/>
              <a:gd name="T52" fmla="*/ 394 w 458"/>
              <a:gd name="T53" fmla="*/ 300 h 528"/>
              <a:gd name="T54" fmla="*/ 374 w 458"/>
              <a:gd name="T55" fmla="*/ 316 h 528"/>
              <a:gd name="T56" fmla="*/ 352 w 458"/>
              <a:gd name="T57" fmla="*/ 330 h 528"/>
              <a:gd name="T58" fmla="*/ 328 w 458"/>
              <a:gd name="T59" fmla="*/ 340 h 528"/>
              <a:gd name="T60" fmla="*/ 458 w 458"/>
              <a:gd name="T61" fmla="*/ 528 h 528"/>
              <a:gd name="T62" fmla="*/ 322 w 458"/>
              <a:gd name="T63" fmla="*/ 528 h 528"/>
              <a:gd name="T64" fmla="*/ 208 w 458"/>
              <a:gd name="T65" fmla="*/ 360 h 528"/>
              <a:gd name="T66" fmla="*/ 118 w 458"/>
              <a:gd name="T67" fmla="*/ 360 h 528"/>
              <a:gd name="T68" fmla="*/ 118 w 458"/>
              <a:gd name="T69" fmla="*/ 528 h 528"/>
              <a:gd name="T70" fmla="*/ 0 w 458"/>
              <a:gd name="T71" fmla="*/ 528 h 528"/>
              <a:gd name="T72" fmla="*/ 0 w 458"/>
              <a:gd name="T73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8" h="528">
                <a:moveTo>
                  <a:pt x="0" y="0"/>
                </a:moveTo>
                <a:lnTo>
                  <a:pt x="242" y="0"/>
                </a:lnTo>
                <a:lnTo>
                  <a:pt x="242" y="0"/>
                </a:lnTo>
                <a:lnTo>
                  <a:pt x="268" y="0"/>
                </a:lnTo>
                <a:lnTo>
                  <a:pt x="290" y="4"/>
                </a:lnTo>
                <a:lnTo>
                  <a:pt x="312" y="8"/>
                </a:lnTo>
                <a:lnTo>
                  <a:pt x="332" y="14"/>
                </a:lnTo>
                <a:lnTo>
                  <a:pt x="350" y="22"/>
                </a:lnTo>
                <a:lnTo>
                  <a:pt x="368" y="30"/>
                </a:lnTo>
                <a:lnTo>
                  <a:pt x="382" y="40"/>
                </a:lnTo>
                <a:lnTo>
                  <a:pt x="396" y="54"/>
                </a:lnTo>
                <a:lnTo>
                  <a:pt x="396" y="54"/>
                </a:lnTo>
                <a:lnTo>
                  <a:pt x="408" y="64"/>
                </a:lnTo>
                <a:lnTo>
                  <a:pt x="416" y="78"/>
                </a:lnTo>
                <a:lnTo>
                  <a:pt x="424" y="92"/>
                </a:lnTo>
                <a:lnTo>
                  <a:pt x="430" y="106"/>
                </a:lnTo>
                <a:lnTo>
                  <a:pt x="436" y="122"/>
                </a:lnTo>
                <a:lnTo>
                  <a:pt x="440" y="138"/>
                </a:lnTo>
                <a:lnTo>
                  <a:pt x="442" y="156"/>
                </a:lnTo>
                <a:lnTo>
                  <a:pt x="442" y="174"/>
                </a:lnTo>
                <a:lnTo>
                  <a:pt x="442" y="176"/>
                </a:lnTo>
                <a:lnTo>
                  <a:pt x="442" y="176"/>
                </a:lnTo>
                <a:lnTo>
                  <a:pt x="440" y="206"/>
                </a:lnTo>
                <a:lnTo>
                  <a:pt x="434" y="234"/>
                </a:lnTo>
                <a:lnTo>
                  <a:pt x="424" y="258"/>
                </a:lnTo>
                <a:lnTo>
                  <a:pt x="410" y="280"/>
                </a:lnTo>
                <a:lnTo>
                  <a:pt x="394" y="300"/>
                </a:lnTo>
                <a:lnTo>
                  <a:pt x="374" y="316"/>
                </a:lnTo>
                <a:lnTo>
                  <a:pt x="352" y="330"/>
                </a:lnTo>
                <a:lnTo>
                  <a:pt x="328" y="340"/>
                </a:lnTo>
                <a:lnTo>
                  <a:pt x="458" y="528"/>
                </a:lnTo>
                <a:lnTo>
                  <a:pt x="322" y="528"/>
                </a:lnTo>
                <a:lnTo>
                  <a:pt x="208" y="360"/>
                </a:lnTo>
                <a:lnTo>
                  <a:pt x="118" y="360"/>
                </a:lnTo>
                <a:lnTo>
                  <a:pt x="118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" name="Freeform 240"/>
          <p:cNvSpPr>
            <a:spLocks/>
          </p:cNvSpPr>
          <p:nvPr userDrawn="1"/>
        </p:nvSpPr>
        <p:spPr bwMode="auto">
          <a:xfrm>
            <a:off x="6007100" y="439738"/>
            <a:ext cx="276225" cy="203200"/>
          </a:xfrm>
          <a:custGeom>
            <a:avLst/>
            <a:gdLst>
              <a:gd name="T0" fmla="*/ 118 w 206"/>
              <a:gd name="T1" fmla="*/ 152 h 152"/>
              <a:gd name="T2" fmla="*/ 118 w 206"/>
              <a:gd name="T3" fmla="*/ 152 h 152"/>
              <a:gd name="T4" fmla="*/ 138 w 206"/>
              <a:gd name="T5" fmla="*/ 152 h 152"/>
              <a:gd name="T6" fmla="*/ 154 w 206"/>
              <a:gd name="T7" fmla="*/ 148 h 152"/>
              <a:gd name="T8" fmla="*/ 170 w 206"/>
              <a:gd name="T9" fmla="*/ 140 h 152"/>
              <a:gd name="T10" fmla="*/ 182 w 206"/>
              <a:gd name="T11" fmla="*/ 132 h 152"/>
              <a:gd name="T12" fmla="*/ 192 w 206"/>
              <a:gd name="T13" fmla="*/ 122 h 152"/>
              <a:gd name="T14" fmla="*/ 200 w 206"/>
              <a:gd name="T15" fmla="*/ 108 h 152"/>
              <a:gd name="T16" fmla="*/ 204 w 206"/>
              <a:gd name="T17" fmla="*/ 94 h 152"/>
              <a:gd name="T18" fmla="*/ 206 w 206"/>
              <a:gd name="T19" fmla="*/ 78 h 152"/>
              <a:gd name="T20" fmla="*/ 206 w 206"/>
              <a:gd name="T21" fmla="*/ 76 h 152"/>
              <a:gd name="T22" fmla="*/ 206 w 206"/>
              <a:gd name="T23" fmla="*/ 76 h 152"/>
              <a:gd name="T24" fmla="*/ 204 w 206"/>
              <a:gd name="T25" fmla="*/ 58 h 152"/>
              <a:gd name="T26" fmla="*/ 200 w 206"/>
              <a:gd name="T27" fmla="*/ 44 h 152"/>
              <a:gd name="T28" fmla="*/ 192 w 206"/>
              <a:gd name="T29" fmla="*/ 30 h 152"/>
              <a:gd name="T30" fmla="*/ 182 w 206"/>
              <a:gd name="T31" fmla="*/ 20 h 152"/>
              <a:gd name="T32" fmla="*/ 168 w 206"/>
              <a:gd name="T33" fmla="*/ 12 h 152"/>
              <a:gd name="T34" fmla="*/ 152 w 206"/>
              <a:gd name="T35" fmla="*/ 6 h 152"/>
              <a:gd name="T36" fmla="*/ 134 w 206"/>
              <a:gd name="T37" fmla="*/ 2 h 152"/>
              <a:gd name="T38" fmla="*/ 114 w 206"/>
              <a:gd name="T39" fmla="*/ 0 h 152"/>
              <a:gd name="T40" fmla="*/ 0 w 206"/>
              <a:gd name="T41" fmla="*/ 0 h 152"/>
              <a:gd name="T42" fmla="*/ 0 w 206"/>
              <a:gd name="T43" fmla="*/ 152 h 152"/>
              <a:gd name="T44" fmla="*/ 118 w 206"/>
              <a:gd name="T4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6" h="152">
                <a:moveTo>
                  <a:pt x="118" y="152"/>
                </a:moveTo>
                <a:lnTo>
                  <a:pt x="118" y="152"/>
                </a:lnTo>
                <a:lnTo>
                  <a:pt x="138" y="152"/>
                </a:lnTo>
                <a:lnTo>
                  <a:pt x="154" y="148"/>
                </a:lnTo>
                <a:lnTo>
                  <a:pt x="170" y="140"/>
                </a:lnTo>
                <a:lnTo>
                  <a:pt x="182" y="132"/>
                </a:lnTo>
                <a:lnTo>
                  <a:pt x="192" y="122"/>
                </a:lnTo>
                <a:lnTo>
                  <a:pt x="200" y="108"/>
                </a:lnTo>
                <a:lnTo>
                  <a:pt x="204" y="94"/>
                </a:lnTo>
                <a:lnTo>
                  <a:pt x="206" y="78"/>
                </a:lnTo>
                <a:lnTo>
                  <a:pt x="206" y="76"/>
                </a:lnTo>
                <a:lnTo>
                  <a:pt x="206" y="76"/>
                </a:lnTo>
                <a:lnTo>
                  <a:pt x="204" y="58"/>
                </a:lnTo>
                <a:lnTo>
                  <a:pt x="200" y="44"/>
                </a:lnTo>
                <a:lnTo>
                  <a:pt x="192" y="30"/>
                </a:lnTo>
                <a:lnTo>
                  <a:pt x="182" y="20"/>
                </a:lnTo>
                <a:lnTo>
                  <a:pt x="168" y="12"/>
                </a:lnTo>
                <a:lnTo>
                  <a:pt x="152" y="6"/>
                </a:lnTo>
                <a:lnTo>
                  <a:pt x="134" y="2"/>
                </a:lnTo>
                <a:lnTo>
                  <a:pt x="114" y="0"/>
                </a:lnTo>
                <a:lnTo>
                  <a:pt x="0" y="0"/>
                </a:lnTo>
                <a:lnTo>
                  <a:pt x="0" y="152"/>
                </a:lnTo>
                <a:lnTo>
                  <a:pt x="118" y="152"/>
                </a:lnTo>
                <a:close/>
              </a:path>
            </a:pathLst>
          </a:cu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" name="Freeform 241"/>
          <p:cNvSpPr>
            <a:spLocks/>
          </p:cNvSpPr>
          <p:nvPr userDrawn="1"/>
        </p:nvSpPr>
        <p:spPr bwMode="auto">
          <a:xfrm>
            <a:off x="6462713" y="298450"/>
            <a:ext cx="700087" cy="711200"/>
          </a:xfrm>
          <a:custGeom>
            <a:avLst/>
            <a:gdLst>
              <a:gd name="T0" fmla="*/ 204 w 524"/>
              <a:gd name="T1" fmla="*/ 320 h 528"/>
              <a:gd name="T2" fmla="*/ 0 w 524"/>
              <a:gd name="T3" fmla="*/ 0 h 528"/>
              <a:gd name="T4" fmla="*/ 136 w 524"/>
              <a:gd name="T5" fmla="*/ 0 h 528"/>
              <a:gd name="T6" fmla="*/ 262 w 524"/>
              <a:gd name="T7" fmla="*/ 212 h 528"/>
              <a:gd name="T8" fmla="*/ 390 w 524"/>
              <a:gd name="T9" fmla="*/ 0 h 528"/>
              <a:gd name="T10" fmla="*/ 524 w 524"/>
              <a:gd name="T11" fmla="*/ 0 h 528"/>
              <a:gd name="T12" fmla="*/ 320 w 524"/>
              <a:gd name="T13" fmla="*/ 318 h 528"/>
              <a:gd name="T14" fmla="*/ 320 w 524"/>
              <a:gd name="T15" fmla="*/ 528 h 528"/>
              <a:gd name="T16" fmla="*/ 204 w 524"/>
              <a:gd name="T17" fmla="*/ 528 h 528"/>
              <a:gd name="T18" fmla="*/ 204 w 524"/>
              <a:gd name="T19" fmla="*/ 32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4" h="528">
                <a:moveTo>
                  <a:pt x="204" y="320"/>
                </a:moveTo>
                <a:lnTo>
                  <a:pt x="0" y="0"/>
                </a:lnTo>
                <a:lnTo>
                  <a:pt x="136" y="0"/>
                </a:lnTo>
                <a:lnTo>
                  <a:pt x="262" y="212"/>
                </a:lnTo>
                <a:lnTo>
                  <a:pt x="390" y="0"/>
                </a:lnTo>
                <a:lnTo>
                  <a:pt x="524" y="0"/>
                </a:lnTo>
                <a:lnTo>
                  <a:pt x="320" y="318"/>
                </a:lnTo>
                <a:lnTo>
                  <a:pt x="320" y="528"/>
                </a:lnTo>
                <a:lnTo>
                  <a:pt x="204" y="528"/>
                </a:lnTo>
                <a:lnTo>
                  <a:pt x="204" y="32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1" name="Rectangle 41"/>
          <p:cNvSpPr>
            <a:spLocks noChangeArrowheads="1"/>
          </p:cNvSpPr>
          <p:nvPr userDrawn="1"/>
        </p:nvSpPr>
        <p:spPr bwMode="auto">
          <a:xfrm>
            <a:off x="7450138" y="273050"/>
            <a:ext cx="1366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Gilbert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Kirss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Foster</a:t>
            </a:r>
            <a:endParaRPr lang="en-US" sz="2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7" name="Subtitle 2"/>
          <p:cNvSpPr>
            <a:spLocks noGrp="1"/>
          </p:cNvSpPr>
          <p:nvPr>
            <p:ph type="subTitle" idx="1"/>
          </p:nvPr>
        </p:nvSpPr>
        <p:spPr>
          <a:xfrm>
            <a:off x="762000" y="5486400"/>
            <a:ext cx="64008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202" y="4419600"/>
            <a:ext cx="1419598" cy="1066800"/>
          </a:xfrm>
          <a:effectLst/>
        </p:spPr>
        <p:txBody>
          <a:bodyPr lIns="0" tIns="0" rIns="0" bIns="0"/>
          <a:lstStyle>
            <a:lvl1pPr algn="r">
              <a:defRPr sz="6600">
                <a:solidFill>
                  <a:srgbClr val="F7D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A837B-C51D-4FE1-9D03-4C3A974DF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33379-0AC0-4A7A-8350-B2700F394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93BAB-8275-4001-8B58-768E3B48B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907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4198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A9191-F099-4BB4-AB2C-F241047AD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11 - </a:t>
            </a:r>
            <a:fld id="{41E11A50-0F6C-4643-8AAF-A1C9DE5BA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11 - </a:t>
            </a:r>
            <a:fld id="{A17551B0-A115-4A10-988A-7010F5340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F05EC-3FA9-4BAC-B49F-FD0BE1273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E7BA0-19C4-4625-A2AF-CFF00B705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ED5B2-8FE5-4F4E-99A7-60BBAE258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417B-A485-4CA7-B882-81019B41A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1432-B188-45A6-A370-3559FFF7EF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962400" cy="2011362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68E72-B88E-429D-98E6-D2ADA379F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EBA4-EBBE-4347-BC70-DCBA719E6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CD0DA-1815-48AC-9A3C-56AE8B98F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49606-7270-4021-B3AF-E15E434F5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1A62-16BB-4C0F-A9A7-75E7CA05C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625"/>
            <a:ext cx="7620000" cy="869950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7E581-23AC-4771-B101-DA365FCFC6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E618-286E-43EA-9E48-100F81AEB5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43902-5BB0-4BE8-A3BC-DF56E853A9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AFF89-8315-4D58-8BAA-D4B5F49B04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FE413-3CCC-471C-AAB2-04E7BCB283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8848-75E1-4375-8721-3D223680C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BEC3-8B02-41CD-8772-F66DA538E3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335359"/>
          </a:solidFill>
          <a:ln>
            <a:solidFill>
              <a:srgbClr val="335359"/>
            </a:solidFill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6" name="Rectangle 27"/>
          <p:cNvSpPr>
            <a:spLocks noChangeArrowheads="1"/>
          </p:cNvSpPr>
          <p:nvPr userDrawn="1"/>
        </p:nvSpPr>
        <p:spPr bwMode="auto">
          <a:xfrm>
            <a:off x="0" y="-152400"/>
            <a:ext cx="9144000" cy="1371600"/>
          </a:xfrm>
          <a:prstGeom prst="rect">
            <a:avLst/>
          </a:prstGeom>
          <a:solidFill>
            <a:srgbClr val="335359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1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0650"/>
            <a:ext cx="6581775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9388"/>
            <a:ext cx="86868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100" b="1" smtClean="0">
                <a:solidFill>
                  <a:srgbClr val="F7D300"/>
                </a:solidFill>
              </a:defRPr>
            </a:lvl1pPr>
          </a:lstStyle>
          <a:p>
            <a:pPr>
              <a:defRPr/>
            </a:pPr>
            <a:fld id="{C4CEEAA7-149A-4D6F-9C6F-2AB4B1812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8600" y="76200"/>
            <a:ext cx="1143000" cy="990600"/>
            <a:chOff x="7687152" y="136449"/>
            <a:chExt cx="1221083" cy="119264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 rot="1164575">
              <a:off x="7687152" y="196992"/>
              <a:ext cx="1221083" cy="10715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 rot="1164575">
              <a:off x="7734223" y="244063"/>
              <a:ext cx="1126941" cy="977421"/>
            </a:xfrm>
            <a:custGeom>
              <a:avLst/>
              <a:gdLst>
                <a:gd name="T0" fmla="*/ 204 w 814"/>
                <a:gd name="T1" fmla="*/ 706 h 706"/>
                <a:gd name="T2" fmla="*/ 0 w 814"/>
                <a:gd name="T3" fmla="*/ 352 h 706"/>
                <a:gd name="T4" fmla="*/ 204 w 814"/>
                <a:gd name="T5" fmla="*/ 0 h 706"/>
                <a:gd name="T6" fmla="*/ 612 w 814"/>
                <a:gd name="T7" fmla="*/ 0 h 706"/>
                <a:gd name="T8" fmla="*/ 814 w 814"/>
                <a:gd name="T9" fmla="*/ 352 h 706"/>
                <a:gd name="T10" fmla="*/ 612 w 814"/>
                <a:gd name="T11" fmla="*/ 706 h 706"/>
                <a:gd name="T12" fmla="*/ 204 w 814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706">
                  <a:moveTo>
                    <a:pt x="204" y="706"/>
                  </a:moveTo>
                  <a:lnTo>
                    <a:pt x="0" y="352"/>
                  </a:lnTo>
                  <a:lnTo>
                    <a:pt x="204" y="0"/>
                  </a:lnTo>
                  <a:lnTo>
                    <a:pt x="612" y="0"/>
                  </a:lnTo>
                  <a:lnTo>
                    <a:pt x="814" y="352"/>
                  </a:lnTo>
                  <a:lnTo>
                    <a:pt x="612" y="706"/>
                  </a:lnTo>
                  <a:lnTo>
                    <a:pt x="204" y="706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rot="1164575">
              <a:off x="8361513" y="124603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1164575">
              <a:off x="8790297" y="880336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0 w 58"/>
                <a:gd name="T11" fmla="*/ 56 h 58"/>
                <a:gd name="T12" fmla="*/ 34 w 58"/>
                <a:gd name="T13" fmla="*/ 58 h 58"/>
                <a:gd name="T14" fmla="*/ 28 w 58"/>
                <a:gd name="T15" fmla="*/ 58 h 58"/>
                <a:gd name="T16" fmla="*/ 28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28 w 58"/>
                <a:gd name="T43" fmla="*/ 0 h 58"/>
                <a:gd name="T44" fmla="*/ 28 w 58"/>
                <a:gd name="T45" fmla="*/ 0 h 58"/>
                <a:gd name="T46" fmla="*/ 34 w 58"/>
                <a:gd name="T47" fmla="*/ 0 h 58"/>
                <a:gd name="T48" fmla="*/ 40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 rot="1164575">
              <a:off x="8686328" y="32416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rot="1164575">
              <a:off x="8153576" y="136449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rot="1164575">
              <a:off x="7724792" y="504913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2 w 58"/>
                <a:gd name="T11" fmla="*/ 56 h 58"/>
                <a:gd name="T12" fmla="*/ 36 w 58"/>
                <a:gd name="T13" fmla="*/ 58 h 58"/>
                <a:gd name="T14" fmla="*/ 30 w 58"/>
                <a:gd name="T15" fmla="*/ 58 h 58"/>
                <a:gd name="T16" fmla="*/ 30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30 w 58"/>
                <a:gd name="T43" fmla="*/ 0 h 58"/>
                <a:gd name="T44" fmla="*/ 30 w 58"/>
                <a:gd name="T45" fmla="*/ 0 h 58"/>
                <a:gd name="T46" fmla="*/ 36 w 58"/>
                <a:gd name="T47" fmla="*/ 0 h 58"/>
                <a:gd name="T48" fmla="*/ 42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2" y="56"/>
                  </a:lnTo>
                  <a:lnTo>
                    <a:pt x="36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 rot="1164575">
              <a:off x="7828761" y="1058320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Text Box 18"/>
          <p:cNvSpPr txBox="1">
            <a:spLocks noChangeArrowheads="1"/>
          </p:cNvSpPr>
          <p:nvPr userDrawn="1"/>
        </p:nvSpPr>
        <p:spPr bwMode="auto">
          <a:xfrm>
            <a:off x="228600" y="6604000"/>
            <a:ext cx="20589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b="1" dirty="0" smtClean="0">
                <a:solidFill>
                  <a:srgbClr val="F7D300"/>
                </a:solidFill>
              </a:rPr>
              <a:t>© 2014 W. W. Norton Co.,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55" r:id="rId2"/>
    <p:sldLayoutId id="2147483854" r:id="rId3"/>
    <p:sldLayoutId id="2147483853" r:id="rId4"/>
    <p:sldLayoutId id="2147483852" r:id="rId5"/>
    <p:sldLayoutId id="2147483851" r:id="rId6"/>
    <p:sldLayoutId id="2147483850" r:id="rId7"/>
    <p:sldLayoutId id="2147483849" r:id="rId8"/>
    <p:sldLayoutId id="2147483848" r:id="rId9"/>
    <p:sldLayoutId id="2147483847" r:id="rId10"/>
    <p:sldLayoutId id="2147483846" r:id="rId11"/>
    <p:sldLayoutId id="2147483845" r:id="rId12"/>
    <p:sldLayoutId id="2147483844" r:id="rId13"/>
    <p:sldLayoutId id="2147483866" r:id="rId14"/>
    <p:sldLayoutId id="214748386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+mn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 userDrawn="1"/>
        </p:nvSpPr>
        <p:spPr bwMode="auto">
          <a:xfrm>
            <a:off x="152400" y="152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91300"/>
            <a:ext cx="3397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AEC468-F7D6-42B2-ADF0-8A130D970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Line 11"/>
          <p:cNvSpPr>
            <a:spLocks noChangeShapeType="1"/>
          </p:cNvSpPr>
          <p:nvPr userDrawn="1"/>
        </p:nvSpPr>
        <p:spPr bwMode="auto">
          <a:xfrm>
            <a:off x="1692275" y="-309563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501650" y="185738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5" name="Text Box 18"/>
          <p:cNvSpPr txBox="1">
            <a:spLocks noChangeArrowheads="1"/>
          </p:cNvSpPr>
          <p:nvPr userDrawn="1"/>
        </p:nvSpPr>
        <p:spPr bwMode="auto">
          <a:xfrm>
            <a:off x="3657600" y="6477000"/>
            <a:ext cx="2246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© 2014 W. W. Norton Co., Inc.</a:t>
            </a:r>
          </a:p>
        </p:txBody>
      </p:sp>
      <p:sp>
        <p:nvSpPr>
          <p:cNvPr id="2059" name="Text Box 23"/>
          <p:cNvSpPr txBox="1">
            <a:spLocks noChangeArrowheads="1"/>
          </p:cNvSpPr>
          <p:nvPr userDrawn="1"/>
        </p:nvSpPr>
        <p:spPr bwMode="auto">
          <a:xfrm>
            <a:off x="1565275" y="4049713"/>
            <a:ext cx="1311275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GILBERT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KIRSS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FOSTER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436563"/>
            <a:ext cx="4392613" cy="5811837"/>
          </a:xfrm>
          <a:prstGeom prst="rect">
            <a:avLst/>
          </a:prstGeom>
          <a:noFill/>
          <a:ln>
            <a:noFill/>
          </a:ln>
          <a:effectLst>
            <a:outerShdw blurRad="254000" dist="177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17417" name="Group 2"/>
          <p:cNvGrpSpPr>
            <a:grpSpLocks noChangeAspect="1"/>
          </p:cNvGrpSpPr>
          <p:nvPr userDrawn="1"/>
        </p:nvGrpSpPr>
        <p:grpSpPr bwMode="auto">
          <a:xfrm>
            <a:off x="544513" y="2819400"/>
            <a:ext cx="3379787" cy="646113"/>
            <a:chOff x="1016721" y="2652704"/>
            <a:chExt cx="2703629" cy="516789"/>
          </a:xfrm>
        </p:grpSpPr>
        <p:sp>
          <p:nvSpPr>
            <p:cNvPr id="12" name="Freeform 208"/>
            <p:cNvSpPr>
              <a:spLocks noEditPoints="1"/>
            </p:cNvSpPr>
            <p:nvPr userDrawn="1"/>
          </p:nvSpPr>
          <p:spPr bwMode="auto">
            <a:xfrm>
              <a:off x="135578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2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2 w 110"/>
                <a:gd name="T29" fmla="*/ 50 h 126"/>
                <a:gd name="T30" fmla="*/ 80 w 110"/>
                <a:gd name="T31" fmla="*/ 40 h 126"/>
                <a:gd name="T32" fmla="*/ 76 w 110"/>
                <a:gd name="T33" fmla="*/ 32 h 126"/>
                <a:gd name="T34" fmla="*/ 52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0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0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0 w 110"/>
                <a:gd name="T69" fmla="*/ 106 h 126"/>
                <a:gd name="T70" fmla="*/ 64 w 110"/>
                <a:gd name="T71" fmla="*/ 104 h 126"/>
                <a:gd name="T72" fmla="*/ 80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0" y="54"/>
                  </a:lnTo>
                  <a:lnTo>
                    <a:pt x="30" y="50"/>
                  </a:lnTo>
                  <a:lnTo>
                    <a:pt x="38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2" y="54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0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0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0" y="90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auto">
            <a:xfrm>
              <a:off x="1452298" y="3069182"/>
              <a:ext cx="67305" cy="77455"/>
            </a:xfrm>
            <a:custGeom>
              <a:avLst/>
              <a:gdLst>
                <a:gd name="T0" fmla="*/ 0 w 110"/>
                <a:gd name="T1" fmla="*/ 4 h 126"/>
                <a:gd name="T2" fmla="*/ 28 w 110"/>
                <a:gd name="T3" fmla="*/ 4 h 126"/>
                <a:gd name="T4" fmla="*/ 28 w 110"/>
                <a:gd name="T5" fmla="*/ 22 h 126"/>
                <a:gd name="T6" fmla="*/ 28 w 110"/>
                <a:gd name="T7" fmla="*/ 22 h 126"/>
                <a:gd name="T8" fmla="*/ 34 w 110"/>
                <a:gd name="T9" fmla="*/ 14 h 126"/>
                <a:gd name="T10" fmla="*/ 42 w 110"/>
                <a:gd name="T11" fmla="*/ 8 h 126"/>
                <a:gd name="T12" fmla="*/ 52 w 110"/>
                <a:gd name="T13" fmla="*/ 2 h 126"/>
                <a:gd name="T14" fmla="*/ 66 w 110"/>
                <a:gd name="T15" fmla="*/ 0 h 126"/>
                <a:gd name="T16" fmla="*/ 66 w 110"/>
                <a:gd name="T17" fmla="*/ 0 h 126"/>
                <a:gd name="T18" fmla="*/ 76 w 110"/>
                <a:gd name="T19" fmla="*/ 2 h 126"/>
                <a:gd name="T20" fmla="*/ 84 w 110"/>
                <a:gd name="T21" fmla="*/ 4 h 126"/>
                <a:gd name="T22" fmla="*/ 92 w 110"/>
                <a:gd name="T23" fmla="*/ 8 h 126"/>
                <a:gd name="T24" fmla="*/ 98 w 110"/>
                <a:gd name="T25" fmla="*/ 14 h 126"/>
                <a:gd name="T26" fmla="*/ 102 w 110"/>
                <a:gd name="T27" fmla="*/ 20 h 126"/>
                <a:gd name="T28" fmla="*/ 106 w 110"/>
                <a:gd name="T29" fmla="*/ 28 h 126"/>
                <a:gd name="T30" fmla="*/ 108 w 110"/>
                <a:gd name="T31" fmla="*/ 38 h 126"/>
                <a:gd name="T32" fmla="*/ 110 w 110"/>
                <a:gd name="T33" fmla="*/ 48 h 126"/>
                <a:gd name="T34" fmla="*/ 110 w 110"/>
                <a:gd name="T35" fmla="*/ 126 h 126"/>
                <a:gd name="T36" fmla="*/ 82 w 110"/>
                <a:gd name="T37" fmla="*/ 126 h 126"/>
                <a:gd name="T38" fmla="*/ 82 w 110"/>
                <a:gd name="T39" fmla="*/ 56 h 126"/>
                <a:gd name="T40" fmla="*/ 82 w 110"/>
                <a:gd name="T41" fmla="*/ 56 h 126"/>
                <a:gd name="T42" fmla="*/ 80 w 110"/>
                <a:gd name="T43" fmla="*/ 44 h 126"/>
                <a:gd name="T44" fmla="*/ 74 w 110"/>
                <a:gd name="T45" fmla="*/ 34 h 126"/>
                <a:gd name="T46" fmla="*/ 66 w 110"/>
                <a:gd name="T47" fmla="*/ 28 h 126"/>
                <a:gd name="T48" fmla="*/ 56 w 110"/>
                <a:gd name="T49" fmla="*/ 26 h 126"/>
                <a:gd name="T50" fmla="*/ 56 w 110"/>
                <a:gd name="T51" fmla="*/ 26 h 126"/>
                <a:gd name="T52" fmla="*/ 44 w 110"/>
                <a:gd name="T53" fmla="*/ 28 h 126"/>
                <a:gd name="T54" fmla="*/ 36 w 110"/>
                <a:gd name="T55" fmla="*/ 34 h 126"/>
                <a:gd name="T56" fmla="*/ 30 w 110"/>
                <a:gd name="T57" fmla="*/ 44 h 126"/>
                <a:gd name="T58" fmla="*/ 28 w 110"/>
                <a:gd name="T59" fmla="*/ 56 h 126"/>
                <a:gd name="T60" fmla="*/ 28 w 110"/>
                <a:gd name="T61" fmla="*/ 126 h 126"/>
                <a:gd name="T62" fmla="*/ 0 w 110"/>
                <a:gd name="T63" fmla="*/ 126 h 126"/>
                <a:gd name="T64" fmla="*/ 0 w 110"/>
                <a:gd name="T65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4" y="4"/>
                  </a:lnTo>
                  <a:lnTo>
                    <a:pt x="92" y="8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6" y="28"/>
                  </a:lnTo>
                  <a:lnTo>
                    <a:pt x="108" y="38"/>
                  </a:lnTo>
                  <a:lnTo>
                    <a:pt x="110" y="48"/>
                  </a:lnTo>
                  <a:lnTo>
                    <a:pt x="110" y="126"/>
                  </a:lnTo>
                  <a:lnTo>
                    <a:pt x="82" y="12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44"/>
                  </a:lnTo>
                  <a:lnTo>
                    <a:pt x="74" y="34"/>
                  </a:lnTo>
                  <a:lnTo>
                    <a:pt x="6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10"/>
            <p:cNvSpPr>
              <a:spLocks noEditPoints="1"/>
            </p:cNvSpPr>
            <p:nvPr userDrawn="1"/>
          </p:nvSpPr>
          <p:spPr bwMode="auto">
            <a:xfrm>
              <a:off x="1593258" y="3070452"/>
              <a:ext cx="6857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4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auto">
            <a:xfrm>
              <a:off x="1682152" y="3051406"/>
              <a:ext cx="45717" cy="96501"/>
            </a:xfrm>
            <a:custGeom>
              <a:avLst/>
              <a:gdLst>
                <a:gd name="T0" fmla="*/ 16 w 76"/>
                <a:gd name="T1" fmla="*/ 122 h 158"/>
                <a:gd name="T2" fmla="*/ 16 w 76"/>
                <a:gd name="T3" fmla="*/ 58 h 158"/>
                <a:gd name="T4" fmla="*/ 0 w 76"/>
                <a:gd name="T5" fmla="*/ 58 h 158"/>
                <a:gd name="T6" fmla="*/ 0 w 76"/>
                <a:gd name="T7" fmla="*/ 34 h 158"/>
                <a:gd name="T8" fmla="*/ 16 w 76"/>
                <a:gd name="T9" fmla="*/ 34 h 158"/>
                <a:gd name="T10" fmla="*/ 16 w 76"/>
                <a:gd name="T11" fmla="*/ 0 h 158"/>
                <a:gd name="T12" fmla="*/ 44 w 76"/>
                <a:gd name="T13" fmla="*/ 0 h 158"/>
                <a:gd name="T14" fmla="*/ 44 w 76"/>
                <a:gd name="T15" fmla="*/ 34 h 158"/>
                <a:gd name="T16" fmla="*/ 76 w 76"/>
                <a:gd name="T17" fmla="*/ 34 h 158"/>
                <a:gd name="T18" fmla="*/ 76 w 76"/>
                <a:gd name="T19" fmla="*/ 58 h 158"/>
                <a:gd name="T20" fmla="*/ 44 w 76"/>
                <a:gd name="T21" fmla="*/ 58 h 158"/>
                <a:gd name="T22" fmla="*/ 44 w 76"/>
                <a:gd name="T23" fmla="*/ 118 h 158"/>
                <a:gd name="T24" fmla="*/ 44 w 76"/>
                <a:gd name="T25" fmla="*/ 118 h 158"/>
                <a:gd name="T26" fmla="*/ 44 w 76"/>
                <a:gd name="T27" fmla="*/ 124 h 158"/>
                <a:gd name="T28" fmla="*/ 48 w 76"/>
                <a:gd name="T29" fmla="*/ 130 h 158"/>
                <a:gd name="T30" fmla="*/ 52 w 76"/>
                <a:gd name="T31" fmla="*/ 132 h 158"/>
                <a:gd name="T32" fmla="*/ 58 w 76"/>
                <a:gd name="T33" fmla="*/ 132 h 158"/>
                <a:gd name="T34" fmla="*/ 58 w 76"/>
                <a:gd name="T35" fmla="*/ 132 h 158"/>
                <a:gd name="T36" fmla="*/ 68 w 76"/>
                <a:gd name="T37" fmla="*/ 132 h 158"/>
                <a:gd name="T38" fmla="*/ 76 w 76"/>
                <a:gd name="T39" fmla="*/ 128 h 158"/>
                <a:gd name="T40" fmla="*/ 76 w 76"/>
                <a:gd name="T41" fmla="*/ 152 h 158"/>
                <a:gd name="T42" fmla="*/ 76 w 76"/>
                <a:gd name="T43" fmla="*/ 152 h 158"/>
                <a:gd name="T44" fmla="*/ 64 w 76"/>
                <a:gd name="T45" fmla="*/ 156 h 158"/>
                <a:gd name="T46" fmla="*/ 50 w 76"/>
                <a:gd name="T47" fmla="*/ 158 h 158"/>
                <a:gd name="T48" fmla="*/ 50 w 76"/>
                <a:gd name="T49" fmla="*/ 158 h 158"/>
                <a:gd name="T50" fmla="*/ 36 w 76"/>
                <a:gd name="T51" fmla="*/ 156 h 158"/>
                <a:gd name="T52" fmla="*/ 30 w 76"/>
                <a:gd name="T53" fmla="*/ 154 h 158"/>
                <a:gd name="T54" fmla="*/ 26 w 76"/>
                <a:gd name="T55" fmla="*/ 150 h 158"/>
                <a:gd name="T56" fmla="*/ 20 w 76"/>
                <a:gd name="T57" fmla="*/ 146 h 158"/>
                <a:gd name="T58" fmla="*/ 18 w 76"/>
                <a:gd name="T59" fmla="*/ 140 h 158"/>
                <a:gd name="T60" fmla="*/ 16 w 76"/>
                <a:gd name="T61" fmla="*/ 132 h 158"/>
                <a:gd name="T62" fmla="*/ 16 w 76"/>
                <a:gd name="T63" fmla="*/ 122 h 158"/>
                <a:gd name="T64" fmla="*/ 16 w 76"/>
                <a:gd name="T65" fmla="*/ 12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58">
                  <a:moveTo>
                    <a:pt x="16" y="122"/>
                  </a:moveTo>
                  <a:lnTo>
                    <a:pt x="16" y="58"/>
                  </a:lnTo>
                  <a:lnTo>
                    <a:pt x="0" y="58"/>
                  </a:lnTo>
                  <a:lnTo>
                    <a:pt x="0" y="34"/>
                  </a:lnTo>
                  <a:lnTo>
                    <a:pt x="16" y="34"/>
                  </a:lnTo>
                  <a:lnTo>
                    <a:pt x="16" y="0"/>
                  </a:lnTo>
                  <a:lnTo>
                    <a:pt x="44" y="0"/>
                  </a:lnTo>
                  <a:lnTo>
                    <a:pt x="44" y="34"/>
                  </a:lnTo>
                  <a:lnTo>
                    <a:pt x="76" y="34"/>
                  </a:lnTo>
                  <a:lnTo>
                    <a:pt x="76" y="58"/>
                  </a:lnTo>
                  <a:lnTo>
                    <a:pt x="44" y="58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4" y="124"/>
                  </a:lnTo>
                  <a:lnTo>
                    <a:pt x="48" y="130"/>
                  </a:lnTo>
                  <a:lnTo>
                    <a:pt x="52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68" y="132"/>
                  </a:lnTo>
                  <a:lnTo>
                    <a:pt x="76" y="128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64" y="156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36" y="156"/>
                  </a:lnTo>
                  <a:lnTo>
                    <a:pt x="30" y="154"/>
                  </a:lnTo>
                  <a:lnTo>
                    <a:pt x="26" y="150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6" y="132"/>
                  </a:lnTo>
                  <a:lnTo>
                    <a:pt x="16" y="122"/>
                  </a:lnTo>
                  <a:lnTo>
                    <a:pt x="16" y="12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12"/>
            <p:cNvSpPr>
              <a:spLocks noEditPoints="1"/>
            </p:cNvSpPr>
            <p:nvPr userDrawn="1"/>
          </p:nvSpPr>
          <p:spPr bwMode="auto">
            <a:xfrm>
              <a:off x="1746916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2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2 w 130"/>
                <a:gd name="T9" fmla="*/ 2 h 128"/>
                <a:gd name="T10" fmla="*/ 66 w 130"/>
                <a:gd name="T11" fmla="*/ 0 h 128"/>
                <a:gd name="T12" fmla="*/ 92 w 130"/>
                <a:gd name="T13" fmla="*/ 6 h 128"/>
                <a:gd name="T14" fmla="*/ 112 w 130"/>
                <a:gd name="T15" fmla="*/ 20 h 128"/>
                <a:gd name="T16" fmla="*/ 126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6 w 130"/>
                <a:gd name="T23" fmla="*/ 90 h 128"/>
                <a:gd name="T24" fmla="*/ 112 w 130"/>
                <a:gd name="T25" fmla="*/ 110 h 128"/>
                <a:gd name="T26" fmla="*/ 92 w 130"/>
                <a:gd name="T27" fmla="*/ 124 h 128"/>
                <a:gd name="T28" fmla="*/ 66 w 130"/>
                <a:gd name="T29" fmla="*/ 128 h 128"/>
                <a:gd name="T30" fmla="*/ 52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2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2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6 w 130"/>
                <a:gd name="T51" fmla="*/ 26 h 128"/>
                <a:gd name="T52" fmla="*/ 50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6 w 130"/>
                <a:gd name="T69" fmla="*/ 104 h 128"/>
                <a:gd name="T70" fmla="*/ 74 w 130"/>
                <a:gd name="T71" fmla="*/ 104 h 128"/>
                <a:gd name="T72" fmla="*/ 88 w 130"/>
                <a:gd name="T73" fmla="*/ 98 h 128"/>
                <a:gd name="T74" fmla="*/ 96 w 130"/>
                <a:gd name="T75" fmla="*/ 86 h 128"/>
                <a:gd name="T76" fmla="*/ 102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0" y="102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auto">
            <a:xfrm>
              <a:off x="1851049" y="3069182"/>
              <a:ext cx="113022" cy="77455"/>
            </a:xfrm>
            <a:custGeom>
              <a:avLst/>
              <a:gdLst>
                <a:gd name="T0" fmla="*/ 0 w 186"/>
                <a:gd name="T1" fmla="*/ 4 h 126"/>
                <a:gd name="T2" fmla="*/ 28 w 186"/>
                <a:gd name="T3" fmla="*/ 4 h 126"/>
                <a:gd name="T4" fmla="*/ 28 w 186"/>
                <a:gd name="T5" fmla="*/ 22 h 126"/>
                <a:gd name="T6" fmla="*/ 28 w 186"/>
                <a:gd name="T7" fmla="*/ 22 h 126"/>
                <a:gd name="T8" fmla="*/ 34 w 186"/>
                <a:gd name="T9" fmla="*/ 14 h 126"/>
                <a:gd name="T10" fmla="*/ 42 w 186"/>
                <a:gd name="T11" fmla="*/ 8 h 126"/>
                <a:gd name="T12" fmla="*/ 52 w 186"/>
                <a:gd name="T13" fmla="*/ 2 h 126"/>
                <a:gd name="T14" fmla="*/ 66 w 186"/>
                <a:gd name="T15" fmla="*/ 0 h 126"/>
                <a:gd name="T16" fmla="*/ 66 w 186"/>
                <a:gd name="T17" fmla="*/ 0 h 126"/>
                <a:gd name="T18" fmla="*/ 78 w 186"/>
                <a:gd name="T19" fmla="*/ 2 h 126"/>
                <a:gd name="T20" fmla="*/ 88 w 186"/>
                <a:gd name="T21" fmla="*/ 6 h 126"/>
                <a:gd name="T22" fmla="*/ 96 w 186"/>
                <a:gd name="T23" fmla="*/ 14 h 126"/>
                <a:gd name="T24" fmla="*/ 102 w 186"/>
                <a:gd name="T25" fmla="*/ 22 h 126"/>
                <a:gd name="T26" fmla="*/ 102 w 186"/>
                <a:gd name="T27" fmla="*/ 22 h 126"/>
                <a:gd name="T28" fmla="*/ 110 w 186"/>
                <a:gd name="T29" fmla="*/ 14 h 126"/>
                <a:gd name="T30" fmla="*/ 120 w 186"/>
                <a:gd name="T31" fmla="*/ 6 h 126"/>
                <a:gd name="T32" fmla="*/ 130 w 186"/>
                <a:gd name="T33" fmla="*/ 2 h 126"/>
                <a:gd name="T34" fmla="*/ 144 w 186"/>
                <a:gd name="T35" fmla="*/ 0 h 126"/>
                <a:gd name="T36" fmla="*/ 144 w 186"/>
                <a:gd name="T37" fmla="*/ 0 h 126"/>
                <a:gd name="T38" fmla="*/ 152 w 186"/>
                <a:gd name="T39" fmla="*/ 2 h 126"/>
                <a:gd name="T40" fmla="*/ 162 w 186"/>
                <a:gd name="T41" fmla="*/ 4 h 126"/>
                <a:gd name="T42" fmla="*/ 168 w 186"/>
                <a:gd name="T43" fmla="*/ 8 h 126"/>
                <a:gd name="T44" fmla="*/ 174 w 186"/>
                <a:gd name="T45" fmla="*/ 14 h 126"/>
                <a:gd name="T46" fmla="*/ 180 w 186"/>
                <a:gd name="T47" fmla="*/ 20 h 126"/>
                <a:gd name="T48" fmla="*/ 184 w 186"/>
                <a:gd name="T49" fmla="*/ 28 h 126"/>
                <a:gd name="T50" fmla="*/ 186 w 186"/>
                <a:gd name="T51" fmla="*/ 38 h 126"/>
                <a:gd name="T52" fmla="*/ 186 w 186"/>
                <a:gd name="T53" fmla="*/ 48 h 126"/>
                <a:gd name="T54" fmla="*/ 186 w 186"/>
                <a:gd name="T55" fmla="*/ 126 h 126"/>
                <a:gd name="T56" fmla="*/ 158 w 186"/>
                <a:gd name="T57" fmla="*/ 126 h 126"/>
                <a:gd name="T58" fmla="*/ 158 w 186"/>
                <a:gd name="T59" fmla="*/ 56 h 126"/>
                <a:gd name="T60" fmla="*/ 158 w 186"/>
                <a:gd name="T61" fmla="*/ 56 h 126"/>
                <a:gd name="T62" fmla="*/ 156 w 186"/>
                <a:gd name="T63" fmla="*/ 44 h 126"/>
                <a:gd name="T64" fmla="*/ 152 w 186"/>
                <a:gd name="T65" fmla="*/ 34 h 126"/>
                <a:gd name="T66" fmla="*/ 144 w 186"/>
                <a:gd name="T67" fmla="*/ 28 h 126"/>
                <a:gd name="T68" fmla="*/ 134 w 186"/>
                <a:gd name="T69" fmla="*/ 26 h 126"/>
                <a:gd name="T70" fmla="*/ 134 w 186"/>
                <a:gd name="T71" fmla="*/ 26 h 126"/>
                <a:gd name="T72" fmla="*/ 122 w 186"/>
                <a:gd name="T73" fmla="*/ 28 h 126"/>
                <a:gd name="T74" fmla="*/ 114 w 186"/>
                <a:gd name="T75" fmla="*/ 34 h 126"/>
                <a:gd name="T76" fmla="*/ 110 w 186"/>
                <a:gd name="T77" fmla="*/ 44 h 126"/>
                <a:gd name="T78" fmla="*/ 108 w 186"/>
                <a:gd name="T79" fmla="*/ 56 h 126"/>
                <a:gd name="T80" fmla="*/ 108 w 186"/>
                <a:gd name="T81" fmla="*/ 126 h 126"/>
                <a:gd name="T82" fmla="*/ 80 w 186"/>
                <a:gd name="T83" fmla="*/ 126 h 126"/>
                <a:gd name="T84" fmla="*/ 80 w 186"/>
                <a:gd name="T85" fmla="*/ 56 h 126"/>
                <a:gd name="T86" fmla="*/ 80 w 186"/>
                <a:gd name="T87" fmla="*/ 56 h 126"/>
                <a:gd name="T88" fmla="*/ 78 w 186"/>
                <a:gd name="T89" fmla="*/ 44 h 126"/>
                <a:gd name="T90" fmla="*/ 72 w 186"/>
                <a:gd name="T91" fmla="*/ 34 h 126"/>
                <a:gd name="T92" fmla="*/ 64 w 186"/>
                <a:gd name="T93" fmla="*/ 28 h 126"/>
                <a:gd name="T94" fmla="*/ 54 w 186"/>
                <a:gd name="T95" fmla="*/ 26 h 126"/>
                <a:gd name="T96" fmla="*/ 54 w 186"/>
                <a:gd name="T97" fmla="*/ 26 h 126"/>
                <a:gd name="T98" fmla="*/ 44 w 186"/>
                <a:gd name="T99" fmla="*/ 28 h 126"/>
                <a:gd name="T100" fmla="*/ 36 w 186"/>
                <a:gd name="T101" fmla="*/ 34 h 126"/>
                <a:gd name="T102" fmla="*/ 30 w 186"/>
                <a:gd name="T103" fmla="*/ 44 h 126"/>
                <a:gd name="T104" fmla="*/ 28 w 186"/>
                <a:gd name="T105" fmla="*/ 56 h 126"/>
                <a:gd name="T106" fmla="*/ 28 w 186"/>
                <a:gd name="T107" fmla="*/ 126 h 126"/>
                <a:gd name="T108" fmla="*/ 0 w 186"/>
                <a:gd name="T109" fmla="*/ 126 h 126"/>
                <a:gd name="T110" fmla="*/ 0 w 186"/>
                <a:gd name="T111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88" y="6"/>
                  </a:lnTo>
                  <a:lnTo>
                    <a:pt x="96" y="14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10" y="14"/>
                  </a:lnTo>
                  <a:lnTo>
                    <a:pt x="120" y="6"/>
                  </a:lnTo>
                  <a:lnTo>
                    <a:pt x="130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62" y="4"/>
                  </a:lnTo>
                  <a:lnTo>
                    <a:pt x="168" y="8"/>
                  </a:lnTo>
                  <a:lnTo>
                    <a:pt x="174" y="14"/>
                  </a:lnTo>
                  <a:lnTo>
                    <a:pt x="180" y="20"/>
                  </a:lnTo>
                  <a:lnTo>
                    <a:pt x="184" y="28"/>
                  </a:lnTo>
                  <a:lnTo>
                    <a:pt x="186" y="38"/>
                  </a:lnTo>
                  <a:lnTo>
                    <a:pt x="186" y="48"/>
                  </a:lnTo>
                  <a:lnTo>
                    <a:pt x="186" y="126"/>
                  </a:lnTo>
                  <a:lnTo>
                    <a:pt x="158" y="12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6" y="44"/>
                  </a:lnTo>
                  <a:lnTo>
                    <a:pt x="152" y="34"/>
                  </a:lnTo>
                  <a:lnTo>
                    <a:pt x="144" y="28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22" y="28"/>
                  </a:lnTo>
                  <a:lnTo>
                    <a:pt x="114" y="34"/>
                  </a:lnTo>
                  <a:lnTo>
                    <a:pt x="110" y="44"/>
                  </a:lnTo>
                  <a:lnTo>
                    <a:pt x="108" y="56"/>
                  </a:lnTo>
                  <a:lnTo>
                    <a:pt x="108" y="126"/>
                  </a:lnTo>
                  <a:lnTo>
                    <a:pt x="80" y="12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8" y="44"/>
                  </a:lnTo>
                  <a:lnTo>
                    <a:pt x="72" y="34"/>
                  </a:lnTo>
                  <a:lnTo>
                    <a:pt x="64" y="28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auto">
            <a:xfrm>
              <a:off x="1988199" y="3070452"/>
              <a:ext cx="59686" cy="77454"/>
            </a:xfrm>
            <a:custGeom>
              <a:avLst/>
              <a:gdLst>
                <a:gd name="T0" fmla="*/ 12 w 98"/>
                <a:gd name="T1" fmla="*/ 88 h 126"/>
                <a:gd name="T2" fmla="*/ 22 w 98"/>
                <a:gd name="T3" fmla="*/ 96 h 126"/>
                <a:gd name="T4" fmla="*/ 42 w 98"/>
                <a:gd name="T5" fmla="*/ 104 h 126"/>
                <a:gd name="T6" fmla="*/ 52 w 98"/>
                <a:gd name="T7" fmla="*/ 104 h 126"/>
                <a:gd name="T8" fmla="*/ 66 w 98"/>
                <a:gd name="T9" fmla="*/ 100 h 126"/>
                <a:gd name="T10" fmla="*/ 72 w 98"/>
                <a:gd name="T11" fmla="*/ 90 h 126"/>
                <a:gd name="T12" fmla="*/ 72 w 98"/>
                <a:gd name="T13" fmla="*/ 90 h 126"/>
                <a:gd name="T14" fmla="*/ 70 w 98"/>
                <a:gd name="T15" fmla="*/ 84 h 126"/>
                <a:gd name="T16" fmla="*/ 44 w 98"/>
                <a:gd name="T17" fmla="*/ 74 h 126"/>
                <a:gd name="T18" fmla="*/ 30 w 98"/>
                <a:gd name="T19" fmla="*/ 68 h 126"/>
                <a:gd name="T20" fmla="*/ 12 w 98"/>
                <a:gd name="T21" fmla="*/ 58 h 126"/>
                <a:gd name="T22" fmla="*/ 6 w 98"/>
                <a:gd name="T23" fmla="*/ 46 h 126"/>
                <a:gd name="T24" fmla="*/ 6 w 98"/>
                <a:gd name="T25" fmla="*/ 36 h 126"/>
                <a:gd name="T26" fmla="*/ 6 w 98"/>
                <a:gd name="T27" fmla="*/ 28 h 126"/>
                <a:gd name="T28" fmla="*/ 14 w 98"/>
                <a:gd name="T29" fmla="*/ 14 h 126"/>
                <a:gd name="T30" fmla="*/ 24 w 98"/>
                <a:gd name="T31" fmla="*/ 6 h 126"/>
                <a:gd name="T32" fmla="*/ 40 w 98"/>
                <a:gd name="T33" fmla="*/ 0 h 126"/>
                <a:gd name="T34" fmla="*/ 50 w 98"/>
                <a:gd name="T35" fmla="*/ 0 h 126"/>
                <a:gd name="T36" fmla="*/ 72 w 98"/>
                <a:gd name="T37" fmla="*/ 4 h 126"/>
                <a:gd name="T38" fmla="*/ 94 w 98"/>
                <a:gd name="T39" fmla="*/ 14 h 126"/>
                <a:gd name="T40" fmla="*/ 84 w 98"/>
                <a:gd name="T41" fmla="*/ 34 h 126"/>
                <a:gd name="T42" fmla="*/ 56 w 98"/>
                <a:gd name="T43" fmla="*/ 22 h 126"/>
                <a:gd name="T44" fmla="*/ 48 w 98"/>
                <a:gd name="T45" fmla="*/ 22 h 126"/>
                <a:gd name="T46" fmla="*/ 36 w 98"/>
                <a:gd name="T47" fmla="*/ 26 h 126"/>
                <a:gd name="T48" fmla="*/ 32 w 98"/>
                <a:gd name="T49" fmla="*/ 34 h 126"/>
                <a:gd name="T50" fmla="*/ 32 w 98"/>
                <a:gd name="T51" fmla="*/ 34 h 126"/>
                <a:gd name="T52" fmla="*/ 34 w 98"/>
                <a:gd name="T53" fmla="*/ 40 h 126"/>
                <a:gd name="T54" fmla="*/ 60 w 98"/>
                <a:gd name="T55" fmla="*/ 52 h 126"/>
                <a:gd name="T56" fmla="*/ 72 w 98"/>
                <a:gd name="T57" fmla="*/ 56 h 126"/>
                <a:gd name="T58" fmla="*/ 90 w 98"/>
                <a:gd name="T59" fmla="*/ 68 h 126"/>
                <a:gd name="T60" fmla="*/ 96 w 98"/>
                <a:gd name="T61" fmla="*/ 80 h 126"/>
                <a:gd name="T62" fmla="*/ 98 w 98"/>
                <a:gd name="T63" fmla="*/ 88 h 126"/>
                <a:gd name="T64" fmla="*/ 96 w 98"/>
                <a:gd name="T65" fmla="*/ 96 h 126"/>
                <a:gd name="T66" fmla="*/ 90 w 98"/>
                <a:gd name="T67" fmla="*/ 112 h 126"/>
                <a:gd name="T68" fmla="*/ 78 w 98"/>
                <a:gd name="T69" fmla="*/ 120 h 126"/>
                <a:gd name="T70" fmla="*/ 60 w 98"/>
                <a:gd name="T71" fmla="*/ 126 h 126"/>
                <a:gd name="T72" fmla="*/ 52 w 98"/>
                <a:gd name="T73" fmla="*/ 126 h 126"/>
                <a:gd name="T74" fmla="*/ 24 w 98"/>
                <a:gd name="T75" fmla="*/ 122 h 126"/>
                <a:gd name="T76" fmla="*/ 0 w 98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64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0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66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2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8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215"/>
            <p:cNvSpPr>
              <a:spLocks noChangeArrowheads="1"/>
            </p:cNvSpPr>
            <p:nvPr userDrawn="1"/>
          </p:nvSpPr>
          <p:spPr bwMode="auto">
            <a:xfrm>
              <a:off x="2068203" y="3094577"/>
              <a:ext cx="41906" cy="165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auto">
            <a:xfrm>
              <a:off x="2130428" y="3042518"/>
              <a:ext cx="45717" cy="104120"/>
            </a:xfrm>
            <a:custGeom>
              <a:avLst/>
              <a:gdLst>
                <a:gd name="T0" fmla="*/ 16 w 76"/>
                <a:gd name="T1" fmla="*/ 72 h 170"/>
                <a:gd name="T2" fmla="*/ 0 w 76"/>
                <a:gd name="T3" fmla="*/ 72 h 170"/>
                <a:gd name="T4" fmla="*/ 0 w 76"/>
                <a:gd name="T5" fmla="*/ 48 h 170"/>
                <a:gd name="T6" fmla="*/ 16 w 76"/>
                <a:gd name="T7" fmla="*/ 48 h 170"/>
                <a:gd name="T8" fmla="*/ 16 w 76"/>
                <a:gd name="T9" fmla="*/ 40 h 170"/>
                <a:gd name="T10" fmla="*/ 16 w 76"/>
                <a:gd name="T11" fmla="*/ 40 h 170"/>
                <a:gd name="T12" fmla="*/ 16 w 76"/>
                <a:gd name="T13" fmla="*/ 30 h 170"/>
                <a:gd name="T14" fmla="*/ 18 w 76"/>
                <a:gd name="T15" fmla="*/ 22 h 170"/>
                <a:gd name="T16" fmla="*/ 22 w 76"/>
                <a:gd name="T17" fmla="*/ 14 h 170"/>
                <a:gd name="T18" fmla="*/ 26 w 76"/>
                <a:gd name="T19" fmla="*/ 8 h 170"/>
                <a:gd name="T20" fmla="*/ 26 w 76"/>
                <a:gd name="T21" fmla="*/ 8 h 170"/>
                <a:gd name="T22" fmla="*/ 30 w 76"/>
                <a:gd name="T23" fmla="*/ 4 h 170"/>
                <a:gd name="T24" fmla="*/ 38 w 76"/>
                <a:gd name="T25" fmla="*/ 2 h 170"/>
                <a:gd name="T26" fmla="*/ 44 w 76"/>
                <a:gd name="T27" fmla="*/ 0 h 170"/>
                <a:gd name="T28" fmla="*/ 54 w 76"/>
                <a:gd name="T29" fmla="*/ 0 h 170"/>
                <a:gd name="T30" fmla="*/ 54 w 76"/>
                <a:gd name="T31" fmla="*/ 0 h 170"/>
                <a:gd name="T32" fmla="*/ 66 w 76"/>
                <a:gd name="T33" fmla="*/ 0 h 170"/>
                <a:gd name="T34" fmla="*/ 76 w 76"/>
                <a:gd name="T35" fmla="*/ 2 h 170"/>
                <a:gd name="T36" fmla="*/ 76 w 76"/>
                <a:gd name="T37" fmla="*/ 26 h 170"/>
                <a:gd name="T38" fmla="*/ 76 w 76"/>
                <a:gd name="T39" fmla="*/ 26 h 170"/>
                <a:gd name="T40" fmla="*/ 68 w 76"/>
                <a:gd name="T41" fmla="*/ 24 h 170"/>
                <a:gd name="T42" fmla="*/ 60 w 76"/>
                <a:gd name="T43" fmla="*/ 24 h 170"/>
                <a:gd name="T44" fmla="*/ 60 w 76"/>
                <a:gd name="T45" fmla="*/ 24 h 170"/>
                <a:gd name="T46" fmla="*/ 52 w 76"/>
                <a:gd name="T47" fmla="*/ 24 h 170"/>
                <a:gd name="T48" fmla="*/ 48 w 76"/>
                <a:gd name="T49" fmla="*/ 28 h 170"/>
                <a:gd name="T50" fmla="*/ 44 w 76"/>
                <a:gd name="T51" fmla="*/ 34 h 170"/>
                <a:gd name="T52" fmla="*/ 44 w 76"/>
                <a:gd name="T53" fmla="*/ 42 h 170"/>
                <a:gd name="T54" fmla="*/ 44 w 76"/>
                <a:gd name="T55" fmla="*/ 48 h 170"/>
                <a:gd name="T56" fmla="*/ 76 w 76"/>
                <a:gd name="T57" fmla="*/ 48 h 170"/>
                <a:gd name="T58" fmla="*/ 76 w 76"/>
                <a:gd name="T59" fmla="*/ 72 h 170"/>
                <a:gd name="T60" fmla="*/ 44 w 76"/>
                <a:gd name="T61" fmla="*/ 72 h 170"/>
                <a:gd name="T62" fmla="*/ 44 w 76"/>
                <a:gd name="T63" fmla="*/ 170 h 170"/>
                <a:gd name="T64" fmla="*/ 16 w 76"/>
                <a:gd name="T65" fmla="*/ 170 h 170"/>
                <a:gd name="T66" fmla="*/ 16 w 76"/>
                <a:gd name="T67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170">
                  <a:moveTo>
                    <a:pt x="16" y="72"/>
                  </a:moveTo>
                  <a:lnTo>
                    <a:pt x="0" y="72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8" y="22"/>
                  </a:lnTo>
                  <a:lnTo>
                    <a:pt x="22" y="1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2" y="24"/>
                  </a:lnTo>
                  <a:lnTo>
                    <a:pt x="48" y="28"/>
                  </a:lnTo>
                  <a:lnTo>
                    <a:pt x="44" y="34"/>
                  </a:lnTo>
                  <a:lnTo>
                    <a:pt x="44" y="42"/>
                  </a:lnTo>
                  <a:lnTo>
                    <a:pt x="44" y="48"/>
                  </a:lnTo>
                  <a:lnTo>
                    <a:pt x="76" y="48"/>
                  </a:lnTo>
                  <a:lnTo>
                    <a:pt x="76" y="72"/>
                  </a:lnTo>
                  <a:lnTo>
                    <a:pt x="44" y="72"/>
                  </a:lnTo>
                  <a:lnTo>
                    <a:pt x="44" y="170"/>
                  </a:lnTo>
                  <a:lnTo>
                    <a:pt x="16" y="170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217"/>
            <p:cNvSpPr>
              <a:spLocks noEditPoints="1"/>
            </p:cNvSpPr>
            <p:nvPr userDrawn="1"/>
          </p:nvSpPr>
          <p:spPr bwMode="auto">
            <a:xfrm>
              <a:off x="2192654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0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0 w 130"/>
                <a:gd name="T9" fmla="*/ 2 h 128"/>
                <a:gd name="T10" fmla="*/ 64 w 130"/>
                <a:gd name="T11" fmla="*/ 0 h 128"/>
                <a:gd name="T12" fmla="*/ 90 w 130"/>
                <a:gd name="T13" fmla="*/ 6 h 128"/>
                <a:gd name="T14" fmla="*/ 112 w 130"/>
                <a:gd name="T15" fmla="*/ 20 h 128"/>
                <a:gd name="T16" fmla="*/ 124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4 w 130"/>
                <a:gd name="T23" fmla="*/ 90 h 128"/>
                <a:gd name="T24" fmla="*/ 112 w 130"/>
                <a:gd name="T25" fmla="*/ 110 h 128"/>
                <a:gd name="T26" fmla="*/ 90 w 130"/>
                <a:gd name="T27" fmla="*/ 124 h 128"/>
                <a:gd name="T28" fmla="*/ 64 w 130"/>
                <a:gd name="T29" fmla="*/ 128 h 128"/>
                <a:gd name="T30" fmla="*/ 50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0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0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4 w 130"/>
                <a:gd name="T51" fmla="*/ 26 h 128"/>
                <a:gd name="T52" fmla="*/ 48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4 w 130"/>
                <a:gd name="T69" fmla="*/ 104 h 128"/>
                <a:gd name="T70" fmla="*/ 72 w 130"/>
                <a:gd name="T71" fmla="*/ 104 h 128"/>
                <a:gd name="T72" fmla="*/ 86 w 130"/>
                <a:gd name="T73" fmla="*/ 98 h 128"/>
                <a:gd name="T74" fmla="*/ 96 w 130"/>
                <a:gd name="T75" fmla="*/ 86 h 128"/>
                <a:gd name="T76" fmla="*/ 100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0" y="56"/>
                  </a:lnTo>
                  <a:lnTo>
                    <a:pt x="98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48" y="28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2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0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auto">
            <a:xfrm>
              <a:off x="2291706" y="3069182"/>
              <a:ext cx="69844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4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2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88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0 w 114"/>
                <a:gd name="T57" fmla="*/ 50 h 128"/>
                <a:gd name="T58" fmla="*/ 28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28 w 114"/>
                <a:gd name="T67" fmla="*/ 72 h 128"/>
                <a:gd name="T68" fmla="*/ 30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6 w 114"/>
                <a:gd name="T79" fmla="*/ 104 h 128"/>
                <a:gd name="T80" fmla="*/ 64 w 114"/>
                <a:gd name="T81" fmla="*/ 104 h 128"/>
                <a:gd name="T82" fmla="*/ 64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6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2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4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2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88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6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2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auto">
            <a:xfrm>
              <a:off x="2381869" y="3071722"/>
              <a:ext cx="67305" cy="76185"/>
            </a:xfrm>
            <a:custGeom>
              <a:avLst/>
              <a:gdLst>
                <a:gd name="T0" fmla="*/ 0 w 110"/>
                <a:gd name="T1" fmla="*/ 78 h 124"/>
                <a:gd name="T2" fmla="*/ 0 w 110"/>
                <a:gd name="T3" fmla="*/ 0 h 124"/>
                <a:gd name="T4" fmla="*/ 28 w 110"/>
                <a:gd name="T5" fmla="*/ 0 h 124"/>
                <a:gd name="T6" fmla="*/ 28 w 110"/>
                <a:gd name="T7" fmla="*/ 70 h 124"/>
                <a:gd name="T8" fmla="*/ 28 w 110"/>
                <a:gd name="T9" fmla="*/ 70 h 124"/>
                <a:gd name="T10" fmla="*/ 30 w 110"/>
                <a:gd name="T11" fmla="*/ 82 h 124"/>
                <a:gd name="T12" fmla="*/ 36 w 110"/>
                <a:gd name="T13" fmla="*/ 92 h 124"/>
                <a:gd name="T14" fmla="*/ 44 w 110"/>
                <a:gd name="T15" fmla="*/ 96 h 124"/>
                <a:gd name="T16" fmla="*/ 54 w 110"/>
                <a:gd name="T17" fmla="*/ 98 h 124"/>
                <a:gd name="T18" fmla="*/ 54 w 110"/>
                <a:gd name="T19" fmla="*/ 98 h 124"/>
                <a:gd name="T20" fmla="*/ 66 w 110"/>
                <a:gd name="T21" fmla="*/ 96 h 124"/>
                <a:gd name="T22" fmla="*/ 74 w 110"/>
                <a:gd name="T23" fmla="*/ 90 h 124"/>
                <a:gd name="T24" fmla="*/ 80 w 110"/>
                <a:gd name="T25" fmla="*/ 82 h 124"/>
                <a:gd name="T26" fmla="*/ 82 w 110"/>
                <a:gd name="T27" fmla="*/ 68 h 124"/>
                <a:gd name="T28" fmla="*/ 82 w 110"/>
                <a:gd name="T29" fmla="*/ 0 h 124"/>
                <a:gd name="T30" fmla="*/ 110 w 110"/>
                <a:gd name="T31" fmla="*/ 0 h 124"/>
                <a:gd name="T32" fmla="*/ 110 w 110"/>
                <a:gd name="T33" fmla="*/ 122 h 124"/>
                <a:gd name="T34" fmla="*/ 82 w 110"/>
                <a:gd name="T35" fmla="*/ 122 h 124"/>
                <a:gd name="T36" fmla="*/ 82 w 110"/>
                <a:gd name="T37" fmla="*/ 102 h 124"/>
                <a:gd name="T38" fmla="*/ 82 w 110"/>
                <a:gd name="T39" fmla="*/ 102 h 124"/>
                <a:gd name="T40" fmla="*/ 76 w 110"/>
                <a:gd name="T41" fmla="*/ 112 h 124"/>
                <a:gd name="T42" fmla="*/ 68 w 110"/>
                <a:gd name="T43" fmla="*/ 118 h 124"/>
                <a:gd name="T44" fmla="*/ 58 w 110"/>
                <a:gd name="T45" fmla="*/ 122 h 124"/>
                <a:gd name="T46" fmla="*/ 44 w 110"/>
                <a:gd name="T47" fmla="*/ 124 h 124"/>
                <a:gd name="T48" fmla="*/ 44 w 110"/>
                <a:gd name="T49" fmla="*/ 124 h 124"/>
                <a:gd name="T50" fmla="*/ 34 w 110"/>
                <a:gd name="T51" fmla="*/ 124 h 124"/>
                <a:gd name="T52" fmla="*/ 26 w 110"/>
                <a:gd name="T53" fmla="*/ 122 h 124"/>
                <a:gd name="T54" fmla="*/ 18 w 110"/>
                <a:gd name="T55" fmla="*/ 118 h 124"/>
                <a:gd name="T56" fmla="*/ 12 w 110"/>
                <a:gd name="T57" fmla="*/ 112 h 124"/>
                <a:gd name="T58" fmla="*/ 8 w 110"/>
                <a:gd name="T59" fmla="*/ 104 h 124"/>
                <a:gd name="T60" fmla="*/ 4 w 110"/>
                <a:gd name="T61" fmla="*/ 96 h 124"/>
                <a:gd name="T62" fmla="*/ 2 w 110"/>
                <a:gd name="T63" fmla="*/ 88 h 124"/>
                <a:gd name="T64" fmla="*/ 0 w 110"/>
                <a:gd name="T65" fmla="*/ 78 h 124"/>
                <a:gd name="T66" fmla="*/ 0 w 110"/>
                <a:gd name="T67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24">
                  <a:moveTo>
                    <a:pt x="0" y="78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66" y="96"/>
                  </a:lnTo>
                  <a:lnTo>
                    <a:pt x="74" y="90"/>
                  </a:lnTo>
                  <a:lnTo>
                    <a:pt x="80" y="82"/>
                  </a:lnTo>
                  <a:lnTo>
                    <a:pt x="82" y="68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22"/>
                  </a:lnTo>
                  <a:lnTo>
                    <a:pt x="82" y="12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76" y="112"/>
                  </a:lnTo>
                  <a:lnTo>
                    <a:pt x="68" y="118"/>
                  </a:lnTo>
                  <a:lnTo>
                    <a:pt x="58" y="122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34" y="124"/>
                  </a:lnTo>
                  <a:lnTo>
                    <a:pt x="26" y="122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8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auto">
            <a:xfrm>
              <a:off x="2473303" y="3070452"/>
              <a:ext cx="58416" cy="77454"/>
            </a:xfrm>
            <a:custGeom>
              <a:avLst/>
              <a:gdLst>
                <a:gd name="T0" fmla="*/ 12 w 96"/>
                <a:gd name="T1" fmla="*/ 88 h 126"/>
                <a:gd name="T2" fmla="*/ 22 w 96"/>
                <a:gd name="T3" fmla="*/ 96 h 126"/>
                <a:gd name="T4" fmla="*/ 42 w 96"/>
                <a:gd name="T5" fmla="*/ 104 h 126"/>
                <a:gd name="T6" fmla="*/ 52 w 96"/>
                <a:gd name="T7" fmla="*/ 104 h 126"/>
                <a:gd name="T8" fmla="*/ 66 w 96"/>
                <a:gd name="T9" fmla="*/ 100 h 126"/>
                <a:gd name="T10" fmla="*/ 70 w 96"/>
                <a:gd name="T11" fmla="*/ 90 h 126"/>
                <a:gd name="T12" fmla="*/ 70 w 96"/>
                <a:gd name="T13" fmla="*/ 90 h 126"/>
                <a:gd name="T14" fmla="*/ 68 w 96"/>
                <a:gd name="T15" fmla="*/ 84 h 126"/>
                <a:gd name="T16" fmla="*/ 44 w 96"/>
                <a:gd name="T17" fmla="*/ 74 h 126"/>
                <a:gd name="T18" fmla="*/ 30 w 96"/>
                <a:gd name="T19" fmla="*/ 68 h 126"/>
                <a:gd name="T20" fmla="*/ 12 w 96"/>
                <a:gd name="T21" fmla="*/ 58 h 126"/>
                <a:gd name="T22" fmla="*/ 6 w 96"/>
                <a:gd name="T23" fmla="*/ 46 h 126"/>
                <a:gd name="T24" fmla="*/ 6 w 96"/>
                <a:gd name="T25" fmla="*/ 36 h 126"/>
                <a:gd name="T26" fmla="*/ 6 w 96"/>
                <a:gd name="T27" fmla="*/ 28 h 126"/>
                <a:gd name="T28" fmla="*/ 12 w 96"/>
                <a:gd name="T29" fmla="*/ 14 h 126"/>
                <a:gd name="T30" fmla="*/ 24 w 96"/>
                <a:gd name="T31" fmla="*/ 6 h 126"/>
                <a:gd name="T32" fmla="*/ 40 w 96"/>
                <a:gd name="T33" fmla="*/ 0 h 126"/>
                <a:gd name="T34" fmla="*/ 48 w 96"/>
                <a:gd name="T35" fmla="*/ 0 h 126"/>
                <a:gd name="T36" fmla="*/ 72 w 96"/>
                <a:gd name="T37" fmla="*/ 4 h 126"/>
                <a:gd name="T38" fmla="*/ 94 w 96"/>
                <a:gd name="T39" fmla="*/ 14 h 126"/>
                <a:gd name="T40" fmla="*/ 82 w 96"/>
                <a:gd name="T41" fmla="*/ 34 h 126"/>
                <a:gd name="T42" fmla="*/ 56 w 96"/>
                <a:gd name="T43" fmla="*/ 22 h 126"/>
                <a:gd name="T44" fmla="*/ 48 w 96"/>
                <a:gd name="T45" fmla="*/ 22 h 126"/>
                <a:gd name="T46" fmla="*/ 36 w 96"/>
                <a:gd name="T47" fmla="*/ 26 h 126"/>
                <a:gd name="T48" fmla="*/ 32 w 96"/>
                <a:gd name="T49" fmla="*/ 34 h 126"/>
                <a:gd name="T50" fmla="*/ 32 w 96"/>
                <a:gd name="T51" fmla="*/ 34 h 126"/>
                <a:gd name="T52" fmla="*/ 34 w 96"/>
                <a:gd name="T53" fmla="*/ 40 h 126"/>
                <a:gd name="T54" fmla="*/ 58 w 96"/>
                <a:gd name="T55" fmla="*/ 52 h 126"/>
                <a:gd name="T56" fmla="*/ 72 w 96"/>
                <a:gd name="T57" fmla="*/ 56 h 126"/>
                <a:gd name="T58" fmla="*/ 90 w 96"/>
                <a:gd name="T59" fmla="*/ 68 h 126"/>
                <a:gd name="T60" fmla="*/ 96 w 96"/>
                <a:gd name="T61" fmla="*/ 80 h 126"/>
                <a:gd name="T62" fmla="*/ 96 w 96"/>
                <a:gd name="T63" fmla="*/ 88 h 126"/>
                <a:gd name="T64" fmla="*/ 96 w 96"/>
                <a:gd name="T65" fmla="*/ 96 h 126"/>
                <a:gd name="T66" fmla="*/ 90 w 96"/>
                <a:gd name="T67" fmla="*/ 112 h 126"/>
                <a:gd name="T68" fmla="*/ 76 w 96"/>
                <a:gd name="T69" fmla="*/ 120 h 126"/>
                <a:gd name="T70" fmla="*/ 60 w 96"/>
                <a:gd name="T71" fmla="*/ 126 h 126"/>
                <a:gd name="T72" fmla="*/ 52 w 96"/>
                <a:gd name="T73" fmla="*/ 126 h 126"/>
                <a:gd name="T74" fmla="*/ 24 w 96"/>
                <a:gd name="T75" fmla="*/ 122 h 126"/>
                <a:gd name="T76" fmla="*/ 0 w 96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2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21"/>
            <p:cNvSpPr>
              <a:spLocks noEditPoints="1"/>
            </p:cNvSpPr>
            <p:nvPr userDrawn="1"/>
          </p:nvSpPr>
          <p:spPr bwMode="auto">
            <a:xfrm>
              <a:off x="2552037" y="3069182"/>
              <a:ext cx="72385" cy="78725"/>
            </a:xfrm>
            <a:custGeom>
              <a:avLst/>
              <a:gdLst>
                <a:gd name="T0" fmla="*/ 0 w 118"/>
                <a:gd name="T1" fmla="*/ 64 h 128"/>
                <a:gd name="T2" fmla="*/ 2 w 118"/>
                <a:gd name="T3" fmla="*/ 52 h 128"/>
                <a:gd name="T4" fmla="*/ 10 w 118"/>
                <a:gd name="T5" fmla="*/ 30 h 128"/>
                <a:gd name="T6" fmla="*/ 26 w 118"/>
                <a:gd name="T7" fmla="*/ 12 h 128"/>
                <a:gd name="T8" fmla="*/ 48 w 118"/>
                <a:gd name="T9" fmla="*/ 2 h 128"/>
                <a:gd name="T10" fmla="*/ 60 w 118"/>
                <a:gd name="T11" fmla="*/ 0 h 128"/>
                <a:gd name="T12" fmla="*/ 86 w 118"/>
                <a:gd name="T13" fmla="*/ 6 h 128"/>
                <a:gd name="T14" fmla="*/ 104 w 118"/>
                <a:gd name="T15" fmla="*/ 20 h 128"/>
                <a:gd name="T16" fmla="*/ 114 w 118"/>
                <a:gd name="T17" fmla="*/ 42 h 128"/>
                <a:gd name="T18" fmla="*/ 118 w 118"/>
                <a:gd name="T19" fmla="*/ 66 h 128"/>
                <a:gd name="T20" fmla="*/ 118 w 118"/>
                <a:gd name="T21" fmla="*/ 74 h 128"/>
                <a:gd name="T22" fmla="*/ 28 w 118"/>
                <a:gd name="T23" fmla="*/ 74 h 128"/>
                <a:gd name="T24" fmla="*/ 36 w 118"/>
                <a:gd name="T25" fmla="*/ 94 h 128"/>
                <a:gd name="T26" fmla="*/ 50 w 118"/>
                <a:gd name="T27" fmla="*/ 104 h 128"/>
                <a:gd name="T28" fmla="*/ 64 w 118"/>
                <a:gd name="T29" fmla="*/ 106 h 128"/>
                <a:gd name="T30" fmla="*/ 82 w 118"/>
                <a:gd name="T31" fmla="*/ 102 h 128"/>
                <a:gd name="T32" fmla="*/ 96 w 118"/>
                <a:gd name="T33" fmla="*/ 92 h 128"/>
                <a:gd name="T34" fmla="*/ 114 w 118"/>
                <a:gd name="T35" fmla="*/ 106 h 128"/>
                <a:gd name="T36" fmla="*/ 92 w 118"/>
                <a:gd name="T37" fmla="*/ 122 h 128"/>
                <a:gd name="T38" fmla="*/ 62 w 118"/>
                <a:gd name="T39" fmla="*/ 128 h 128"/>
                <a:gd name="T40" fmla="*/ 50 w 118"/>
                <a:gd name="T41" fmla="*/ 128 h 128"/>
                <a:gd name="T42" fmla="*/ 28 w 118"/>
                <a:gd name="T43" fmla="*/ 118 h 128"/>
                <a:gd name="T44" fmla="*/ 10 w 118"/>
                <a:gd name="T45" fmla="*/ 102 h 128"/>
                <a:gd name="T46" fmla="*/ 2 w 118"/>
                <a:gd name="T47" fmla="*/ 78 h 128"/>
                <a:gd name="T48" fmla="*/ 0 w 118"/>
                <a:gd name="T49" fmla="*/ 66 h 128"/>
                <a:gd name="T50" fmla="*/ 90 w 118"/>
                <a:gd name="T51" fmla="*/ 56 h 128"/>
                <a:gd name="T52" fmla="*/ 82 w 118"/>
                <a:gd name="T53" fmla="*/ 34 h 128"/>
                <a:gd name="T54" fmla="*/ 72 w 118"/>
                <a:gd name="T55" fmla="*/ 26 h 128"/>
                <a:gd name="T56" fmla="*/ 60 w 118"/>
                <a:gd name="T57" fmla="*/ 24 h 128"/>
                <a:gd name="T58" fmla="*/ 54 w 118"/>
                <a:gd name="T59" fmla="*/ 24 h 128"/>
                <a:gd name="T60" fmla="*/ 38 w 118"/>
                <a:gd name="T61" fmla="*/ 32 h 128"/>
                <a:gd name="T62" fmla="*/ 28 w 118"/>
                <a:gd name="T63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6" y="20"/>
                  </a:lnTo>
                  <a:lnTo>
                    <a:pt x="26" y="12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4" y="20"/>
                  </a:lnTo>
                  <a:lnTo>
                    <a:pt x="110" y="30"/>
                  </a:lnTo>
                  <a:lnTo>
                    <a:pt x="114" y="42"/>
                  </a:lnTo>
                  <a:lnTo>
                    <a:pt x="118" y="54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2" y="88"/>
                  </a:lnTo>
                  <a:lnTo>
                    <a:pt x="36" y="94"/>
                  </a:lnTo>
                  <a:lnTo>
                    <a:pt x="40" y="98"/>
                  </a:lnTo>
                  <a:lnTo>
                    <a:pt x="50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90" y="98"/>
                  </a:lnTo>
                  <a:lnTo>
                    <a:pt x="96" y="92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6"/>
                  </a:lnTo>
                  <a:lnTo>
                    <a:pt x="92" y="122"/>
                  </a:lnTo>
                  <a:lnTo>
                    <a:pt x="78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90" y="56"/>
                  </a:moveTo>
                  <a:lnTo>
                    <a:pt x="90" y="56"/>
                  </a:lnTo>
                  <a:lnTo>
                    <a:pt x="88" y="44"/>
                  </a:lnTo>
                  <a:lnTo>
                    <a:pt x="82" y="34"/>
                  </a:lnTo>
                  <a:lnTo>
                    <a:pt x="78" y="30"/>
                  </a:lnTo>
                  <a:lnTo>
                    <a:pt x="72" y="26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24"/>
                  </a:lnTo>
                  <a:lnTo>
                    <a:pt x="48" y="26"/>
                  </a:lnTo>
                  <a:lnTo>
                    <a:pt x="38" y="32"/>
                  </a:lnTo>
                  <a:lnTo>
                    <a:pt x="32" y="44"/>
                  </a:lnTo>
                  <a:lnTo>
                    <a:pt x="28" y="56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22"/>
            <p:cNvSpPr>
              <a:spLocks noEditPoints="1"/>
            </p:cNvSpPr>
            <p:nvPr userDrawn="1"/>
          </p:nvSpPr>
          <p:spPr bwMode="auto">
            <a:xfrm>
              <a:off x="2646010" y="3042518"/>
              <a:ext cx="76194" cy="105389"/>
            </a:xfrm>
            <a:custGeom>
              <a:avLst/>
              <a:gdLst>
                <a:gd name="T0" fmla="*/ 0 w 126"/>
                <a:gd name="T1" fmla="*/ 108 h 172"/>
                <a:gd name="T2" fmla="*/ 0 w 126"/>
                <a:gd name="T3" fmla="*/ 94 h 172"/>
                <a:gd name="T4" fmla="*/ 10 w 126"/>
                <a:gd name="T5" fmla="*/ 70 h 172"/>
                <a:gd name="T6" fmla="*/ 26 w 126"/>
                <a:gd name="T7" fmla="*/ 54 h 172"/>
                <a:gd name="T8" fmla="*/ 46 w 126"/>
                <a:gd name="T9" fmla="*/ 46 h 172"/>
                <a:gd name="T10" fmla="*/ 56 w 126"/>
                <a:gd name="T11" fmla="*/ 44 h 172"/>
                <a:gd name="T12" fmla="*/ 82 w 126"/>
                <a:gd name="T13" fmla="*/ 52 h 172"/>
                <a:gd name="T14" fmla="*/ 98 w 126"/>
                <a:gd name="T15" fmla="*/ 66 h 172"/>
                <a:gd name="T16" fmla="*/ 126 w 126"/>
                <a:gd name="T17" fmla="*/ 0 h 172"/>
                <a:gd name="T18" fmla="*/ 98 w 126"/>
                <a:gd name="T19" fmla="*/ 170 h 172"/>
                <a:gd name="T20" fmla="*/ 98 w 126"/>
                <a:gd name="T21" fmla="*/ 150 h 172"/>
                <a:gd name="T22" fmla="*/ 82 w 126"/>
                <a:gd name="T23" fmla="*/ 166 h 172"/>
                <a:gd name="T24" fmla="*/ 56 w 126"/>
                <a:gd name="T25" fmla="*/ 172 h 172"/>
                <a:gd name="T26" fmla="*/ 46 w 126"/>
                <a:gd name="T27" fmla="*/ 172 h 172"/>
                <a:gd name="T28" fmla="*/ 26 w 126"/>
                <a:gd name="T29" fmla="*/ 164 h 172"/>
                <a:gd name="T30" fmla="*/ 10 w 126"/>
                <a:gd name="T31" fmla="*/ 146 h 172"/>
                <a:gd name="T32" fmla="*/ 0 w 126"/>
                <a:gd name="T33" fmla="*/ 124 h 172"/>
                <a:gd name="T34" fmla="*/ 0 w 126"/>
                <a:gd name="T35" fmla="*/ 108 h 172"/>
                <a:gd name="T36" fmla="*/ 98 w 126"/>
                <a:gd name="T37" fmla="*/ 108 h 172"/>
                <a:gd name="T38" fmla="*/ 98 w 126"/>
                <a:gd name="T39" fmla="*/ 100 h 172"/>
                <a:gd name="T40" fmla="*/ 92 w 126"/>
                <a:gd name="T41" fmla="*/ 86 h 172"/>
                <a:gd name="T42" fmla="*/ 82 w 126"/>
                <a:gd name="T43" fmla="*/ 76 h 172"/>
                <a:gd name="T44" fmla="*/ 70 w 126"/>
                <a:gd name="T45" fmla="*/ 70 h 172"/>
                <a:gd name="T46" fmla="*/ 62 w 126"/>
                <a:gd name="T47" fmla="*/ 70 h 172"/>
                <a:gd name="T48" fmla="*/ 50 w 126"/>
                <a:gd name="T49" fmla="*/ 72 h 172"/>
                <a:gd name="T50" fmla="*/ 38 w 126"/>
                <a:gd name="T51" fmla="*/ 80 h 172"/>
                <a:gd name="T52" fmla="*/ 30 w 126"/>
                <a:gd name="T53" fmla="*/ 92 h 172"/>
                <a:gd name="T54" fmla="*/ 28 w 126"/>
                <a:gd name="T55" fmla="*/ 108 h 172"/>
                <a:gd name="T56" fmla="*/ 28 w 126"/>
                <a:gd name="T57" fmla="*/ 108 h 172"/>
                <a:gd name="T58" fmla="*/ 30 w 126"/>
                <a:gd name="T59" fmla="*/ 126 h 172"/>
                <a:gd name="T60" fmla="*/ 38 w 126"/>
                <a:gd name="T61" fmla="*/ 138 h 172"/>
                <a:gd name="T62" fmla="*/ 50 w 126"/>
                <a:gd name="T63" fmla="*/ 146 h 172"/>
                <a:gd name="T64" fmla="*/ 62 w 126"/>
                <a:gd name="T65" fmla="*/ 148 h 172"/>
                <a:gd name="T66" fmla="*/ 70 w 126"/>
                <a:gd name="T67" fmla="*/ 148 h 172"/>
                <a:gd name="T68" fmla="*/ 82 w 126"/>
                <a:gd name="T69" fmla="*/ 142 h 172"/>
                <a:gd name="T70" fmla="*/ 92 w 126"/>
                <a:gd name="T71" fmla="*/ 132 h 172"/>
                <a:gd name="T72" fmla="*/ 98 w 126"/>
                <a:gd name="T73" fmla="*/ 118 h 172"/>
                <a:gd name="T74" fmla="*/ 98 w 126"/>
                <a:gd name="T75" fmla="*/ 10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72">
                  <a:moveTo>
                    <a:pt x="0" y="108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4" y="82"/>
                  </a:lnTo>
                  <a:lnTo>
                    <a:pt x="10" y="70"/>
                  </a:lnTo>
                  <a:lnTo>
                    <a:pt x="16" y="62"/>
                  </a:lnTo>
                  <a:lnTo>
                    <a:pt x="26" y="54"/>
                  </a:lnTo>
                  <a:lnTo>
                    <a:pt x="36" y="50"/>
                  </a:lnTo>
                  <a:lnTo>
                    <a:pt x="46" y="46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70" y="46"/>
                  </a:lnTo>
                  <a:lnTo>
                    <a:pt x="82" y="52"/>
                  </a:lnTo>
                  <a:lnTo>
                    <a:pt x="90" y="58"/>
                  </a:lnTo>
                  <a:lnTo>
                    <a:pt x="98" y="66"/>
                  </a:lnTo>
                  <a:lnTo>
                    <a:pt x="98" y="0"/>
                  </a:lnTo>
                  <a:lnTo>
                    <a:pt x="126" y="0"/>
                  </a:lnTo>
                  <a:lnTo>
                    <a:pt x="126" y="170"/>
                  </a:lnTo>
                  <a:lnTo>
                    <a:pt x="98" y="17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0" y="15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56" y="172"/>
                  </a:lnTo>
                  <a:lnTo>
                    <a:pt x="56" y="172"/>
                  </a:lnTo>
                  <a:lnTo>
                    <a:pt x="46" y="172"/>
                  </a:lnTo>
                  <a:lnTo>
                    <a:pt x="36" y="168"/>
                  </a:lnTo>
                  <a:lnTo>
                    <a:pt x="26" y="164"/>
                  </a:lnTo>
                  <a:lnTo>
                    <a:pt x="18" y="156"/>
                  </a:lnTo>
                  <a:lnTo>
                    <a:pt x="10" y="146"/>
                  </a:lnTo>
                  <a:lnTo>
                    <a:pt x="4" y="136"/>
                  </a:lnTo>
                  <a:lnTo>
                    <a:pt x="0" y="124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98" y="108"/>
                  </a:moveTo>
                  <a:lnTo>
                    <a:pt x="98" y="108"/>
                  </a:lnTo>
                  <a:lnTo>
                    <a:pt x="98" y="108"/>
                  </a:lnTo>
                  <a:lnTo>
                    <a:pt x="98" y="100"/>
                  </a:lnTo>
                  <a:lnTo>
                    <a:pt x="96" y="92"/>
                  </a:lnTo>
                  <a:lnTo>
                    <a:pt x="92" y="86"/>
                  </a:lnTo>
                  <a:lnTo>
                    <a:pt x="88" y="80"/>
                  </a:lnTo>
                  <a:lnTo>
                    <a:pt x="82" y="76"/>
                  </a:lnTo>
                  <a:lnTo>
                    <a:pt x="76" y="72"/>
                  </a:lnTo>
                  <a:lnTo>
                    <a:pt x="70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56" y="70"/>
                  </a:lnTo>
                  <a:lnTo>
                    <a:pt x="50" y="72"/>
                  </a:lnTo>
                  <a:lnTo>
                    <a:pt x="44" y="76"/>
                  </a:lnTo>
                  <a:lnTo>
                    <a:pt x="38" y="80"/>
                  </a:lnTo>
                  <a:lnTo>
                    <a:pt x="34" y="86"/>
                  </a:lnTo>
                  <a:lnTo>
                    <a:pt x="30" y="92"/>
                  </a:lnTo>
                  <a:lnTo>
                    <a:pt x="28" y="100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8"/>
                  </a:lnTo>
                  <a:lnTo>
                    <a:pt x="30" y="126"/>
                  </a:lnTo>
                  <a:lnTo>
                    <a:pt x="34" y="132"/>
                  </a:lnTo>
                  <a:lnTo>
                    <a:pt x="38" y="138"/>
                  </a:lnTo>
                  <a:lnTo>
                    <a:pt x="44" y="142"/>
                  </a:lnTo>
                  <a:lnTo>
                    <a:pt x="50" y="146"/>
                  </a:lnTo>
                  <a:lnTo>
                    <a:pt x="56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70" y="148"/>
                  </a:lnTo>
                  <a:lnTo>
                    <a:pt x="76" y="146"/>
                  </a:lnTo>
                  <a:lnTo>
                    <a:pt x="82" y="142"/>
                  </a:lnTo>
                  <a:lnTo>
                    <a:pt x="88" y="138"/>
                  </a:lnTo>
                  <a:lnTo>
                    <a:pt x="92" y="132"/>
                  </a:lnTo>
                  <a:lnTo>
                    <a:pt x="96" y="124"/>
                  </a:lnTo>
                  <a:lnTo>
                    <a:pt x="98" y="118"/>
                  </a:lnTo>
                  <a:lnTo>
                    <a:pt x="98" y="108"/>
                  </a:lnTo>
                  <a:lnTo>
                    <a:pt x="98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23"/>
            <p:cNvSpPr>
              <a:spLocks noEditPoints="1"/>
            </p:cNvSpPr>
            <p:nvPr userDrawn="1"/>
          </p:nvSpPr>
          <p:spPr bwMode="auto">
            <a:xfrm>
              <a:off x="2798398" y="3070452"/>
              <a:ext cx="6730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6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6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24"/>
            <p:cNvSpPr>
              <a:spLocks noEditPoints="1"/>
            </p:cNvSpPr>
            <p:nvPr userDrawn="1"/>
          </p:nvSpPr>
          <p:spPr bwMode="auto">
            <a:xfrm>
              <a:off x="2893642" y="3069182"/>
              <a:ext cx="77464" cy="100311"/>
            </a:xfrm>
            <a:custGeom>
              <a:avLst/>
              <a:gdLst>
                <a:gd name="T0" fmla="*/ 28 w 126"/>
                <a:gd name="T1" fmla="*/ 4 h 164"/>
                <a:gd name="T2" fmla="*/ 28 w 126"/>
                <a:gd name="T3" fmla="*/ 24 h 164"/>
                <a:gd name="T4" fmla="*/ 46 w 126"/>
                <a:gd name="T5" fmla="*/ 8 h 164"/>
                <a:gd name="T6" fmla="*/ 70 w 126"/>
                <a:gd name="T7" fmla="*/ 0 h 164"/>
                <a:gd name="T8" fmla="*/ 80 w 126"/>
                <a:gd name="T9" fmla="*/ 2 h 164"/>
                <a:gd name="T10" fmla="*/ 100 w 126"/>
                <a:gd name="T11" fmla="*/ 10 h 164"/>
                <a:gd name="T12" fmla="*/ 116 w 126"/>
                <a:gd name="T13" fmla="*/ 26 h 164"/>
                <a:gd name="T14" fmla="*/ 126 w 126"/>
                <a:gd name="T15" fmla="*/ 50 h 164"/>
                <a:gd name="T16" fmla="*/ 126 w 126"/>
                <a:gd name="T17" fmla="*/ 64 h 164"/>
                <a:gd name="T18" fmla="*/ 126 w 126"/>
                <a:gd name="T19" fmla="*/ 80 h 164"/>
                <a:gd name="T20" fmla="*/ 116 w 126"/>
                <a:gd name="T21" fmla="*/ 102 h 164"/>
                <a:gd name="T22" fmla="*/ 100 w 126"/>
                <a:gd name="T23" fmla="*/ 120 h 164"/>
                <a:gd name="T24" fmla="*/ 80 w 126"/>
                <a:gd name="T25" fmla="*/ 128 h 164"/>
                <a:gd name="T26" fmla="*/ 70 w 126"/>
                <a:gd name="T27" fmla="*/ 128 h 164"/>
                <a:gd name="T28" fmla="*/ 44 w 126"/>
                <a:gd name="T29" fmla="*/ 122 h 164"/>
                <a:gd name="T30" fmla="*/ 28 w 126"/>
                <a:gd name="T31" fmla="*/ 106 h 164"/>
                <a:gd name="T32" fmla="*/ 0 w 126"/>
                <a:gd name="T33" fmla="*/ 164 h 164"/>
                <a:gd name="T34" fmla="*/ 98 w 126"/>
                <a:gd name="T35" fmla="*/ 64 h 164"/>
                <a:gd name="T36" fmla="*/ 98 w 126"/>
                <a:gd name="T37" fmla="*/ 64 h 164"/>
                <a:gd name="T38" fmla="*/ 96 w 126"/>
                <a:gd name="T39" fmla="*/ 48 h 164"/>
                <a:gd name="T40" fmla="*/ 88 w 126"/>
                <a:gd name="T41" fmla="*/ 36 h 164"/>
                <a:gd name="T42" fmla="*/ 76 w 126"/>
                <a:gd name="T43" fmla="*/ 28 h 164"/>
                <a:gd name="T44" fmla="*/ 64 w 126"/>
                <a:gd name="T45" fmla="*/ 26 h 164"/>
                <a:gd name="T46" fmla="*/ 56 w 126"/>
                <a:gd name="T47" fmla="*/ 26 h 164"/>
                <a:gd name="T48" fmla="*/ 44 w 126"/>
                <a:gd name="T49" fmla="*/ 32 h 164"/>
                <a:gd name="T50" fmla="*/ 34 w 126"/>
                <a:gd name="T51" fmla="*/ 42 h 164"/>
                <a:gd name="T52" fmla="*/ 28 w 126"/>
                <a:gd name="T53" fmla="*/ 56 h 164"/>
                <a:gd name="T54" fmla="*/ 28 w 126"/>
                <a:gd name="T55" fmla="*/ 64 h 164"/>
                <a:gd name="T56" fmla="*/ 28 w 126"/>
                <a:gd name="T57" fmla="*/ 74 h 164"/>
                <a:gd name="T58" fmla="*/ 34 w 126"/>
                <a:gd name="T59" fmla="*/ 88 h 164"/>
                <a:gd name="T60" fmla="*/ 44 w 126"/>
                <a:gd name="T61" fmla="*/ 98 h 164"/>
                <a:gd name="T62" fmla="*/ 56 w 126"/>
                <a:gd name="T63" fmla="*/ 104 h 164"/>
                <a:gd name="T64" fmla="*/ 64 w 126"/>
                <a:gd name="T65" fmla="*/ 104 h 164"/>
                <a:gd name="T66" fmla="*/ 76 w 126"/>
                <a:gd name="T67" fmla="*/ 102 h 164"/>
                <a:gd name="T68" fmla="*/ 88 w 126"/>
                <a:gd name="T69" fmla="*/ 94 h 164"/>
                <a:gd name="T70" fmla="*/ 96 w 126"/>
                <a:gd name="T71" fmla="*/ 82 h 164"/>
                <a:gd name="T72" fmla="*/ 98 w 126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6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6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6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4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98" y="64"/>
                  </a:moveTo>
                  <a:lnTo>
                    <a:pt x="98" y="64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2" y="32"/>
                  </a:lnTo>
                  <a:lnTo>
                    <a:pt x="76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0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0" y="104"/>
                  </a:lnTo>
                  <a:lnTo>
                    <a:pt x="76" y="102"/>
                  </a:lnTo>
                  <a:lnTo>
                    <a:pt x="82" y="98"/>
                  </a:lnTo>
                  <a:lnTo>
                    <a:pt x="88" y="94"/>
                  </a:lnTo>
                  <a:lnTo>
                    <a:pt x="92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98" y="64"/>
                  </a:lnTo>
                  <a:lnTo>
                    <a:pt x="98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25"/>
            <p:cNvSpPr>
              <a:spLocks noEditPoints="1"/>
            </p:cNvSpPr>
            <p:nvPr userDrawn="1"/>
          </p:nvSpPr>
          <p:spPr bwMode="auto">
            <a:xfrm>
              <a:off x="2996504" y="3069182"/>
              <a:ext cx="77465" cy="100311"/>
            </a:xfrm>
            <a:custGeom>
              <a:avLst/>
              <a:gdLst>
                <a:gd name="T0" fmla="*/ 28 w 128"/>
                <a:gd name="T1" fmla="*/ 4 h 164"/>
                <a:gd name="T2" fmla="*/ 28 w 128"/>
                <a:gd name="T3" fmla="*/ 24 h 164"/>
                <a:gd name="T4" fmla="*/ 46 w 128"/>
                <a:gd name="T5" fmla="*/ 8 h 164"/>
                <a:gd name="T6" fmla="*/ 70 w 128"/>
                <a:gd name="T7" fmla="*/ 0 h 164"/>
                <a:gd name="T8" fmla="*/ 82 w 128"/>
                <a:gd name="T9" fmla="*/ 2 h 164"/>
                <a:gd name="T10" fmla="*/ 102 w 128"/>
                <a:gd name="T11" fmla="*/ 10 h 164"/>
                <a:gd name="T12" fmla="*/ 118 w 128"/>
                <a:gd name="T13" fmla="*/ 26 h 164"/>
                <a:gd name="T14" fmla="*/ 126 w 128"/>
                <a:gd name="T15" fmla="*/ 50 h 164"/>
                <a:gd name="T16" fmla="*/ 128 w 128"/>
                <a:gd name="T17" fmla="*/ 64 h 164"/>
                <a:gd name="T18" fmla="*/ 126 w 128"/>
                <a:gd name="T19" fmla="*/ 80 h 164"/>
                <a:gd name="T20" fmla="*/ 118 w 128"/>
                <a:gd name="T21" fmla="*/ 102 h 164"/>
                <a:gd name="T22" fmla="*/ 102 w 128"/>
                <a:gd name="T23" fmla="*/ 120 h 164"/>
                <a:gd name="T24" fmla="*/ 82 w 128"/>
                <a:gd name="T25" fmla="*/ 128 h 164"/>
                <a:gd name="T26" fmla="*/ 70 w 128"/>
                <a:gd name="T27" fmla="*/ 128 h 164"/>
                <a:gd name="T28" fmla="*/ 46 w 128"/>
                <a:gd name="T29" fmla="*/ 122 h 164"/>
                <a:gd name="T30" fmla="*/ 28 w 128"/>
                <a:gd name="T31" fmla="*/ 106 h 164"/>
                <a:gd name="T32" fmla="*/ 0 w 128"/>
                <a:gd name="T33" fmla="*/ 164 h 164"/>
                <a:gd name="T34" fmla="*/ 100 w 128"/>
                <a:gd name="T35" fmla="*/ 64 h 164"/>
                <a:gd name="T36" fmla="*/ 100 w 128"/>
                <a:gd name="T37" fmla="*/ 64 h 164"/>
                <a:gd name="T38" fmla="*/ 96 w 128"/>
                <a:gd name="T39" fmla="*/ 48 h 164"/>
                <a:gd name="T40" fmla="*/ 88 w 128"/>
                <a:gd name="T41" fmla="*/ 36 h 164"/>
                <a:gd name="T42" fmla="*/ 78 w 128"/>
                <a:gd name="T43" fmla="*/ 28 h 164"/>
                <a:gd name="T44" fmla="*/ 64 w 128"/>
                <a:gd name="T45" fmla="*/ 26 h 164"/>
                <a:gd name="T46" fmla="*/ 56 w 128"/>
                <a:gd name="T47" fmla="*/ 26 h 164"/>
                <a:gd name="T48" fmla="*/ 44 w 128"/>
                <a:gd name="T49" fmla="*/ 32 h 164"/>
                <a:gd name="T50" fmla="*/ 34 w 128"/>
                <a:gd name="T51" fmla="*/ 42 h 164"/>
                <a:gd name="T52" fmla="*/ 28 w 128"/>
                <a:gd name="T53" fmla="*/ 56 h 164"/>
                <a:gd name="T54" fmla="*/ 28 w 128"/>
                <a:gd name="T55" fmla="*/ 64 h 164"/>
                <a:gd name="T56" fmla="*/ 28 w 128"/>
                <a:gd name="T57" fmla="*/ 74 h 164"/>
                <a:gd name="T58" fmla="*/ 34 w 128"/>
                <a:gd name="T59" fmla="*/ 88 h 164"/>
                <a:gd name="T60" fmla="*/ 44 w 128"/>
                <a:gd name="T61" fmla="*/ 98 h 164"/>
                <a:gd name="T62" fmla="*/ 56 w 128"/>
                <a:gd name="T63" fmla="*/ 104 h 164"/>
                <a:gd name="T64" fmla="*/ 64 w 128"/>
                <a:gd name="T65" fmla="*/ 104 h 164"/>
                <a:gd name="T66" fmla="*/ 78 w 128"/>
                <a:gd name="T67" fmla="*/ 102 h 164"/>
                <a:gd name="T68" fmla="*/ 88 w 128"/>
                <a:gd name="T69" fmla="*/ 94 h 164"/>
                <a:gd name="T70" fmla="*/ 96 w 128"/>
                <a:gd name="T71" fmla="*/ 82 h 164"/>
                <a:gd name="T72" fmla="*/ 100 w 128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2" y="6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6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100" y="64"/>
                  </a:moveTo>
                  <a:lnTo>
                    <a:pt x="100" y="64"/>
                  </a:lnTo>
                  <a:lnTo>
                    <a:pt x="100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4" y="32"/>
                  </a:lnTo>
                  <a:lnTo>
                    <a:pt x="78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2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8" y="102"/>
                  </a:lnTo>
                  <a:lnTo>
                    <a:pt x="84" y="98"/>
                  </a:lnTo>
                  <a:lnTo>
                    <a:pt x="88" y="94"/>
                  </a:lnTo>
                  <a:lnTo>
                    <a:pt x="94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100" y="64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auto">
            <a:xfrm>
              <a:off x="3099366" y="3070452"/>
              <a:ext cx="43177" cy="76185"/>
            </a:xfrm>
            <a:custGeom>
              <a:avLst/>
              <a:gdLst>
                <a:gd name="T0" fmla="*/ 0 w 70"/>
                <a:gd name="T1" fmla="*/ 2 h 124"/>
                <a:gd name="T2" fmla="*/ 28 w 70"/>
                <a:gd name="T3" fmla="*/ 2 h 124"/>
                <a:gd name="T4" fmla="*/ 28 w 70"/>
                <a:gd name="T5" fmla="*/ 30 h 124"/>
                <a:gd name="T6" fmla="*/ 28 w 70"/>
                <a:gd name="T7" fmla="*/ 30 h 124"/>
                <a:gd name="T8" fmla="*/ 34 w 70"/>
                <a:gd name="T9" fmla="*/ 16 h 124"/>
                <a:gd name="T10" fmla="*/ 44 w 70"/>
                <a:gd name="T11" fmla="*/ 6 h 124"/>
                <a:gd name="T12" fmla="*/ 50 w 70"/>
                <a:gd name="T13" fmla="*/ 4 h 124"/>
                <a:gd name="T14" fmla="*/ 56 w 70"/>
                <a:gd name="T15" fmla="*/ 0 h 124"/>
                <a:gd name="T16" fmla="*/ 64 w 70"/>
                <a:gd name="T17" fmla="*/ 0 h 124"/>
                <a:gd name="T18" fmla="*/ 70 w 70"/>
                <a:gd name="T19" fmla="*/ 0 h 124"/>
                <a:gd name="T20" fmla="*/ 70 w 70"/>
                <a:gd name="T21" fmla="*/ 28 h 124"/>
                <a:gd name="T22" fmla="*/ 70 w 70"/>
                <a:gd name="T23" fmla="*/ 28 h 124"/>
                <a:gd name="T24" fmla="*/ 70 w 70"/>
                <a:gd name="T25" fmla="*/ 28 h 124"/>
                <a:gd name="T26" fmla="*/ 60 w 70"/>
                <a:gd name="T27" fmla="*/ 30 h 124"/>
                <a:gd name="T28" fmla="*/ 52 w 70"/>
                <a:gd name="T29" fmla="*/ 32 h 124"/>
                <a:gd name="T30" fmla="*/ 46 w 70"/>
                <a:gd name="T31" fmla="*/ 36 h 124"/>
                <a:gd name="T32" fmla="*/ 40 w 70"/>
                <a:gd name="T33" fmla="*/ 40 h 124"/>
                <a:gd name="T34" fmla="*/ 34 w 70"/>
                <a:gd name="T35" fmla="*/ 48 h 124"/>
                <a:gd name="T36" fmla="*/ 30 w 70"/>
                <a:gd name="T37" fmla="*/ 56 h 124"/>
                <a:gd name="T38" fmla="*/ 28 w 70"/>
                <a:gd name="T39" fmla="*/ 66 h 124"/>
                <a:gd name="T40" fmla="*/ 28 w 70"/>
                <a:gd name="T41" fmla="*/ 78 h 124"/>
                <a:gd name="T42" fmla="*/ 28 w 70"/>
                <a:gd name="T43" fmla="*/ 124 h 124"/>
                <a:gd name="T44" fmla="*/ 0 w 70"/>
                <a:gd name="T45" fmla="*/ 124 h 124"/>
                <a:gd name="T46" fmla="*/ 0 w 70"/>
                <a:gd name="T47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24">
                  <a:moveTo>
                    <a:pt x="0" y="2"/>
                  </a:moveTo>
                  <a:lnTo>
                    <a:pt x="28" y="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34" y="16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0" y="30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40" y="40"/>
                  </a:lnTo>
                  <a:lnTo>
                    <a:pt x="34" y="48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8" y="78"/>
                  </a:lnTo>
                  <a:lnTo>
                    <a:pt x="28" y="124"/>
                  </a:lnTo>
                  <a:lnTo>
                    <a:pt x="0" y="12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27"/>
            <p:cNvSpPr>
              <a:spLocks noEditPoints="1"/>
            </p:cNvSpPr>
            <p:nvPr userDrawn="1"/>
          </p:nvSpPr>
          <p:spPr bwMode="auto">
            <a:xfrm>
              <a:off x="3159052" y="3069182"/>
              <a:ext cx="80004" cy="78725"/>
            </a:xfrm>
            <a:custGeom>
              <a:avLst/>
              <a:gdLst>
                <a:gd name="T0" fmla="*/ 0 w 132"/>
                <a:gd name="T1" fmla="*/ 64 h 128"/>
                <a:gd name="T2" fmla="*/ 2 w 132"/>
                <a:gd name="T3" fmla="*/ 52 h 128"/>
                <a:gd name="T4" fmla="*/ 12 w 132"/>
                <a:gd name="T5" fmla="*/ 30 h 128"/>
                <a:gd name="T6" fmla="*/ 30 w 132"/>
                <a:gd name="T7" fmla="*/ 12 h 128"/>
                <a:gd name="T8" fmla="*/ 52 w 132"/>
                <a:gd name="T9" fmla="*/ 2 h 128"/>
                <a:gd name="T10" fmla="*/ 66 w 132"/>
                <a:gd name="T11" fmla="*/ 0 h 128"/>
                <a:gd name="T12" fmla="*/ 92 w 132"/>
                <a:gd name="T13" fmla="*/ 6 h 128"/>
                <a:gd name="T14" fmla="*/ 112 w 132"/>
                <a:gd name="T15" fmla="*/ 20 h 128"/>
                <a:gd name="T16" fmla="*/ 126 w 132"/>
                <a:gd name="T17" fmla="*/ 40 h 128"/>
                <a:gd name="T18" fmla="*/ 132 w 132"/>
                <a:gd name="T19" fmla="*/ 64 h 128"/>
                <a:gd name="T20" fmla="*/ 132 w 132"/>
                <a:gd name="T21" fmla="*/ 64 h 128"/>
                <a:gd name="T22" fmla="*/ 126 w 132"/>
                <a:gd name="T23" fmla="*/ 90 h 128"/>
                <a:gd name="T24" fmla="*/ 112 w 132"/>
                <a:gd name="T25" fmla="*/ 110 h 128"/>
                <a:gd name="T26" fmla="*/ 92 w 132"/>
                <a:gd name="T27" fmla="*/ 124 h 128"/>
                <a:gd name="T28" fmla="*/ 66 w 132"/>
                <a:gd name="T29" fmla="*/ 128 h 128"/>
                <a:gd name="T30" fmla="*/ 52 w 132"/>
                <a:gd name="T31" fmla="*/ 128 h 128"/>
                <a:gd name="T32" fmla="*/ 28 w 132"/>
                <a:gd name="T33" fmla="*/ 118 h 128"/>
                <a:gd name="T34" fmla="*/ 12 w 132"/>
                <a:gd name="T35" fmla="*/ 100 h 128"/>
                <a:gd name="T36" fmla="*/ 2 w 132"/>
                <a:gd name="T37" fmla="*/ 78 h 128"/>
                <a:gd name="T38" fmla="*/ 0 w 132"/>
                <a:gd name="T39" fmla="*/ 66 h 128"/>
                <a:gd name="T40" fmla="*/ 104 w 132"/>
                <a:gd name="T41" fmla="*/ 64 h 128"/>
                <a:gd name="T42" fmla="*/ 102 w 132"/>
                <a:gd name="T43" fmla="*/ 56 h 128"/>
                <a:gd name="T44" fmla="*/ 98 w 132"/>
                <a:gd name="T45" fmla="*/ 42 h 128"/>
                <a:gd name="T46" fmla="*/ 88 w 132"/>
                <a:gd name="T47" fmla="*/ 32 h 128"/>
                <a:gd name="T48" fmla="*/ 74 w 132"/>
                <a:gd name="T49" fmla="*/ 26 h 128"/>
                <a:gd name="T50" fmla="*/ 66 w 132"/>
                <a:gd name="T51" fmla="*/ 26 h 128"/>
                <a:gd name="T52" fmla="*/ 50 w 132"/>
                <a:gd name="T53" fmla="*/ 28 h 128"/>
                <a:gd name="T54" fmla="*/ 38 w 132"/>
                <a:gd name="T55" fmla="*/ 36 h 128"/>
                <a:gd name="T56" fmla="*/ 32 w 132"/>
                <a:gd name="T57" fmla="*/ 50 h 128"/>
                <a:gd name="T58" fmla="*/ 28 w 132"/>
                <a:gd name="T59" fmla="*/ 64 h 128"/>
                <a:gd name="T60" fmla="*/ 28 w 132"/>
                <a:gd name="T61" fmla="*/ 64 h 128"/>
                <a:gd name="T62" fmla="*/ 32 w 132"/>
                <a:gd name="T63" fmla="*/ 80 h 128"/>
                <a:gd name="T64" fmla="*/ 40 w 132"/>
                <a:gd name="T65" fmla="*/ 92 h 128"/>
                <a:gd name="T66" fmla="*/ 52 w 132"/>
                <a:gd name="T67" fmla="*/ 102 h 128"/>
                <a:gd name="T68" fmla="*/ 66 w 132"/>
                <a:gd name="T69" fmla="*/ 104 h 128"/>
                <a:gd name="T70" fmla="*/ 74 w 132"/>
                <a:gd name="T71" fmla="*/ 104 h 128"/>
                <a:gd name="T72" fmla="*/ 88 w 132"/>
                <a:gd name="T73" fmla="*/ 98 h 128"/>
                <a:gd name="T74" fmla="*/ 98 w 132"/>
                <a:gd name="T75" fmla="*/ 86 h 128"/>
                <a:gd name="T76" fmla="*/ 102 w 132"/>
                <a:gd name="T77" fmla="*/ 74 h 128"/>
                <a:gd name="T78" fmla="*/ 104 w 132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4" y="66"/>
                  </a:moveTo>
                  <a:lnTo>
                    <a:pt x="104" y="64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8" y="42"/>
                  </a:lnTo>
                  <a:lnTo>
                    <a:pt x="92" y="38"/>
                  </a:lnTo>
                  <a:lnTo>
                    <a:pt x="88" y="32"/>
                  </a:lnTo>
                  <a:lnTo>
                    <a:pt x="80" y="28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8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40" y="92"/>
                  </a:lnTo>
                  <a:lnTo>
                    <a:pt x="44" y="98"/>
                  </a:lnTo>
                  <a:lnTo>
                    <a:pt x="52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88" y="98"/>
                  </a:lnTo>
                  <a:lnTo>
                    <a:pt x="94" y="92"/>
                  </a:lnTo>
                  <a:lnTo>
                    <a:pt x="98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4" y="66"/>
                  </a:lnTo>
                  <a:lnTo>
                    <a:pt x="104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228"/>
            <p:cNvSpPr>
              <a:spLocks noEditPoints="1"/>
            </p:cNvSpPr>
            <p:nvPr userDrawn="1"/>
          </p:nvSpPr>
          <p:spPr bwMode="auto">
            <a:xfrm>
              <a:off x="325937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4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4 w 110"/>
                <a:gd name="T29" fmla="*/ 50 h 126"/>
                <a:gd name="T30" fmla="*/ 82 w 110"/>
                <a:gd name="T31" fmla="*/ 40 h 126"/>
                <a:gd name="T32" fmla="*/ 76 w 110"/>
                <a:gd name="T33" fmla="*/ 32 h 126"/>
                <a:gd name="T34" fmla="*/ 54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2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2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2 w 110"/>
                <a:gd name="T69" fmla="*/ 106 h 126"/>
                <a:gd name="T70" fmla="*/ 64 w 110"/>
                <a:gd name="T71" fmla="*/ 104 h 126"/>
                <a:gd name="T72" fmla="*/ 82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auto">
            <a:xfrm>
              <a:off x="3350808" y="3069182"/>
              <a:ext cx="68575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6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4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90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2 w 114"/>
                <a:gd name="T57" fmla="*/ 50 h 128"/>
                <a:gd name="T58" fmla="*/ 30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30 w 114"/>
                <a:gd name="T67" fmla="*/ 72 h 128"/>
                <a:gd name="T68" fmla="*/ 32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8 w 114"/>
                <a:gd name="T79" fmla="*/ 104 h 128"/>
                <a:gd name="T80" fmla="*/ 66 w 114"/>
                <a:gd name="T81" fmla="*/ 104 h 128"/>
                <a:gd name="T82" fmla="*/ 66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8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4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6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4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0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8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4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auto">
            <a:xfrm>
              <a:off x="3443511" y="3042518"/>
              <a:ext cx="66035" cy="104120"/>
            </a:xfrm>
            <a:custGeom>
              <a:avLst/>
              <a:gdLst>
                <a:gd name="T0" fmla="*/ 0 w 110"/>
                <a:gd name="T1" fmla="*/ 0 h 170"/>
                <a:gd name="T2" fmla="*/ 28 w 110"/>
                <a:gd name="T3" fmla="*/ 0 h 170"/>
                <a:gd name="T4" fmla="*/ 28 w 110"/>
                <a:gd name="T5" fmla="*/ 66 h 170"/>
                <a:gd name="T6" fmla="*/ 28 w 110"/>
                <a:gd name="T7" fmla="*/ 66 h 170"/>
                <a:gd name="T8" fmla="*/ 34 w 110"/>
                <a:gd name="T9" fmla="*/ 58 h 170"/>
                <a:gd name="T10" fmla="*/ 42 w 110"/>
                <a:gd name="T11" fmla="*/ 52 h 170"/>
                <a:gd name="T12" fmla="*/ 52 w 110"/>
                <a:gd name="T13" fmla="*/ 46 h 170"/>
                <a:gd name="T14" fmla="*/ 66 w 110"/>
                <a:gd name="T15" fmla="*/ 44 h 170"/>
                <a:gd name="T16" fmla="*/ 66 w 110"/>
                <a:gd name="T17" fmla="*/ 44 h 170"/>
                <a:gd name="T18" fmla="*/ 76 w 110"/>
                <a:gd name="T19" fmla="*/ 46 h 170"/>
                <a:gd name="T20" fmla="*/ 84 w 110"/>
                <a:gd name="T21" fmla="*/ 48 h 170"/>
                <a:gd name="T22" fmla="*/ 92 w 110"/>
                <a:gd name="T23" fmla="*/ 52 h 170"/>
                <a:gd name="T24" fmla="*/ 98 w 110"/>
                <a:gd name="T25" fmla="*/ 58 h 170"/>
                <a:gd name="T26" fmla="*/ 102 w 110"/>
                <a:gd name="T27" fmla="*/ 64 h 170"/>
                <a:gd name="T28" fmla="*/ 106 w 110"/>
                <a:gd name="T29" fmla="*/ 72 h 170"/>
                <a:gd name="T30" fmla="*/ 108 w 110"/>
                <a:gd name="T31" fmla="*/ 82 h 170"/>
                <a:gd name="T32" fmla="*/ 110 w 110"/>
                <a:gd name="T33" fmla="*/ 92 h 170"/>
                <a:gd name="T34" fmla="*/ 110 w 110"/>
                <a:gd name="T35" fmla="*/ 170 h 170"/>
                <a:gd name="T36" fmla="*/ 82 w 110"/>
                <a:gd name="T37" fmla="*/ 170 h 170"/>
                <a:gd name="T38" fmla="*/ 82 w 110"/>
                <a:gd name="T39" fmla="*/ 100 h 170"/>
                <a:gd name="T40" fmla="*/ 82 w 110"/>
                <a:gd name="T41" fmla="*/ 100 h 170"/>
                <a:gd name="T42" fmla="*/ 80 w 110"/>
                <a:gd name="T43" fmla="*/ 88 h 170"/>
                <a:gd name="T44" fmla="*/ 74 w 110"/>
                <a:gd name="T45" fmla="*/ 78 h 170"/>
                <a:gd name="T46" fmla="*/ 66 w 110"/>
                <a:gd name="T47" fmla="*/ 72 h 170"/>
                <a:gd name="T48" fmla="*/ 54 w 110"/>
                <a:gd name="T49" fmla="*/ 70 h 170"/>
                <a:gd name="T50" fmla="*/ 54 w 110"/>
                <a:gd name="T51" fmla="*/ 70 h 170"/>
                <a:gd name="T52" fmla="*/ 44 w 110"/>
                <a:gd name="T53" fmla="*/ 72 h 170"/>
                <a:gd name="T54" fmla="*/ 36 w 110"/>
                <a:gd name="T55" fmla="*/ 78 h 170"/>
                <a:gd name="T56" fmla="*/ 30 w 110"/>
                <a:gd name="T57" fmla="*/ 88 h 170"/>
                <a:gd name="T58" fmla="*/ 28 w 110"/>
                <a:gd name="T59" fmla="*/ 100 h 170"/>
                <a:gd name="T60" fmla="*/ 28 w 110"/>
                <a:gd name="T61" fmla="*/ 170 h 170"/>
                <a:gd name="T62" fmla="*/ 0 w 110"/>
                <a:gd name="T63" fmla="*/ 170 h 170"/>
                <a:gd name="T64" fmla="*/ 0 w 1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70">
                  <a:moveTo>
                    <a:pt x="0" y="0"/>
                  </a:moveTo>
                  <a:lnTo>
                    <a:pt x="28" y="0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4" y="58"/>
                  </a:lnTo>
                  <a:lnTo>
                    <a:pt x="42" y="52"/>
                  </a:lnTo>
                  <a:lnTo>
                    <a:pt x="52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6" y="46"/>
                  </a:lnTo>
                  <a:lnTo>
                    <a:pt x="84" y="48"/>
                  </a:lnTo>
                  <a:lnTo>
                    <a:pt x="92" y="52"/>
                  </a:lnTo>
                  <a:lnTo>
                    <a:pt x="98" y="58"/>
                  </a:lnTo>
                  <a:lnTo>
                    <a:pt x="102" y="64"/>
                  </a:lnTo>
                  <a:lnTo>
                    <a:pt x="106" y="72"/>
                  </a:lnTo>
                  <a:lnTo>
                    <a:pt x="108" y="82"/>
                  </a:lnTo>
                  <a:lnTo>
                    <a:pt x="110" y="92"/>
                  </a:lnTo>
                  <a:lnTo>
                    <a:pt x="110" y="170"/>
                  </a:lnTo>
                  <a:lnTo>
                    <a:pt x="82" y="170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88"/>
                  </a:lnTo>
                  <a:lnTo>
                    <a:pt x="74" y="78"/>
                  </a:lnTo>
                  <a:lnTo>
                    <a:pt x="66" y="72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44" y="72"/>
                  </a:lnTo>
                  <a:lnTo>
                    <a:pt x="36" y="78"/>
                  </a:lnTo>
                  <a:lnTo>
                    <a:pt x="30" y="88"/>
                  </a:lnTo>
                  <a:lnTo>
                    <a:pt x="28" y="100"/>
                  </a:lnTo>
                  <a:lnTo>
                    <a:pt x="28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232"/>
            <p:cNvSpPr>
              <a:spLocks/>
            </p:cNvSpPr>
            <p:nvPr userDrawn="1"/>
          </p:nvSpPr>
          <p:spPr bwMode="auto">
            <a:xfrm>
              <a:off x="1016721" y="2652704"/>
              <a:ext cx="298427" cy="333945"/>
            </a:xfrm>
            <a:custGeom>
              <a:avLst/>
              <a:gdLst>
                <a:gd name="T0" fmla="*/ 0 w 490"/>
                <a:gd name="T1" fmla="*/ 274 h 548"/>
                <a:gd name="T2" fmla="*/ 2 w 490"/>
                <a:gd name="T3" fmla="*/ 246 h 548"/>
                <a:gd name="T4" fmla="*/ 12 w 490"/>
                <a:gd name="T5" fmla="*/ 194 h 548"/>
                <a:gd name="T6" fmla="*/ 32 w 490"/>
                <a:gd name="T7" fmla="*/ 144 h 548"/>
                <a:gd name="T8" fmla="*/ 60 w 490"/>
                <a:gd name="T9" fmla="*/ 100 h 548"/>
                <a:gd name="T10" fmla="*/ 96 w 490"/>
                <a:gd name="T11" fmla="*/ 64 h 548"/>
                <a:gd name="T12" fmla="*/ 140 w 490"/>
                <a:gd name="T13" fmla="*/ 34 h 548"/>
                <a:gd name="T14" fmla="*/ 190 w 490"/>
                <a:gd name="T15" fmla="*/ 12 h 548"/>
                <a:gd name="T16" fmla="*/ 246 w 490"/>
                <a:gd name="T17" fmla="*/ 2 h 548"/>
                <a:gd name="T18" fmla="*/ 276 w 490"/>
                <a:gd name="T19" fmla="*/ 0 h 548"/>
                <a:gd name="T20" fmla="*/ 344 w 490"/>
                <a:gd name="T21" fmla="*/ 6 h 548"/>
                <a:gd name="T22" fmla="*/ 400 w 490"/>
                <a:gd name="T23" fmla="*/ 24 h 548"/>
                <a:gd name="T24" fmla="*/ 446 w 490"/>
                <a:gd name="T25" fmla="*/ 50 h 548"/>
                <a:gd name="T26" fmla="*/ 486 w 490"/>
                <a:gd name="T27" fmla="*/ 82 h 548"/>
                <a:gd name="T28" fmla="*/ 412 w 490"/>
                <a:gd name="T29" fmla="*/ 168 h 548"/>
                <a:gd name="T30" fmla="*/ 380 w 490"/>
                <a:gd name="T31" fmla="*/ 142 h 548"/>
                <a:gd name="T32" fmla="*/ 348 w 490"/>
                <a:gd name="T33" fmla="*/ 124 h 548"/>
                <a:gd name="T34" fmla="*/ 314 w 490"/>
                <a:gd name="T35" fmla="*/ 112 h 548"/>
                <a:gd name="T36" fmla="*/ 276 w 490"/>
                <a:gd name="T37" fmla="*/ 108 h 548"/>
                <a:gd name="T38" fmla="*/ 260 w 490"/>
                <a:gd name="T39" fmla="*/ 108 h 548"/>
                <a:gd name="T40" fmla="*/ 228 w 490"/>
                <a:gd name="T41" fmla="*/ 116 h 548"/>
                <a:gd name="T42" fmla="*/ 200 w 490"/>
                <a:gd name="T43" fmla="*/ 128 h 548"/>
                <a:gd name="T44" fmla="*/ 176 w 490"/>
                <a:gd name="T45" fmla="*/ 146 h 548"/>
                <a:gd name="T46" fmla="*/ 156 w 490"/>
                <a:gd name="T47" fmla="*/ 168 h 548"/>
                <a:gd name="T48" fmla="*/ 140 w 490"/>
                <a:gd name="T49" fmla="*/ 194 h 548"/>
                <a:gd name="T50" fmla="*/ 130 w 490"/>
                <a:gd name="T51" fmla="*/ 224 h 548"/>
                <a:gd name="T52" fmla="*/ 124 w 490"/>
                <a:gd name="T53" fmla="*/ 256 h 548"/>
                <a:gd name="T54" fmla="*/ 122 w 490"/>
                <a:gd name="T55" fmla="*/ 274 h 548"/>
                <a:gd name="T56" fmla="*/ 124 w 490"/>
                <a:gd name="T57" fmla="*/ 292 h 548"/>
                <a:gd name="T58" fmla="*/ 128 w 490"/>
                <a:gd name="T59" fmla="*/ 324 h 548"/>
                <a:gd name="T60" fmla="*/ 140 w 490"/>
                <a:gd name="T61" fmla="*/ 352 h 548"/>
                <a:gd name="T62" fmla="*/ 156 w 490"/>
                <a:gd name="T63" fmla="*/ 380 h 548"/>
                <a:gd name="T64" fmla="*/ 176 w 490"/>
                <a:gd name="T65" fmla="*/ 402 h 548"/>
                <a:gd name="T66" fmla="*/ 200 w 490"/>
                <a:gd name="T67" fmla="*/ 420 h 548"/>
                <a:gd name="T68" fmla="*/ 228 w 490"/>
                <a:gd name="T69" fmla="*/ 432 h 548"/>
                <a:gd name="T70" fmla="*/ 260 w 490"/>
                <a:gd name="T71" fmla="*/ 440 h 548"/>
                <a:gd name="T72" fmla="*/ 276 w 490"/>
                <a:gd name="T73" fmla="*/ 440 h 548"/>
                <a:gd name="T74" fmla="*/ 318 w 490"/>
                <a:gd name="T75" fmla="*/ 436 h 548"/>
                <a:gd name="T76" fmla="*/ 352 w 490"/>
                <a:gd name="T77" fmla="*/ 424 h 548"/>
                <a:gd name="T78" fmla="*/ 384 w 490"/>
                <a:gd name="T79" fmla="*/ 404 h 548"/>
                <a:gd name="T80" fmla="*/ 490 w 490"/>
                <a:gd name="T81" fmla="*/ 454 h 548"/>
                <a:gd name="T82" fmla="*/ 468 w 490"/>
                <a:gd name="T83" fmla="*/ 474 h 548"/>
                <a:gd name="T84" fmla="*/ 424 w 490"/>
                <a:gd name="T85" fmla="*/ 508 h 548"/>
                <a:gd name="T86" fmla="*/ 372 w 490"/>
                <a:gd name="T87" fmla="*/ 534 h 548"/>
                <a:gd name="T88" fmla="*/ 308 w 490"/>
                <a:gd name="T89" fmla="*/ 546 h 548"/>
                <a:gd name="T90" fmla="*/ 272 w 490"/>
                <a:gd name="T91" fmla="*/ 548 h 548"/>
                <a:gd name="T92" fmla="*/ 216 w 490"/>
                <a:gd name="T93" fmla="*/ 542 h 548"/>
                <a:gd name="T94" fmla="*/ 164 w 490"/>
                <a:gd name="T95" fmla="*/ 526 h 548"/>
                <a:gd name="T96" fmla="*/ 118 w 490"/>
                <a:gd name="T97" fmla="*/ 502 h 548"/>
                <a:gd name="T98" fmla="*/ 78 w 490"/>
                <a:gd name="T99" fmla="*/ 468 h 548"/>
                <a:gd name="T100" fmla="*/ 46 w 490"/>
                <a:gd name="T101" fmla="*/ 428 h 548"/>
                <a:gd name="T102" fmla="*/ 22 w 490"/>
                <a:gd name="T103" fmla="*/ 382 h 548"/>
                <a:gd name="T104" fmla="*/ 6 w 490"/>
                <a:gd name="T105" fmla="*/ 332 h 548"/>
                <a:gd name="T106" fmla="*/ 0 w 490"/>
                <a:gd name="T107" fmla="*/ 27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0" h="548">
                  <a:moveTo>
                    <a:pt x="0" y="276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20"/>
                  </a:lnTo>
                  <a:lnTo>
                    <a:pt x="12" y="194"/>
                  </a:lnTo>
                  <a:lnTo>
                    <a:pt x="22" y="168"/>
                  </a:lnTo>
                  <a:lnTo>
                    <a:pt x="32" y="144"/>
                  </a:lnTo>
                  <a:lnTo>
                    <a:pt x="46" y="122"/>
                  </a:lnTo>
                  <a:lnTo>
                    <a:pt x="60" y="100"/>
                  </a:lnTo>
                  <a:lnTo>
                    <a:pt x="78" y="80"/>
                  </a:lnTo>
                  <a:lnTo>
                    <a:pt x="96" y="64"/>
                  </a:lnTo>
                  <a:lnTo>
                    <a:pt x="118" y="48"/>
                  </a:lnTo>
                  <a:lnTo>
                    <a:pt x="140" y="34"/>
                  </a:lnTo>
                  <a:lnTo>
                    <a:pt x="166" y="22"/>
                  </a:lnTo>
                  <a:lnTo>
                    <a:pt x="190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12" y="2"/>
                  </a:lnTo>
                  <a:lnTo>
                    <a:pt x="344" y="6"/>
                  </a:lnTo>
                  <a:lnTo>
                    <a:pt x="374" y="14"/>
                  </a:lnTo>
                  <a:lnTo>
                    <a:pt x="400" y="24"/>
                  </a:lnTo>
                  <a:lnTo>
                    <a:pt x="424" y="36"/>
                  </a:lnTo>
                  <a:lnTo>
                    <a:pt x="446" y="50"/>
                  </a:lnTo>
                  <a:lnTo>
                    <a:pt x="466" y="64"/>
                  </a:lnTo>
                  <a:lnTo>
                    <a:pt x="486" y="82"/>
                  </a:lnTo>
                  <a:lnTo>
                    <a:pt x="412" y="168"/>
                  </a:lnTo>
                  <a:lnTo>
                    <a:pt x="412" y="168"/>
                  </a:lnTo>
                  <a:lnTo>
                    <a:pt x="396" y="154"/>
                  </a:lnTo>
                  <a:lnTo>
                    <a:pt x="380" y="142"/>
                  </a:lnTo>
                  <a:lnTo>
                    <a:pt x="364" y="132"/>
                  </a:lnTo>
                  <a:lnTo>
                    <a:pt x="348" y="124"/>
                  </a:lnTo>
                  <a:lnTo>
                    <a:pt x="332" y="118"/>
                  </a:lnTo>
                  <a:lnTo>
                    <a:pt x="314" y="112"/>
                  </a:lnTo>
                  <a:lnTo>
                    <a:pt x="29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60" y="108"/>
                  </a:lnTo>
                  <a:lnTo>
                    <a:pt x="244" y="112"/>
                  </a:lnTo>
                  <a:lnTo>
                    <a:pt x="228" y="116"/>
                  </a:lnTo>
                  <a:lnTo>
                    <a:pt x="214" y="120"/>
                  </a:lnTo>
                  <a:lnTo>
                    <a:pt x="200" y="128"/>
                  </a:lnTo>
                  <a:lnTo>
                    <a:pt x="188" y="136"/>
                  </a:lnTo>
                  <a:lnTo>
                    <a:pt x="176" y="146"/>
                  </a:lnTo>
                  <a:lnTo>
                    <a:pt x="166" y="156"/>
                  </a:lnTo>
                  <a:lnTo>
                    <a:pt x="156" y="168"/>
                  </a:lnTo>
                  <a:lnTo>
                    <a:pt x="148" y="180"/>
                  </a:lnTo>
                  <a:lnTo>
                    <a:pt x="140" y="194"/>
                  </a:lnTo>
                  <a:lnTo>
                    <a:pt x="134" y="208"/>
                  </a:lnTo>
                  <a:lnTo>
                    <a:pt x="130" y="224"/>
                  </a:lnTo>
                  <a:lnTo>
                    <a:pt x="126" y="240"/>
                  </a:lnTo>
                  <a:lnTo>
                    <a:pt x="124" y="256"/>
                  </a:lnTo>
                  <a:lnTo>
                    <a:pt x="122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92"/>
                  </a:lnTo>
                  <a:lnTo>
                    <a:pt x="126" y="308"/>
                  </a:lnTo>
                  <a:lnTo>
                    <a:pt x="128" y="324"/>
                  </a:lnTo>
                  <a:lnTo>
                    <a:pt x="134" y="338"/>
                  </a:lnTo>
                  <a:lnTo>
                    <a:pt x="140" y="352"/>
                  </a:lnTo>
                  <a:lnTo>
                    <a:pt x="148" y="366"/>
                  </a:lnTo>
                  <a:lnTo>
                    <a:pt x="156" y="380"/>
                  </a:lnTo>
                  <a:lnTo>
                    <a:pt x="166" y="392"/>
                  </a:lnTo>
                  <a:lnTo>
                    <a:pt x="176" y="402"/>
                  </a:lnTo>
                  <a:lnTo>
                    <a:pt x="188" y="412"/>
                  </a:lnTo>
                  <a:lnTo>
                    <a:pt x="200" y="420"/>
                  </a:lnTo>
                  <a:lnTo>
                    <a:pt x="214" y="428"/>
                  </a:lnTo>
                  <a:lnTo>
                    <a:pt x="228" y="432"/>
                  </a:lnTo>
                  <a:lnTo>
                    <a:pt x="244" y="438"/>
                  </a:lnTo>
                  <a:lnTo>
                    <a:pt x="260" y="440"/>
                  </a:lnTo>
                  <a:lnTo>
                    <a:pt x="276" y="440"/>
                  </a:lnTo>
                  <a:lnTo>
                    <a:pt x="276" y="440"/>
                  </a:lnTo>
                  <a:lnTo>
                    <a:pt x="298" y="440"/>
                  </a:lnTo>
                  <a:lnTo>
                    <a:pt x="318" y="436"/>
                  </a:lnTo>
                  <a:lnTo>
                    <a:pt x="336" y="430"/>
                  </a:lnTo>
                  <a:lnTo>
                    <a:pt x="352" y="424"/>
                  </a:lnTo>
                  <a:lnTo>
                    <a:pt x="368" y="414"/>
                  </a:lnTo>
                  <a:lnTo>
                    <a:pt x="384" y="404"/>
                  </a:lnTo>
                  <a:lnTo>
                    <a:pt x="416" y="378"/>
                  </a:lnTo>
                  <a:lnTo>
                    <a:pt x="490" y="454"/>
                  </a:lnTo>
                  <a:lnTo>
                    <a:pt x="490" y="454"/>
                  </a:lnTo>
                  <a:lnTo>
                    <a:pt x="468" y="474"/>
                  </a:lnTo>
                  <a:lnTo>
                    <a:pt x="446" y="492"/>
                  </a:lnTo>
                  <a:lnTo>
                    <a:pt x="424" y="508"/>
                  </a:lnTo>
                  <a:lnTo>
                    <a:pt x="398" y="522"/>
                  </a:lnTo>
                  <a:lnTo>
                    <a:pt x="372" y="534"/>
                  </a:lnTo>
                  <a:lnTo>
                    <a:pt x="342" y="542"/>
                  </a:lnTo>
                  <a:lnTo>
                    <a:pt x="308" y="546"/>
                  </a:lnTo>
                  <a:lnTo>
                    <a:pt x="272" y="548"/>
                  </a:lnTo>
                  <a:lnTo>
                    <a:pt x="272" y="548"/>
                  </a:lnTo>
                  <a:lnTo>
                    <a:pt x="244" y="546"/>
                  </a:lnTo>
                  <a:lnTo>
                    <a:pt x="216" y="542"/>
                  </a:lnTo>
                  <a:lnTo>
                    <a:pt x="190" y="536"/>
                  </a:lnTo>
                  <a:lnTo>
                    <a:pt x="164" y="526"/>
                  </a:lnTo>
                  <a:lnTo>
                    <a:pt x="140" y="516"/>
                  </a:lnTo>
                  <a:lnTo>
                    <a:pt x="118" y="502"/>
                  </a:lnTo>
                  <a:lnTo>
                    <a:pt x="98" y="486"/>
                  </a:lnTo>
                  <a:lnTo>
                    <a:pt x="78" y="468"/>
                  </a:lnTo>
                  <a:lnTo>
                    <a:pt x="60" y="450"/>
                  </a:lnTo>
                  <a:lnTo>
                    <a:pt x="46" y="428"/>
                  </a:lnTo>
                  <a:lnTo>
                    <a:pt x="32" y="406"/>
                  </a:lnTo>
                  <a:lnTo>
                    <a:pt x="22" y="382"/>
                  </a:lnTo>
                  <a:lnTo>
                    <a:pt x="12" y="358"/>
                  </a:lnTo>
                  <a:lnTo>
                    <a:pt x="6" y="332"/>
                  </a:lnTo>
                  <a:lnTo>
                    <a:pt x="2" y="30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233"/>
            <p:cNvSpPr>
              <a:spLocks/>
            </p:cNvSpPr>
            <p:nvPr userDrawn="1"/>
          </p:nvSpPr>
          <p:spPr bwMode="auto">
            <a:xfrm>
              <a:off x="1359596" y="2659053"/>
              <a:ext cx="273029" cy="321247"/>
            </a:xfrm>
            <a:custGeom>
              <a:avLst/>
              <a:gdLst>
                <a:gd name="T0" fmla="*/ 0 w 448"/>
                <a:gd name="T1" fmla="*/ 0 h 528"/>
                <a:gd name="T2" fmla="*/ 116 w 448"/>
                <a:gd name="T3" fmla="*/ 0 h 528"/>
                <a:gd name="T4" fmla="*/ 116 w 448"/>
                <a:gd name="T5" fmla="*/ 210 h 528"/>
                <a:gd name="T6" fmla="*/ 332 w 448"/>
                <a:gd name="T7" fmla="*/ 210 h 528"/>
                <a:gd name="T8" fmla="*/ 332 w 448"/>
                <a:gd name="T9" fmla="*/ 0 h 528"/>
                <a:gd name="T10" fmla="*/ 448 w 448"/>
                <a:gd name="T11" fmla="*/ 0 h 528"/>
                <a:gd name="T12" fmla="*/ 448 w 448"/>
                <a:gd name="T13" fmla="*/ 528 h 528"/>
                <a:gd name="T14" fmla="*/ 332 w 448"/>
                <a:gd name="T15" fmla="*/ 528 h 528"/>
                <a:gd name="T16" fmla="*/ 332 w 448"/>
                <a:gd name="T17" fmla="*/ 316 h 528"/>
                <a:gd name="T18" fmla="*/ 116 w 448"/>
                <a:gd name="T19" fmla="*/ 316 h 528"/>
                <a:gd name="T20" fmla="*/ 116 w 448"/>
                <a:gd name="T21" fmla="*/ 528 h 528"/>
                <a:gd name="T22" fmla="*/ 0 w 448"/>
                <a:gd name="T23" fmla="*/ 528 h 528"/>
                <a:gd name="T24" fmla="*/ 0 w 448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8">
                  <a:moveTo>
                    <a:pt x="0" y="0"/>
                  </a:moveTo>
                  <a:lnTo>
                    <a:pt x="116" y="0"/>
                  </a:lnTo>
                  <a:lnTo>
                    <a:pt x="116" y="210"/>
                  </a:lnTo>
                  <a:lnTo>
                    <a:pt x="332" y="210"/>
                  </a:lnTo>
                  <a:lnTo>
                    <a:pt x="332" y="0"/>
                  </a:lnTo>
                  <a:lnTo>
                    <a:pt x="448" y="0"/>
                  </a:lnTo>
                  <a:lnTo>
                    <a:pt x="448" y="528"/>
                  </a:lnTo>
                  <a:lnTo>
                    <a:pt x="332" y="528"/>
                  </a:lnTo>
                  <a:lnTo>
                    <a:pt x="332" y="316"/>
                  </a:lnTo>
                  <a:lnTo>
                    <a:pt x="116" y="316"/>
                  </a:lnTo>
                  <a:lnTo>
                    <a:pt x="116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34"/>
            <p:cNvSpPr>
              <a:spLocks/>
            </p:cNvSpPr>
            <p:nvPr userDrawn="1"/>
          </p:nvSpPr>
          <p:spPr bwMode="auto">
            <a:xfrm>
              <a:off x="1705010" y="2659053"/>
              <a:ext cx="246362" cy="321247"/>
            </a:xfrm>
            <a:custGeom>
              <a:avLst/>
              <a:gdLst>
                <a:gd name="T0" fmla="*/ 0 w 404"/>
                <a:gd name="T1" fmla="*/ 0 h 528"/>
                <a:gd name="T2" fmla="*/ 400 w 404"/>
                <a:gd name="T3" fmla="*/ 0 h 528"/>
                <a:gd name="T4" fmla="*/ 400 w 404"/>
                <a:gd name="T5" fmla="*/ 104 h 528"/>
                <a:gd name="T6" fmla="*/ 116 w 404"/>
                <a:gd name="T7" fmla="*/ 104 h 528"/>
                <a:gd name="T8" fmla="*/ 116 w 404"/>
                <a:gd name="T9" fmla="*/ 210 h 528"/>
                <a:gd name="T10" fmla="*/ 366 w 404"/>
                <a:gd name="T11" fmla="*/ 210 h 528"/>
                <a:gd name="T12" fmla="*/ 366 w 404"/>
                <a:gd name="T13" fmla="*/ 314 h 528"/>
                <a:gd name="T14" fmla="*/ 116 w 404"/>
                <a:gd name="T15" fmla="*/ 314 h 528"/>
                <a:gd name="T16" fmla="*/ 116 w 404"/>
                <a:gd name="T17" fmla="*/ 426 h 528"/>
                <a:gd name="T18" fmla="*/ 404 w 404"/>
                <a:gd name="T19" fmla="*/ 426 h 528"/>
                <a:gd name="T20" fmla="*/ 404 w 404"/>
                <a:gd name="T21" fmla="*/ 528 h 528"/>
                <a:gd name="T22" fmla="*/ 0 w 404"/>
                <a:gd name="T23" fmla="*/ 528 h 528"/>
                <a:gd name="T24" fmla="*/ 0 w 404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528">
                  <a:moveTo>
                    <a:pt x="0" y="0"/>
                  </a:moveTo>
                  <a:lnTo>
                    <a:pt x="400" y="0"/>
                  </a:lnTo>
                  <a:lnTo>
                    <a:pt x="400" y="104"/>
                  </a:lnTo>
                  <a:lnTo>
                    <a:pt x="116" y="104"/>
                  </a:lnTo>
                  <a:lnTo>
                    <a:pt x="116" y="210"/>
                  </a:lnTo>
                  <a:lnTo>
                    <a:pt x="366" y="210"/>
                  </a:lnTo>
                  <a:lnTo>
                    <a:pt x="366" y="314"/>
                  </a:lnTo>
                  <a:lnTo>
                    <a:pt x="116" y="314"/>
                  </a:lnTo>
                  <a:lnTo>
                    <a:pt x="116" y="426"/>
                  </a:lnTo>
                  <a:lnTo>
                    <a:pt x="404" y="426"/>
                  </a:lnTo>
                  <a:lnTo>
                    <a:pt x="40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35"/>
            <p:cNvSpPr>
              <a:spLocks/>
            </p:cNvSpPr>
            <p:nvPr userDrawn="1"/>
          </p:nvSpPr>
          <p:spPr bwMode="auto">
            <a:xfrm>
              <a:off x="2012327" y="2659053"/>
              <a:ext cx="322556" cy="321247"/>
            </a:xfrm>
            <a:custGeom>
              <a:avLst/>
              <a:gdLst>
                <a:gd name="T0" fmla="*/ 0 w 530"/>
                <a:gd name="T1" fmla="*/ 0 h 528"/>
                <a:gd name="T2" fmla="*/ 126 w 530"/>
                <a:gd name="T3" fmla="*/ 0 h 528"/>
                <a:gd name="T4" fmla="*/ 264 w 530"/>
                <a:gd name="T5" fmla="*/ 224 h 528"/>
                <a:gd name="T6" fmla="*/ 404 w 530"/>
                <a:gd name="T7" fmla="*/ 0 h 528"/>
                <a:gd name="T8" fmla="*/ 530 w 530"/>
                <a:gd name="T9" fmla="*/ 0 h 528"/>
                <a:gd name="T10" fmla="*/ 530 w 530"/>
                <a:gd name="T11" fmla="*/ 528 h 528"/>
                <a:gd name="T12" fmla="*/ 414 w 530"/>
                <a:gd name="T13" fmla="*/ 528 h 528"/>
                <a:gd name="T14" fmla="*/ 414 w 530"/>
                <a:gd name="T15" fmla="*/ 184 h 528"/>
                <a:gd name="T16" fmla="*/ 264 w 530"/>
                <a:gd name="T17" fmla="*/ 410 h 528"/>
                <a:gd name="T18" fmla="*/ 262 w 530"/>
                <a:gd name="T19" fmla="*/ 410 h 528"/>
                <a:gd name="T20" fmla="*/ 114 w 530"/>
                <a:gd name="T21" fmla="*/ 186 h 528"/>
                <a:gd name="T22" fmla="*/ 114 w 530"/>
                <a:gd name="T23" fmla="*/ 528 h 528"/>
                <a:gd name="T24" fmla="*/ 0 w 530"/>
                <a:gd name="T25" fmla="*/ 528 h 528"/>
                <a:gd name="T26" fmla="*/ 0 w 530"/>
                <a:gd name="T2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0" h="528">
                  <a:moveTo>
                    <a:pt x="0" y="0"/>
                  </a:moveTo>
                  <a:lnTo>
                    <a:pt x="126" y="0"/>
                  </a:lnTo>
                  <a:lnTo>
                    <a:pt x="264" y="224"/>
                  </a:lnTo>
                  <a:lnTo>
                    <a:pt x="404" y="0"/>
                  </a:lnTo>
                  <a:lnTo>
                    <a:pt x="530" y="0"/>
                  </a:lnTo>
                  <a:lnTo>
                    <a:pt x="530" y="528"/>
                  </a:lnTo>
                  <a:lnTo>
                    <a:pt x="414" y="528"/>
                  </a:lnTo>
                  <a:lnTo>
                    <a:pt x="414" y="184"/>
                  </a:lnTo>
                  <a:lnTo>
                    <a:pt x="264" y="410"/>
                  </a:lnTo>
                  <a:lnTo>
                    <a:pt x="262" y="410"/>
                  </a:lnTo>
                  <a:lnTo>
                    <a:pt x="114" y="186"/>
                  </a:lnTo>
                  <a:lnTo>
                    <a:pt x="11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236"/>
            <p:cNvSpPr>
              <a:spLocks noChangeArrowheads="1"/>
            </p:cNvSpPr>
            <p:nvPr userDrawn="1"/>
          </p:nvSpPr>
          <p:spPr bwMode="auto">
            <a:xfrm>
              <a:off x="2408538" y="2659053"/>
              <a:ext cx="72384" cy="32124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37"/>
            <p:cNvSpPr>
              <a:spLocks/>
            </p:cNvSpPr>
            <p:nvPr userDrawn="1"/>
          </p:nvSpPr>
          <p:spPr bwMode="auto">
            <a:xfrm>
              <a:off x="2530449" y="2653974"/>
              <a:ext cx="253981" cy="331405"/>
            </a:xfrm>
            <a:custGeom>
              <a:avLst/>
              <a:gdLst>
                <a:gd name="T0" fmla="*/ 68 w 418"/>
                <a:gd name="T1" fmla="*/ 378 h 544"/>
                <a:gd name="T2" fmla="*/ 124 w 418"/>
                <a:gd name="T3" fmla="*/ 414 h 544"/>
                <a:gd name="T4" fmla="*/ 184 w 418"/>
                <a:gd name="T5" fmla="*/ 438 h 544"/>
                <a:gd name="T6" fmla="*/ 226 w 418"/>
                <a:gd name="T7" fmla="*/ 442 h 544"/>
                <a:gd name="T8" fmla="*/ 272 w 418"/>
                <a:gd name="T9" fmla="*/ 434 h 544"/>
                <a:gd name="T10" fmla="*/ 298 w 418"/>
                <a:gd name="T11" fmla="*/ 412 h 544"/>
                <a:gd name="T12" fmla="*/ 304 w 418"/>
                <a:gd name="T13" fmla="*/ 390 h 544"/>
                <a:gd name="T14" fmla="*/ 300 w 418"/>
                <a:gd name="T15" fmla="*/ 370 h 544"/>
                <a:gd name="T16" fmla="*/ 270 w 418"/>
                <a:gd name="T17" fmla="*/ 346 h 544"/>
                <a:gd name="T18" fmla="*/ 196 w 418"/>
                <a:gd name="T19" fmla="*/ 322 h 544"/>
                <a:gd name="T20" fmla="*/ 124 w 418"/>
                <a:gd name="T21" fmla="*/ 300 h 544"/>
                <a:gd name="T22" fmla="*/ 70 w 418"/>
                <a:gd name="T23" fmla="*/ 272 h 544"/>
                <a:gd name="T24" fmla="*/ 40 w 418"/>
                <a:gd name="T25" fmla="*/ 240 h 544"/>
                <a:gd name="T26" fmla="*/ 24 w 418"/>
                <a:gd name="T27" fmla="*/ 198 h 544"/>
                <a:gd name="T28" fmla="*/ 22 w 418"/>
                <a:gd name="T29" fmla="*/ 160 h 544"/>
                <a:gd name="T30" fmla="*/ 24 w 418"/>
                <a:gd name="T31" fmla="*/ 126 h 544"/>
                <a:gd name="T32" fmla="*/ 42 w 418"/>
                <a:gd name="T33" fmla="*/ 80 h 544"/>
                <a:gd name="T34" fmla="*/ 74 w 418"/>
                <a:gd name="T35" fmla="*/ 44 h 544"/>
                <a:gd name="T36" fmla="*/ 116 w 418"/>
                <a:gd name="T37" fmla="*/ 18 h 544"/>
                <a:gd name="T38" fmla="*/ 168 w 418"/>
                <a:gd name="T39" fmla="*/ 2 h 544"/>
                <a:gd name="T40" fmla="*/ 206 w 418"/>
                <a:gd name="T41" fmla="*/ 0 h 544"/>
                <a:gd name="T42" fmla="*/ 288 w 418"/>
                <a:gd name="T43" fmla="*/ 10 h 544"/>
                <a:gd name="T44" fmla="*/ 360 w 418"/>
                <a:gd name="T45" fmla="*/ 38 h 544"/>
                <a:gd name="T46" fmla="*/ 342 w 418"/>
                <a:gd name="T47" fmla="*/ 156 h 544"/>
                <a:gd name="T48" fmla="*/ 290 w 418"/>
                <a:gd name="T49" fmla="*/ 124 h 544"/>
                <a:gd name="T50" fmla="*/ 238 w 418"/>
                <a:gd name="T51" fmla="*/ 106 h 544"/>
                <a:gd name="T52" fmla="*/ 206 w 418"/>
                <a:gd name="T53" fmla="*/ 102 h 544"/>
                <a:gd name="T54" fmla="*/ 164 w 418"/>
                <a:gd name="T55" fmla="*/ 110 h 544"/>
                <a:gd name="T56" fmla="*/ 142 w 418"/>
                <a:gd name="T57" fmla="*/ 130 h 544"/>
                <a:gd name="T58" fmla="*/ 138 w 418"/>
                <a:gd name="T59" fmla="*/ 150 h 544"/>
                <a:gd name="T60" fmla="*/ 142 w 418"/>
                <a:gd name="T61" fmla="*/ 172 h 544"/>
                <a:gd name="T62" fmla="*/ 174 w 418"/>
                <a:gd name="T63" fmla="*/ 196 h 544"/>
                <a:gd name="T64" fmla="*/ 252 w 418"/>
                <a:gd name="T65" fmla="*/ 220 h 544"/>
                <a:gd name="T66" fmla="*/ 352 w 418"/>
                <a:gd name="T67" fmla="*/ 258 h 544"/>
                <a:gd name="T68" fmla="*/ 386 w 418"/>
                <a:gd name="T69" fmla="*/ 284 h 544"/>
                <a:gd name="T70" fmla="*/ 408 w 418"/>
                <a:gd name="T71" fmla="*/ 320 h 544"/>
                <a:gd name="T72" fmla="*/ 418 w 418"/>
                <a:gd name="T73" fmla="*/ 362 h 544"/>
                <a:gd name="T74" fmla="*/ 418 w 418"/>
                <a:gd name="T75" fmla="*/ 380 h 544"/>
                <a:gd name="T76" fmla="*/ 410 w 418"/>
                <a:gd name="T77" fmla="*/ 434 h 544"/>
                <a:gd name="T78" fmla="*/ 388 w 418"/>
                <a:gd name="T79" fmla="*/ 478 h 544"/>
                <a:gd name="T80" fmla="*/ 352 w 418"/>
                <a:gd name="T81" fmla="*/ 512 h 544"/>
                <a:gd name="T82" fmla="*/ 304 w 418"/>
                <a:gd name="T83" fmla="*/ 534 h 544"/>
                <a:gd name="T84" fmla="*/ 246 w 418"/>
                <a:gd name="T85" fmla="*/ 544 h 544"/>
                <a:gd name="T86" fmla="*/ 194 w 418"/>
                <a:gd name="T87" fmla="*/ 544 h 544"/>
                <a:gd name="T88" fmla="*/ 106 w 418"/>
                <a:gd name="T89" fmla="*/ 524 h 544"/>
                <a:gd name="T90" fmla="*/ 24 w 418"/>
                <a:gd name="T91" fmla="*/ 48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8" h="544">
                  <a:moveTo>
                    <a:pt x="0" y="460"/>
                  </a:moveTo>
                  <a:lnTo>
                    <a:pt x="68" y="378"/>
                  </a:lnTo>
                  <a:lnTo>
                    <a:pt x="68" y="378"/>
                  </a:lnTo>
                  <a:lnTo>
                    <a:pt x="86" y="392"/>
                  </a:lnTo>
                  <a:lnTo>
                    <a:pt x="106" y="404"/>
                  </a:lnTo>
                  <a:lnTo>
                    <a:pt x="124" y="414"/>
                  </a:lnTo>
                  <a:lnTo>
                    <a:pt x="144" y="424"/>
                  </a:lnTo>
                  <a:lnTo>
                    <a:pt x="162" y="432"/>
                  </a:lnTo>
                  <a:lnTo>
                    <a:pt x="184" y="438"/>
                  </a:lnTo>
                  <a:lnTo>
                    <a:pt x="204" y="440"/>
                  </a:lnTo>
                  <a:lnTo>
                    <a:pt x="226" y="442"/>
                  </a:lnTo>
                  <a:lnTo>
                    <a:pt x="226" y="442"/>
                  </a:lnTo>
                  <a:lnTo>
                    <a:pt x="244" y="440"/>
                  </a:lnTo>
                  <a:lnTo>
                    <a:pt x="258" y="438"/>
                  </a:lnTo>
                  <a:lnTo>
                    <a:pt x="272" y="434"/>
                  </a:lnTo>
                  <a:lnTo>
                    <a:pt x="284" y="428"/>
                  </a:lnTo>
                  <a:lnTo>
                    <a:pt x="292" y="422"/>
                  </a:lnTo>
                  <a:lnTo>
                    <a:pt x="298" y="412"/>
                  </a:lnTo>
                  <a:lnTo>
                    <a:pt x="302" y="402"/>
                  </a:lnTo>
                  <a:lnTo>
                    <a:pt x="304" y="392"/>
                  </a:lnTo>
                  <a:lnTo>
                    <a:pt x="304" y="390"/>
                  </a:lnTo>
                  <a:lnTo>
                    <a:pt x="304" y="390"/>
                  </a:lnTo>
                  <a:lnTo>
                    <a:pt x="302" y="380"/>
                  </a:lnTo>
                  <a:lnTo>
                    <a:pt x="300" y="370"/>
                  </a:lnTo>
                  <a:lnTo>
                    <a:pt x="292" y="362"/>
                  </a:lnTo>
                  <a:lnTo>
                    <a:pt x="284" y="354"/>
                  </a:lnTo>
                  <a:lnTo>
                    <a:pt x="270" y="346"/>
                  </a:lnTo>
                  <a:lnTo>
                    <a:pt x="250" y="338"/>
                  </a:lnTo>
                  <a:lnTo>
                    <a:pt x="226" y="332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58" y="312"/>
                  </a:lnTo>
                  <a:lnTo>
                    <a:pt x="124" y="300"/>
                  </a:lnTo>
                  <a:lnTo>
                    <a:pt x="94" y="288"/>
                  </a:lnTo>
                  <a:lnTo>
                    <a:pt x="82" y="280"/>
                  </a:lnTo>
                  <a:lnTo>
                    <a:pt x="70" y="272"/>
                  </a:lnTo>
                  <a:lnTo>
                    <a:pt x="58" y="262"/>
                  </a:lnTo>
                  <a:lnTo>
                    <a:pt x="48" y="252"/>
                  </a:lnTo>
                  <a:lnTo>
                    <a:pt x="40" y="240"/>
                  </a:lnTo>
                  <a:lnTo>
                    <a:pt x="34" y="226"/>
                  </a:lnTo>
                  <a:lnTo>
                    <a:pt x="28" y="212"/>
                  </a:lnTo>
                  <a:lnTo>
                    <a:pt x="24" y="198"/>
                  </a:lnTo>
                  <a:lnTo>
                    <a:pt x="22" y="18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2" y="142"/>
                  </a:lnTo>
                  <a:lnTo>
                    <a:pt x="24" y="126"/>
                  </a:lnTo>
                  <a:lnTo>
                    <a:pt x="30" y="110"/>
                  </a:lnTo>
                  <a:lnTo>
                    <a:pt x="36" y="94"/>
                  </a:lnTo>
                  <a:lnTo>
                    <a:pt x="42" y="80"/>
                  </a:lnTo>
                  <a:lnTo>
                    <a:pt x="52" y="66"/>
                  </a:lnTo>
                  <a:lnTo>
                    <a:pt x="62" y="54"/>
                  </a:lnTo>
                  <a:lnTo>
                    <a:pt x="74" y="44"/>
                  </a:lnTo>
                  <a:lnTo>
                    <a:pt x="86" y="34"/>
                  </a:lnTo>
                  <a:lnTo>
                    <a:pt x="100" y="26"/>
                  </a:lnTo>
                  <a:lnTo>
                    <a:pt x="116" y="18"/>
                  </a:lnTo>
                  <a:lnTo>
                    <a:pt x="132" y="12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34" y="2"/>
                  </a:lnTo>
                  <a:lnTo>
                    <a:pt x="262" y="4"/>
                  </a:lnTo>
                  <a:lnTo>
                    <a:pt x="288" y="10"/>
                  </a:lnTo>
                  <a:lnTo>
                    <a:pt x="314" y="18"/>
                  </a:lnTo>
                  <a:lnTo>
                    <a:pt x="338" y="28"/>
                  </a:lnTo>
                  <a:lnTo>
                    <a:pt x="360" y="38"/>
                  </a:lnTo>
                  <a:lnTo>
                    <a:pt x="382" y="52"/>
                  </a:lnTo>
                  <a:lnTo>
                    <a:pt x="404" y="68"/>
                  </a:lnTo>
                  <a:lnTo>
                    <a:pt x="342" y="156"/>
                  </a:lnTo>
                  <a:lnTo>
                    <a:pt x="342" y="156"/>
                  </a:lnTo>
                  <a:lnTo>
                    <a:pt x="308" y="134"/>
                  </a:lnTo>
                  <a:lnTo>
                    <a:pt x="290" y="124"/>
                  </a:lnTo>
                  <a:lnTo>
                    <a:pt x="272" y="116"/>
                  </a:lnTo>
                  <a:lnTo>
                    <a:pt x="256" y="110"/>
                  </a:lnTo>
                  <a:lnTo>
                    <a:pt x="238" y="106"/>
                  </a:lnTo>
                  <a:lnTo>
                    <a:pt x="222" y="104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190" y="104"/>
                  </a:lnTo>
                  <a:lnTo>
                    <a:pt x="176" y="106"/>
                  </a:lnTo>
                  <a:lnTo>
                    <a:pt x="164" y="110"/>
                  </a:lnTo>
                  <a:lnTo>
                    <a:pt x="154" y="116"/>
                  </a:lnTo>
                  <a:lnTo>
                    <a:pt x="146" y="124"/>
                  </a:lnTo>
                  <a:lnTo>
                    <a:pt x="142" y="130"/>
                  </a:lnTo>
                  <a:lnTo>
                    <a:pt x="138" y="140"/>
                  </a:lnTo>
                  <a:lnTo>
                    <a:pt x="138" y="148"/>
                  </a:lnTo>
                  <a:lnTo>
                    <a:pt x="138" y="150"/>
                  </a:lnTo>
                  <a:lnTo>
                    <a:pt x="138" y="150"/>
                  </a:lnTo>
                  <a:lnTo>
                    <a:pt x="138" y="162"/>
                  </a:lnTo>
                  <a:lnTo>
                    <a:pt x="142" y="172"/>
                  </a:lnTo>
                  <a:lnTo>
                    <a:pt x="150" y="182"/>
                  </a:lnTo>
                  <a:lnTo>
                    <a:pt x="160" y="190"/>
                  </a:lnTo>
                  <a:lnTo>
                    <a:pt x="174" y="196"/>
                  </a:lnTo>
                  <a:lnTo>
                    <a:pt x="194" y="204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90" y="232"/>
                  </a:lnTo>
                  <a:lnTo>
                    <a:pt x="322" y="244"/>
                  </a:lnTo>
                  <a:lnTo>
                    <a:pt x="352" y="258"/>
                  </a:lnTo>
                  <a:lnTo>
                    <a:pt x="364" y="266"/>
                  </a:lnTo>
                  <a:lnTo>
                    <a:pt x="376" y="276"/>
                  </a:lnTo>
                  <a:lnTo>
                    <a:pt x="386" y="284"/>
                  </a:lnTo>
                  <a:lnTo>
                    <a:pt x="394" y="296"/>
                  </a:lnTo>
                  <a:lnTo>
                    <a:pt x="402" y="306"/>
                  </a:lnTo>
                  <a:lnTo>
                    <a:pt x="408" y="320"/>
                  </a:lnTo>
                  <a:lnTo>
                    <a:pt x="412" y="332"/>
                  </a:lnTo>
                  <a:lnTo>
                    <a:pt x="416" y="346"/>
                  </a:lnTo>
                  <a:lnTo>
                    <a:pt x="418" y="362"/>
                  </a:lnTo>
                  <a:lnTo>
                    <a:pt x="418" y="378"/>
                  </a:lnTo>
                  <a:lnTo>
                    <a:pt x="418" y="380"/>
                  </a:lnTo>
                  <a:lnTo>
                    <a:pt x="418" y="380"/>
                  </a:lnTo>
                  <a:lnTo>
                    <a:pt x="418" y="400"/>
                  </a:lnTo>
                  <a:lnTo>
                    <a:pt x="416" y="418"/>
                  </a:lnTo>
                  <a:lnTo>
                    <a:pt x="410" y="434"/>
                  </a:lnTo>
                  <a:lnTo>
                    <a:pt x="404" y="450"/>
                  </a:lnTo>
                  <a:lnTo>
                    <a:pt x="396" y="464"/>
                  </a:lnTo>
                  <a:lnTo>
                    <a:pt x="388" y="478"/>
                  </a:lnTo>
                  <a:lnTo>
                    <a:pt x="376" y="490"/>
                  </a:lnTo>
                  <a:lnTo>
                    <a:pt x="364" y="502"/>
                  </a:lnTo>
                  <a:lnTo>
                    <a:pt x="352" y="512"/>
                  </a:lnTo>
                  <a:lnTo>
                    <a:pt x="336" y="520"/>
                  </a:lnTo>
                  <a:lnTo>
                    <a:pt x="320" y="528"/>
                  </a:lnTo>
                  <a:lnTo>
                    <a:pt x="304" y="534"/>
                  </a:lnTo>
                  <a:lnTo>
                    <a:pt x="286" y="538"/>
                  </a:lnTo>
                  <a:lnTo>
                    <a:pt x="266" y="542"/>
                  </a:lnTo>
                  <a:lnTo>
                    <a:pt x="246" y="544"/>
                  </a:lnTo>
                  <a:lnTo>
                    <a:pt x="224" y="544"/>
                  </a:lnTo>
                  <a:lnTo>
                    <a:pt x="224" y="544"/>
                  </a:lnTo>
                  <a:lnTo>
                    <a:pt x="194" y="544"/>
                  </a:lnTo>
                  <a:lnTo>
                    <a:pt x="164" y="540"/>
                  </a:lnTo>
                  <a:lnTo>
                    <a:pt x="136" y="532"/>
                  </a:lnTo>
                  <a:lnTo>
                    <a:pt x="106" y="524"/>
                  </a:lnTo>
                  <a:lnTo>
                    <a:pt x="78" y="512"/>
                  </a:lnTo>
                  <a:lnTo>
                    <a:pt x="50" y="496"/>
                  </a:lnTo>
                  <a:lnTo>
                    <a:pt x="24" y="480"/>
                  </a:lnTo>
                  <a:lnTo>
                    <a:pt x="0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38"/>
            <p:cNvSpPr>
              <a:spLocks/>
            </p:cNvSpPr>
            <p:nvPr userDrawn="1"/>
          </p:nvSpPr>
          <p:spPr bwMode="auto">
            <a:xfrm>
              <a:off x="2814908" y="2659053"/>
              <a:ext cx="266680" cy="321247"/>
            </a:xfrm>
            <a:custGeom>
              <a:avLst/>
              <a:gdLst>
                <a:gd name="T0" fmla="*/ 160 w 438"/>
                <a:gd name="T1" fmla="*/ 106 h 528"/>
                <a:gd name="T2" fmla="*/ 0 w 438"/>
                <a:gd name="T3" fmla="*/ 106 h 528"/>
                <a:gd name="T4" fmla="*/ 0 w 438"/>
                <a:gd name="T5" fmla="*/ 0 h 528"/>
                <a:gd name="T6" fmla="*/ 438 w 438"/>
                <a:gd name="T7" fmla="*/ 0 h 528"/>
                <a:gd name="T8" fmla="*/ 438 w 438"/>
                <a:gd name="T9" fmla="*/ 106 h 528"/>
                <a:gd name="T10" fmla="*/ 276 w 438"/>
                <a:gd name="T11" fmla="*/ 106 h 528"/>
                <a:gd name="T12" fmla="*/ 276 w 438"/>
                <a:gd name="T13" fmla="*/ 528 h 528"/>
                <a:gd name="T14" fmla="*/ 160 w 438"/>
                <a:gd name="T15" fmla="*/ 528 h 528"/>
                <a:gd name="T16" fmla="*/ 160 w 438"/>
                <a:gd name="T17" fmla="*/ 10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8" h="528">
                  <a:moveTo>
                    <a:pt x="160" y="106"/>
                  </a:moveTo>
                  <a:lnTo>
                    <a:pt x="0" y="106"/>
                  </a:lnTo>
                  <a:lnTo>
                    <a:pt x="0" y="0"/>
                  </a:lnTo>
                  <a:lnTo>
                    <a:pt x="438" y="0"/>
                  </a:lnTo>
                  <a:lnTo>
                    <a:pt x="438" y="106"/>
                  </a:lnTo>
                  <a:lnTo>
                    <a:pt x="276" y="106"/>
                  </a:lnTo>
                  <a:lnTo>
                    <a:pt x="276" y="528"/>
                  </a:lnTo>
                  <a:lnTo>
                    <a:pt x="160" y="528"/>
                  </a:lnTo>
                  <a:lnTo>
                    <a:pt x="160" y="1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39"/>
            <p:cNvSpPr>
              <a:spLocks/>
            </p:cNvSpPr>
            <p:nvPr userDrawn="1"/>
          </p:nvSpPr>
          <p:spPr bwMode="auto">
            <a:xfrm>
              <a:off x="3123494" y="2659053"/>
              <a:ext cx="278110" cy="321247"/>
            </a:xfrm>
            <a:custGeom>
              <a:avLst/>
              <a:gdLst>
                <a:gd name="T0" fmla="*/ 0 w 458"/>
                <a:gd name="T1" fmla="*/ 0 h 528"/>
                <a:gd name="T2" fmla="*/ 242 w 458"/>
                <a:gd name="T3" fmla="*/ 0 h 528"/>
                <a:gd name="T4" fmla="*/ 242 w 458"/>
                <a:gd name="T5" fmla="*/ 0 h 528"/>
                <a:gd name="T6" fmla="*/ 268 w 458"/>
                <a:gd name="T7" fmla="*/ 0 h 528"/>
                <a:gd name="T8" fmla="*/ 290 w 458"/>
                <a:gd name="T9" fmla="*/ 4 h 528"/>
                <a:gd name="T10" fmla="*/ 312 w 458"/>
                <a:gd name="T11" fmla="*/ 8 h 528"/>
                <a:gd name="T12" fmla="*/ 332 w 458"/>
                <a:gd name="T13" fmla="*/ 14 h 528"/>
                <a:gd name="T14" fmla="*/ 350 w 458"/>
                <a:gd name="T15" fmla="*/ 22 h 528"/>
                <a:gd name="T16" fmla="*/ 368 w 458"/>
                <a:gd name="T17" fmla="*/ 30 h 528"/>
                <a:gd name="T18" fmla="*/ 382 w 458"/>
                <a:gd name="T19" fmla="*/ 40 h 528"/>
                <a:gd name="T20" fmla="*/ 396 w 458"/>
                <a:gd name="T21" fmla="*/ 54 h 528"/>
                <a:gd name="T22" fmla="*/ 396 w 458"/>
                <a:gd name="T23" fmla="*/ 54 h 528"/>
                <a:gd name="T24" fmla="*/ 408 w 458"/>
                <a:gd name="T25" fmla="*/ 64 h 528"/>
                <a:gd name="T26" fmla="*/ 416 w 458"/>
                <a:gd name="T27" fmla="*/ 78 h 528"/>
                <a:gd name="T28" fmla="*/ 424 w 458"/>
                <a:gd name="T29" fmla="*/ 92 h 528"/>
                <a:gd name="T30" fmla="*/ 430 w 458"/>
                <a:gd name="T31" fmla="*/ 106 h 528"/>
                <a:gd name="T32" fmla="*/ 436 w 458"/>
                <a:gd name="T33" fmla="*/ 122 h 528"/>
                <a:gd name="T34" fmla="*/ 440 w 458"/>
                <a:gd name="T35" fmla="*/ 138 h 528"/>
                <a:gd name="T36" fmla="*/ 442 w 458"/>
                <a:gd name="T37" fmla="*/ 156 h 528"/>
                <a:gd name="T38" fmla="*/ 442 w 458"/>
                <a:gd name="T39" fmla="*/ 174 h 528"/>
                <a:gd name="T40" fmla="*/ 442 w 458"/>
                <a:gd name="T41" fmla="*/ 176 h 528"/>
                <a:gd name="T42" fmla="*/ 442 w 458"/>
                <a:gd name="T43" fmla="*/ 176 h 528"/>
                <a:gd name="T44" fmla="*/ 440 w 458"/>
                <a:gd name="T45" fmla="*/ 206 h 528"/>
                <a:gd name="T46" fmla="*/ 434 w 458"/>
                <a:gd name="T47" fmla="*/ 234 h 528"/>
                <a:gd name="T48" fmla="*/ 424 w 458"/>
                <a:gd name="T49" fmla="*/ 258 h 528"/>
                <a:gd name="T50" fmla="*/ 410 w 458"/>
                <a:gd name="T51" fmla="*/ 280 h 528"/>
                <a:gd name="T52" fmla="*/ 394 w 458"/>
                <a:gd name="T53" fmla="*/ 300 h 528"/>
                <a:gd name="T54" fmla="*/ 374 w 458"/>
                <a:gd name="T55" fmla="*/ 316 h 528"/>
                <a:gd name="T56" fmla="*/ 352 w 458"/>
                <a:gd name="T57" fmla="*/ 330 h 528"/>
                <a:gd name="T58" fmla="*/ 328 w 458"/>
                <a:gd name="T59" fmla="*/ 340 h 528"/>
                <a:gd name="T60" fmla="*/ 458 w 458"/>
                <a:gd name="T61" fmla="*/ 528 h 528"/>
                <a:gd name="T62" fmla="*/ 322 w 458"/>
                <a:gd name="T63" fmla="*/ 528 h 528"/>
                <a:gd name="T64" fmla="*/ 208 w 458"/>
                <a:gd name="T65" fmla="*/ 360 h 528"/>
                <a:gd name="T66" fmla="*/ 118 w 458"/>
                <a:gd name="T67" fmla="*/ 360 h 528"/>
                <a:gd name="T68" fmla="*/ 118 w 458"/>
                <a:gd name="T69" fmla="*/ 528 h 528"/>
                <a:gd name="T70" fmla="*/ 0 w 458"/>
                <a:gd name="T71" fmla="*/ 528 h 528"/>
                <a:gd name="T72" fmla="*/ 0 w 458"/>
                <a:gd name="T7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528">
                  <a:moveTo>
                    <a:pt x="0" y="0"/>
                  </a:moveTo>
                  <a:lnTo>
                    <a:pt x="242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90" y="4"/>
                  </a:lnTo>
                  <a:lnTo>
                    <a:pt x="312" y="8"/>
                  </a:lnTo>
                  <a:lnTo>
                    <a:pt x="332" y="14"/>
                  </a:lnTo>
                  <a:lnTo>
                    <a:pt x="350" y="22"/>
                  </a:lnTo>
                  <a:lnTo>
                    <a:pt x="368" y="30"/>
                  </a:lnTo>
                  <a:lnTo>
                    <a:pt x="382" y="40"/>
                  </a:lnTo>
                  <a:lnTo>
                    <a:pt x="396" y="54"/>
                  </a:lnTo>
                  <a:lnTo>
                    <a:pt x="396" y="54"/>
                  </a:lnTo>
                  <a:lnTo>
                    <a:pt x="408" y="64"/>
                  </a:lnTo>
                  <a:lnTo>
                    <a:pt x="416" y="78"/>
                  </a:lnTo>
                  <a:lnTo>
                    <a:pt x="424" y="92"/>
                  </a:lnTo>
                  <a:lnTo>
                    <a:pt x="430" y="106"/>
                  </a:lnTo>
                  <a:lnTo>
                    <a:pt x="436" y="122"/>
                  </a:lnTo>
                  <a:lnTo>
                    <a:pt x="440" y="138"/>
                  </a:lnTo>
                  <a:lnTo>
                    <a:pt x="442" y="156"/>
                  </a:lnTo>
                  <a:lnTo>
                    <a:pt x="442" y="174"/>
                  </a:lnTo>
                  <a:lnTo>
                    <a:pt x="442" y="176"/>
                  </a:lnTo>
                  <a:lnTo>
                    <a:pt x="442" y="176"/>
                  </a:lnTo>
                  <a:lnTo>
                    <a:pt x="440" y="206"/>
                  </a:lnTo>
                  <a:lnTo>
                    <a:pt x="434" y="234"/>
                  </a:lnTo>
                  <a:lnTo>
                    <a:pt x="424" y="258"/>
                  </a:lnTo>
                  <a:lnTo>
                    <a:pt x="410" y="280"/>
                  </a:lnTo>
                  <a:lnTo>
                    <a:pt x="394" y="300"/>
                  </a:lnTo>
                  <a:lnTo>
                    <a:pt x="374" y="316"/>
                  </a:lnTo>
                  <a:lnTo>
                    <a:pt x="352" y="330"/>
                  </a:lnTo>
                  <a:lnTo>
                    <a:pt x="328" y="340"/>
                  </a:lnTo>
                  <a:lnTo>
                    <a:pt x="458" y="528"/>
                  </a:lnTo>
                  <a:lnTo>
                    <a:pt x="322" y="528"/>
                  </a:lnTo>
                  <a:lnTo>
                    <a:pt x="208" y="360"/>
                  </a:lnTo>
                  <a:lnTo>
                    <a:pt x="118" y="360"/>
                  </a:lnTo>
                  <a:lnTo>
                    <a:pt x="118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40"/>
            <p:cNvSpPr>
              <a:spLocks/>
            </p:cNvSpPr>
            <p:nvPr userDrawn="1"/>
          </p:nvSpPr>
          <p:spPr bwMode="auto">
            <a:xfrm>
              <a:off x="3194609" y="2722541"/>
              <a:ext cx="125721" cy="91422"/>
            </a:xfrm>
            <a:custGeom>
              <a:avLst/>
              <a:gdLst>
                <a:gd name="T0" fmla="*/ 118 w 206"/>
                <a:gd name="T1" fmla="*/ 152 h 152"/>
                <a:gd name="T2" fmla="*/ 118 w 206"/>
                <a:gd name="T3" fmla="*/ 152 h 152"/>
                <a:gd name="T4" fmla="*/ 138 w 206"/>
                <a:gd name="T5" fmla="*/ 152 h 152"/>
                <a:gd name="T6" fmla="*/ 154 w 206"/>
                <a:gd name="T7" fmla="*/ 148 h 152"/>
                <a:gd name="T8" fmla="*/ 170 w 206"/>
                <a:gd name="T9" fmla="*/ 140 h 152"/>
                <a:gd name="T10" fmla="*/ 182 w 206"/>
                <a:gd name="T11" fmla="*/ 132 h 152"/>
                <a:gd name="T12" fmla="*/ 192 w 206"/>
                <a:gd name="T13" fmla="*/ 122 h 152"/>
                <a:gd name="T14" fmla="*/ 200 w 206"/>
                <a:gd name="T15" fmla="*/ 108 h 152"/>
                <a:gd name="T16" fmla="*/ 204 w 206"/>
                <a:gd name="T17" fmla="*/ 94 h 152"/>
                <a:gd name="T18" fmla="*/ 206 w 206"/>
                <a:gd name="T19" fmla="*/ 78 h 152"/>
                <a:gd name="T20" fmla="*/ 206 w 206"/>
                <a:gd name="T21" fmla="*/ 76 h 152"/>
                <a:gd name="T22" fmla="*/ 206 w 206"/>
                <a:gd name="T23" fmla="*/ 76 h 152"/>
                <a:gd name="T24" fmla="*/ 204 w 206"/>
                <a:gd name="T25" fmla="*/ 58 h 152"/>
                <a:gd name="T26" fmla="*/ 200 w 206"/>
                <a:gd name="T27" fmla="*/ 44 h 152"/>
                <a:gd name="T28" fmla="*/ 192 w 206"/>
                <a:gd name="T29" fmla="*/ 30 h 152"/>
                <a:gd name="T30" fmla="*/ 182 w 206"/>
                <a:gd name="T31" fmla="*/ 20 h 152"/>
                <a:gd name="T32" fmla="*/ 168 w 206"/>
                <a:gd name="T33" fmla="*/ 12 h 152"/>
                <a:gd name="T34" fmla="*/ 152 w 206"/>
                <a:gd name="T35" fmla="*/ 6 h 152"/>
                <a:gd name="T36" fmla="*/ 134 w 206"/>
                <a:gd name="T37" fmla="*/ 2 h 152"/>
                <a:gd name="T38" fmla="*/ 114 w 206"/>
                <a:gd name="T39" fmla="*/ 0 h 152"/>
                <a:gd name="T40" fmla="*/ 0 w 206"/>
                <a:gd name="T41" fmla="*/ 0 h 152"/>
                <a:gd name="T42" fmla="*/ 0 w 206"/>
                <a:gd name="T43" fmla="*/ 152 h 152"/>
                <a:gd name="T44" fmla="*/ 118 w 206"/>
                <a:gd name="T4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52">
                  <a:moveTo>
                    <a:pt x="118" y="152"/>
                  </a:moveTo>
                  <a:lnTo>
                    <a:pt x="118" y="152"/>
                  </a:lnTo>
                  <a:lnTo>
                    <a:pt x="138" y="152"/>
                  </a:lnTo>
                  <a:lnTo>
                    <a:pt x="154" y="148"/>
                  </a:lnTo>
                  <a:lnTo>
                    <a:pt x="170" y="140"/>
                  </a:lnTo>
                  <a:lnTo>
                    <a:pt x="182" y="132"/>
                  </a:lnTo>
                  <a:lnTo>
                    <a:pt x="192" y="122"/>
                  </a:lnTo>
                  <a:lnTo>
                    <a:pt x="200" y="108"/>
                  </a:lnTo>
                  <a:lnTo>
                    <a:pt x="204" y="94"/>
                  </a:lnTo>
                  <a:lnTo>
                    <a:pt x="206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4" y="58"/>
                  </a:lnTo>
                  <a:lnTo>
                    <a:pt x="200" y="44"/>
                  </a:lnTo>
                  <a:lnTo>
                    <a:pt x="192" y="30"/>
                  </a:lnTo>
                  <a:lnTo>
                    <a:pt x="182" y="20"/>
                  </a:lnTo>
                  <a:lnTo>
                    <a:pt x="168" y="12"/>
                  </a:lnTo>
                  <a:lnTo>
                    <a:pt x="152" y="6"/>
                  </a:lnTo>
                  <a:lnTo>
                    <a:pt x="134" y="2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33535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41"/>
            <p:cNvSpPr>
              <a:spLocks/>
            </p:cNvSpPr>
            <p:nvPr userDrawn="1"/>
          </p:nvSpPr>
          <p:spPr bwMode="auto">
            <a:xfrm>
              <a:off x="3401604" y="2659053"/>
              <a:ext cx="318746" cy="321247"/>
            </a:xfrm>
            <a:custGeom>
              <a:avLst/>
              <a:gdLst>
                <a:gd name="T0" fmla="*/ 204 w 524"/>
                <a:gd name="T1" fmla="*/ 320 h 528"/>
                <a:gd name="T2" fmla="*/ 0 w 524"/>
                <a:gd name="T3" fmla="*/ 0 h 528"/>
                <a:gd name="T4" fmla="*/ 136 w 524"/>
                <a:gd name="T5" fmla="*/ 0 h 528"/>
                <a:gd name="T6" fmla="*/ 262 w 524"/>
                <a:gd name="T7" fmla="*/ 212 h 528"/>
                <a:gd name="T8" fmla="*/ 390 w 524"/>
                <a:gd name="T9" fmla="*/ 0 h 528"/>
                <a:gd name="T10" fmla="*/ 524 w 524"/>
                <a:gd name="T11" fmla="*/ 0 h 528"/>
                <a:gd name="T12" fmla="*/ 320 w 524"/>
                <a:gd name="T13" fmla="*/ 318 h 528"/>
                <a:gd name="T14" fmla="*/ 320 w 524"/>
                <a:gd name="T15" fmla="*/ 528 h 528"/>
                <a:gd name="T16" fmla="*/ 204 w 524"/>
                <a:gd name="T17" fmla="*/ 528 h 528"/>
                <a:gd name="T18" fmla="*/ 204 w 524"/>
                <a:gd name="T19" fmla="*/ 32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8">
                  <a:moveTo>
                    <a:pt x="204" y="320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262" y="212"/>
                  </a:lnTo>
                  <a:lnTo>
                    <a:pt x="390" y="0"/>
                  </a:lnTo>
                  <a:lnTo>
                    <a:pt x="524" y="0"/>
                  </a:lnTo>
                  <a:lnTo>
                    <a:pt x="320" y="318"/>
                  </a:lnTo>
                  <a:lnTo>
                    <a:pt x="320" y="528"/>
                  </a:lnTo>
                  <a:lnTo>
                    <a:pt x="204" y="528"/>
                  </a:lnTo>
                  <a:lnTo>
                    <a:pt x="204" y="3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" name="Line 12"/>
          <p:cNvSpPr>
            <a:spLocks noChangeShapeType="1"/>
          </p:cNvSpPr>
          <p:nvPr userDrawn="1"/>
        </p:nvSpPr>
        <p:spPr bwMode="auto">
          <a:xfrm>
            <a:off x="457200" y="3595688"/>
            <a:ext cx="3505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2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norton.com/college/chemistry/chemat/chemtours.aspx" TargetMode="External"/><Relationship Id="rId2" Type="http://schemas.openxmlformats.org/officeDocument/2006/relationships/hyperlink" Target="http://wwnorton.com/college/chemistry/chem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ubtitle 2"/>
          <p:cNvSpPr>
            <a:spLocks noGrp="1"/>
          </p:cNvSpPr>
          <p:nvPr>
            <p:ph type="subTitle" idx="1"/>
          </p:nvPr>
        </p:nvSpPr>
        <p:spPr>
          <a:xfrm>
            <a:off x="381000" y="5486400"/>
            <a:ext cx="6781800" cy="1295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Properties of Solutions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Their Concentrations and Colligative Properties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716280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Energy Changes when Substances Dissolve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11.2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apor Pressure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11.4 Colligative Properties of Solutions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11.5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11.6 Using Colligative Properties to Determine Molar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 Mass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11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A08CA4-A2D4-4CC0-88E5-EC3EA1B0DD4B}" type="slidenum">
              <a:rPr lang="en-US"/>
              <a:pPr/>
              <a:t>11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Vapor Pressure of Solutions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5029200" cy="472440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Vapor Pressure:</a:t>
            </a:r>
          </a:p>
          <a:p>
            <a:pPr lvl="1" eaLnBrk="1" hangingPunct="1">
              <a:spcBef>
                <a:spcPts val="3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Pressure exerted by a gas in equilibrium with liquid </a:t>
            </a:r>
          </a:p>
          <a:p>
            <a:pPr lvl="1" eaLnBrk="1" hangingPunct="1">
              <a:spcBef>
                <a:spcPts val="3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Rates of evaporation/condensation are equal</a:t>
            </a:r>
          </a:p>
          <a:p>
            <a:pPr eaLnBrk="1" hangingPunct="1">
              <a:spcBef>
                <a:spcPts val="300"/>
              </a:spcBef>
            </a:pPr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Normal Boiling Point: </a:t>
            </a:r>
            <a:endParaRPr lang="en-US" sz="3000" smtClean="0"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300"/>
              </a:spcBef>
            </a:pPr>
            <a:r>
              <a:rPr lang="en-US" sz="2600" smtClean="0">
                <a:solidFill>
                  <a:srgbClr val="000000"/>
                </a:solidFill>
                <a:latin typeface="Arial" charset="0"/>
                <a:cs typeface="Arial" charset="0"/>
              </a:rPr>
              <a:t>Boiling point when ambient pressure is standard pressure</a:t>
            </a:r>
          </a:p>
        </p:txBody>
      </p:sp>
      <p:pic>
        <p:nvPicPr>
          <p:cNvPr id="9318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775" y="2300288"/>
            <a:ext cx="3121025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077200" cy="914400"/>
          </a:xfrm>
        </p:spPr>
        <p:txBody>
          <a:bodyPr/>
          <a:lstStyle/>
          <a:p>
            <a:pPr>
              <a:defRPr/>
            </a:pPr>
            <a:r>
              <a:rPr lang="en-US" sz="3900" dirty="0" smtClean="0">
                <a:cs typeface="Arial"/>
              </a:rPr>
              <a:t>Factors Affecting Vapor Pressure</a:t>
            </a:r>
            <a:endParaRPr lang="en-US" sz="3900" dirty="0">
              <a:cs typeface="Arial"/>
            </a:endParaRPr>
          </a:p>
        </p:txBody>
      </p:sp>
      <p:sp>
        <p:nvSpPr>
          <p:cNvPr id="95236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772400" cy="3886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Temperature/Surface Area/Intermolecular forces </a:t>
            </a:r>
            <a:r>
              <a:rPr lang="en-US" sz="2200" smtClean="0">
                <a:latin typeface="Arial" charset="0"/>
                <a:cs typeface="Arial" charset="0"/>
              </a:rPr>
              <a:t>(Discussed in Chapter 6)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Stronger forces = Higher </a:t>
            </a:r>
            <a:r>
              <a:rPr lang="en-US" i="1" smtClean="0">
                <a:latin typeface="Arial" charset="0"/>
                <a:cs typeface="Arial" charset="0"/>
              </a:rPr>
              <a:t>E</a:t>
            </a:r>
            <a:r>
              <a:rPr lang="en-US" i="1" baseline="-25000" smtClean="0">
                <a:latin typeface="Arial" charset="0"/>
                <a:cs typeface="Arial" charset="0"/>
              </a:rPr>
              <a:t>k</a:t>
            </a:r>
            <a:r>
              <a:rPr lang="en-US" smtClean="0">
                <a:latin typeface="Arial" charset="0"/>
                <a:cs typeface="Arial" charset="0"/>
              </a:rPr>
              <a:t> needed to enter gas phase.</a:t>
            </a:r>
          </a:p>
          <a:p>
            <a:pPr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Presence of Nonvolatile Solute:</a:t>
            </a:r>
          </a:p>
          <a:p>
            <a:pPr lvl="1"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Affects rate of evaporation, decreases vapor pressure of solution compared to pure solvent</a:t>
            </a:r>
          </a:p>
          <a:p>
            <a:pPr lvl="1">
              <a:spcBef>
                <a:spcPts val="300"/>
              </a:spcBef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Clausius–Clapeyron</a:t>
            </a:r>
            <a:r>
              <a:rPr lang="en-US" dirty="0" smtClean="0"/>
              <a:t> Equation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8077200" cy="43434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0000FF"/>
                </a:solidFill>
              </a:rPr>
              <a:t>Clausius–Clapeyron</a:t>
            </a:r>
            <a:r>
              <a:rPr lang="en-US" dirty="0" smtClean="0">
                <a:solidFill>
                  <a:srgbClr val="0000FF"/>
                </a:solidFill>
              </a:rPr>
              <a:t> Equation:</a:t>
            </a:r>
          </a:p>
          <a:p>
            <a:pPr marL="400050" lvl="1" indent="0">
              <a:buFontTx/>
              <a:buNone/>
              <a:defRPr/>
            </a:pPr>
            <a:r>
              <a:rPr lang="en-US" dirty="0" smtClean="0"/>
              <a:t>Relates vapor pressure of a substance to different temperatures to its heat of vaporization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9935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11 - </a:t>
            </a:r>
            <a:fld id="{F7D15000-5CF0-4A9A-9644-038275829BDE}" type="slidenum">
              <a:rPr lang="en-US" smtClean="0"/>
              <a:pPr/>
              <a:t>14</a:t>
            </a:fld>
            <a:endParaRPr lang="en-US" smtClean="0"/>
          </a:p>
        </p:txBody>
      </p:sp>
      <p:graphicFrame>
        <p:nvGraphicFramePr>
          <p:cNvPr id="99351" name="Object 23"/>
          <p:cNvGraphicFramePr>
            <a:graphicFrameLocks noChangeAspect="1"/>
          </p:cNvGraphicFramePr>
          <p:nvPr/>
        </p:nvGraphicFramePr>
        <p:xfrm>
          <a:off x="2246313" y="3919538"/>
          <a:ext cx="3611562" cy="1150937"/>
        </p:xfrm>
        <a:graphic>
          <a:graphicData uri="http://schemas.openxmlformats.org/presentationml/2006/ole">
            <p:oleObj spid="_x0000_s99351" name="Equation" r:id="rId3" imgW="1523449" imgH="482278" progId="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Energy Changes when Substances Dissolve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11.2 </a:t>
            </a:r>
            <a:r>
              <a:rPr lang="en-US" sz="2400" dirty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apor Pressure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11.4 Colligative Properties of Solutions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11.5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11.6 Using Colligative Properties to Determine Molar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 Mass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03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76833-5073-49E6-AC76-EF7E5BCDE4E2}" type="slidenum">
              <a:rPr lang="en-US"/>
              <a:pPr/>
              <a:t>15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Fractional Distillation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2404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4114800" cy="4038600"/>
          </a:xfrm>
        </p:spPr>
        <p:txBody>
          <a:bodyPr/>
          <a:lstStyle/>
          <a:p>
            <a:r>
              <a:rPr lang="en-US" sz="3000" smtClean="0">
                <a:latin typeface="Arial" charset="0"/>
                <a:cs typeface="Arial" charset="0"/>
              </a:rPr>
              <a:t>Method of separating a mixture of compounds based on their different boiling points</a:t>
            </a:r>
          </a:p>
          <a:p>
            <a:r>
              <a:rPr lang="en-US" sz="2800" smtClean="0">
                <a:latin typeface="Arial" charset="0"/>
                <a:cs typeface="Arial" charset="0"/>
              </a:rPr>
              <a:t>Vapor phase enriched in more volatile component</a:t>
            </a:r>
          </a:p>
          <a:p>
            <a:pPr>
              <a:buFontTx/>
              <a:buNone/>
            </a:pPr>
            <a:endParaRPr lang="en-US" sz="3000" smtClean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3352800"/>
            <a:ext cx="914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0" y="1447800"/>
            <a:ext cx="4572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0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788" y="1323975"/>
            <a:ext cx="3732212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Solutions of Volatile Components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Raoult’s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Law: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latin typeface="Arial"/>
                <a:cs typeface="Arial"/>
              </a:rPr>
              <a:t>Total vapor pressure of an ideal solution depends on how much the partial </a:t>
            </a:r>
            <a:r>
              <a:rPr lang="en-US" dirty="0">
                <a:latin typeface="Arial"/>
                <a:cs typeface="Arial"/>
              </a:rPr>
              <a:t>pressure of each volatile component contributes to total vapor pressure of </a:t>
            </a:r>
            <a:r>
              <a:rPr lang="en-US" dirty="0" smtClean="0">
                <a:latin typeface="Arial"/>
                <a:cs typeface="Arial"/>
              </a:rPr>
              <a:t>solution</a:t>
            </a:r>
            <a:endParaRPr lang="en-US" dirty="0">
              <a:latin typeface="Arial"/>
              <a:cs typeface="Arial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i="1" dirty="0" err="1">
                <a:latin typeface="Arial"/>
                <a:cs typeface="Arial"/>
              </a:rPr>
              <a:t>P</a:t>
            </a:r>
            <a:r>
              <a:rPr lang="en-US" baseline="-25000" dirty="0" err="1">
                <a:latin typeface="Arial"/>
                <a:cs typeface="Arial"/>
              </a:rPr>
              <a:t>total</a:t>
            </a:r>
            <a:r>
              <a:rPr lang="en-US" dirty="0">
                <a:latin typeface="Arial"/>
                <a:cs typeface="Arial"/>
              </a:rPr>
              <a:t> = </a:t>
            </a:r>
            <a:r>
              <a:rPr lang="en-US" dirty="0">
                <a:latin typeface="Arial"/>
                <a:cs typeface="Arial"/>
                <a:sym typeface="Symbol" charset="0"/>
              </a:rPr>
              <a:t>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1</a:t>
            </a:r>
            <a:r>
              <a:rPr lang="en-US" i="1" dirty="0">
                <a:latin typeface="Arial"/>
                <a:cs typeface="Arial"/>
                <a:sym typeface="Symbol" charset="0"/>
              </a:rPr>
              <a:t>P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1</a:t>
            </a:r>
            <a:r>
              <a:rPr lang="en-US" dirty="0">
                <a:latin typeface="Arial"/>
                <a:cs typeface="Arial"/>
                <a:sym typeface="Symbol" charset="0"/>
              </a:rPr>
              <a:t> + 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2</a:t>
            </a:r>
            <a:r>
              <a:rPr lang="en-US" i="1" dirty="0">
                <a:latin typeface="Arial"/>
                <a:cs typeface="Arial"/>
                <a:sym typeface="Symbol" charset="0"/>
              </a:rPr>
              <a:t>P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2</a:t>
            </a:r>
            <a:r>
              <a:rPr lang="en-US" dirty="0">
                <a:latin typeface="Arial"/>
                <a:cs typeface="Arial"/>
                <a:sym typeface="Symbol" charset="0"/>
              </a:rPr>
              <a:t> + 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3</a:t>
            </a:r>
            <a:r>
              <a:rPr lang="en-US" i="1" dirty="0">
                <a:latin typeface="Arial"/>
                <a:cs typeface="Arial"/>
                <a:sym typeface="Symbol" charset="0"/>
              </a:rPr>
              <a:t>P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3</a:t>
            </a:r>
            <a:r>
              <a:rPr lang="en-US" dirty="0">
                <a:latin typeface="Arial"/>
                <a:cs typeface="Arial"/>
                <a:sym typeface="Symbol" charset="0"/>
              </a:rPr>
              <a:t> + …</a:t>
            </a:r>
          </a:p>
          <a:p>
            <a:pPr marL="457200" lvl="1" indent="0">
              <a:spcBef>
                <a:spcPts val="1200"/>
              </a:spcBef>
              <a:buFontTx/>
              <a:buNone/>
              <a:defRPr/>
            </a:pPr>
            <a:r>
              <a:rPr lang="en-US" dirty="0" smtClean="0">
                <a:latin typeface="Arial"/>
                <a:cs typeface="Arial"/>
                <a:sym typeface="Symbol" charset="0"/>
              </a:rPr>
              <a:t>   where </a:t>
            </a:r>
            <a:r>
              <a:rPr lang="en-US" dirty="0">
                <a:latin typeface="Arial"/>
                <a:cs typeface="Arial"/>
                <a:sym typeface="Symbol" charset="0"/>
              </a:rPr>
              <a:t></a:t>
            </a:r>
            <a:r>
              <a:rPr lang="en-US" i="1" baseline="-25000" dirty="0">
                <a:latin typeface="Arial"/>
                <a:cs typeface="Arial"/>
                <a:sym typeface="Symbol" charset="0"/>
              </a:rPr>
              <a:t>i</a:t>
            </a:r>
            <a:r>
              <a:rPr lang="en-US" dirty="0">
                <a:latin typeface="Arial"/>
                <a:cs typeface="Arial"/>
                <a:sym typeface="Symbol" charset="0"/>
              </a:rPr>
              <a:t> = mole fraction of component </a:t>
            </a:r>
            <a:r>
              <a:rPr lang="en-US" i="1" dirty="0">
                <a:latin typeface="Arial"/>
                <a:cs typeface="Arial"/>
                <a:sym typeface="Symbol" charset="0"/>
              </a:rPr>
              <a:t>i, </a:t>
            </a:r>
            <a:r>
              <a:rPr lang="en-US" dirty="0">
                <a:latin typeface="Arial"/>
                <a:cs typeface="Arial"/>
                <a:sym typeface="Symbol" charset="0"/>
              </a:rPr>
              <a:t>and </a:t>
            </a:r>
            <a:endParaRPr lang="en-US" dirty="0" smtClean="0">
              <a:latin typeface="Arial"/>
              <a:cs typeface="Arial"/>
              <a:sym typeface="Symbol" charset="0"/>
            </a:endParaRPr>
          </a:p>
          <a:p>
            <a:pPr marL="738188" lvl="1" indent="0">
              <a:spcBef>
                <a:spcPts val="1200"/>
              </a:spcBef>
              <a:buFontTx/>
              <a:buNone/>
              <a:defRPr/>
            </a:pPr>
            <a:r>
              <a:rPr lang="en-US" i="1" dirty="0" smtClean="0">
                <a:latin typeface="Arial"/>
                <a:cs typeface="Arial"/>
                <a:sym typeface="Symbol" charset="0"/>
              </a:rPr>
              <a:t>P</a:t>
            </a:r>
            <a:r>
              <a:rPr lang="en-US" i="1" baseline="-25000" dirty="0" smtClean="0">
                <a:latin typeface="Arial"/>
                <a:cs typeface="Arial"/>
                <a:sym typeface="Symbol" charset="0"/>
              </a:rPr>
              <a:t>i</a:t>
            </a:r>
            <a:r>
              <a:rPr lang="en-US" dirty="0">
                <a:latin typeface="Arial"/>
                <a:cs typeface="Arial"/>
                <a:sym typeface="Symbol" charset="0"/>
              </a:rPr>
              <a:t> = equilibrium vapor pressure of </a:t>
            </a:r>
            <a:r>
              <a:rPr lang="en-US" dirty="0" smtClean="0">
                <a:latin typeface="Arial"/>
                <a:cs typeface="Arial"/>
                <a:sym typeface="Symbol" charset="0"/>
              </a:rPr>
              <a:t>pure    volatile </a:t>
            </a:r>
            <a:r>
              <a:rPr lang="en-US" dirty="0">
                <a:latin typeface="Arial"/>
                <a:cs typeface="Arial"/>
                <a:sym typeface="Symbol" charset="0"/>
              </a:rPr>
              <a:t>component at a given </a:t>
            </a:r>
            <a:r>
              <a:rPr lang="en-US" dirty="0" smtClean="0">
                <a:latin typeface="Arial"/>
                <a:cs typeface="Arial"/>
                <a:sym typeface="Symbol" charset="0"/>
              </a:rPr>
              <a:t>temperature</a:t>
            </a:r>
            <a:endParaRPr lang="en-US" dirty="0">
              <a:latin typeface="Arial"/>
              <a:cs typeface="Arial"/>
              <a:sym typeface="Symbo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482850"/>
            <a:ext cx="72898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Fractional Distillation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4453" name="TextBox 14"/>
          <p:cNvSpPr txBox="1">
            <a:spLocks noChangeArrowheads="1"/>
          </p:cNvSpPr>
          <p:nvPr/>
        </p:nvSpPr>
        <p:spPr bwMode="auto">
          <a:xfrm>
            <a:off x="381000" y="1447800"/>
            <a:ext cx="3200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/>
              <a:t>Boiling Points:</a:t>
            </a:r>
          </a:p>
          <a:p>
            <a:r>
              <a:rPr lang="en-US" sz="2600"/>
              <a:t>   heptane = 98</a:t>
            </a:r>
            <a:r>
              <a:rPr lang="en-US" sz="2600">
                <a:sym typeface="Symbol" pitchFamily="18" charset="2"/>
              </a:rPr>
              <a:t>C</a:t>
            </a:r>
          </a:p>
          <a:p>
            <a:r>
              <a:rPr lang="en-US" sz="2600">
                <a:sym typeface="Symbol" pitchFamily="18" charset="2"/>
              </a:rPr>
              <a:t>   octane = 126C</a:t>
            </a:r>
            <a:endParaRPr 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075" y="3205163"/>
            <a:ext cx="28638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463" y="3203575"/>
            <a:ext cx="28924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Real vs. Ideal Solutions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5478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543800" cy="14478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Deviations from Raoult</a:t>
            </a:r>
            <a:r>
              <a:rPr lang="ja-JP" altLang="en-US" smtClean="0">
                <a:latin typeface="Arial" charset="0"/>
                <a:ea typeface="ＭＳ Ｐゴシック" charset="-128"/>
                <a:cs typeface="Arial" charset="0"/>
              </a:rPr>
              <a:t>’</a:t>
            </a:r>
            <a:r>
              <a:rPr lang="en-US" smtClean="0">
                <a:latin typeface="Arial" charset="0"/>
                <a:cs typeface="Arial" charset="0"/>
              </a:rPr>
              <a:t>s Law:</a:t>
            </a:r>
          </a:p>
          <a:p>
            <a:pPr marL="457200" lvl="1" indent="0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Due to differences in solute–solvent and  solvent–solvent interactions  </a:t>
            </a:r>
          </a:p>
          <a:p>
            <a:pPr marL="914400" lvl="2" indent="0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         (dashed lines = ideal behavior)</a:t>
            </a:r>
          </a:p>
        </p:txBody>
      </p:sp>
      <p:sp>
        <p:nvSpPr>
          <p:cNvPr id="105479" name="TextBox 7"/>
          <p:cNvSpPr txBox="1">
            <a:spLocks noChangeArrowheads="1"/>
          </p:cNvSpPr>
          <p:nvPr/>
        </p:nvSpPr>
        <p:spPr bwMode="auto">
          <a:xfrm>
            <a:off x="1411288" y="5984875"/>
            <a:ext cx="30940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/>
              <a:t>Negative deviations</a:t>
            </a:r>
          </a:p>
        </p:txBody>
      </p:sp>
      <p:sp>
        <p:nvSpPr>
          <p:cNvPr id="105480" name="TextBox 8"/>
          <p:cNvSpPr txBox="1">
            <a:spLocks noChangeArrowheads="1"/>
          </p:cNvSpPr>
          <p:nvPr/>
        </p:nvSpPr>
        <p:spPr bwMode="auto">
          <a:xfrm>
            <a:off x="5373688" y="5984875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/>
              <a:t>Positive deviations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286000"/>
            <a:ext cx="3036888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11.1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Energy Changes when Substances Dissolve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11.2 </a:t>
            </a:r>
            <a:r>
              <a:rPr lang="en-US" sz="2400" dirty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apor Pressure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11.4 Colligative Properties of Solutions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11.5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11.6 Using Colligative Properties to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 smtClean="0">
                <a:latin typeface="Arial"/>
                <a:cs typeface="Arial"/>
              </a:rPr>
              <a:t>	 Determine Molar Mass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072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8C99D3-DCBD-4056-B1BE-86F0D0B276C5}" type="slidenum">
              <a:rPr lang="en-US"/>
              <a:pPr/>
              <a:t>2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Vapor Pressure of Solution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2438400"/>
          </a:xfrm>
        </p:spPr>
        <p:txBody>
          <a:bodyPr/>
          <a:lstStyle/>
          <a:p>
            <a:pPr marL="182563" indent="-182563" eaLnBrk="1" hangingPunct="1">
              <a:spcBef>
                <a:spcPts val="40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  </a:t>
            </a:r>
            <a:r>
              <a:rPr lang="en-US" sz="2800" smtClean="0">
                <a:latin typeface="Arial" charset="0"/>
                <a:cs typeface="Arial" charset="0"/>
              </a:rPr>
              <a:t>A solution contains 100.0 g of water (MW = 18.0 g/mol) and 25.00 g of ethanol (MW = 44.0 g/mol). What are the mole fractions of water and ethanol, and the vapor pressure of the solution at 25°C?  (</a:t>
            </a:r>
            <a:r>
              <a:rPr lang="en-US" sz="2800" i="1" smtClean="0">
                <a:latin typeface="Arial" charset="0"/>
                <a:cs typeface="Arial" charset="0"/>
              </a:rPr>
              <a:t>P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</a:t>
            </a:r>
            <a:r>
              <a:rPr lang="en-US" sz="2800" baseline="-25000" smtClean="0">
                <a:latin typeface="Arial" charset="0"/>
                <a:cs typeface="Arial" charset="0"/>
              </a:rPr>
              <a:t>water</a:t>
            </a:r>
            <a:r>
              <a:rPr lang="en-US" sz="2800" smtClean="0">
                <a:latin typeface="Arial" charset="0"/>
                <a:cs typeface="Arial" charset="0"/>
              </a:rPr>
              <a:t> = 23.8 torr; </a:t>
            </a:r>
            <a:r>
              <a:rPr lang="en-US" sz="2800" i="1" smtClean="0">
                <a:latin typeface="Arial" charset="0"/>
                <a:cs typeface="Arial" charset="0"/>
              </a:rPr>
              <a:t>P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</a:t>
            </a:r>
            <a:r>
              <a:rPr lang="en-US" sz="2800" baseline="-25000" smtClean="0">
                <a:latin typeface="Arial" charset="0"/>
                <a:cs typeface="Arial" charset="0"/>
              </a:rPr>
              <a:t>ethanol</a:t>
            </a:r>
            <a:r>
              <a:rPr lang="en-US" sz="2800" smtClean="0">
                <a:latin typeface="Arial" charset="0"/>
                <a:cs typeface="Arial" charset="0"/>
              </a:rPr>
              <a:t> = 58.7 torr) </a:t>
            </a:r>
          </a:p>
        </p:txBody>
      </p:sp>
      <p:sp>
        <p:nvSpPr>
          <p:cNvPr id="106501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Energy Changes when Substances Dissolve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11.2 </a:t>
            </a:r>
            <a:r>
              <a:rPr lang="en-US" sz="2400" dirty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apor Pressure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11.4 Colligative Properties of Solutions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11.5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11.6 Using Colligative Properties to Determine Molar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 Mass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85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7D79E9-356E-4AAC-A6D8-7EE65DA1BDCC}" type="slidenum">
              <a:rPr lang="en-US"/>
              <a:pPr/>
              <a:t>21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err="1" smtClean="0">
                <a:cs typeface="Arial"/>
              </a:rPr>
              <a:t>Colligative</a:t>
            </a:r>
            <a:r>
              <a:rPr lang="en-US" sz="3900" dirty="0" smtClean="0">
                <a:cs typeface="Arial"/>
              </a:rPr>
              <a:t> Properties of Solutions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524000"/>
            <a:ext cx="8686800" cy="1447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Colligative Properties: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Set of properties of a solution relative to the pure solvent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Due to solute–solvent interactions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Depend on concentration of solute particles, not the identity of particles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Include lowering of vapor pressure, boiling point elevation, freezing point depression, osmosis and osmotic pressure</a:t>
            </a:r>
          </a:p>
          <a:p>
            <a:pPr lvl="1" eaLnBrk="1" hangingPunct="1"/>
            <a:endParaRPr lang="en-US" smtClean="0">
              <a:latin typeface="Arial" charset="0"/>
              <a:cs typeface="Arial" charset="0"/>
            </a:endParaRPr>
          </a:p>
          <a:p>
            <a:pPr lvl="1" eaLnBrk="1" hangingPunct="1"/>
            <a:endParaRPr lang="en-US" sz="26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Vapor Pressure of Solutions</a:t>
            </a:r>
            <a:endParaRPr lang="en-US" dirty="0">
              <a:cs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9600" y="1524000"/>
            <a:ext cx="79248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/>
                <a:cs typeface="Arial"/>
              </a:rPr>
              <a:t>Raoult</a:t>
            </a:r>
            <a:r>
              <a:rPr lang="ja-JP" altLang="en-US" sz="3000" dirty="0">
                <a:solidFill>
                  <a:srgbClr val="0000FF"/>
                </a:solidFill>
                <a:latin typeface="Arial"/>
                <a:cs typeface="Arial"/>
              </a:rPr>
              <a:t>’</a:t>
            </a:r>
            <a:r>
              <a:rPr lang="en-US" sz="3000" dirty="0">
                <a:solidFill>
                  <a:srgbClr val="0000FF"/>
                </a:solidFill>
                <a:latin typeface="Arial"/>
                <a:cs typeface="Arial"/>
              </a:rPr>
              <a:t>s Law:</a:t>
            </a:r>
          </a:p>
          <a:p>
            <a:pPr marL="681038" lvl="1" indent="-217488"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600" dirty="0">
                <a:latin typeface="Arial"/>
                <a:cs typeface="Arial"/>
              </a:rPr>
              <a:t>V</a:t>
            </a:r>
            <a:r>
              <a:rPr lang="en-US" sz="2600" dirty="0" smtClean="0">
                <a:latin typeface="Arial"/>
                <a:cs typeface="Arial"/>
              </a:rPr>
              <a:t>apor </a:t>
            </a:r>
            <a:r>
              <a:rPr lang="en-US" sz="2600" dirty="0">
                <a:latin typeface="Arial"/>
                <a:cs typeface="Arial"/>
              </a:rPr>
              <a:t>pressure of solution is equal </a:t>
            </a:r>
            <a:r>
              <a:rPr lang="en-US" sz="2600" dirty="0" smtClean="0">
                <a:latin typeface="Arial"/>
                <a:cs typeface="Arial"/>
              </a:rPr>
              <a:t>to </a:t>
            </a:r>
            <a:r>
              <a:rPr lang="en-US" sz="2600" dirty="0">
                <a:latin typeface="Arial"/>
                <a:cs typeface="Arial"/>
              </a:rPr>
              <a:t>the vapor pressure of the pure solvent multiplied by the mole fraction of solvent in the </a:t>
            </a:r>
            <a:r>
              <a:rPr lang="en-US" sz="2600" dirty="0" smtClean="0">
                <a:latin typeface="Arial"/>
                <a:cs typeface="Arial"/>
              </a:rPr>
              <a:t>solution</a:t>
            </a:r>
            <a:endParaRPr lang="en-US" sz="2600" dirty="0">
              <a:latin typeface="Arial"/>
              <a:cs typeface="Arial"/>
            </a:endParaRPr>
          </a:p>
          <a:p>
            <a:pPr lvl="1"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i="1" dirty="0" err="1">
                <a:latin typeface="Arial"/>
                <a:cs typeface="Arial"/>
              </a:rPr>
              <a:t>P</a:t>
            </a:r>
            <a:r>
              <a:rPr lang="en-US" sz="2600" baseline="-25000" dirty="0" err="1">
                <a:latin typeface="Arial"/>
                <a:cs typeface="Arial"/>
              </a:rPr>
              <a:t>solution</a:t>
            </a:r>
            <a:r>
              <a:rPr lang="en-US" sz="2600" dirty="0">
                <a:latin typeface="Arial"/>
                <a:cs typeface="Arial"/>
              </a:rPr>
              <a:t> = </a:t>
            </a:r>
            <a:r>
              <a:rPr lang="en-US" sz="2600" i="1" dirty="0">
                <a:latin typeface="Arial"/>
                <a:cs typeface="Arial"/>
                <a:sym typeface="Symbol" charset="0"/>
              </a:rPr>
              <a:t></a:t>
            </a:r>
            <a:r>
              <a:rPr lang="en-US" sz="2600" baseline="-25000" dirty="0" err="1">
                <a:latin typeface="Arial"/>
                <a:cs typeface="Arial"/>
                <a:sym typeface="Symbol" charset="0"/>
              </a:rPr>
              <a:t>solvent</a:t>
            </a:r>
            <a:r>
              <a:rPr lang="en-US" sz="2600" dirty="0" err="1">
                <a:latin typeface="Arial"/>
                <a:cs typeface="Arial"/>
                <a:sym typeface="Symbol" charset="0"/>
              </a:rPr>
              <a:t>·</a:t>
            </a:r>
            <a:r>
              <a:rPr lang="en-US" sz="2600" i="1" dirty="0" err="1">
                <a:latin typeface="Arial"/>
                <a:cs typeface="Arial"/>
                <a:sym typeface="Symbol" charset="0"/>
              </a:rPr>
              <a:t>P</a:t>
            </a:r>
            <a:r>
              <a:rPr lang="en-US" sz="2600" dirty="0">
                <a:latin typeface="Arial"/>
                <a:cs typeface="Arial"/>
                <a:sym typeface="Symbol" charset="0"/>
              </a:rPr>
              <a:t> </a:t>
            </a:r>
            <a:r>
              <a:rPr lang="en-US" sz="2600" baseline="-25000" dirty="0">
                <a:latin typeface="Arial"/>
                <a:cs typeface="Arial"/>
                <a:sym typeface="Symbol" charset="0"/>
              </a:rPr>
              <a:t>solvent</a:t>
            </a:r>
            <a:endParaRPr lang="en-US" sz="2600" dirty="0">
              <a:latin typeface="Arial"/>
              <a:cs typeface="Arial"/>
              <a:sym typeface="Symbol" charset="0"/>
            </a:endParaRPr>
          </a:p>
          <a:p>
            <a:pPr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3200" dirty="0">
                <a:latin typeface="Arial"/>
                <a:cs typeface="Arial"/>
                <a:sym typeface="Symbol" charset="0"/>
              </a:rPr>
              <a:t> </a:t>
            </a:r>
            <a:r>
              <a:rPr lang="en-US" sz="3000" dirty="0">
                <a:latin typeface="Arial"/>
                <a:cs typeface="Arial"/>
                <a:sym typeface="Symbol" charset="0"/>
              </a:rPr>
              <a:t>Vapor pressure </a:t>
            </a:r>
            <a:r>
              <a:rPr lang="en-US" sz="3000" dirty="0" smtClean="0">
                <a:latin typeface="Arial"/>
                <a:cs typeface="Arial"/>
                <a:sym typeface="Symbol" charset="0"/>
              </a:rPr>
              <a:t>lowering:</a:t>
            </a:r>
          </a:p>
          <a:p>
            <a:pPr marL="681038" lvl="1" indent="-217488"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800" dirty="0">
                <a:latin typeface="Arial"/>
                <a:cs typeface="Arial"/>
                <a:sym typeface="Symbol" charset="0"/>
              </a:rPr>
              <a:t> </a:t>
            </a:r>
            <a:r>
              <a:rPr lang="en-US" sz="2600" dirty="0" smtClean="0">
                <a:latin typeface="Arial"/>
                <a:cs typeface="Arial"/>
                <a:sym typeface="Symbol" charset="0"/>
              </a:rPr>
              <a:t>A </a:t>
            </a:r>
            <a:r>
              <a:rPr lang="en-US" sz="2600" i="1" dirty="0" smtClean="0">
                <a:latin typeface="Arial"/>
                <a:cs typeface="Arial"/>
                <a:sym typeface="Symbol" charset="0"/>
              </a:rPr>
              <a:t>colligative </a:t>
            </a:r>
            <a:r>
              <a:rPr lang="en-US" sz="2600" i="1" dirty="0">
                <a:latin typeface="Arial"/>
                <a:cs typeface="Arial"/>
                <a:sym typeface="Symbol" charset="0"/>
              </a:rPr>
              <a:t>property </a:t>
            </a:r>
            <a:r>
              <a:rPr lang="en-US" sz="2600" dirty="0">
                <a:latin typeface="Arial"/>
                <a:cs typeface="Arial"/>
                <a:sym typeface="Symbol" charset="0"/>
              </a:rPr>
              <a:t>of solutions (Section 11.5</a:t>
            </a:r>
            <a:r>
              <a:rPr lang="en-US" sz="2600" dirty="0" smtClean="0">
                <a:latin typeface="Arial"/>
                <a:cs typeface="Arial"/>
                <a:sym typeface="Symbol" charset="0"/>
              </a:rPr>
              <a:t>)</a:t>
            </a:r>
            <a:endParaRPr lang="en-US" sz="2800" dirty="0">
              <a:latin typeface="Arial"/>
              <a:cs typeface="Arial"/>
              <a:sym typeface="Symbol" charset="0"/>
            </a:endParaRPr>
          </a:p>
          <a:p>
            <a:pPr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3200" dirty="0">
                <a:latin typeface="Arial"/>
                <a:cs typeface="Arial"/>
                <a:sym typeface="Symbol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Ideal Solution:</a:t>
            </a:r>
          </a:p>
          <a:p>
            <a:pPr lvl="1" eaLnBrk="1" hangingPunct="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800" dirty="0">
                <a:latin typeface="Arial"/>
                <a:cs typeface="Arial"/>
                <a:sym typeface="Symbol" charset="0"/>
              </a:rPr>
              <a:t> </a:t>
            </a:r>
            <a:r>
              <a:rPr lang="en-US" sz="2600" dirty="0" smtClean="0">
                <a:latin typeface="Arial"/>
                <a:cs typeface="Arial"/>
                <a:sym typeface="Symbol" charset="0"/>
              </a:rPr>
              <a:t>One </a:t>
            </a:r>
            <a:r>
              <a:rPr lang="en-US" sz="2600" dirty="0">
                <a:latin typeface="Arial"/>
                <a:cs typeface="Arial"/>
                <a:sym typeface="Symbol" charset="0"/>
              </a:rPr>
              <a:t>that obeys </a:t>
            </a:r>
            <a:r>
              <a:rPr lang="en-US" sz="2600" dirty="0" err="1" smtClean="0">
                <a:latin typeface="Arial"/>
                <a:cs typeface="Arial"/>
                <a:sym typeface="Symbol" charset="0"/>
              </a:rPr>
              <a:t>Raoult’s</a:t>
            </a:r>
            <a:r>
              <a:rPr lang="en-US" sz="2600" dirty="0" smtClean="0">
                <a:latin typeface="Arial"/>
                <a:cs typeface="Arial"/>
                <a:sym typeface="Symbol" charset="0"/>
              </a:rPr>
              <a:t> law</a:t>
            </a:r>
            <a:endParaRPr lang="en-US" sz="2600" dirty="0">
              <a:latin typeface="Arial"/>
              <a:cs typeface="Arial"/>
              <a:sym typeface="Symbo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65500" y="2209800"/>
            <a:ext cx="5778500" cy="4027488"/>
          </a:xfr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err="1" smtClean="0">
                <a:cs typeface="Arial"/>
              </a:rPr>
              <a:t>Colligative</a:t>
            </a:r>
            <a:r>
              <a:rPr lang="en-US" sz="3900" dirty="0" smtClean="0">
                <a:cs typeface="Arial"/>
              </a:rPr>
              <a:t> Properties of Solutions</a:t>
            </a:r>
          </a:p>
        </p:txBody>
      </p:sp>
      <p:sp>
        <p:nvSpPr>
          <p:cNvPr id="11366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524000"/>
            <a:ext cx="8686800" cy="14478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Colligative Properties: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4191000"/>
            <a:ext cx="3048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Consequences:</a:t>
            </a:r>
          </a:p>
          <a:p>
            <a:r>
              <a:rPr lang="en-US" sz="2400">
                <a:sym typeface="Symbol" pitchFamily="18" charset="2"/>
              </a:rPr>
              <a:t></a:t>
            </a:r>
            <a:r>
              <a:rPr lang="en-US" sz="2400"/>
              <a:t> in b.p. and f.p. of solution relative to pure solvent</a:t>
            </a:r>
          </a:p>
        </p:txBody>
      </p:sp>
      <p:sp>
        <p:nvSpPr>
          <p:cNvPr id="11" name="Oval 10"/>
          <p:cNvSpPr/>
          <p:nvPr/>
        </p:nvSpPr>
        <p:spPr>
          <a:xfrm>
            <a:off x="4572000" y="4953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48768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673" name="TextBox 4"/>
          <p:cNvSpPr txBox="1">
            <a:spLocks noChangeArrowheads="1"/>
          </p:cNvSpPr>
          <p:nvPr/>
        </p:nvSpPr>
        <p:spPr bwMode="auto">
          <a:xfrm>
            <a:off x="381000" y="2133600"/>
            <a:ext cx="373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800"/>
              <a:t>Vapor pressure lowering </a:t>
            </a:r>
          </a:p>
        </p:txBody>
      </p:sp>
      <p:cxnSp>
        <p:nvCxnSpPr>
          <p:cNvPr id="7" name="Straight Arrow Connector 6"/>
          <p:cNvCxnSpPr>
            <a:stCxn id="113673" idx="2"/>
          </p:cNvCxnSpPr>
          <p:nvPr/>
        </p:nvCxnSpPr>
        <p:spPr>
          <a:xfrm>
            <a:off x="2247900" y="3087688"/>
            <a:ext cx="4991100" cy="3413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848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Solute Concentration: </a:t>
            </a:r>
            <a:r>
              <a:rPr lang="en-US" dirty="0" err="1" smtClean="0">
                <a:cs typeface="Arial"/>
              </a:rPr>
              <a:t>Molality</a:t>
            </a:r>
            <a:endParaRPr lang="en-US" dirty="0">
              <a:cs typeface="Arial"/>
            </a:endParaRPr>
          </a:p>
        </p:txBody>
      </p:sp>
      <p:sp>
        <p:nvSpPr>
          <p:cNvPr id="48166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676400"/>
            <a:ext cx="7696200" cy="4495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Changes in boiling point/freezing point of solutions depends on 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molality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>
              <a:spcBef>
                <a:spcPts val="12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12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Preferred concentration unit for properties involving temperature changes because it is independent of temperature</a:t>
            </a:r>
          </a:p>
          <a:p>
            <a:pPr lvl="1"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For typical solutions: molality &gt; molarity</a:t>
            </a:r>
          </a:p>
        </p:txBody>
      </p:sp>
      <p:graphicFrame>
        <p:nvGraphicFramePr>
          <p:cNvPr id="48162" name="Object 34"/>
          <p:cNvGraphicFramePr>
            <a:graphicFrameLocks noChangeAspect="1"/>
          </p:cNvGraphicFramePr>
          <p:nvPr/>
        </p:nvGraphicFramePr>
        <p:xfrm>
          <a:off x="2819400" y="2819400"/>
          <a:ext cx="2790825" cy="990600"/>
        </p:xfrm>
        <a:graphic>
          <a:graphicData uri="http://schemas.openxmlformats.org/presentationml/2006/ole">
            <p:oleObj spid="_x0000_s48162" name="Equation" r:id="rId3" imgW="1180618" imgH="41889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Calculating </a:t>
            </a:r>
            <a:r>
              <a:rPr lang="en-US" dirty="0" err="1" smtClean="0">
                <a:cs typeface="Arial"/>
              </a:rPr>
              <a:t>Molality</a:t>
            </a:r>
            <a:endParaRPr lang="en-US" dirty="0" smtClean="0"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752600"/>
            <a:ext cx="1905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674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23975"/>
            <a:ext cx="5770563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Box 15"/>
          <p:cNvSpPr txBox="1">
            <a:spLocks noChangeArrowheads="1"/>
          </p:cNvSpPr>
          <p:nvPr/>
        </p:nvSpPr>
        <p:spPr bwMode="auto">
          <a:xfrm>
            <a:off x="4646613" y="3822700"/>
            <a:ext cx="42497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/>
              <a:t>Starting with:</a:t>
            </a:r>
          </a:p>
          <a:p>
            <a:r>
              <a:rPr lang="en-US" sz="2600"/>
              <a:t>     a)  Mass of solute</a:t>
            </a:r>
          </a:p>
          <a:p>
            <a:r>
              <a:rPr lang="en-US" sz="2600"/>
              <a:t>     b)  Volume of solvent, or</a:t>
            </a:r>
          </a:p>
          <a:p>
            <a:r>
              <a:rPr lang="en-US" sz="2600"/>
              <a:t>     c)  Volume of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620000" cy="11128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</a:t>
            </a:r>
            <a:r>
              <a:rPr lang="en-US" dirty="0" err="1" smtClean="0">
                <a:latin typeface="Arial"/>
                <a:cs typeface="Arial"/>
              </a:rPr>
              <a:t>Molality</a:t>
            </a:r>
            <a:r>
              <a:rPr lang="en-US" dirty="0" smtClean="0">
                <a:latin typeface="Arial"/>
                <a:cs typeface="Arial"/>
              </a:rPr>
              <a:t> #1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848600" cy="175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</a:t>
            </a:r>
            <a:r>
              <a:rPr lang="en-US" sz="3400" smtClean="0">
                <a:latin typeface="Arial" charset="0"/>
                <a:cs typeface="Arial" charset="0"/>
              </a:rPr>
              <a:t>Calculate the molality of a solution containing 0.875 mol of glucose (C</a:t>
            </a:r>
            <a:r>
              <a:rPr lang="en-US" sz="3400" baseline="-25000" smtClean="0">
                <a:latin typeface="Arial" charset="0"/>
                <a:cs typeface="Arial" charset="0"/>
              </a:rPr>
              <a:t>6</a:t>
            </a:r>
            <a:r>
              <a:rPr lang="en-US" sz="3400" smtClean="0">
                <a:latin typeface="Arial" charset="0"/>
                <a:cs typeface="Arial" charset="0"/>
              </a:rPr>
              <a:t>H</a:t>
            </a:r>
            <a:r>
              <a:rPr lang="en-US" sz="3400" baseline="-25000" smtClean="0">
                <a:latin typeface="Arial" charset="0"/>
                <a:cs typeface="Arial" charset="0"/>
              </a:rPr>
              <a:t>12</a:t>
            </a:r>
            <a:r>
              <a:rPr lang="en-US" sz="3400" smtClean="0">
                <a:latin typeface="Arial" charset="0"/>
                <a:cs typeface="Arial" charset="0"/>
              </a:rPr>
              <a:t>O</a:t>
            </a:r>
            <a:r>
              <a:rPr lang="en-US" sz="3400" baseline="-25000" smtClean="0">
                <a:latin typeface="Arial" charset="0"/>
                <a:cs typeface="Arial" charset="0"/>
              </a:rPr>
              <a:t>6</a:t>
            </a:r>
            <a:r>
              <a:rPr lang="en-US" sz="3400" smtClean="0">
                <a:latin typeface="Arial" charset="0"/>
                <a:cs typeface="Arial" charset="0"/>
              </a:rPr>
              <a:t>) in 1.5 kg of water.</a:t>
            </a:r>
          </a:p>
        </p:txBody>
      </p:sp>
      <p:sp>
        <p:nvSpPr>
          <p:cNvPr id="118789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</a:t>
            </a:r>
            <a:r>
              <a:rPr lang="en-US" dirty="0" err="1" smtClean="0">
                <a:latin typeface="Arial"/>
                <a:cs typeface="Arial"/>
              </a:rPr>
              <a:t>Molality</a:t>
            </a:r>
            <a:r>
              <a:rPr lang="en-US" dirty="0" smtClean="0">
                <a:latin typeface="Arial"/>
                <a:cs typeface="Arial"/>
              </a:rPr>
              <a:t> #2</a:t>
            </a: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772400" cy="2057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Seawater contains 0.558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Cl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 at the surface at 25°C. If the density of seawater is 1.022 g/mL, what is the molality of Cl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 in seawater?</a:t>
            </a:r>
          </a:p>
        </p:txBody>
      </p:sp>
      <p:sp>
        <p:nvSpPr>
          <p:cNvPr id="120837" name="TextBox 5"/>
          <p:cNvSpPr txBox="1">
            <a:spLocks noChangeArrowheads="1"/>
          </p:cNvSpPr>
          <p:nvPr/>
        </p:nvSpPr>
        <p:spPr bwMode="auto">
          <a:xfrm>
            <a:off x="1066800" y="40560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cs typeface="Arial"/>
              </a:rPr>
              <a:t>Boiling Point Elevation and Freezing Point Depression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7543800" cy="4419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Boiling Point Elevation (∆</a:t>
            </a:r>
            <a:r>
              <a:rPr lang="en-US" sz="3000" i="1" smtClean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en-US" sz="3000" baseline="-25000" smtClean="0">
                <a:solidFill>
                  <a:srgbClr val="0000FF"/>
                </a:solidFill>
                <a:latin typeface="Arial" charset="0"/>
                <a:cs typeface="Arial" charset="0"/>
              </a:rPr>
              <a:t>b</a:t>
            </a:r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):</a:t>
            </a:r>
          </a:p>
          <a:p>
            <a:pPr lvl="1" eaLnBrk="1" hangingPunct="1"/>
            <a:r>
              <a:rPr lang="en-US" sz="2800" smtClean="0">
                <a:latin typeface="Arial" charset="0"/>
                <a:cs typeface="Arial" charset="0"/>
              </a:rPr>
              <a:t>∆</a:t>
            </a:r>
            <a:r>
              <a:rPr lang="en-US" sz="2800" i="1" smtClean="0">
                <a:latin typeface="Arial" charset="0"/>
                <a:cs typeface="Arial" charset="0"/>
              </a:rPr>
              <a:t>T</a:t>
            </a:r>
            <a:r>
              <a:rPr lang="en-US" sz="2800" baseline="-25000" smtClean="0">
                <a:latin typeface="Arial" charset="0"/>
                <a:cs typeface="Arial" charset="0"/>
              </a:rPr>
              <a:t>b</a:t>
            </a:r>
            <a:r>
              <a:rPr lang="en-US" sz="2800" smtClean="0">
                <a:latin typeface="Arial" charset="0"/>
                <a:cs typeface="Arial" charset="0"/>
              </a:rPr>
              <a:t> =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baseline="-25000" smtClean="0">
                <a:latin typeface="Arial" charset="0"/>
                <a:cs typeface="Arial" charset="0"/>
              </a:rPr>
              <a:t>b</a:t>
            </a:r>
            <a:r>
              <a:rPr lang="en-US" sz="2800" smtClean="0">
                <a:latin typeface="Arial" charset="0"/>
                <a:cs typeface="Arial" charset="0"/>
              </a:rPr>
              <a:t>·</a:t>
            </a:r>
            <a:r>
              <a:rPr lang="en-US" sz="2800" i="1" smtClean="0">
                <a:latin typeface="Arial" charset="0"/>
                <a:cs typeface="Arial" charset="0"/>
              </a:rPr>
              <a:t>m</a:t>
            </a:r>
          </a:p>
          <a:p>
            <a:pPr lvl="1" eaLnBrk="1" hangingPunct="1"/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baseline="-25000" smtClean="0">
                <a:latin typeface="Arial" charset="0"/>
                <a:cs typeface="Arial" charset="0"/>
              </a:rPr>
              <a:t>b</a:t>
            </a:r>
            <a:r>
              <a:rPr lang="en-US" sz="2800" smtClean="0">
                <a:latin typeface="Arial" charset="0"/>
                <a:cs typeface="Arial" charset="0"/>
              </a:rPr>
              <a:t> = boiling point elevation constant of solvent; </a:t>
            </a:r>
            <a:r>
              <a:rPr lang="en-US" sz="2800" i="1" smtClean="0">
                <a:latin typeface="Arial" charset="0"/>
                <a:cs typeface="Arial" charset="0"/>
              </a:rPr>
              <a:t>m</a:t>
            </a:r>
            <a:r>
              <a:rPr lang="en-US" sz="2800" smtClean="0">
                <a:latin typeface="Arial" charset="0"/>
                <a:cs typeface="Arial" charset="0"/>
              </a:rPr>
              <a:t> = molality</a:t>
            </a:r>
          </a:p>
          <a:p>
            <a:pPr lvl="1" eaLnBrk="1" hangingPunct="1">
              <a:buFontTx/>
              <a:buNone/>
            </a:pPr>
            <a:endParaRPr lang="en-US" sz="150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Freezing Point Depression (∆</a:t>
            </a:r>
            <a:r>
              <a:rPr lang="en-US" sz="3000" i="1" smtClean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en-US" sz="3000" baseline="-25000" smtClean="0">
                <a:solidFill>
                  <a:srgbClr val="0000FF"/>
                </a:solidFill>
                <a:latin typeface="Arial" charset="0"/>
                <a:cs typeface="Arial" charset="0"/>
              </a:rPr>
              <a:t>f</a:t>
            </a:r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):</a:t>
            </a:r>
          </a:p>
          <a:p>
            <a:pPr lvl="1" eaLnBrk="1" hangingPunct="1"/>
            <a:r>
              <a:rPr lang="en-US" sz="2800" smtClean="0">
                <a:latin typeface="Arial" charset="0"/>
                <a:cs typeface="Arial" charset="0"/>
              </a:rPr>
              <a:t>∆</a:t>
            </a:r>
            <a:r>
              <a:rPr lang="en-US" sz="2800" i="1" smtClean="0">
                <a:latin typeface="Arial" charset="0"/>
                <a:cs typeface="Arial" charset="0"/>
              </a:rPr>
              <a:t>T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r>
              <a:rPr lang="en-US" sz="2800" smtClean="0">
                <a:latin typeface="Arial" charset="0"/>
                <a:cs typeface="Arial" charset="0"/>
              </a:rPr>
              <a:t> =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r>
              <a:rPr lang="en-US" sz="2800" smtClean="0">
                <a:latin typeface="Arial" charset="0"/>
                <a:cs typeface="Arial" charset="0"/>
              </a:rPr>
              <a:t>·</a:t>
            </a:r>
            <a:r>
              <a:rPr lang="en-US" sz="2800" i="1" smtClean="0">
                <a:latin typeface="Arial" charset="0"/>
                <a:cs typeface="Arial" charset="0"/>
              </a:rPr>
              <a:t>m</a:t>
            </a:r>
            <a:endParaRPr lang="en-US" sz="280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r>
              <a:rPr lang="en-US" sz="2800" smtClean="0">
                <a:latin typeface="Arial" charset="0"/>
                <a:cs typeface="Arial" charset="0"/>
              </a:rPr>
              <a:t> = freezing point depression constant; </a:t>
            </a:r>
            <a:r>
              <a:rPr lang="en-US" sz="2800" i="1" smtClean="0">
                <a:latin typeface="Arial" charset="0"/>
                <a:cs typeface="Arial" charset="0"/>
              </a:rPr>
              <a:t>m</a:t>
            </a:r>
            <a:r>
              <a:rPr lang="en-US" sz="2800" smtClean="0">
                <a:latin typeface="Arial" charset="0"/>
                <a:cs typeface="Arial" charset="0"/>
              </a:rPr>
              <a:t> = molality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Enthalpy of Solution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800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Dissolution of Ionic Solids: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 </a:t>
            </a:r>
            <a:r>
              <a:rPr lang="en-US" b="1" smtClean="0">
                <a:latin typeface="Arial" charset="0"/>
                <a:cs typeface="Arial" charset="0"/>
              </a:rPr>
              <a:t>Enthalpy of solution </a:t>
            </a:r>
            <a:r>
              <a:rPr lang="en-US" smtClean="0">
                <a:latin typeface="Arial" charset="0"/>
                <a:cs typeface="Arial" charset="0"/>
              </a:rPr>
              <a:t>(∆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soln</a:t>
            </a:r>
            <a:r>
              <a:rPr lang="en-US" smtClean="0">
                <a:latin typeface="Arial" charset="0"/>
                <a:cs typeface="Arial" charset="0"/>
              </a:rPr>
              <a:t>) depends on:</a:t>
            </a:r>
          </a:p>
          <a:p>
            <a:pPr lvl="2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Energies holding solute ions in crystal lattice</a:t>
            </a:r>
          </a:p>
          <a:p>
            <a:pPr lvl="2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Attractive force holding solvent molecules together</a:t>
            </a:r>
          </a:p>
          <a:p>
            <a:pPr lvl="2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Interactions between solute ions and solvent molecules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soln</a:t>
            </a:r>
            <a:r>
              <a:rPr lang="en-US" smtClean="0">
                <a:latin typeface="Arial" charset="0"/>
                <a:cs typeface="Arial" charset="0"/>
              </a:rPr>
              <a:t> = 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ion-ion</a:t>
            </a:r>
            <a:r>
              <a:rPr lang="en-US" smtClean="0">
                <a:latin typeface="Arial" charset="0"/>
                <a:cs typeface="Arial" charset="0"/>
              </a:rPr>
              <a:t> + 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dipole-dipole</a:t>
            </a:r>
            <a:r>
              <a:rPr lang="en-US" smtClean="0">
                <a:latin typeface="Arial" charset="0"/>
                <a:cs typeface="Arial" charset="0"/>
              </a:rPr>
              <a:t> + 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 ion-dipole</a:t>
            </a: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When solvent is water:</a:t>
            </a:r>
          </a:p>
          <a:p>
            <a:pPr lvl="2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 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soln</a:t>
            </a:r>
            <a:r>
              <a:rPr lang="en-US" baseline="30000" smtClean="0">
                <a:latin typeface="Arial" charset="0"/>
                <a:cs typeface="Arial" charset="0"/>
              </a:rPr>
              <a:t> = </a:t>
            </a:r>
            <a:r>
              <a:rPr lang="en-US" smtClean="0">
                <a:latin typeface="Arial" charset="0"/>
                <a:cs typeface="Arial" charset="0"/>
              </a:rPr>
              <a:t>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ion-ion</a:t>
            </a:r>
            <a:r>
              <a:rPr lang="en-US" smtClean="0">
                <a:latin typeface="Arial" charset="0"/>
                <a:cs typeface="Arial" charset="0"/>
              </a:rPr>
              <a:t> + 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hydration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Line Callout 3 3"/>
          <p:cNvSpPr/>
          <p:nvPr/>
        </p:nvSpPr>
        <p:spPr>
          <a:xfrm>
            <a:off x="4739341" y="4374573"/>
            <a:ext cx="3962400" cy="623455"/>
          </a:xfrm>
          <a:prstGeom prst="borderCallout3">
            <a:avLst>
              <a:gd name="adj1" fmla="val 36211"/>
              <a:gd name="adj2" fmla="val -210"/>
              <a:gd name="adj3" fmla="val 35619"/>
              <a:gd name="adj4" fmla="val -11141"/>
              <a:gd name="adj5" fmla="val 107936"/>
              <a:gd name="adj6" fmla="val -13306"/>
              <a:gd name="adj7" fmla="val 189154"/>
              <a:gd name="adj8" fmla="val 80463"/>
            </a:avLst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Boiling Point Elevation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848600" cy="2362200"/>
          </a:xfrm>
        </p:spPr>
        <p:txBody>
          <a:bodyPr/>
          <a:lstStyle/>
          <a:p>
            <a:pPr marL="182563" indent="-58738" eaLnBrk="1" hangingPunct="1">
              <a:spcBef>
                <a:spcPct val="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Cinnamon owes its flavor and odor to cinnamaldehyde (C</a:t>
            </a:r>
            <a:r>
              <a:rPr lang="en-US" sz="3000" baseline="-25000" smtClean="0">
                <a:latin typeface="Arial" charset="0"/>
                <a:cs typeface="Arial" charset="0"/>
              </a:rPr>
              <a:t>9</a:t>
            </a:r>
            <a:r>
              <a:rPr lang="en-US" sz="3000" smtClean="0">
                <a:latin typeface="Arial" charset="0"/>
                <a:cs typeface="Arial" charset="0"/>
              </a:rPr>
              <a:t>H</a:t>
            </a:r>
            <a:r>
              <a:rPr lang="en-US" sz="3000" baseline="-25000" smtClean="0">
                <a:latin typeface="Arial" charset="0"/>
                <a:cs typeface="Arial" charset="0"/>
              </a:rPr>
              <a:t>8</a:t>
            </a:r>
            <a:r>
              <a:rPr lang="en-US" sz="3000" smtClean="0">
                <a:latin typeface="Arial" charset="0"/>
                <a:cs typeface="Arial" charset="0"/>
              </a:rPr>
              <a:t>O). Determine the boiling point elevation of a solution of 100 mg of cinnamaldehyde dissolved in 1.00 g of carbon tetrachloride (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b</a:t>
            </a:r>
            <a:r>
              <a:rPr lang="en-US" sz="3000" smtClean="0">
                <a:latin typeface="Arial" charset="0"/>
                <a:cs typeface="Arial" charset="0"/>
              </a:rPr>
              <a:t> = 2.34</a:t>
            </a:r>
            <a:r>
              <a:rPr lang="en-US" sz="3000" baseline="30000" smtClean="0">
                <a:latin typeface="Arial" charset="0"/>
                <a:cs typeface="Arial" charset="0"/>
              </a:rPr>
              <a:t>o</a:t>
            </a:r>
            <a:r>
              <a:rPr lang="en-US" sz="3000" smtClean="0">
                <a:latin typeface="Arial" charset="0"/>
                <a:cs typeface="Arial" charset="0"/>
              </a:rPr>
              <a:t>C/m).</a:t>
            </a:r>
          </a:p>
        </p:txBody>
      </p:sp>
      <p:sp>
        <p:nvSpPr>
          <p:cNvPr id="124933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The van</a:t>
            </a:r>
            <a:r>
              <a:rPr lang="ja-JP" altLang="en-US">
                <a:latin typeface="Arial"/>
                <a:cs typeface="Arial"/>
              </a:rPr>
              <a:t>’</a:t>
            </a:r>
            <a:r>
              <a:rPr lang="en-US">
                <a:latin typeface="Arial"/>
                <a:cs typeface="Arial"/>
              </a:rPr>
              <a:t>t Hoff Factor</a:t>
            </a:r>
          </a:p>
        </p:txBody>
      </p:sp>
      <p:sp>
        <p:nvSpPr>
          <p:cNvPr id="60453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4648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800">
                <a:ea typeface="ＭＳ Ｐゴシック" charset="-128"/>
              </a:rPr>
              <a:t> </a:t>
            </a:r>
            <a:r>
              <a:rPr lang="en-US" sz="3200">
                <a:ea typeface="ＭＳ Ｐゴシック" charset="-128"/>
              </a:rPr>
              <a:t>Solutions of Electrolytes:</a:t>
            </a:r>
          </a:p>
          <a:p>
            <a:pPr lvl="1"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800">
                <a:ea typeface="ＭＳ Ｐゴシック" charset="-128"/>
              </a:rPr>
              <a:t> </a:t>
            </a:r>
            <a:r>
              <a:rPr lang="en-US" sz="2600">
                <a:ea typeface="ＭＳ Ｐゴシック" charset="-128"/>
              </a:rPr>
              <a:t>Need to correct for # of particles formed when  ionic substance dissolves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600">
                <a:ea typeface="ＭＳ Ｐゴシック" charset="-128"/>
              </a:rPr>
              <a:t> </a:t>
            </a:r>
            <a:r>
              <a:rPr lang="en-US" sz="3200">
                <a:solidFill>
                  <a:srgbClr val="0000FF"/>
                </a:solidFill>
                <a:ea typeface="ＭＳ Ｐゴシック" charset="-128"/>
              </a:rPr>
              <a:t>van</a:t>
            </a:r>
            <a:r>
              <a:rPr lang="ja-JP" altLang="en-US" sz="3200">
                <a:solidFill>
                  <a:srgbClr val="0000FF"/>
                </a:solidFill>
                <a:ea typeface="ＭＳ Ｐゴシック" charset="-128"/>
              </a:rPr>
              <a:t>’</a:t>
            </a:r>
            <a:r>
              <a:rPr lang="en-US" sz="3200">
                <a:solidFill>
                  <a:srgbClr val="0000FF"/>
                </a:solidFill>
                <a:ea typeface="ＭＳ Ｐゴシック" charset="-128"/>
              </a:rPr>
              <a:t>t Hoff Factor (</a:t>
            </a:r>
            <a:r>
              <a:rPr lang="en-US" sz="3200" i="1">
                <a:solidFill>
                  <a:srgbClr val="0000FF"/>
                </a:solidFill>
                <a:ea typeface="ＭＳ Ｐゴシック" charset="-128"/>
              </a:rPr>
              <a:t>i</a:t>
            </a:r>
            <a:r>
              <a:rPr lang="en-US" sz="3200">
                <a:solidFill>
                  <a:srgbClr val="0000FF"/>
                </a:solidFill>
                <a:ea typeface="ＭＳ Ｐゴシック" charset="-128"/>
              </a:rPr>
              <a:t>):</a:t>
            </a:r>
            <a:endParaRPr lang="en-US" sz="3200" i="1">
              <a:solidFill>
                <a:srgbClr val="0000FF"/>
              </a:solidFill>
              <a:ea typeface="ＭＳ Ｐゴシック" charset="-128"/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600">
                <a:ea typeface="ＭＳ Ｐゴシック" charset="-128"/>
              </a:rPr>
              <a:t> # ions in formula unit.</a:t>
            </a:r>
          </a:p>
          <a:p>
            <a:pPr lvl="1"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600">
                <a:ea typeface="ＭＳ Ｐゴシック" charset="-128"/>
              </a:rPr>
              <a:t> e.g., NaCl, </a:t>
            </a:r>
            <a:r>
              <a:rPr lang="en-US" sz="2600" i="1">
                <a:ea typeface="ＭＳ Ｐゴシック" charset="-128"/>
              </a:rPr>
              <a:t>i</a:t>
            </a:r>
            <a:r>
              <a:rPr lang="en-US" sz="2600">
                <a:ea typeface="ＭＳ Ｐゴシック" charset="-128"/>
              </a:rPr>
              <a:t> = 2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600">
                <a:ea typeface="ＭＳ Ｐゴシック" charset="-128"/>
              </a:rPr>
              <a:t> Δ</a:t>
            </a:r>
            <a:r>
              <a:rPr lang="en-US" sz="2600" i="1">
                <a:ea typeface="ＭＳ Ｐゴシック" charset="-128"/>
              </a:rPr>
              <a:t>T</a:t>
            </a:r>
            <a:r>
              <a:rPr lang="en-US" sz="2600" baseline="-25000">
                <a:ea typeface="ＭＳ Ｐゴシック" charset="-128"/>
              </a:rPr>
              <a:t>b</a:t>
            </a:r>
            <a:r>
              <a:rPr lang="en-US" sz="2600">
                <a:ea typeface="ＭＳ Ｐゴシック" charset="-128"/>
              </a:rPr>
              <a:t> = </a:t>
            </a:r>
            <a:r>
              <a:rPr lang="en-US" sz="2600" i="1">
                <a:ea typeface="ＭＳ Ｐゴシック" charset="-128"/>
              </a:rPr>
              <a:t>i</a:t>
            </a:r>
            <a:r>
              <a:rPr lang="en-US" sz="2600">
                <a:ea typeface="ＭＳ Ｐゴシック" charset="-128"/>
              </a:rPr>
              <a:t>·</a:t>
            </a:r>
            <a:r>
              <a:rPr lang="en-US" sz="2600" i="1">
                <a:ea typeface="ＭＳ Ｐゴシック" charset="-128"/>
              </a:rPr>
              <a:t>K</a:t>
            </a:r>
            <a:r>
              <a:rPr lang="en-US" sz="2600" baseline="-25000">
                <a:ea typeface="ＭＳ Ｐゴシック" charset="-128"/>
              </a:rPr>
              <a:t>b</a:t>
            </a:r>
            <a:r>
              <a:rPr lang="en-US" sz="2600">
                <a:ea typeface="ＭＳ Ｐゴシック" charset="-128"/>
              </a:rPr>
              <a:t>·</a:t>
            </a:r>
            <a:r>
              <a:rPr lang="en-US" sz="2600" i="1">
                <a:ea typeface="ＭＳ Ｐゴシック" charset="-128"/>
              </a:rPr>
              <a:t>m</a:t>
            </a:r>
            <a:r>
              <a:rPr lang="en-US" sz="2600">
                <a:ea typeface="ＭＳ Ｐゴシック" charset="-128"/>
              </a:rPr>
              <a:t>       Δ</a:t>
            </a:r>
            <a:r>
              <a:rPr lang="en-US" sz="2600" i="1">
                <a:ea typeface="ＭＳ Ｐゴシック" charset="-128"/>
              </a:rPr>
              <a:t>T</a:t>
            </a:r>
            <a:r>
              <a:rPr lang="en-US" sz="2600" baseline="-25000">
                <a:ea typeface="ＭＳ Ｐゴシック" charset="-128"/>
              </a:rPr>
              <a:t>f</a:t>
            </a:r>
            <a:r>
              <a:rPr lang="en-US" sz="2600">
                <a:ea typeface="ＭＳ Ｐゴシック" charset="-128"/>
              </a:rPr>
              <a:t> = </a:t>
            </a:r>
            <a:r>
              <a:rPr lang="en-US" sz="2600" i="1">
                <a:ea typeface="ＭＳ Ｐゴシック" charset="-128"/>
              </a:rPr>
              <a:t>i</a:t>
            </a:r>
            <a:r>
              <a:rPr lang="en-US" sz="2600">
                <a:ea typeface="ＭＳ Ｐゴシック" charset="-128"/>
              </a:rPr>
              <a:t>·</a:t>
            </a:r>
            <a:r>
              <a:rPr lang="en-US" sz="2600" i="1">
                <a:ea typeface="ＭＳ Ｐゴシック" charset="-128"/>
              </a:rPr>
              <a:t>K</a:t>
            </a:r>
            <a:r>
              <a:rPr lang="en-US" sz="2600" baseline="-25000">
                <a:ea typeface="ＭＳ Ｐゴシック" charset="-128"/>
              </a:rPr>
              <a:t>f</a:t>
            </a:r>
            <a:r>
              <a:rPr lang="en-US" sz="2600">
                <a:ea typeface="ＭＳ Ｐゴシック" charset="-128"/>
              </a:rPr>
              <a:t>·</a:t>
            </a:r>
            <a:r>
              <a:rPr lang="en-US" sz="2600" i="1">
                <a:ea typeface="ＭＳ Ｐゴシック" charset="-128"/>
              </a:rPr>
              <a:t>m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Times" pitchFamily="18" charset="0"/>
              <a:buChar char="•"/>
            </a:pPr>
            <a:r>
              <a:rPr lang="en-US" sz="2400">
                <a:ea typeface="ＭＳ Ｐゴシック" charset="-128"/>
              </a:rPr>
              <a:t> (Deviations </a:t>
            </a:r>
            <a:r>
              <a:rPr lang="en-US" sz="2400">
                <a:ea typeface="ＭＳ Ｐゴシック" charset="-128"/>
                <a:sym typeface="Wingdings" pitchFamily="2" charset="2"/>
              </a:rPr>
              <a:t> </a:t>
            </a:r>
            <a:r>
              <a:rPr lang="en-US" sz="2400">
                <a:ea typeface="ＭＳ Ｐゴシック" charset="-128"/>
              </a:rPr>
              <a:t>ion pair formation.)</a:t>
            </a:r>
          </a:p>
        </p:txBody>
      </p:sp>
      <p:graphicFrame>
        <p:nvGraphicFramePr>
          <p:cNvPr id="60449" name="Object 33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60449" name="Equation" r:id="rId4" imgW="91080" imgH="164520" progId="Equation.3">
              <p:embed/>
            </p:oleObj>
          </a:graphicData>
        </a:graphic>
      </p:graphicFrame>
      <p:pic>
        <p:nvPicPr>
          <p:cNvPr id="604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676400"/>
            <a:ext cx="423545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Values of van</a:t>
            </a:r>
            <a:r>
              <a:rPr lang="ja-JP" altLang="en-US">
                <a:latin typeface="Arial"/>
                <a:cs typeface="Arial"/>
              </a:rPr>
              <a:t>’</a:t>
            </a:r>
            <a:r>
              <a:rPr lang="en-US">
                <a:latin typeface="Arial"/>
                <a:cs typeface="Arial"/>
              </a:rPr>
              <a:t>t Hoff Factors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576388"/>
            <a:ext cx="84963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Practice: Freezing Point </a:t>
            </a:r>
            <a:br>
              <a:rPr lang="en-US" sz="3900" dirty="0" smtClean="0">
                <a:latin typeface="Arial"/>
                <a:cs typeface="Arial"/>
              </a:rPr>
            </a:br>
            <a:r>
              <a:rPr lang="en-US" sz="3900" dirty="0" smtClean="0">
                <a:latin typeface="Arial"/>
                <a:cs typeface="Arial"/>
              </a:rPr>
              <a:t>Depression</a:t>
            </a:r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2743200"/>
          </a:xfrm>
        </p:spPr>
        <p:txBody>
          <a:bodyPr/>
          <a:lstStyle/>
          <a:p>
            <a:pPr marL="182563" indent="-6350" eaLnBrk="1" hangingPunct="1">
              <a:spcBef>
                <a:spcPts val="600"/>
              </a:spcBef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CaCl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is widely used to melt frozen precipitation on sidewalks after a winter storm. Could CaCl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melt ice at -20°C? Assume that the solubility of CaCl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at this temperature is 70.0 g/100.0 g of H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O and that the van</a:t>
            </a:r>
            <a:r>
              <a:rPr lang="ja-JP" altLang="en-US" sz="2800" smtClean="0">
                <a:latin typeface="Arial" charset="0"/>
                <a:ea typeface="ＭＳ Ｐゴシック" charset="-128"/>
                <a:cs typeface="Arial" charset="0"/>
              </a:rPr>
              <a:t>’</a:t>
            </a:r>
            <a:r>
              <a:rPr lang="en-US" sz="2800" smtClean="0">
                <a:latin typeface="Arial" charset="0"/>
                <a:cs typeface="Arial" charset="0"/>
              </a:rPr>
              <a:t>t Hoff factor for a saturated solution of CaCl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is 2.5 (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r>
              <a:rPr lang="en-US" sz="2800" smtClean="0">
                <a:latin typeface="Arial" charset="0"/>
                <a:cs typeface="Arial" charset="0"/>
              </a:rPr>
              <a:t> for water is 1.86 °C/m).</a:t>
            </a:r>
          </a:p>
        </p:txBody>
      </p:sp>
      <p:sp>
        <p:nvSpPr>
          <p:cNvPr id="131077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Energy Changes when Substances Dissolve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11.2 </a:t>
            </a:r>
            <a:r>
              <a:rPr lang="en-US" sz="2400" dirty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apor Pressure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11.4 Colligative Properties of Solutions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11.5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11.6 Using Colligative Properties to Determine Molar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 Mass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3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A07F7D-6CBC-46B8-911E-255C92D1A459}" type="slidenum">
              <a:rPr lang="en-US"/>
              <a:pPr/>
              <a:t>34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Osmosis: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Flow of fluid through a semipermeable membrane to balance the concentration of solutes in solutions on the two sides of the membrane</a:t>
            </a:r>
          </a:p>
          <a:p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Osmotic Pressure (</a:t>
            </a:r>
            <a:r>
              <a:rPr lang="en-US" i="1" smtClean="0">
                <a:solidFill>
                  <a:srgbClr val="0000FF"/>
                </a:solidFill>
                <a:latin typeface="Arial" charset="0"/>
                <a:cs typeface="Arial" charset="0"/>
                <a:sym typeface="Symbol" pitchFamily="18" charset="2"/>
              </a:rPr>
              <a:t> 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Pressure applied across a membrane to stop the flow of solvent through membrane</a:t>
            </a:r>
          </a:p>
          <a:p>
            <a:pPr lvl="1"/>
            <a:r>
              <a:rPr lang="en-US" i="1" smtClean="0">
                <a:latin typeface="Arial" charset="0"/>
                <a:cs typeface="Arial" charset="0"/>
                <a:sym typeface="Symbol" pitchFamily="18" charset="2"/>
              </a:rPr>
              <a:t>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 = </a:t>
            </a:r>
            <a:r>
              <a:rPr lang="en-US" i="1" smtClean="0">
                <a:latin typeface="Arial" charset="0"/>
                <a:cs typeface="Arial" charset="0"/>
                <a:sym typeface="Symbol" pitchFamily="18" charset="2"/>
              </a:rPr>
              <a:t>i 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MRT	(</a:t>
            </a:r>
            <a:r>
              <a:rPr lang="en-US" i="1" smtClean="0">
                <a:latin typeface="Arial" charset="0"/>
                <a:cs typeface="Arial" charset="0"/>
                <a:sym typeface="Symbol" pitchFamily="18" charset="2"/>
              </a:rPr>
              <a:t>M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 = molarity of solution)</a:t>
            </a:r>
            <a:endParaRPr lang="en-US" smtClean="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1534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latin typeface="Arial"/>
                <a:cs typeface="Arial"/>
              </a:rPr>
              <a:t>Osmosis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153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Osmosis at the Molecular Level</a:t>
            </a:r>
          </a:p>
        </p:txBody>
      </p:sp>
      <p:pic>
        <p:nvPicPr>
          <p:cNvPr id="136196" name="Picture 10"/>
          <p:cNvPicPr>
            <a:picLocks noChangeAspect="1" noChangeArrowheads="1"/>
          </p:cNvPicPr>
          <p:nvPr/>
        </p:nvPicPr>
        <p:blipFill>
          <a:blip r:embed="rId3"/>
          <a:srcRect r="47475"/>
          <a:stretch>
            <a:fillRect/>
          </a:stretch>
        </p:blipFill>
        <p:spPr bwMode="auto">
          <a:xfrm>
            <a:off x="762000" y="1271588"/>
            <a:ext cx="4038600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105400" y="2830513"/>
            <a:ext cx="2743200" cy="293687"/>
          </a:xfrm>
          <a:prstGeom prst="leftArrow">
            <a:avLst/>
          </a:prstGeom>
          <a:solidFill>
            <a:srgbClr val="FF0000"/>
          </a:solidFill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6800" y="3352800"/>
            <a:ext cx="373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n-lt"/>
                <a:cs typeface="Helvetica" pitchFamily="8" charset="0"/>
              </a:rPr>
              <a:t>Direction of solvent flow.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/>
          <a:srcRect l="53535"/>
          <a:stretch>
            <a:fillRect/>
          </a:stretch>
        </p:blipFill>
        <p:spPr bwMode="auto">
          <a:xfrm>
            <a:off x="4876800" y="1219200"/>
            <a:ext cx="373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5410200" y="1828800"/>
            <a:ext cx="1905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2057400"/>
            <a:ext cx="438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Osmosis: Medical Application</a:t>
            </a:r>
          </a:p>
        </p:txBody>
      </p:sp>
      <p:pic>
        <p:nvPicPr>
          <p:cNvPr id="13824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23975"/>
            <a:ext cx="64928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Reverse Osmosis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0292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191000" cy="3840163"/>
          </a:xfrm>
        </p:spPr>
        <p:txBody>
          <a:bodyPr/>
          <a:lstStyle/>
          <a:p>
            <a:r>
              <a:rPr lang="en-US" sz="2800" smtClean="0">
                <a:latin typeface="Arial" charset="0"/>
                <a:cs typeface="Arial" charset="0"/>
              </a:rPr>
              <a:t>Process in which solvent is forced through a semipermeable membrane, leaving a more concentrated solution behind</a:t>
            </a:r>
          </a:p>
          <a:p>
            <a:r>
              <a:rPr lang="en-US" sz="2800" smtClean="0">
                <a:latin typeface="Arial" charset="0"/>
                <a:cs typeface="Arial" charset="0"/>
              </a:rPr>
              <a:t>Application:  Desalination / water purification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5825" y="1219200"/>
            <a:ext cx="41433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0" y="1371600"/>
            <a:ext cx="6858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Energy Changes when Substances Dissolve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11.2 </a:t>
            </a:r>
            <a:r>
              <a:rPr lang="en-US" sz="2400" dirty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apor Pressure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11.3 Mixtures of Volatile Substances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11.4 Colligative Properties of Solutions</a:t>
            </a: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11.5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smosis and Osmotic Pressure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11.6 Using Colligative Properties to Determine Molar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Mass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1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78FF39-8B96-446D-90C6-092A9B829054}" type="slidenum">
              <a:rPr lang="en-US"/>
              <a:pPr/>
              <a:t>39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0650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Dissolution of Ionic Compound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482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1346200"/>
            <a:ext cx="83121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05800" cy="1477962"/>
          </a:xfrm>
        </p:spPr>
        <p:txBody>
          <a:bodyPr/>
          <a:lstStyle/>
          <a:p>
            <a:pPr>
              <a:defRPr/>
            </a:pPr>
            <a:r>
              <a:rPr lang="en-US" sz="3900" dirty="0" smtClean="0">
                <a:latin typeface="Arial"/>
                <a:cs typeface="Arial"/>
              </a:rPr>
              <a:t>Molar Mass from </a:t>
            </a:r>
            <a:r>
              <a:rPr lang="en-US" sz="3900" dirty="0" err="1" smtClean="0">
                <a:latin typeface="Arial"/>
                <a:cs typeface="Arial"/>
              </a:rPr>
              <a:t>Colligative</a:t>
            </a:r>
            <a:r>
              <a:rPr lang="en-US" sz="3900" dirty="0" smtClean="0">
                <a:latin typeface="Arial"/>
                <a:cs typeface="Arial"/>
              </a:rPr>
              <a:t> Properties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74820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2672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Rearrange colligative property relationships:</a:t>
            </a:r>
          </a:p>
          <a:p>
            <a:pPr lvl="1"/>
            <a:r>
              <a:rPr lang="el-GR" smtClean="0">
                <a:latin typeface="Arial" charset="0"/>
                <a:cs typeface="Arial" charset="0"/>
              </a:rPr>
              <a:t>Δ</a:t>
            </a:r>
            <a:r>
              <a:rPr lang="en-US" i="1" smtClean="0">
                <a:latin typeface="Arial" charset="0"/>
                <a:cs typeface="Arial" charset="0"/>
              </a:rPr>
              <a:t>T</a:t>
            </a:r>
            <a:r>
              <a:rPr lang="en-US" baseline="-25000" smtClean="0">
                <a:latin typeface="Arial" charset="0"/>
                <a:cs typeface="Arial" charset="0"/>
              </a:rPr>
              <a:t>f</a:t>
            </a:r>
            <a:r>
              <a:rPr lang="en-US" smtClean="0">
                <a:latin typeface="Arial" charset="0"/>
                <a:cs typeface="Arial" charset="0"/>
              </a:rPr>
              <a:t>, </a:t>
            </a:r>
            <a:r>
              <a:rPr lang="el-GR" smtClean="0">
                <a:latin typeface="Arial" charset="0"/>
                <a:cs typeface="Arial" charset="0"/>
              </a:rPr>
              <a:t>Δ</a:t>
            </a:r>
            <a:r>
              <a:rPr lang="en-US" i="1" smtClean="0">
                <a:latin typeface="Arial" charset="0"/>
                <a:cs typeface="Arial" charset="0"/>
              </a:rPr>
              <a:t>T</a:t>
            </a:r>
            <a:r>
              <a:rPr lang="en-US" baseline="-25000" smtClean="0">
                <a:latin typeface="Arial" charset="0"/>
                <a:cs typeface="Arial" charset="0"/>
              </a:rPr>
              <a:t>b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/>
            <a:endParaRPr lang="en-US" sz="2600" smtClean="0">
              <a:latin typeface="Arial" charset="0"/>
              <a:cs typeface="Arial" charset="0"/>
            </a:endParaRPr>
          </a:p>
          <a:p>
            <a:pPr lvl="1"/>
            <a:endParaRPr lang="en-US" sz="2600" smtClean="0">
              <a:latin typeface="Arial" charset="0"/>
              <a:cs typeface="Arial" charset="0"/>
            </a:endParaRP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Osmotic Pressure:</a:t>
            </a:r>
          </a:p>
          <a:p>
            <a:pPr lvl="2">
              <a:buFontTx/>
              <a:buNone/>
            </a:pPr>
            <a:endParaRPr lang="en-US" sz="2200" smtClean="0">
              <a:latin typeface="Arial" charset="0"/>
              <a:cs typeface="Arial" charset="0"/>
            </a:endParaRPr>
          </a:p>
          <a:p>
            <a:pPr lvl="2"/>
            <a:endParaRPr lang="en-US" sz="2200" smtClean="0">
              <a:latin typeface="Arial" charset="0"/>
              <a:cs typeface="Arial" charset="0"/>
            </a:endParaRP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Typically used only for nonelectrolyte solutes</a:t>
            </a:r>
          </a:p>
          <a:p>
            <a:pPr lvl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(Osmotic pressure most common application)</a:t>
            </a:r>
          </a:p>
        </p:txBody>
      </p:sp>
      <p:graphicFrame>
        <p:nvGraphicFramePr>
          <p:cNvPr id="74815" name="Object 63"/>
          <p:cNvGraphicFramePr>
            <a:graphicFrameLocks noChangeAspect="1"/>
          </p:cNvGraphicFramePr>
          <p:nvPr/>
        </p:nvGraphicFramePr>
        <p:xfrm>
          <a:off x="2079625" y="2438400"/>
          <a:ext cx="6191250" cy="1193800"/>
        </p:xfrm>
        <a:graphic>
          <a:graphicData uri="http://schemas.openxmlformats.org/presentationml/2006/ole">
            <p:oleObj spid="_x0000_s74815" name="Equation" r:id="rId3" imgW="3517050" imgH="609600" progId="">
              <p:embed/>
            </p:oleObj>
          </a:graphicData>
        </a:graphic>
      </p:graphicFrame>
      <p:graphicFrame>
        <p:nvGraphicFramePr>
          <p:cNvPr id="74816" name="Object 64"/>
          <p:cNvGraphicFramePr>
            <a:graphicFrameLocks noChangeAspect="1"/>
          </p:cNvGraphicFramePr>
          <p:nvPr/>
        </p:nvGraphicFramePr>
        <p:xfrm>
          <a:off x="3063875" y="3733800"/>
          <a:ext cx="5072063" cy="1231900"/>
        </p:xfrm>
        <a:graphic>
          <a:graphicData uri="http://schemas.openxmlformats.org/presentationml/2006/ole">
            <p:oleObj spid="_x0000_s74816" name="Equation" r:id="rId4" imgW="2399818" imgH="58424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Practice: Molar Mass from </a:t>
            </a:r>
            <a:r>
              <a:rPr lang="en-US" sz="3900" dirty="0" err="1" smtClean="0">
                <a:latin typeface="Arial"/>
                <a:cs typeface="Arial"/>
              </a:rPr>
              <a:t>Colligative</a:t>
            </a:r>
            <a:r>
              <a:rPr lang="en-US" sz="3900" dirty="0" smtClean="0">
                <a:latin typeface="Arial"/>
                <a:cs typeface="Arial"/>
              </a:rPr>
              <a:t> Properties</a:t>
            </a:r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2362200"/>
          </a:xfrm>
        </p:spPr>
        <p:txBody>
          <a:bodyPr/>
          <a:lstStyle/>
          <a:p>
            <a:pPr marL="182563" indent="-182563" eaLnBrk="1" hangingPunct="1">
              <a:spcBef>
                <a:spcPct val="0"/>
              </a:spcBef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	</a:t>
            </a:r>
            <a:r>
              <a:rPr lang="en-US" sz="3000" smtClean="0">
                <a:latin typeface="Arial" charset="0"/>
                <a:cs typeface="Arial" charset="0"/>
              </a:rPr>
              <a:t>The freezing point of a solution prepared by dissolving 1.50  × 10</a:t>
            </a:r>
            <a:r>
              <a:rPr lang="en-US" sz="3000" baseline="30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 mg of caffeine in 10.0 g of camphor is 3.07°C lower than that of pure camphor (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f</a:t>
            </a:r>
            <a:r>
              <a:rPr lang="en-US" sz="3000" smtClean="0">
                <a:latin typeface="Arial" charset="0"/>
                <a:cs typeface="Arial" charset="0"/>
              </a:rPr>
              <a:t> = 39.7°C/m).  What is the molar mass of caffeine?</a:t>
            </a:r>
          </a:p>
        </p:txBody>
      </p:sp>
      <p:sp>
        <p:nvSpPr>
          <p:cNvPr id="144389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0650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ChemTours</a:t>
            </a:r>
            <a:r>
              <a:rPr lang="en-US" dirty="0" smtClean="0"/>
              <a:t>: Chapter 11</a:t>
            </a:r>
            <a:endParaRPr lang="en-US" dirty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BD024F-9A62-4227-B05F-19B653A05869}" type="slidenum">
              <a:rPr lang="en-US"/>
              <a:pPr/>
              <a:t>42</a:t>
            </a:fld>
            <a:endParaRPr lang="en-US"/>
          </a:p>
        </p:txBody>
      </p:sp>
      <p:sp>
        <p:nvSpPr>
          <p:cNvPr id="146437" name="TextBox 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6248400" y="3505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FF"/>
                </a:solidFill>
                <a:latin typeface="Calibri" pitchFamily="34" charset="0"/>
                <a:hlinkClick r:id="rId3"/>
              </a:rPr>
              <a:t>Click here to launch the ChemTours website</a:t>
            </a:r>
            <a:endParaRPr lang="en-US" b="1" u="sng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46438" name="Picture 6" descr="Screen Shot 2014-01-14 at 3.44.54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00200"/>
            <a:ext cx="594360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/>
              <a:t>This concludes the Lecture PowerPoint presentation for </a:t>
            </a:r>
            <a:br>
              <a:rPr lang="en-US" smtClean="0"/>
            </a:br>
            <a:r>
              <a:rPr lang="en-US" smtClean="0"/>
              <a:t>Chapter 11</a:t>
            </a: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1CE918E-CC3E-463F-88A7-D1AB22BC09C9}" type="slidenum">
              <a:rPr lang="en-US">
                <a:solidFill>
                  <a:schemeClr val="tx1"/>
                </a:solidFill>
              </a:rPr>
              <a:pPr eaLnBrk="0" hangingPunct="0"/>
              <a:t>43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7353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Lattice Energy</a:t>
            </a:r>
          </a:p>
        </p:txBody>
      </p:sp>
      <p:sp>
        <p:nvSpPr>
          <p:cNvPr id="819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2590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Lattice Energy (</a:t>
            </a:r>
            <a:r>
              <a:rPr lang="en-US" i="1" smtClean="0">
                <a:solidFill>
                  <a:srgbClr val="0000FF"/>
                </a:solidFill>
                <a:latin typeface="Arial" charset="0"/>
                <a:cs typeface="Arial" charset="0"/>
              </a:rPr>
              <a:t>U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):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Energy released when 1 mol of an ionic compound forms from its free ions in the gas phase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             </a:t>
            </a:r>
            <a:r>
              <a:rPr lang="en-US" sz="2800" smtClean="0">
                <a:latin typeface="Arial" charset="0"/>
                <a:cs typeface="Arial" charset="0"/>
              </a:rPr>
              <a:t>M</a:t>
            </a:r>
            <a:r>
              <a:rPr lang="en-US" sz="2800" baseline="30000" smtClean="0">
                <a:latin typeface="Arial" charset="0"/>
                <a:cs typeface="Arial" charset="0"/>
              </a:rPr>
              <a:t>+</a:t>
            </a:r>
            <a:r>
              <a:rPr lang="en-US" sz="2800" baseline="-25000" smtClean="0">
                <a:latin typeface="Arial" charset="0"/>
                <a:cs typeface="Arial" charset="0"/>
              </a:rPr>
              <a:t>(</a:t>
            </a:r>
            <a:r>
              <a:rPr lang="en-US" sz="2800" i="1" baseline="-25000" smtClean="0">
                <a:latin typeface="Arial" charset="0"/>
                <a:cs typeface="Arial" charset="0"/>
              </a:rPr>
              <a:t>g</a:t>
            </a:r>
            <a:r>
              <a:rPr lang="en-US" sz="2800" baseline="-25000" smtClean="0">
                <a:latin typeface="Arial" charset="0"/>
                <a:cs typeface="Arial" charset="0"/>
              </a:rPr>
              <a:t>)</a:t>
            </a:r>
            <a:r>
              <a:rPr lang="en-US" sz="2800" smtClean="0">
                <a:latin typeface="Arial" charset="0"/>
                <a:cs typeface="Arial" charset="0"/>
              </a:rPr>
              <a:t>  +  X</a:t>
            </a:r>
            <a:r>
              <a:rPr lang="en-US" sz="2800" baseline="30000" smtClean="0">
                <a:latin typeface="Arial" charset="0"/>
                <a:cs typeface="Arial" charset="0"/>
              </a:rPr>
              <a:t>-</a:t>
            </a:r>
            <a:r>
              <a:rPr lang="en-US" sz="2800" baseline="-25000" smtClean="0">
                <a:latin typeface="Arial" charset="0"/>
                <a:cs typeface="Arial" charset="0"/>
              </a:rPr>
              <a:t>(</a:t>
            </a:r>
            <a:r>
              <a:rPr lang="en-US" sz="2800" i="1" baseline="-25000" smtClean="0">
                <a:latin typeface="Arial" charset="0"/>
                <a:cs typeface="Arial" charset="0"/>
              </a:rPr>
              <a:t>g</a:t>
            </a:r>
            <a:r>
              <a:rPr lang="en-US" sz="2800" baseline="-25000" smtClean="0">
                <a:latin typeface="Arial" charset="0"/>
                <a:cs typeface="Arial" charset="0"/>
              </a:rPr>
              <a:t>)</a:t>
            </a:r>
            <a:r>
              <a:rPr lang="en-US" sz="2800" smtClean="0">
                <a:latin typeface="Arial" charset="0"/>
                <a:cs typeface="Arial" charset="0"/>
              </a:rPr>
              <a:t>  →  MX(</a:t>
            </a:r>
            <a:r>
              <a:rPr lang="en-US" sz="2800" i="1" smtClean="0">
                <a:latin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cs typeface="Arial" charset="0"/>
              </a:rPr>
              <a:t>)</a:t>
            </a:r>
          </a:p>
        </p:txBody>
      </p:sp>
      <p:graphicFrame>
        <p:nvGraphicFramePr>
          <p:cNvPr id="81949" name="Object 29"/>
          <p:cNvGraphicFramePr>
            <a:graphicFrameLocks noChangeAspect="1"/>
          </p:cNvGraphicFramePr>
          <p:nvPr/>
        </p:nvGraphicFramePr>
        <p:xfrm>
          <a:off x="3200400" y="4343400"/>
          <a:ext cx="2209800" cy="903288"/>
        </p:xfrm>
        <a:graphic>
          <a:graphicData uri="http://schemas.openxmlformats.org/presentationml/2006/ole">
            <p:oleObj spid="_x0000_s81949" name="Equation" r:id="rId4" imgW="1738462" imgH="711690" progId="">
              <p:embed/>
            </p:oleObj>
          </a:graphicData>
        </a:graphic>
      </p:graphicFrame>
      <p:sp>
        <p:nvSpPr>
          <p:cNvPr id="81954" name="TextBox 4"/>
          <p:cNvSpPr txBox="1">
            <a:spLocks noChangeArrowheads="1"/>
          </p:cNvSpPr>
          <p:nvPr/>
        </p:nvSpPr>
        <p:spPr bwMode="auto">
          <a:xfrm>
            <a:off x="1524000" y="5257800"/>
            <a:ext cx="6934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where </a:t>
            </a:r>
            <a:r>
              <a:rPr lang="en-US" sz="2800" i="1"/>
              <a:t>k</a:t>
            </a:r>
            <a:r>
              <a:rPr lang="en-US" sz="2800"/>
              <a:t> is proportionality constant and depends on lattice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Arial"/>
              </a:rPr>
              <a:t>∆</a:t>
            </a:r>
            <a:r>
              <a:rPr lang="en-US" dirty="0" err="1" smtClean="0">
                <a:cs typeface="Arial"/>
              </a:rPr>
              <a:t>H</a:t>
            </a:r>
            <a:r>
              <a:rPr lang="en-US" baseline="-25000" dirty="0" err="1" smtClean="0">
                <a:cs typeface="Arial"/>
              </a:rPr>
              <a:t>ion</a:t>
            </a:r>
            <a:r>
              <a:rPr lang="en-US" baseline="-25000" dirty="0" smtClean="0">
                <a:cs typeface="Arial"/>
              </a:rPr>
              <a:t>–ion</a:t>
            </a:r>
            <a:endParaRPr lang="en-US" dirty="0">
              <a:cs typeface="Arial"/>
            </a:endParaRPr>
          </a:p>
        </p:txBody>
      </p:sp>
      <p:sp>
        <p:nvSpPr>
          <p:cNvPr id="83972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924800" cy="4191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Lattice Energy (</a:t>
            </a:r>
            <a:r>
              <a:rPr lang="en-US" i="1" smtClean="0">
                <a:latin typeface="Arial" charset="0"/>
                <a:cs typeface="Arial" charset="0"/>
              </a:rPr>
              <a:t>U</a:t>
            </a:r>
            <a:r>
              <a:rPr lang="en-US" smtClean="0">
                <a:latin typeface="Arial" charset="0"/>
                <a:cs typeface="Arial" charset="0"/>
              </a:rPr>
              <a:t>): </a:t>
            </a:r>
            <a:r>
              <a:rPr lang="en-US" u="sng" smtClean="0">
                <a:latin typeface="Arial" charset="0"/>
                <a:cs typeface="Arial" charset="0"/>
              </a:rPr>
              <a:t>Energy released</a:t>
            </a:r>
            <a:r>
              <a:rPr lang="en-US" smtClean="0">
                <a:latin typeface="Arial" charset="0"/>
                <a:cs typeface="Arial" charset="0"/>
              </a:rPr>
              <a:t> when crystal lattice is formed</a:t>
            </a:r>
          </a:p>
          <a:p>
            <a:r>
              <a:rPr lang="en-US" smtClean="0">
                <a:latin typeface="Arial" charset="0"/>
                <a:cs typeface="Arial" charset="0"/>
              </a:rPr>
              <a:t>∆</a:t>
            </a:r>
            <a:r>
              <a:rPr lang="en-US" i="1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ion–ion</a:t>
            </a:r>
            <a:r>
              <a:rPr lang="en-US" smtClean="0">
                <a:latin typeface="Arial" charset="0"/>
                <a:cs typeface="Arial" charset="0"/>
              </a:rPr>
              <a:t> = </a:t>
            </a:r>
            <a:r>
              <a:rPr lang="en-US" u="sng" smtClean="0">
                <a:latin typeface="Arial" charset="0"/>
                <a:cs typeface="Arial" charset="0"/>
              </a:rPr>
              <a:t>Energy required</a:t>
            </a:r>
            <a:r>
              <a:rPr lang="en-US" smtClean="0">
                <a:latin typeface="Arial" charset="0"/>
                <a:cs typeface="Arial" charset="0"/>
              </a:rPr>
              <a:t> to remove ions from crystal lattice</a:t>
            </a:r>
          </a:p>
          <a:p>
            <a:pPr lvl="1" algn="ctr">
              <a:buFontTx/>
              <a:buNone/>
            </a:pPr>
            <a:r>
              <a:rPr lang="en-US" sz="3200" smtClean="0">
                <a:latin typeface="Arial" charset="0"/>
                <a:cs typeface="Arial" charset="0"/>
              </a:rPr>
              <a:t>∆</a:t>
            </a:r>
            <a:r>
              <a:rPr lang="en-US" sz="3200" i="1" smtClean="0">
                <a:latin typeface="Arial" charset="0"/>
                <a:cs typeface="Arial" charset="0"/>
              </a:rPr>
              <a:t>H</a:t>
            </a:r>
            <a:r>
              <a:rPr lang="en-US" sz="3200" baseline="-25000" smtClean="0">
                <a:latin typeface="Arial" charset="0"/>
                <a:cs typeface="Arial" charset="0"/>
              </a:rPr>
              <a:t>ion–ion </a:t>
            </a:r>
            <a:r>
              <a:rPr lang="en-US" sz="3200" smtClean="0">
                <a:latin typeface="Arial" charset="0"/>
                <a:cs typeface="Arial" charset="0"/>
              </a:rPr>
              <a:t> =  –</a:t>
            </a:r>
            <a:r>
              <a:rPr lang="en-US" sz="3200" i="1" smtClean="0">
                <a:latin typeface="Arial" charset="0"/>
                <a:cs typeface="Arial" charset="0"/>
              </a:rPr>
              <a:t>U</a:t>
            </a:r>
          </a:p>
          <a:p>
            <a:pPr lvl="1" algn="ctr">
              <a:buFontTx/>
              <a:buNone/>
            </a:pPr>
            <a:endParaRPr lang="en-US" sz="3200" baseline="-25000" smtClean="0">
              <a:latin typeface="Arial" charset="0"/>
              <a:cs typeface="Arial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en-US" sz="3200" smtClean="0">
                <a:latin typeface="Arial" charset="0"/>
                <a:cs typeface="Arial" charset="0"/>
              </a:rPr>
              <a:t>And:   ∆</a:t>
            </a:r>
            <a:r>
              <a:rPr lang="en-US" sz="3200" i="1" smtClean="0">
                <a:latin typeface="Arial" charset="0"/>
                <a:cs typeface="Arial" charset="0"/>
              </a:rPr>
              <a:t>H</a:t>
            </a:r>
            <a:r>
              <a:rPr lang="en-US" sz="3200" baseline="-25000" smtClean="0">
                <a:latin typeface="Arial" charset="0"/>
                <a:cs typeface="Arial" charset="0"/>
              </a:rPr>
              <a:t>soln</a:t>
            </a:r>
            <a:r>
              <a:rPr lang="en-US" sz="3200" baseline="30000" smtClean="0">
                <a:latin typeface="Arial" charset="0"/>
                <a:cs typeface="Arial" charset="0"/>
              </a:rPr>
              <a:t> = </a:t>
            </a:r>
            <a:r>
              <a:rPr lang="en-US" sz="3200" smtClean="0">
                <a:latin typeface="Arial" charset="0"/>
                <a:cs typeface="Arial" charset="0"/>
              </a:rPr>
              <a:t> ∆</a:t>
            </a:r>
            <a:r>
              <a:rPr lang="en-US" sz="3200" i="1" smtClean="0">
                <a:latin typeface="Arial" charset="0"/>
                <a:cs typeface="Arial" charset="0"/>
              </a:rPr>
              <a:t>H</a:t>
            </a:r>
            <a:r>
              <a:rPr lang="en-US" sz="3200" baseline="-25000" smtClean="0">
                <a:latin typeface="Arial" charset="0"/>
                <a:cs typeface="Arial" charset="0"/>
              </a:rPr>
              <a:t>hydration </a:t>
            </a:r>
            <a:r>
              <a:rPr lang="en-US" sz="3200" smtClean="0">
                <a:latin typeface="Arial" charset="0"/>
                <a:cs typeface="Arial" charset="0"/>
              </a:rPr>
              <a:t>– </a:t>
            </a:r>
            <a:r>
              <a:rPr lang="en-US" sz="3200" i="1" smtClean="0">
                <a:latin typeface="Arial" charset="0"/>
                <a:cs typeface="Arial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924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Born–Haber Cycle and  Lattice Energy </a:t>
            </a:r>
          </a:p>
        </p:txBody>
      </p:sp>
      <p:sp>
        <p:nvSpPr>
          <p:cNvPr id="84996" name="TextBox 4"/>
          <p:cNvSpPr txBox="1">
            <a:spLocks noChangeArrowheads="1"/>
          </p:cNvSpPr>
          <p:nvPr/>
        </p:nvSpPr>
        <p:spPr bwMode="auto">
          <a:xfrm>
            <a:off x="533400" y="15240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ea typeface="ＭＳ Ｐゴシック" charset="-128"/>
              </a:rPr>
              <a:t> </a:t>
            </a:r>
            <a:r>
              <a:rPr lang="en-US" sz="3200">
                <a:solidFill>
                  <a:srgbClr val="0000FF"/>
                </a:solidFill>
                <a:ea typeface="ＭＳ Ｐゴシック" charset="-128"/>
              </a:rPr>
              <a:t>Born–Haber Cycle:</a:t>
            </a:r>
          </a:p>
          <a:p>
            <a:pPr lvl="1">
              <a:buFont typeface="Arial" charset="0"/>
              <a:buChar char="•"/>
            </a:pPr>
            <a:r>
              <a:rPr lang="en-US">
                <a:ea typeface="ＭＳ Ｐゴシック" charset="-128"/>
              </a:rPr>
              <a:t> </a:t>
            </a:r>
            <a:r>
              <a:rPr lang="en-US" sz="2600">
                <a:ea typeface="ＭＳ Ｐゴシック" charset="-128"/>
              </a:rPr>
              <a:t>Series of steps with corresponding </a:t>
            </a:r>
            <a:r>
              <a:rPr lang="en-US" sz="2600">
                <a:ea typeface="ＭＳ Ｐゴシック" charset="-128"/>
                <a:sym typeface="Symbol" pitchFamily="18" charset="2"/>
              </a:rPr>
              <a:t>Hs </a:t>
            </a:r>
            <a:r>
              <a:rPr lang="en-US" sz="2600">
                <a:ea typeface="ＭＳ Ｐゴシック" charset="-128"/>
              </a:rPr>
              <a:t>that describe the formation of an ionic solid from its elements</a:t>
            </a: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</a:rPr>
              <a:t>  e.g., Na(</a:t>
            </a:r>
            <a:r>
              <a:rPr lang="en-US" sz="2600" i="1">
                <a:ea typeface="ＭＳ Ｐゴシック" charset="-128"/>
              </a:rPr>
              <a:t>s</a:t>
            </a:r>
            <a:r>
              <a:rPr lang="en-US" sz="2600">
                <a:ea typeface="ＭＳ Ｐゴシック" charset="-128"/>
              </a:rPr>
              <a:t>) + ½ Cl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→ NaCl(</a:t>
            </a:r>
            <a:r>
              <a:rPr lang="en-US" sz="2600" i="1">
                <a:ea typeface="ＭＳ Ｐゴシック" charset="-128"/>
              </a:rPr>
              <a:t>s</a:t>
            </a:r>
            <a:r>
              <a:rPr lang="en-US" sz="2600">
                <a:ea typeface="ＭＳ Ｐゴシック" charset="-128"/>
              </a:rPr>
              <a:t>)  ∆</a:t>
            </a:r>
            <a:r>
              <a:rPr lang="en-US" sz="2600" i="1">
                <a:ea typeface="ＭＳ Ｐゴシック" charset="-128"/>
              </a:rPr>
              <a:t>H</a:t>
            </a:r>
            <a:r>
              <a:rPr lang="en-US" sz="2600" baseline="-25000">
                <a:ea typeface="ＭＳ Ｐゴシック" charset="-128"/>
              </a:rPr>
              <a:t>f</a:t>
            </a:r>
            <a:r>
              <a:rPr lang="en-US" sz="2600" baseline="30000">
                <a:ea typeface="ＭＳ Ｐゴシック" charset="-128"/>
                <a:sym typeface="Symbol" pitchFamily="18" charset="2"/>
              </a:rPr>
              <a:t> </a:t>
            </a:r>
            <a:r>
              <a:rPr lang="en-US" sz="2600">
                <a:ea typeface="ＭＳ Ｐゴシック" charset="-128"/>
                <a:sym typeface="Symbol" pitchFamily="18" charset="2"/>
              </a:rPr>
              <a:t>= -411.2 kJ</a:t>
            </a:r>
          </a:p>
          <a:p>
            <a:pPr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</a:t>
            </a:r>
            <a:r>
              <a:rPr lang="en-US" sz="3200">
                <a:ea typeface="ＭＳ Ｐゴシック" charset="-128"/>
                <a:sym typeface="Symbol" pitchFamily="18" charset="2"/>
              </a:rPr>
              <a:t>Steps:</a:t>
            </a: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1. Sublimation of 1 mol Na(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s</a:t>
            </a:r>
            <a:r>
              <a:rPr lang="en-US" sz="2600">
                <a:ea typeface="ＭＳ Ｐゴシック" charset="-128"/>
                <a:sym typeface="Symbol" pitchFamily="18" charset="2"/>
              </a:rPr>
              <a:t>) → Na(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g</a:t>
            </a:r>
            <a:r>
              <a:rPr lang="en-US" sz="2600">
                <a:ea typeface="ＭＳ Ｐゴシック" charset="-128"/>
                <a:sym typeface="Symbol" pitchFamily="18" charset="2"/>
              </a:rPr>
              <a:t>) = ∆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H</a:t>
            </a:r>
            <a:r>
              <a:rPr lang="en-US" sz="2600" baseline="-25000">
                <a:ea typeface="ＭＳ Ｐゴシック" charset="-128"/>
                <a:sym typeface="Symbol" pitchFamily="18" charset="2"/>
              </a:rPr>
              <a:t>sub</a:t>
            </a:r>
            <a:endParaRPr lang="en-US" sz="2600">
              <a:ea typeface="ＭＳ Ｐゴシック" charset="-128"/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2. Breaking bonds of ½ mol of Cl</a:t>
            </a:r>
            <a:r>
              <a:rPr lang="en-US" sz="2600" baseline="-25000">
                <a:ea typeface="ＭＳ Ｐゴシック" charset="-128"/>
                <a:sym typeface="Symbol" pitchFamily="18" charset="2"/>
              </a:rPr>
              <a:t>2</a:t>
            </a:r>
            <a:r>
              <a:rPr lang="en-US" sz="2600">
                <a:ea typeface="ＭＳ Ｐゴシック" charset="-128"/>
                <a:sym typeface="Symbol" pitchFamily="18" charset="2"/>
              </a:rPr>
              <a:t>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g</a:t>
            </a:r>
            <a:r>
              <a:rPr lang="en-US" sz="2600">
                <a:ea typeface="ＭＳ Ｐゴシック" charset="-128"/>
                <a:sym typeface="Symbol" pitchFamily="18" charset="2"/>
              </a:rPr>
              <a:t>)    = ½ ∆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H</a:t>
            </a:r>
            <a:r>
              <a:rPr lang="en-US" sz="2600" baseline="-25000">
                <a:ea typeface="ＭＳ Ｐゴシック" charset="-128"/>
                <a:sym typeface="Symbol" pitchFamily="18" charset="2"/>
              </a:rPr>
              <a:t>BE</a:t>
            </a: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3. Ionization of 1 mol Na(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g</a:t>
            </a:r>
            <a:r>
              <a:rPr lang="en-US" sz="2600">
                <a:ea typeface="ＭＳ Ｐゴシック" charset="-128"/>
                <a:sym typeface="Symbol" pitchFamily="18" charset="2"/>
              </a:rPr>
              <a:t>) atoms        = IE</a:t>
            </a:r>
            <a:r>
              <a:rPr lang="en-US" sz="2600" baseline="-25000">
                <a:ea typeface="ＭＳ Ｐゴシック" charset="-128"/>
                <a:sym typeface="Symbol" pitchFamily="18" charset="2"/>
              </a:rPr>
              <a:t>1</a:t>
            </a:r>
            <a:endParaRPr lang="en-US" sz="2600">
              <a:ea typeface="ＭＳ Ｐゴシック" charset="-128"/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4. Ionization of 1 mol Cl(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g</a:t>
            </a:r>
            <a:r>
              <a:rPr lang="en-US" sz="2600">
                <a:ea typeface="ＭＳ Ｐゴシック" charset="-128"/>
                <a:sym typeface="Symbol" pitchFamily="18" charset="2"/>
              </a:rPr>
              <a:t>) atoms         = EA</a:t>
            </a:r>
            <a:r>
              <a:rPr lang="en-US" sz="2600" baseline="-25000">
                <a:ea typeface="ＭＳ Ｐゴシック" charset="-128"/>
                <a:sym typeface="Symbol" pitchFamily="18" charset="2"/>
              </a:rPr>
              <a:t>1</a:t>
            </a:r>
            <a:endParaRPr lang="en-US" sz="2600">
              <a:ea typeface="ＭＳ Ｐゴシック" charset="-128"/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en-US" sz="2600">
                <a:ea typeface="ＭＳ Ｐゴシック" charset="-128"/>
                <a:sym typeface="Symbol" pitchFamily="18" charset="2"/>
              </a:rPr>
              <a:t> 5. Formation of 1 mol NaCl(</a:t>
            </a:r>
            <a:r>
              <a:rPr lang="en-US" sz="2600" i="1">
                <a:ea typeface="ＭＳ Ｐゴシック" charset="-128"/>
                <a:sym typeface="Symbol" pitchFamily="18" charset="2"/>
              </a:rPr>
              <a:t>s</a:t>
            </a:r>
            <a:r>
              <a:rPr lang="en-US" sz="2600">
                <a:ea typeface="ＭＳ Ｐゴシック" charset="-128"/>
                <a:sym typeface="Symbol" pitchFamily="18" charset="2"/>
              </a:rPr>
              <a:t>) from ions(g) = U</a:t>
            </a:r>
            <a:endParaRPr lang="en-US" sz="26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4"/>
          <p:cNvSpPr txBox="1">
            <a:spLocks noChangeArrowheads="1"/>
          </p:cNvSpPr>
          <p:nvPr/>
        </p:nvSpPr>
        <p:spPr bwMode="auto">
          <a:xfrm>
            <a:off x="762000" y="1524000"/>
            <a:ext cx="2593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 ∆</a:t>
            </a:r>
            <a:r>
              <a:rPr lang="en-US" sz="3200" i="1">
                <a:latin typeface="Helvetica" pitchFamily="34" charset="0"/>
                <a:ea typeface="ＭＳ Ｐゴシック" charset="-128"/>
                <a:cs typeface="Helvetica" pitchFamily="34" charset="0"/>
              </a:rPr>
              <a:t>H</a:t>
            </a:r>
            <a:r>
              <a:rPr lang="en-US" sz="3200" baseline="-25000">
                <a:latin typeface="Helvetica" pitchFamily="34" charset="0"/>
                <a:ea typeface="ＭＳ Ｐゴシック" charset="-128"/>
                <a:cs typeface="Helvetica" pitchFamily="34" charset="0"/>
              </a:rPr>
              <a:t>f</a:t>
            </a:r>
            <a:r>
              <a:rPr lang="en-US" sz="3200" baseline="30000">
                <a:latin typeface="Helvetica" pitchFamily="34" charset="0"/>
                <a:ea typeface="ＭＳ Ｐゴシック" charset="-128"/>
                <a:cs typeface="Helvetica" pitchFamily="34" charset="0"/>
                <a:sym typeface="Symbol" pitchFamily="18" charset="2"/>
              </a:rPr>
              <a:t> </a:t>
            </a:r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  <a:sym typeface="Symbol" pitchFamily="18" charset="2"/>
              </a:rPr>
              <a:t>= </a:t>
            </a:r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∆</a:t>
            </a:r>
            <a:r>
              <a:rPr lang="en-US" sz="3200" i="1">
                <a:latin typeface="Helvetica" pitchFamily="34" charset="0"/>
                <a:ea typeface="ＭＳ Ｐゴシック" charset="-128"/>
                <a:cs typeface="Helvetica" pitchFamily="34" charset="0"/>
              </a:rPr>
              <a:t>H</a:t>
            </a:r>
            <a:r>
              <a:rPr lang="en-US" sz="3200" baseline="-25000">
                <a:latin typeface="Helvetica" pitchFamily="34" charset="0"/>
                <a:ea typeface="ＭＳ Ｐゴシック" charset="-128"/>
                <a:cs typeface="Helvetica" pitchFamily="34" charset="0"/>
              </a:rPr>
              <a:t>sub</a:t>
            </a:r>
            <a:endParaRPr lang="en-US" sz="3200">
              <a:latin typeface="Helvetica" pitchFamily="34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343400"/>
            <a:ext cx="533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extBox 6"/>
          <p:cNvSpPr txBox="1">
            <a:spLocks noChangeArrowheads="1"/>
          </p:cNvSpPr>
          <p:nvPr/>
        </p:nvSpPr>
        <p:spPr bwMode="auto">
          <a:xfrm>
            <a:off x="3352800" y="1524000"/>
            <a:ext cx="190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+ ½ ∆</a:t>
            </a:r>
            <a:r>
              <a:rPr lang="en-US" sz="3200" i="1">
                <a:latin typeface="Helvetica" pitchFamily="34" charset="0"/>
                <a:ea typeface="ＭＳ Ｐゴシック" charset="-128"/>
                <a:cs typeface="Helvetica" pitchFamily="34" charset="0"/>
              </a:rPr>
              <a:t>H</a:t>
            </a:r>
            <a:r>
              <a:rPr lang="en-US" sz="3200" baseline="-25000">
                <a:latin typeface="Helvetica" pitchFamily="34" charset="0"/>
                <a:ea typeface="ＭＳ Ｐゴシック" charset="-128"/>
                <a:cs typeface="Helvetica" pitchFamily="34" charset="0"/>
              </a:rPr>
              <a:t>BE</a:t>
            </a:r>
            <a:endParaRPr lang="en-US" sz="3200">
              <a:latin typeface="Helvetica" pitchFamily="34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87044" name="TextBox 8"/>
          <p:cNvSpPr txBox="1">
            <a:spLocks noChangeArrowheads="1"/>
          </p:cNvSpPr>
          <p:nvPr/>
        </p:nvSpPr>
        <p:spPr bwMode="auto">
          <a:xfrm>
            <a:off x="5257800" y="1524000"/>
            <a:ext cx="10795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+ IE</a:t>
            </a:r>
            <a:r>
              <a:rPr lang="en-US" sz="3200" baseline="-25000">
                <a:latin typeface="Helvetica" pitchFamily="34" charset="0"/>
                <a:ea typeface="ＭＳ Ｐゴシック" charset="-128"/>
                <a:cs typeface="Helvetica" pitchFamily="34" charset="0"/>
              </a:rPr>
              <a:t>1</a:t>
            </a:r>
            <a:endParaRPr lang="en-US" sz="3200">
              <a:latin typeface="Helvetica" pitchFamily="34" charset="0"/>
              <a:ea typeface="ＭＳ Ｐゴシック" charset="-128"/>
              <a:cs typeface="Helvetica" pitchFamily="34" charset="0"/>
            </a:endParaRPr>
          </a:p>
          <a:p>
            <a:endParaRPr lang="en-US">
              <a:ea typeface="ＭＳ Ｐゴシック" charset="-128"/>
              <a:cs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39624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6" name="TextBox 11"/>
          <p:cNvSpPr txBox="1">
            <a:spLocks noChangeArrowheads="1"/>
          </p:cNvSpPr>
          <p:nvPr/>
        </p:nvSpPr>
        <p:spPr bwMode="auto">
          <a:xfrm>
            <a:off x="6324600" y="1524000"/>
            <a:ext cx="1239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+ EA</a:t>
            </a:r>
            <a:r>
              <a:rPr lang="en-US" sz="3200" baseline="-25000">
                <a:latin typeface="Helvetica" pitchFamily="34" charset="0"/>
                <a:ea typeface="ＭＳ Ｐゴシック" charset="-128"/>
                <a:cs typeface="Helvetica" pitchFamily="34" charset="0"/>
              </a:rPr>
              <a:t>1</a:t>
            </a:r>
            <a:endParaRPr lang="en-US" sz="3200">
              <a:ea typeface="ＭＳ Ｐゴシック" charset="-128"/>
              <a:cs typeface="Helvetic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5257800"/>
            <a:ext cx="42672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43800" y="3962400"/>
            <a:ext cx="685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9" name="TextBox 18"/>
          <p:cNvSpPr txBox="1">
            <a:spLocks noChangeArrowheads="1"/>
          </p:cNvSpPr>
          <p:nvPr/>
        </p:nvSpPr>
        <p:spPr bwMode="auto">
          <a:xfrm>
            <a:off x="7699375" y="1524000"/>
            <a:ext cx="835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Helvetica" pitchFamily="34" charset="0"/>
                <a:ea typeface="ＭＳ Ｐゴシック" charset="-128"/>
                <a:cs typeface="Helvetica" pitchFamily="34" charset="0"/>
              </a:rPr>
              <a:t>+ </a:t>
            </a:r>
            <a:r>
              <a:rPr lang="en-US" sz="3200" i="1">
                <a:latin typeface="Helvetica" pitchFamily="34" charset="0"/>
                <a:ea typeface="ＭＳ Ｐゴシック" charset="-128"/>
                <a:cs typeface="Helvetica" pitchFamily="34" charset="0"/>
              </a:rPr>
              <a:t>U</a:t>
            </a:r>
          </a:p>
        </p:txBody>
      </p:sp>
      <p:pic>
        <p:nvPicPr>
          <p:cNvPr id="8705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2178050"/>
            <a:ext cx="72898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924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Born–Haber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Calculating </a:t>
            </a:r>
            <a:r>
              <a:rPr lang="en-US" i="1" dirty="0" smtClean="0">
                <a:latin typeface="Arial"/>
                <a:cs typeface="Arial"/>
              </a:rPr>
              <a:t>U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	Na</a:t>
            </a:r>
            <a:r>
              <a:rPr lang="en-US" sz="2800" baseline="30000" smtClean="0">
                <a:latin typeface="Arial" charset="0"/>
                <a:cs typeface="Arial" charset="0"/>
              </a:rPr>
              <a:t>+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+  e</a:t>
            </a:r>
            <a:r>
              <a:rPr lang="en-US" sz="2800" baseline="30000" smtClean="0">
                <a:latin typeface="Arial" charset="0"/>
                <a:cs typeface="Arial" charset="0"/>
              </a:rPr>
              <a:t>-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→  Na(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        	-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IE1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800" baseline="-25000" smtClean="0">
                <a:latin typeface="Arial" charset="0"/>
                <a:cs typeface="Arial" charset="0"/>
              </a:rPr>
              <a:t>     </a:t>
            </a:r>
            <a:r>
              <a:rPr lang="en-US" sz="2800" smtClean="0">
                <a:latin typeface="Arial" charset="0"/>
                <a:cs typeface="Arial" charset="0"/>
              </a:rPr>
              <a:t>Na(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Na(</a:t>
            </a:r>
            <a:r>
              <a:rPr lang="en-US" sz="2800" i="1" smtClean="0">
                <a:latin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cs typeface="Arial" charset="0"/>
              </a:rPr>
              <a:t>)	                		-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sub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800" baseline="-25000" smtClean="0">
                <a:latin typeface="Arial" charset="0"/>
                <a:cs typeface="Arial" charset="0"/>
              </a:rPr>
              <a:t>     </a:t>
            </a:r>
            <a:r>
              <a:rPr lang="en-US" sz="2800" smtClean="0">
                <a:latin typeface="Arial" charset="0"/>
                <a:cs typeface="Arial" charset="0"/>
              </a:rPr>
              <a:t>Cl</a:t>
            </a:r>
            <a:r>
              <a:rPr lang="en-US" sz="2800" baseline="30000" smtClean="0">
                <a:latin typeface="Arial" charset="0"/>
                <a:cs typeface="Arial" charset="0"/>
              </a:rPr>
              <a:t>-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Cl(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+  e</a:t>
            </a:r>
            <a:r>
              <a:rPr lang="en-US" sz="2800" baseline="30000" smtClean="0">
                <a:latin typeface="Arial" charset="0"/>
                <a:cs typeface="Arial" charset="0"/>
              </a:rPr>
              <a:t>-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		-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EA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800" baseline="-25000" smtClean="0">
                <a:latin typeface="Arial" charset="0"/>
                <a:cs typeface="Arial" charset="0"/>
              </a:rPr>
              <a:t>     </a:t>
            </a:r>
            <a:r>
              <a:rPr lang="en-US" sz="2800" smtClean="0">
                <a:latin typeface="Arial" charset="0"/>
                <a:cs typeface="Arial" charset="0"/>
              </a:rPr>
              <a:t>Cl(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½Cl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			-½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BE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800" baseline="-25000" smtClean="0">
                <a:latin typeface="Arial" charset="0"/>
                <a:cs typeface="Arial" charset="0"/>
              </a:rPr>
              <a:t>     </a:t>
            </a:r>
            <a:r>
              <a:rPr lang="en-US" sz="2800" smtClean="0">
                <a:latin typeface="Arial" charset="0"/>
                <a:cs typeface="Arial" charset="0"/>
              </a:rPr>
              <a:t>Na(</a:t>
            </a:r>
            <a:r>
              <a:rPr lang="en-US" sz="2800" i="1" smtClean="0">
                <a:latin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cs typeface="Arial" charset="0"/>
              </a:rPr>
              <a:t>)  + ½Cl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NaCl(</a:t>
            </a:r>
            <a:r>
              <a:rPr lang="en-US" sz="2800" i="1" smtClean="0">
                <a:latin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cs typeface="Arial" charset="0"/>
              </a:rPr>
              <a:t>)	 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endParaRPr lang="en-US" sz="280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1000"/>
              </a:spcBef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   Na</a:t>
            </a:r>
            <a:r>
              <a:rPr lang="en-US" sz="2800" baseline="30000" smtClean="0">
                <a:latin typeface="Arial" charset="0"/>
                <a:cs typeface="Arial" charset="0"/>
              </a:rPr>
              <a:t>+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 +  Cl</a:t>
            </a:r>
            <a:r>
              <a:rPr lang="en-US" sz="2800" baseline="30000" smtClean="0">
                <a:latin typeface="Arial" charset="0"/>
                <a:cs typeface="Arial" charset="0"/>
              </a:rPr>
              <a:t>-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NaCl(</a:t>
            </a:r>
            <a:r>
              <a:rPr lang="en-US" sz="2800" i="1" smtClean="0">
                <a:latin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cs typeface="Arial" charset="0"/>
              </a:rPr>
              <a:t>)	  </a:t>
            </a:r>
            <a:r>
              <a:rPr lang="en-US" sz="2800" i="1" smtClean="0">
                <a:latin typeface="Arial" charset="0"/>
                <a:cs typeface="Arial" charset="0"/>
              </a:rPr>
              <a:t>U</a:t>
            </a:r>
          </a:p>
          <a:p>
            <a:pPr algn="ctr" eaLnBrk="1" hangingPunct="1">
              <a:lnSpc>
                <a:spcPct val="120000"/>
              </a:lnSpc>
              <a:spcBef>
                <a:spcPts val="1600"/>
              </a:spcBef>
              <a:buFontTx/>
              <a:buNone/>
            </a:pPr>
            <a:r>
              <a:rPr lang="en-US" sz="2800" i="1" smtClean="0">
                <a:latin typeface="Arial" charset="0"/>
                <a:cs typeface="Arial" charset="0"/>
              </a:rPr>
              <a:t>U</a:t>
            </a:r>
            <a:r>
              <a:rPr lang="en-US" sz="2800" smtClean="0">
                <a:latin typeface="Arial" charset="0"/>
                <a:cs typeface="Arial" charset="0"/>
              </a:rPr>
              <a:t> =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f</a:t>
            </a:r>
            <a:r>
              <a:rPr lang="en-US" sz="2800" smtClean="0">
                <a:latin typeface="Arial" charset="0"/>
                <a:cs typeface="Arial" charset="0"/>
              </a:rPr>
              <a:t> - ½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BE</a:t>
            </a:r>
            <a:r>
              <a:rPr lang="en-US" sz="2800" smtClean="0">
                <a:latin typeface="Arial" charset="0"/>
                <a:cs typeface="Arial" charset="0"/>
              </a:rPr>
              <a:t> -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EA</a:t>
            </a:r>
            <a:r>
              <a:rPr lang="en-US" sz="2800" smtClean="0">
                <a:latin typeface="Arial" charset="0"/>
                <a:cs typeface="Arial" charset="0"/>
              </a:rPr>
              <a:t> -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sub</a:t>
            </a:r>
            <a:r>
              <a:rPr lang="en-US" sz="2800" smtClean="0">
                <a:latin typeface="Arial" charset="0"/>
                <a:cs typeface="Arial" charset="0"/>
              </a:rPr>
              <a:t> - </a:t>
            </a:r>
            <a:r>
              <a:rPr lang="en-US" sz="28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800" i="1" smtClean="0">
                <a:latin typeface="Arial" charset="0"/>
                <a:cs typeface="Arial" charset="0"/>
              </a:rPr>
              <a:t>H</a:t>
            </a:r>
            <a:r>
              <a:rPr lang="en-US" sz="2800" baseline="-25000" smtClean="0">
                <a:latin typeface="Arial" charset="0"/>
                <a:cs typeface="Arial" charset="0"/>
              </a:rPr>
              <a:t>IE1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838200" y="4648200"/>
            <a:ext cx="7543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38600" y="17526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62000" y="23622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38400" y="23622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62000" y="42672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86000" y="29718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2000" y="35814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33800" y="29718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38400" y="17526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2200" y="35814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4191000"/>
            <a:ext cx="1219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8200" y="1447800"/>
            <a:ext cx="1219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000" y="2743200"/>
            <a:ext cx="1143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14800" y="3962400"/>
            <a:ext cx="1524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3_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30972</TotalTime>
  <Words>1401</Words>
  <Application>Microsoft Macintosh PowerPoint</Application>
  <PresentationFormat>On-screen Show (4:3)</PresentationFormat>
  <Paragraphs>274</Paragraphs>
  <Slides>43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Arial Black</vt:lpstr>
      <vt:lpstr>ＭＳ Ｐゴシック</vt:lpstr>
      <vt:lpstr>Symbol</vt:lpstr>
      <vt:lpstr>Helvetica</vt:lpstr>
      <vt:lpstr>Wingdings</vt:lpstr>
      <vt:lpstr>Times</vt:lpstr>
      <vt:lpstr>Calibri</vt:lpstr>
      <vt:lpstr>1_Default Design</vt:lpstr>
      <vt:lpstr>3_Custom Design</vt:lpstr>
      <vt:lpstr>1_Default Design</vt:lpstr>
      <vt:lpstr>1_Default Design</vt:lpstr>
      <vt:lpstr>1_Default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This concludes the Lecture PowerPoint presentation for  Chapter 11</vt:lpstr>
    </vt:vector>
  </TitlesOfParts>
  <Company>OffCenter Concept 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Compositor</dc:creator>
  <cp:lastModifiedBy>kbarron</cp:lastModifiedBy>
  <cp:revision>388</cp:revision>
  <dcterms:created xsi:type="dcterms:W3CDTF">2014-01-15T23:11:52Z</dcterms:created>
  <dcterms:modified xsi:type="dcterms:W3CDTF">2014-06-17T18:27:27Z</dcterms:modified>
</cp:coreProperties>
</file>