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19400-D830-4C35-9067-DC5BAC424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52C8D-61AA-48C4-84FC-013F34735D8E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84CB-98BD-47B2-B037-828775B5B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aculty.winthrop.edu/abernathyz/" TargetMode="External"/><Relationship Id="rId2" Type="http://schemas.openxmlformats.org/officeDocument/2006/relationships/hyperlink" Target="http://bohr.winthrop.edu/faculty/mahes/link_to_webpages/personal/mah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rlsmath.com/20-free-resources-for-high-school-math-teachers/" TargetMode="External"/><Relationship Id="rId3" Type="http://schemas.openxmlformats.org/officeDocument/2006/relationships/hyperlink" Target="https://www.khanacademy.org/" TargetMode="External"/><Relationship Id="rId7" Type="http://schemas.openxmlformats.org/officeDocument/2006/relationships/hyperlink" Target="http://tutoring.sylvanlearning.com/newsletter/0704/math.cfm" TargetMode="External"/><Relationship Id="rId2" Type="http://schemas.openxmlformats.org/officeDocument/2006/relationships/hyperlink" Target="http://www.goorulearning.org/gooru/index.g?gclid=CK2uzvucw7UCFQjNnAod2ioAm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prott.physics.wisc.edu/wop.htm" TargetMode="External"/><Relationship Id="rId5" Type="http://schemas.openxmlformats.org/officeDocument/2006/relationships/hyperlink" Target="http://ocw.mit.edu/index.htm" TargetMode="External"/><Relationship Id="rId4" Type="http://schemas.openxmlformats.org/officeDocument/2006/relationships/hyperlink" Target="http://www.hippocampus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reAKFlbdhGY" TargetMode="External"/><Relationship Id="rId2" Type="http://schemas.openxmlformats.org/officeDocument/2006/relationships/hyperlink" Target="http://ocw.mit.edu/courses/physics/8-01-physics-i-classical-mechanics-fall-1999/video-lectures/lecture-2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ysicsclassroom.com/class/1dkin/u1l6c.cfm" TargetMode="Externa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Algebra and Physics Connections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2192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Program for TEA fellows </a:t>
            </a:r>
            <a:r>
              <a:rPr lang="en-US" sz="3600" dirty="0" smtClean="0"/>
              <a:t>2014</a:t>
            </a:r>
            <a:endParaRPr lang="en-US" sz="3600" dirty="0" smtClean="0"/>
          </a:p>
          <a:p>
            <a:pPr algn="ctr"/>
            <a:r>
              <a:rPr lang="en-US" sz="3600" dirty="0" smtClean="0"/>
              <a:t>Feb. </a:t>
            </a:r>
            <a:r>
              <a:rPr lang="en-US" sz="3600" dirty="0" smtClean="0"/>
              <a:t>20 &amp; March 6, 1-3 PM, Sims </a:t>
            </a:r>
            <a:r>
              <a:rPr lang="en-US" sz="3600" dirty="0" smtClean="0"/>
              <a:t>207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286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 smtClean="0"/>
          </a:p>
          <a:p>
            <a:pPr algn="ctr"/>
            <a:r>
              <a:rPr lang="en-US" sz="3600" dirty="0" smtClean="0"/>
              <a:t>BY</a:t>
            </a:r>
            <a:endParaRPr lang="en-US" sz="36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" y="3810000"/>
            <a:ext cx="456086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Ponn Maheswaranathan, PhD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Physics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Dept of 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Chem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/Physics/Geol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Winthrop University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Rock Hill SC 29733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Ph: 803-323-4940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</a:rPr>
              <a:t>Fax: 803-323-2246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  <a:hlinkClick r:id="rId2"/>
              </a:rPr>
              <a:t>http://bohr.winthrop.edu/faculty/mahes/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  <a:hlinkClick r:id="rId2"/>
              </a:rPr>
            </a:b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  <a:hlinkClick r:id="rId2"/>
              </a:rPr>
              <a:t>link_to_webpages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Times New Roman" pitchFamily="18" charset="0"/>
                <a:hlinkClick r:id="rId2"/>
              </a:rPr>
              <a:t>/personal/mahes.html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3579" y="3962400"/>
            <a:ext cx="4110421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Zachary Abernathy, PhD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Mathematics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Dept of Mathematics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Winthrop University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Rock Hill SC 29733 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Ph: 803-323-4605</a:t>
            </a:r>
            <a:endParaRPr lang="en-US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Consolas" pitchFamily="49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hlinkClick r:id="rId3" tooltip="Faculty webpage"/>
              </a:rPr>
              <a:t>http://faculty.winthrop.edu/abernathyz/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hlinkClick r:id="rId2"/>
              </a:rPr>
              <a:t>http://www.goorulearning.org/gooru/index.g?gclid=CK2uzvucw7UCFQjNnAod2ioAmQ#!/library/tilesView/20001/22912/22913</a:t>
            </a: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https://www.khanacademy.org/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http://www.hippocampus.org/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hlinkClick r:id="rId5"/>
              </a:rPr>
              <a:t>http://ocw.mit.edu/index.htm</a:t>
            </a:r>
            <a:endParaRPr lang="en-US" sz="2400" dirty="0" smtClean="0"/>
          </a:p>
          <a:p>
            <a:r>
              <a:rPr lang="en-US" sz="2400" dirty="0" smtClean="0">
                <a:hlinkClick r:id="rId6"/>
              </a:rPr>
              <a:t>http://sprott.physics.wisc.edu/wop.htm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hlinkClick r:id="rId7"/>
              </a:rPr>
              <a:t>http://tutoring.sylvanlearning.com/newsletter/0704/math.cfm</a:t>
            </a:r>
            <a:endParaRPr lang="en-US" sz="2400" dirty="0" smtClean="0"/>
          </a:p>
          <a:p>
            <a:r>
              <a:rPr lang="en-US" sz="2400" dirty="0" smtClean="0">
                <a:hlinkClick r:id="rId8"/>
              </a:rPr>
              <a:t>http://www.mrlsmath.com/20-free-resources-for-high-school-math-teachers/</a:t>
            </a:r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Mechanics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1066800"/>
            <a:ext cx="88392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study of </a:t>
            </a:r>
            <a:r>
              <a:rPr lang="en-US" sz="2400" b="1" i="1" dirty="0">
                <a:latin typeface="Times New Roman" pitchFamily="18" charset="0"/>
              </a:rPr>
              <a:t>Physics </a:t>
            </a:r>
            <a:r>
              <a:rPr lang="en-US" sz="2400" dirty="0">
                <a:latin typeface="Times New Roman" pitchFamily="18" charset="0"/>
              </a:rPr>
              <a:t>begins with mechanics.</a:t>
            </a:r>
            <a:r>
              <a:rPr lang="en-US" sz="2400" b="1" i="1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Mechanics</a:t>
            </a:r>
            <a:r>
              <a:rPr lang="en-US" sz="2400" dirty="0">
                <a:latin typeface="Times New Roman" pitchFamily="18" charset="0"/>
              </a:rPr>
              <a:t> is the branch of physics that focuses on the motion of objects and the forces that cause the motion to change.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There are two parts to mechanics: </a:t>
            </a:r>
            <a:r>
              <a:rPr lang="en-US" sz="2400" b="1" i="1" dirty="0">
                <a:latin typeface="Times New Roman" pitchFamily="18" charset="0"/>
              </a:rPr>
              <a:t>Kinematics</a:t>
            </a:r>
            <a:r>
              <a:rPr lang="en-US" sz="2400" dirty="0">
                <a:latin typeface="Times New Roman" pitchFamily="18" charset="0"/>
              </a:rPr>
              <a:t> and </a:t>
            </a:r>
            <a:r>
              <a:rPr lang="en-US" sz="2400" b="1" i="1" dirty="0">
                <a:latin typeface="Times New Roman" pitchFamily="18" charset="0"/>
              </a:rPr>
              <a:t>Dynamics</a:t>
            </a:r>
            <a:r>
              <a:rPr lang="en-US" sz="2400" dirty="0">
                <a:latin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Kinematics</a:t>
            </a:r>
            <a:r>
              <a:rPr lang="en-US" sz="2400" dirty="0">
                <a:latin typeface="Times New Roman" pitchFamily="18" charset="0"/>
              </a:rPr>
              <a:t> deals with the concepts that are needed to describe motion, without any reference to forces.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Motion </a:t>
            </a:r>
            <a:r>
              <a:rPr lang="en-US" sz="2400" dirty="0">
                <a:latin typeface="Times New Roman" pitchFamily="18" charset="0"/>
              </a:rPr>
              <a:t>Along a Straight Line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Motion </a:t>
            </a:r>
            <a:r>
              <a:rPr lang="en-US" sz="2400" dirty="0">
                <a:latin typeface="Times New Roman" pitchFamily="18" charset="0"/>
              </a:rPr>
              <a:t>in two and three dimensions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Dynamics</a:t>
            </a:r>
            <a:r>
              <a:rPr lang="en-US" sz="2400" dirty="0">
                <a:latin typeface="Times New Roman" pitchFamily="18" charset="0"/>
              </a:rPr>
              <a:t> deals with the effect that forces have on motion.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Newton’s Laws of Motion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Terms in </a:t>
            </a:r>
            <a:r>
              <a:rPr lang="en-US" sz="2400" dirty="0">
                <a:latin typeface="Times New Roman" pitchFamily="18" charset="0"/>
                <a:hlinkClick r:id="rId2"/>
              </a:rPr>
              <a:t>Kinematics</a:t>
            </a:r>
            <a:r>
              <a:rPr lang="en-US" sz="2400" dirty="0">
                <a:latin typeface="Times New Roman" pitchFamily="18" charset="0"/>
              </a:rPr>
              <a:t>: Position, Displacement, Distance, </a:t>
            </a:r>
            <a:r>
              <a:rPr lang="en-US" sz="2400" dirty="0">
                <a:latin typeface="Times New Roman" pitchFamily="18" charset="0"/>
                <a:hlinkClick r:id="rId3"/>
              </a:rPr>
              <a:t>Speed, Velocity, and Acceleration. </a:t>
            </a: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in the Park</a:t>
            </a:r>
            <a:endParaRPr lang="en-US" dirty="0"/>
          </a:p>
        </p:txBody>
      </p:sp>
      <p:pic>
        <p:nvPicPr>
          <p:cNvPr id="2052" name="Picture 4" descr="http://1.bp.blogspot.com/_Gq0vRY91-Y0/R4VEh4OKoJI/AAAAAAAABMQ/YXvCIUbSkkw/s800/walking+track+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7698581" cy="4648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Constant Acceleration: </a:t>
            </a:r>
            <a:br>
              <a:rPr lang="en-US" sz="4000" b="1" dirty="0" smtClean="0"/>
            </a:br>
            <a:r>
              <a:rPr lang="en-US" sz="4000" b="1" dirty="0" smtClean="0"/>
              <a:t>Kinematics Equations</a:t>
            </a:r>
          </a:p>
        </p:txBody>
      </p:sp>
      <p:graphicFrame>
        <p:nvGraphicFramePr>
          <p:cNvPr id="7304" name="Group 136"/>
          <p:cNvGraphicFramePr>
            <a:graphicFrameLocks noGrp="1"/>
          </p:cNvGraphicFramePr>
          <p:nvPr>
            <p:ph idx="1"/>
          </p:nvPr>
        </p:nvGraphicFramePr>
        <p:xfrm>
          <a:off x="2590800" y="1219200"/>
          <a:ext cx="5791200" cy="4715193"/>
        </p:xfrm>
        <a:graphic>
          <a:graphicData uri="http://schemas.openxmlformats.org/drawingml/2006/table">
            <a:tbl>
              <a:tblPr/>
              <a:tblGrid>
                <a:gridCol w="3860800"/>
                <a:gridCol w="19304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Equation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Missing Quantity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x-x</a:t>
                      </a:r>
                      <a:r>
                        <a:rPr kumimoji="0" lang="en-US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2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2" name="Rectangle 14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146"/>
          <p:cNvGraphicFramePr>
            <a:graphicFrameLocks noChangeAspect="1"/>
          </p:cNvGraphicFramePr>
          <p:nvPr/>
        </p:nvGraphicFramePr>
        <p:xfrm>
          <a:off x="3505200" y="2133600"/>
          <a:ext cx="1828800" cy="609600"/>
        </p:xfrm>
        <a:graphic>
          <a:graphicData uri="http://schemas.openxmlformats.org/presentationml/2006/ole">
            <p:oleObj spid="_x0000_s1026" name="Equation" r:id="rId3" imgW="685800" imgH="228600" progId="Equation.3">
              <p:embed/>
            </p:oleObj>
          </a:graphicData>
        </a:graphic>
      </p:graphicFrame>
      <p:sp>
        <p:nvSpPr>
          <p:cNvPr id="1063" name="Rectangle 14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7" name="Object 148"/>
          <p:cNvGraphicFramePr>
            <a:graphicFrameLocks noChangeAspect="1"/>
          </p:cNvGraphicFramePr>
          <p:nvPr/>
        </p:nvGraphicFramePr>
        <p:xfrm>
          <a:off x="3352800" y="2819400"/>
          <a:ext cx="2514600" cy="812800"/>
        </p:xfrm>
        <a:graphic>
          <a:graphicData uri="http://schemas.openxmlformats.org/presentationml/2006/ole">
            <p:oleObj spid="_x0000_s1027" name="Equation" r:id="rId4" imgW="1205977" imgH="393529" progId="Equation.3">
              <p:embed/>
            </p:oleObj>
          </a:graphicData>
        </a:graphic>
      </p:graphicFrame>
      <p:sp>
        <p:nvSpPr>
          <p:cNvPr id="1064" name="Rectangle 15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150"/>
          <p:cNvGraphicFramePr>
            <a:graphicFrameLocks noChangeAspect="1"/>
          </p:cNvGraphicFramePr>
          <p:nvPr/>
        </p:nvGraphicFramePr>
        <p:xfrm>
          <a:off x="3429000" y="4419600"/>
          <a:ext cx="2286000" cy="736600"/>
        </p:xfrm>
        <a:graphic>
          <a:graphicData uri="http://schemas.openxmlformats.org/presentationml/2006/ole">
            <p:oleObj spid="_x0000_s1028" name="Equation" r:id="rId5" imgW="1205977" imgH="393529" progId="Equation.3">
              <p:embed/>
            </p:oleObj>
          </a:graphicData>
        </a:graphic>
      </p:graphicFrame>
      <p:sp>
        <p:nvSpPr>
          <p:cNvPr id="1065" name="Rectangle 15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66" name="Rectangle 15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9" name="Object 154"/>
          <p:cNvGraphicFramePr>
            <a:graphicFrameLocks noChangeAspect="1"/>
          </p:cNvGraphicFramePr>
          <p:nvPr/>
        </p:nvGraphicFramePr>
        <p:xfrm>
          <a:off x="3429000" y="5105400"/>
          <a:ext cx="2286000" cy="781050"/>
        </p:xfrm>
        <a:graphic>
          <a:graphicData uri="http://schemas.openxmlformats.org/presentationml/2006/ole">
            <p:oleObj spid="_x0000_s1029" name="Equation" r:id="rId6" imgW="1143000" imgH="393700" progId="Equation.3">
              <p:embed/>
            </p:oleObj>
          </a:graphicData>
        </a:graphic>
      </p:graphicFrame>
      <p:sp>
        <p:nvSpPr>
          <p:cNvPr id="1067" name="Rectangle 15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0" name="Object 156"/>
          <p:cNvGraphicFramePr>
            <a:graphicFrameLocks noChangeAspect="1"/>
          </p:cNvGraphicFramePr>
          <p:nvPr/>
        </p:nvGraphicFramePr>
        <p:xfrm>
          <a:off x="3352800" y="3733800"/>
          <a:ext cx="2667000" cy="512763"/>
        </p:xfrm>
        <a:graphic>
          <a:graphicData uri="http://schemas.openxmlformats.org/presentationml/2006/ole">
            <p:oleObj spid="_x0000_s1030" name="Equation" r:id="rId7" imgW="1333500" imgH="25400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2514600" y="60198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http://www.physicsclassroom.com/class/1dkin/u1l6c.cfm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752600"/>
            <a:ext cx="7696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Problems with Kinematic Equations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Problems with vertical kinematics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Plotting Motion Graph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Combining Resistors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189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Algebra and Physics Connections </vt:lpstr>
      <vt:lpstr>Useful Websites</vt:lpstr>
      <vt:lpstr>Mechanics</vt:lpstr>
      <vt:lpstr>Walking in the Park</vt:lpstr>
      <vt:lpstr>Constant Acceleration:  Kinematics Equations</vt:lpstr>
      <vt:lpstr>Activities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mahesp</dc:creator>
  <cp:lastModifiedBy>mahesp</cp:lastModifiedBy>
  <cp:revision>19</cp:revision>
  <dcterms:created xsi:type="dcterms:W3CDTF">2013-02-07T17:46:03Z</dcterms:created>
  <dcterms:modified xsi:type="dcterms:W3CDTF">2014-02-04T17:35:44Z</dcterms:modified>
</cp:coreProperties>
</file>