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80" r:id="rId4"/>
    <p:sldId id="272" r:id="rId5"/>
    <p:sldId id="271" r:id="rId6"/>
    <p:sldId id="281" r:id="rId7"/>
    <p:sldId id="283" r:id="rId8"/>
    <p:sldId id="28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78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3E06-9B23-43C9-95BB-7F62BCD09B97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C45B-E529-4E35-9F05-27921FF88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3E06-9B23-43C9-95BB-7F62BCD09B97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C45B-E529-4E35-9F05-27921FF88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3E06-9B23-43C9-95BB-7F62BCD09B97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C45B-E529-4E35-9F05-27921FF88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3E06-9B23-43C9-95BB-7F62BCD09B97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C45B-E529-4E35-9F05-27921FF88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3E06-9B23-43C9-95BB-7F62BCD09B97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C45B-E529-4E35-9F05-27921FF88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3E06-9B23-43C9-95BB-7F62BCD09B97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C45B-E529-4E35-9F05-27921FF88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3E06-9B23-43C9-95BB-7F62BCD09B97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C45B-E529-4E35-9F05-27921FF88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3E06-9B23-43C9-95BB-7F62BCD09B97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C45B-E529-4E35-9F05-27921FF88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3E06-9B23-43C9-95BB-7F62BCD09B97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C45B-E529-4E35-9F05-27921FF88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3E06-9B23-43C9-95BB-7F62BCD09B97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C45B-E529-4E35-9F05-27921FF88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3E06-9B23-43C9-95BB-7F62BCD09B97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C45B-E529-4E35-9F05-27921FF88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43E06-9B23-43C9-95BB-7F62BCD09B97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DC45B-E529-4E35-9F05-27921FF88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jpe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uke-energy.com/about-energy/generating-electricity/nuclear.asp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000000"/>
                </a:solidFill>
                <a:latin typeface="verdana" pitchFamily="34" charset="0"/>
              </a:rPr>
              <a:t>Electricity</a:t>
            </a:r>
            <a:r>
              <a:rPr lang="en-US" sz="40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endParaRPr lang="en-US" sz="40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1430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Static Electricity	</a:t>
            </a:r>
            <a:r>
              <a:rPr lang="en-US" sz="3200" dirty="0" smtClean="0"/>
              <a:t>          Current Electricity</a:t>
            </a:r>
            <a:endParaRPr lang="en-US" sz="3200" dirty="0"/>
          </a:p>
        </p:txBody>
      </p:sp>
      <p:pic>
        <p:nvPicPr>
          <p:cNvPr id="7172" name="Picture 4" descr="http://edugen.wiley.com/edugen/courses/crs2936/rc/bloomfield8994c10/w0166-n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981200"/>
            <a:ext cx="5257800" cy="2038350"/>
          </a:xfrm>
          <a:prstGeom prst="rect">
            <a:avLst/>
          </a:prstGeom>
          <a:noFill/>
        </p:spPr>
      </p:pic>
      <p:pic>
        <p:nvPicPr>
          <p:cNvPr id="7174" name="Picture 6" descr="http://edugen.wiley.com/edugen/courses/crs2936/rc/bloomfield8994c10/w0155-n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981200"/>
            <a:ext cx="2409825" cy="3429001"/>
          </a:xfrm>
          <a:prstGeom prst="rect">
            <a:avLst/>
          </a:prstGeom>
          <a:noFill/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505200" y="4267200"/>
            <a:ext cx="5486400" cy="2074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800" dirty="0" smtClean="0"/>
              <a:t>AAA</a:t>
            </a:r>
            <a:r>
              <a:rPr lang="en-US" sz="2800" dirty="0"/>
              <a:t>, AA, C, D = 1.5 </a:t>
            </a:r>
            <a:r>
              <a:rPr lang="en-US" sz="2800" dirty="0" smtClean="0"/>
              <a:t>V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800" dirty="0" smtClean="0"/>
              <a:t>Car battery     = 12 V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800" dirty="0" smtClean="0"/>
              <a:t>9-volt </a:t>
            </a:r>
            <a:r>
              <a:rPr lang="en-US" sz="2800" dirty="0"/>
              <a:t>battery = 9 </a:t>
            </a:r>
            <a:r>
              <a:rPr lang="en-US" sz="2800" dirty="0" smtClean="0"/>
              <a:t>V</a:t>
            </a:r>
            <a:endParaRPr lang="en-US" sz="2800" dirty="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800" dirty="0"/>
              <a:t>Lantern battery = 6 V</a:t>
            </a:r>
          </a:p>
        </p:txBody>
      </p:sp>
      <p:sp>
        <p:nvSpPr>
          <p:cNvPr id="7" name="Rectangle 6"/>
          <p:cNvSpPr/>
          <p:nvPr/>
        </p:nvSpPr>
        <p:spPr>
          <a:xfrm>
            <a:off x="7239000" y="1295400"/>
            <a:ext cx="17812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(dc </a:t>
            </a:r>
            <a:r>
              <a:rPr lang="en-US" sz="2800" dirty="0" smtClean="0"/>
              <a:t>and ac)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Atom</a:t>
            </a:r>
          </a:p>
        </p:txBody>
      </p:sp>
      <p:pic>
        <p:nvPicPr>
          <p:cNvPr id="21508" name="Picture 4" descr="fig18_0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19200" y="838200"/>
            <a:ext cx="2686050" cy="2847975"/>
          </a:xfrm>
          <a:noFill/>
          <a:ln/>
        </p:spPr>
      </p:pic>
      <p:pic>
        <p:nvPicPr>
          <p:cNvPr id="21510" name="Picture 6" descr="fig30_1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1676400"/>
            <a:ext cx="2733675" cy="1905000"/>
          </a:xfrm>
          <a:noFill/>
          <a:ln/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295400" y="4038600"/>
            <a:ext cx="6500813" cy="2568575"/>
            <a:chOff x="-3" y="400"/>
            <a:chExt cx="4095" cy="1618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0" y="403"/>
              <a:ext cx="4089" cy="1612"/>
              <a:chOff x="0" y="403"/>
              <a:chExt cx="4089" cy="1612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0" y="403"/>
                <a:ext cx="1363" cy="403"/>
                <a:chOff x="0" y="403"/>
                <a:chExt cx="1363" cy="403"/>
              </a:xfrm>
            </p:grpSpPr>
            <p:sp>
              <p:nvSpPr>
                <p:cNvPr id="21515" name="Rectangle 11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127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2000" b="1">
                      <a:cs typeface="Times New Roman" pitchFamily="18" charset="0"/>
                    </a:rPr>
                    <a:t>Atomic Particle</a:t>
                  </a:r>
                  <a:endParaRPr lang="en-US" sz="2000">
                    <a:cs typeface="Times New Roman" pitchFamily="18" charset="0"/>
                  </a:endParaRPr>
                </a:p>
                <a:p>
                  <a:pPr eaLnBrk="0" hangingPunct="0"/>
                  <a:endParaRPr lang="en-US" sz="2000"/>
                </a:p>
              </p:txBody>
            </p:sp>
            <p:sp>
              <p:nvSpPr>
                <p:cNvPr id="21516" name="Rectangle 12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1363" y="403"/>
                <a:ext cx="1363" cy="403"/>
                <a:chOff x="1363" y="403"/>
                <a:chExt cx="1363" cy="403"/>
              </a:xfrm>
            </p:grpSpPr>
            <p:sp>
              <p:nvSpPr>
                <p:cNvPr id="21518" name="Rectangle 14"/>
                <p:cNvSpPr>
                  <a:spLocks noChangeArrowheads="1"/>
                </p:cNvSpPr>
                <p:nvPr/>
              </p:nvSpPr>
              <p:spPr bwMode="auto">
                <a:xfrm>
                  <a:off x="1406" y="403"/>
                  <a:ext cx="127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2000" b="1">
                      <a:cs typeface="Times New Roman" pitchFamily="18" charset="0"/>
                    </a:rPr>
                    <a:t>Charge</a:t>
                  </a:r>
                  <a:endParaRPr lang="en-US" sz="2000">
                    <a:cs typeface="Times New Roman" pitchFamily="18" charset="0"/>
                  </a:endParaRPr>
                </a:p>
                <a:p>
                  <a:pPr eaLnBrk="0" hangingPunct="0"/>
                  <a:endParaRPr lang="en-US" sz="2000"/>
                </a:p>
              </p:txBody>
            </p:sp>
            <p:sp>
              <p:nvSpPr>
                <p:cNvPr id="21519" name="Rectangle 15"/>
                <p:cNvSpPr>
                  <a:spLocks noChangeArrowheads="1"/>
                </p:cNvSpPr>
                <p:nvPr/>
              </p:nvSpPr>
              <p:spPr bwMode="auto">
                <a:xfrm>
                  <a:off x="1363" y="403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2726" y="403"/>
                <a:ext cx="1363" cy="403"/>
                <a:chOff x="2726" y="403"/>
                <a:chExt cx="1363" cy="403"/>
              </a:xfrm>
            </p:grpSpPr>
            <p:sp>
              <p:nvSpPr>
                <p:cNvPr id="21521" name="Rectangle 17"/>
                <p:cNvSpPr>
                  <a:spLocks noChangeArrowheads="1"/>
                </p:cNvSpPr>
                <p:nvPr/>
              </p:nvSpPr>
              <p:spPr bwMode="auto">
                <a:xfrm>
                  <a:off x="2769" y="403"/>
                  <a:ext cx="127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2000" b="1">
                      <a:cs typeface="Times New Roman" pitchFamily="18" charset="0"/>
                    </a:rPr>
                    <a:t>Mass</a:t>
                  </a:r>
                  <a:endParaRPr lang="en-US" sz="2000">
                    <a:cs typeface="Times New Roman" pitchFamily="18" charset="0"/>
                  </a:endParaRPr>
                </a:p>
                <a:p>
                  <a:pPr eaLnBrk="0" hangingPunct="0"/>
                  <a:endParaRPr lang="en-US" sz="2000"/>
                </a:p>
              </p:txBody>
            </p:sp>
            <p:sp>
              <p:nvSpPr>
                <p:cNvPr id="21522" name="Rectangle 18"/>
                <p:cNvSpPr>
                  <a:spLocks noChangeArrowheads="1"/>
                </p:cNvSpPr>
                <p:nvPr/>
              </p:nvSpPr>
              <p:spPr bwMode="auto">
                <a:xfrm>
                  <a:off x="2726" y="403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19"/>
              <p:cNvGrpSpPr>
                <a:grpSpLocks/>
              </p:cNvGrpSpPr>
              <p:nvPr/>
            </p:nvGrpSpPr>
            <p:grpSpPr bwMode="auto">
              <a:xfrm>
                <a:off x="0" y="806"/>
                <a:ext cx="1363" cy="403"/>
                <a:chOff x="0" y="806"/>
                <a:chExt cx="1363" cy="403"/>
              </a:xfrm>
            </p:grpSpPr>
            <p:sp>
              <p:nvSpPr>
                <p:cNvPr id="21524" name="Rectangle 20"/>
                <p:cNvSpPr>
                  <a:spLocks noChangeArrowheads="1"/>
                </p:cNvSpPr>
                <p:nvPr/>
              </p:nvSpPr>
              <p:spPr bwMode="auto">
                <a:xfrm>
                  <a:off x="43" y="806"/>
                  <a:ext cx="127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2000">
                      <a:cs typeface="Times New Roman" pitchFamily="18" charset="0"/>
                    </a:rPr>
                    <a:t>Electron</a:t>
                  </a:r>
                </a:p>
                <a:p>
                  <a:pPr eaLnBrk="0" hangingPunct="0"/>
                  <a:endParaRPr lang="en-US" sz="2000"/>
                </a:p>
              </p:txBody>
            </p:sp>
            <p:sp>
              <p:nvSpPr>
                <p:cNvPr id="21525" name="Rectangle 21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22"/>
              <p:cNvGrpSpPr>
                <a:grpSpLocks/>
              </p:cNvGrpSpPr>
              <p:nvPr/>
            </p:nvGrpSpPr>
            <p:grpSpPr bwMode="auto">
              <a:xfrm>
                <a:off x="1363" y="806"/>
                <a:ext cx="1363" cy="403"/>
                <a:chOff x="1363" y="806"/>
                <a:chExt cx="1363" cy="403"/>
              </a:xfrm>
            </p:grpSpPr>
            <p:sp>
              <p:nvSpPr>
                <p:cNvPr id="21527" name="Rectangle 23"/>
                <p:cNvSpPr>
                  <a:spLocks noChangeArrowheads="1"/>
                </p:cNvSpPr>
                <p:nvPr/>
              </p:nvSpPr>
              <p:spPr bwMode="auto">
                <a:xfrm>
                  <a:off x="1406" y="806"/>
                  <a:ext cx="127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2000">
                      <a:cs typeface="Times New Roman" pitchFamily="18" charset="0"/>
                    </a:rPr>
                    <a:t>–1.6 </a:t>
                  </a:r>
                  <a:r>
                    <a:rPr lang="en-US" sz="2000">
                      <a:cs typeface="Times New Roman" pitchFamily="18" charset="0"/>
                      <a:sym typeface="Symbol" pitchFamily="18" charset="2"/>
                    </a:rPr>
                    <a:t></a:t>
                  </a:r>
                  <a:r>
                    <a:rPr lang="en-US" sz="2000">
                      <a:cs typeface="Times New Roman" pitchFamily="18" charset="0"/>
                    </a:rPr>
                    <a:t> 10</a:t>
                  </a:r>
                  <a:r>
                    <a:rPr lang="en-US" sz="2000" baseline="30000">
                      <a:cs typeface="Times New Roman" pitchFamily="18" charset="0"/>
                      <a:sym typeface="Symbol" pitchFamily="18" charset="2"/>
                    </a:rPr>
                    <a:t>-19</a:t>
                  </a:r>
                  <a:r>
                    <a:rPr lang="en-US" sz="2000">
                      <a:cs typeface="Times New Roman" pitchFamily="18" charset="0"/>
                      <a:sym typeface="Symbol" pitchFamily="18" charset="2"/>
                    </a:rPr>
                    <a:t> C</a:t>
                  </a:r>
                </a:p>
                <a:p>
                  <a:pPr eaLnBrk="0" hangingPunct="0"/>
                  <a:endParaRPr lang="en-US" sz="2000">
                    <a:cs typeface="Times New Roman" pitchFamily="18" charset="0"/>
                    <a:sym typeface="Symbol" pitchFamily="18" charset="2"/>
                  </a:endParaRPr>
                </a:p>
              </p:txBody>
            </p:sp>
            <p:sp>
              <p:nvSpPr>
                <p:cNvPr id="21528" name="Rectangle 24"/>
                <p:cNvSpPr>
                  <a:spLocks noChangeArrowheads="1"/>
                </p:cNvSpPr>
                <p:nvPr/>
              </p:nvSpPr>
              <p:spPr bwMode="auto">
                <a:xfrm>
                  <a:off x="1363" y="806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25"/>
              <p:cNvGrpSpPr>
                <a:grpSpLocks/>
              </p:cNvGrpSpPr>
              <p:nvPr/>
            </p:nvGrpSpPr>
            <p:grpSpPr bwMode="auto">
              <a:xfrm>
                <a:off x="2726" y="806"/>
                <a:ext cx="1363" cy="403"/>
                <a:chOff x="2726" y="806"/>
                <a:chExt cx="1363" cy="403"/>
              </a:xfrm>
            </p:grpSpPr>
            <p:sp>
              <p:nvSpPr>
                <p:cNvPr id="21530" name="Rectangle 26"/>
                <p:cNvSpPr>
                  <a:spLocks noChangeArrowheads="1"/>
                </p:cNvSpPr>
                <p:nvPr/>
              </p:nvSpPr>
              <p:spPr bwMode="auto">
                <a:xfrm>
                  <a:off x="2769" y="806"/>
                  <a:ext cx="127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2000">
                      <a:cs typeface="Times New Roman" pitchFamily="18" charset="0"/>
                    </a:rPr>
                    <a:t>9.11 </a:t>
                  </a:r>
                  <a:r>
                    <a:rPr lang="en-US" sz="2000">
                      <a:cs typeface="Times New Roman" pitchFamily="18" charset="0"/>
                      <a:sym typeface="Symbol" pitchFamily="18" charset="2"/>
                    </a:rPr>
                    <a:t></a:t>
                  </a:r>
                  <a:r>
                    <a:rPr lang="en-US" sz="2000">
                      <a:cs typeface="Times New Roman" pitchFamily="18" charset="0"/>
                    </a:rPr>
                    <a:t> 10</a:t>
                  </a:r>
                  <a:r>
                    <a:rPr lang="en-US" sz="2000" baseline="30000">
                      <a:cs typeface="Times New Roman" pitchFamily="18" charset="0"/>
                      <a:sym typeface="Symbol" pitchFamily="18" charset="2"/>
                    </a:rPr>
                    <a:t>-31</a:t>
                  </a:r>
                  <a:r>
                    <a:rPr lang="en-US" sz="2000">
                      <a:cs typeface="Times New Roman" pitchFamily="18" charset="0"/>
                      <a:sym typeface="Symbol" pitchFamily="18" charset="2"/>
                    </a:rPr>
                    <a:t> Kg</a:t>
                  </a:r>
                </a:p>
                <a:p>
                  <a:pPr eaLnBrk="0" hangingPunct="0"/>
                  <a:endParaRPr lang="en-US" sz="2000">
                    <a:cs typeface="Times New Roman" pitchFamily="18" charset="0"/>
                    <a:sym typeface="Symbol" pitchFamily="18" charset="2"/>
                  </a:endParaRPr>
                </a:p>
              </p:txBody>
            </p:sp>
            <p:sp>
              <p:nvSpPr>
                <p:cNvPr id="21531" name="Rectangle 27"/>
                <p:cNvSpPr>
                  <a:spLocks noChangeArrowheads="1"/>
                </p:cNvSpPr>
                <p:nvPr/>
              </p:nvSpPr>
              <p:spPr bwMode="auto">
                <a:xfrm>
                  <a:off x="2726" y="806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28"/>
              <p:cNvGrpSpPr>
                <a:grpSpLocks/>
              </p:cNvGrpSpPr>
              <p:nvPr/>
            </p:nvGrpSpPr>
            <p:grpSpPr bwMode="auto">
              <a:xfrm>
                <a:off x="0" y="1209"/>
                <a:ext cx="1363" cy="403"/>
                <a:chOff x="0" y="1209"/>
                <a:chExt cx="1363" cy="403"/>
              </a:xfrm>
            </p:grpSpPr>
            <p:sp>
              <p:nvSpPr>
                <p:cNvPr id="21533" name="Rectangle 29"/>
                <p:cNvSpPr>
                  <a:spLocks noChangeArrowheads="1"/>
                </p:cNvSpPr>
                <p:nvPr/>
              </p:nvSpPr>
              <p:spPr bwMode="auto">
                <a:xfrm>
                  <a:off x="43" y="1209"/>
                  <a:ext cx="127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2000">
                      <a:cs typeface="Times New Roman" pitchFamily="18" charset="0"/>
                    </a:rPr>
                    <a:t>Proton</a:t>
                  </a:r>
                </a:p>
                <a:p>
                  <a:pPr eaLnBrk="0" hangingPunct="0"/>
                  <a:endParaRPr lang="en-US" sz="2000"/>
                </a:p>
              </p:txBody>
            </p:sp>
            <p:sp>
              <p:nvSpPr>
                <p:cNvPr id="21534" name="Rectangle 30"/>
                <p:cNvSpPr>
                  <a:spLocks noChangeArrowheads="1"/>
                </p:cNvSpPr>
                <p:nvPr/>
              </p:nvSpPr>
              <p:spPr bwMode="auto">
                <a:xfrm>
                  <a:off x="0" y="1209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31"/>
              <p:cNvGrpSpPr>
                <a:grpSpLocks/>
              </p:cNvGrpSpPr>
              <p:nvPr/>
            </p:nvGrpSpPr>
            <p:grpSpPr bwMode="auto">
              <a:xfrm>
                <a:off x="1363" y="1209"/>
                <a:ext cx="1363" cy="403"/>
                <a:chOff x="1363" y="1209"/>
                <a:chExt cx="1363" cy="403"/>
              </a:xfrm>
            </p:grpSpPr>
            <p:sp>
              <p:nvSpPr>
                <p:cNvPr id="21536" name="Rectangle 32"/>
                <p:cNvSpPr>
                  <a:spLocks noChangeArrowheads="1"/>
                </p:cNvSpPr>
                <p:nvPr/>
              </p:nvSpPr>
              <p:spPr bwMode="auto">
                <a:xfrm>
                  <a:off x="1406" y="1209"/>
                  <a:ext cx="127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2000">
                      <a:cs typeface="Times New Roman" pitchFamily="18" charset="0"/>
                    </a:rPr>
                    <a:t>+1.6 </a:t>
                  </a:r>
                  <a:r>
                    <a:rPr lang="en-US" sz="2000">
                      <a:cs typeface="Times New Roman" pitchFamily="18" charset="0"/>
                      <a:sym typeface="Symbol" pitchFamily="18" charset="2"/>
                    </a:rPr>
                    <a:t></a:t>
                  </a:r>
                  <a:r>
                    <a:rPr lang="en-US" sz="2000">
                      <a:cs typeface="Times New Roman" pitchFamily="18" charset="0"/>
                    </a:rPr>
                    <a:t> 10</a:t>
                  </a:r>
                  <a:r>
                    <a:rPr lang="en-US" sz="2000" baseline="30000">
                      <a:cs typeface="Times New Roman" pitchFamily="18" charset="0"/>
                      <a:sym typeface="Symbol" pitchFamily="18" charset="2"/>
                    </a:rPr>
                    <a:t>-19</a:t>
                  </a:r>
                  <a:r>
                    <a:rPr lang="en-US" sz="2000">
                      <a:cs typeface="Times New Roman" pitchFamily="18" charset="0"/>
                      <a:sym typeface="Symbol" pitchFamily="18" charset="2"/>
                    </a:rPr>
                    <a:t> C</a:t>
                  </a:r>
                </a:p>
                <a:p>
                  <a:pPr eaLnBrk="0" hangingPunct="0"/>
                  <a:endParaRPr lang="en-US" sz="2000">
                    <a:cs typeface="Times New Roman" pitchFamily="18" charset="0"/>
                    <a:sym typeface="Symbol" pitchFamily="18" charset="2"/>
                  </a:endParaRPr>
                </a:p>
              </p:txBody>
            </p:sp>
            <p:sp>
              <p:nvSpPr>
                <p:cNvPr id="21537" name="Rectangle 33"/>
                <p:cNvSpPr>
                  <a:spLocks noChangeArrowheads="1"/>
                </p:cNvSpPr>
                <p:nvPr/>
              </p:nvSpPr>
              <p:spPr bwMode="auto">
                <a:xfrm>
                  <a:off x="1363" y="1209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34"/>
              <p:cNvGrpSpPr>
                <a:grpSpLocks/>
              </p:cNvGrpSpPr>
              <p:nvPr/>
            </p:nvGrpSpPr>
            <p:grpSpPr bwMode="auto">
              <a:xfrm>
                <a:off x="2726" y="1209"/>
                <a:ext cx="1363" cy="403"/>
                <a:chOff x="2726" y="1209"/>
                <a:chExt cx="1363" cy="403"/>
              </a:xfrm>
            </p:grpSpPr>
            <p:sp>
              <p:nvSpPr>
                <p:cNvPr id="21539" name="Rectangle 35"/>
                <p:cNvSpPr>
                  <a:spLocks noChangeArrowheads="1"/>
                </p:cNvSpPr>
                <p:nvPr/>
              </p:nvSpPr>
              <p:spPr bwMode="auto">
                <a:xfrm>
                  <a:off x="2769" y="1209"/>
                  <a:ext cx="127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2000">
                      <a:cs typeface="Times New Roman" pitchFamily="18" charset="0"/>
                    </a:rPr>
                    <a:t>1.673 </a:t>
                  </a:r>
                  <a:r>
                    <a:rPr lang="en-US" sz="2000">
                      <a:cs typeface="Times New Roman" pitchFamily="18" charset="0"/>
                      <a:sym typeface="Symbol" pitchFamily="18" charset="2"/>
                    </a:rPr>
                    <a:t></a:t>
                  </a:r>
                  <a:r>
                    <a:rPr lang="en-US" sz="2000">
                      <a:cs typeface="Times New Roman" pitchFamily="18" charset="0"/>
                    </a:rPr>
                    <a:t> 10</a:t>
                  </a:r>
                  <a:r>
                    <a:rPr lang="en-US" sz="2000" baseline="30000">
                      <a:cs typeface="Times New Roman" pitchFamily="18" charset="0"/>
                      <a:sym typeface="Symbol" pitchFamily="18" charset="2"/>
                    </a:rPr>
                    <a:t>-27</a:t>
                  </a:r>
                  <a:r>
                    <a:rPr lang="en-US" sz="2000">
                      <a:cs typeface="Times New Roman" pitchFamily="18" charset="0"/>
                      <a:sym typeface="Symbol" pitchFamily="18" charset="2"/>
                    </a:rPr>
                    <a:t> Kg</a:t>
                  </a:r>
                </a:p>
                <a:p>
                  <a:pPr eaLnBrk="0" hangingPunct="0"/>
                  <a:endParaRPr lang="en-US" sz="2000">
                    <a:cs typeface="Times New Roman" pitchFamily="18" charset="0"/>
                    <a:sym typeface="Symbol" pitchFamily="18" charset="2"/>
                  </a:endParaRPr>
                </a:p>
              </p:txBody>
            </p:sp>
            <p:sp>
              <p:nvSpPr>
                <p:cNvPr id="21540" name="Rectangle 36"/>
                <p:cNvSpPr>
                  <a:spLocks noChangeArrowheads="1"/>
                </p:cNvSpPr>
                <p:nvPr/>
              </p:nvSpPr>
              <p:spPr bwMode="auto">
                <a:xfrm>
                  <a:off x="2726" y="1209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37"/>
              <p:cNvGrpSpPr>
                <a:grpSpLocks/>
              </p:cNvGrpSpPr>
              <p:nvPr/>
            </p:nvGrpSpPr>
            <p:grpSpPr bwMode="auto">
              <a:xfrm>
                <a:off x="0" y="1612"/>
                <a:ext cx="1363" cy="403"/>
                <a:chOff x="0" y="1612"/>
                <a:chExt cx="1363" cy="403"/>
              </a:xfrm>
            </p:grpSpPr>
            <p:sp>
              <p:nvSpPr>
                <p:cNvPr id="21542" name="Rectangle 38"/>
                <p:cNvSpPr>
                  <a:spLocks noChangeArrowheads="1"/>
                </p:cNvSpPr>
                <p:nvPr/>
              </p:nvSpPr>
              <p:spPr bwMode="auto">
                <a:xfrm>
                  <a:off x="43" y="1612"/>
                  <a:ext cx="127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2000">
                      <a:cs typeface="Times New Roman" pitchFamily="18" charset="0"/>
                    </a:rPr>
                    <a:t>Neutron</a:t>
                  </a:r>
                </a:p>
                <a:p>
                  <a:pPr eaLnBrk="0" hangingPunct="0"/>
                  <a:endParaRPr lang="en-US" sz="2000"/>
                </a:p>
              </p:txBody>
            </p:sp>
            <p:sp>
              <p:nvSpPr>
                <p:cNvPr id="21543" name="Rectangle 39"/>
                <p:cNvSpPr>
                  <a:spLocks noChangeArrowheads="1"/>
                </p:cNvSpPr>
                <p:nvPr/>
              </p:nvSpPr>
              <p:spPr bwMode="auto">
                <a:xfrm>
                  <a:off x="0" y="1612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40"/>
              <p:cNvGrpSpPr>
                <a:grpSpLocks/>
              </p:cNvGrpSpPr>
              <p:nvPr/>
            </p:nvGrpSpPr>
            <p:grpSpPr bwMode="auto">
              <a:xfrm>
                <a:off x="1363" y="1612"/>
                <a:ext cx="1363" cy="403"/>
                <a:chOff x="1363" y="1612"/>
                <a:chExt cx="1363" cy="403"/>
              </a:xfrm>
            </p:grpSpPr>
            <p:sp>
              <p:nvSpPr>
                <p:cNvPr id="21545" name="Rectangle 41"/>
                <p:cNvSpPr>
                  <a:spLocks noChangeArrowheads="1"/>
                </p:cNvSpPr>
                <p:nvPr/>
              </p:nvSpPr>
              <p:spPr bwMode="auto">
                <a:xfrm>
                  <a:off x="1406" y="1612"/>
                  <a:ext cx="127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2000">
                      <a:cs typeface="Times New Roman" pitchFamily="18" charset="0"/>
                    </a:rPr>
                    <a:t>0</a:t>
                  </a:r>
                </a:p>
                <a:p>
                  <a:pPr eaLnBrk="0" hangingPunct="0"/>
                  <a:endParaRPr lang="en-US" sz="2000"/>
                </a:p>
              </p:txBody>
            </p:sp>
            <p:sp>
              <p:nvSpPr>
                <p:cNvPr id="21546" name="Rectangle 42"/>
                <p:cNvSpPr>
                  <a:spLocks noChangeArrowheads="1"/>
                </p:cNvSpPr>
                <p:nvPr/>
              </p:nvSpPr>
              <p:spPr bwMode="auto">
                <a:xfrm>
                  <a:off x="1363" y="1612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43"/>
              <p:cNvGrpSpPr>
                <a:grpSpLocks/>
              </p:cNvGrpSpPr>
              <p:nvPr/>
            </p:nvGrpSpPr>
            <p:grpSpPr bwMode="auto">
              <a:xfrm>
                <a:off x="2726" y="1612"/>
                <a:ext cx="1363" cy="403"/>
                <a:chOff x="2726" y="1612"/>
                <a:chExt cx="1363" cy="403"/>
              </a:xfrm>
            </p:grpSpPr>
            <p:sp>
              <p:nvSpPr>
                <p:cNvPr id="21548" name="Rectangle 44"/>
                <p:cNvSpPr>
                  <a:spLocks noChangeArrowheads="1"/>
                </p:cNvSpPr>
                <p:nvPr/>
              </p:nvSpPr>
              <p:spPr bwMode="auto">
                <a:xfrm>
                  <a:off x="2769" y="1612"/>
                  <a:ext cx="127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2000">
                      <a:cs typeface="Times New Roman" pitchFamily="18" charset="0"/>
                    </a:rPr>
                    <a:t>1.675 </a:t>
                  </a:r>
                  <a:r>
                    <a:rPr lang="en-US" sz="2000">
                      <a:cs typeface="Times New Roman" pitchFamily="18" charset="0"/>
                      <a:sym typeface="Symbol" pitchFamily="18" charset="2"/>
                    </a:rPr>
                    <a:t></a:t>
                  </a:r>
                  <a:r>
                    <a:rPr lang="en-US" sz="2000">
                      <a:cs typeface="Times New Roman" pitchFamily="18" charset="0"/>
                    </a:rPr>
                    <a:t> 10</a:t>
                  </a:r>
                  <a:r>
                    <a:rPr lang="en-US" sz="2000" baseline="30000">
                      <a:cs typeface="Times New Roman" pitchFamily="18" charset="0"/>
                      <a:sym typeface="Symbol" pitchFamily="18" charset="2"/>
                    </a:rPr>
                    <a:t>-27</a:t>
                  </a:r>
                  <a:r>
                    <a:rPr lang="en-US" sz="2000">
                      <a:cs typeface="Times New Roman" pitchFamily="18" charset="0"/>
                      <a:sym typeface="Symbol" pitchFamily="18" charset="2"/>
                    </a:rPr>
                    <a:t> Kg</a:t>
                  </a:r>
                </a:p>
                <a:p>
                  <a:pPr eaLnBrk="0" hangingPunct="0"/>
                  <a:endParaRPr lang="en-US" sz="2000">
                    <a:cs typeface="Times New Roman" pitchFamily="18" charset="0"/>
                    <a:sym typeface="Symbol" pitchFamily="18" charset="2"/>
                  </a:endParaRPr>
                </a:p>
              </p:txBody>
            </p:sp>
            <p:sp>
              <p:nvSpPr>
                <p:cNvPr id="21549" name="Rectangle 45"/>
                <p:cNvSpPr>
                  <a:spLocks noChangeArrowheads="1"/>
                </p:cNvSpPr>
                <p:nvPr/>
              </p:nvSpPr>
              <p:spPr bwMode="auto">
                <a:xfrm>
                  <a:off x="2726" y="1612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1550" name="Rectangle 46"/>
            <p:cNvSpPr>
              <a:spLocks noChangeArrowheads="1"/>
            </p:cNvSpPr>
            <p:nvPr/>
          </p:nvSpPr>
          <p:spPr bwMode="auto">
            <a:xfrm>
              <a:off x="-3" y="400"/>
              <a:ext cx="4095" cy="1618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pPr algn="l"/>
            <a:r>
              <a:rPr lang="en-US" sz="5400" dirty="0">
                <a:solidFill>
                  <a:srgbClr val="000000"/>
                </a:solidFill>
                <a:cs typeface="Times New Roman" pitchFamily="18" charset="0"/>
              </a:rPr>
              <a:t>Electric Current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0" y="1295400"/>
            <a:ext cx="4953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The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electric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current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is the amount of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charge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per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unit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time that passes through a surface that is perpendicular to the motion of the charges.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pic>
        <p:nvPicPr>
          <p:cNvPr id="7172" name="Picture 4" descr="fig20_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124200"/>
            <a:ext cx="2422525" cy="1417638"/>
          </a:xfrm>
          <a:prstGeom prst="rect">
            <a:avLst/>
          </a:prstGeom>
          <a:noFill/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0" y="5105400"/>
            <a:ext cx="8915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The SI unit of electric current is the ampere (A), after </a:t>
            </a:r>
            <a:r>
              <a:rPr lang="en-US" dirty="0">
                <a:cs typeface="Times New Roman" pitchFamily="18" charset="0"/>
              </a:rPr>
              <a:t>the French mathematician André </a:t>
            </a:r>
            <a:r>
              <a:rPr lang="en-US" dirty="0" err="1">
                <a:cs typeface="Times New Roman" pitchFamily="18" charset="0"/>
              </a:rPr>
              <a:t>Ampére</a:t>
            </a:r>
            <a:r>
              <a:rPr lang="en-US" dirty="0">
                <a:cs typeface="Times New Roman" pitchFamily="18" charset="0"/>
              </a:rPr>
              <a:t> (1775-1836). 1 A = 1 C/s. Ampere is a large unit for current. In practice </a:t>
            </a:r>
            <a:r>
              <a:rPr lang="en-US" dirty="0" err="1">
                <a:cs typeface="Times New Roman" pitchFamily="18" charset="0"/>
              </a:rPr>
              <a:t>milliampere</a:t>
            </a:r>
            <a:r>
              <a:rPr lang="en-US" dirty="0">
                <a:cs typeface="Times New Roman" pitchFamily="18" charset="0"/>
              </a:rPr>
              <a:t> (</a:t>
            </a:r>
            <a:r>
              <a:rPr lang="en-US" dirty="0" err="1">
                <a:cs typeface="Times New Roman" pitchFamily="18" charset="0"/>
              </a:rPr>
              <a:t>mA</a:t>
            </a:r>
            <a:r>
              <a:rPr lang="en-US" dirty="0">
                <a:cs typeface="Times New Roman" pitchFamily="18" charset="0"/>
              </a:rPr>
              <a:t>) and microampere (</a:t>
            </a:r>
            <a:r>
              <a:rPr lang="en-US" dirty="0" err="1">
                <a:cs typeface="Times New Roman" pitchFamily="18" charset="0"/>
              </a:rPr>
              <a:t>μA</a:t>
            </a:r>
            <a:r>
              <a:rPr lang="en-US" dirty="0">
                <a:cs typeface="Times New Roman" pitchFamily="18" charset="0"/>
              </a:rPr>
              <a:t>) are used.</a:t>
            </a:r>
            <a:r>
              <a:rPr lang="en-US" dirty="0"/>
              <a:t> 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291013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4648200" y="3429000"/>
          <a:ext cx="1200150" cy="1066800"/>
        </p:xfrm>
        <a:graphic>
          <a:graphicData uri="http://schemas.openxmlformats.org/presentationml/2006/ole">
            <p:oleObj spid="_x0000_s58373" name="Equation" r:id="rId4" imgW="418918" imgH="393529" progId="Equation.3">
              <p:embed/>
            </p:oleObj>
          </a:graphicData>
        </a:graphic>
      </p:graphicFrame>
      <p:pic>
        <p:nvPicPr>
          <p:cNvPr id="10" name="Picture 4" descr="13_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1238" y="0"/>
            <a:ext cx="3812762" cy="2590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000000"/>
                </a:solidFill>
                <a:cs typeface="Times New Roman" pitchFamily="18" charset="0"/>
              </a:rPr>
              <a:t>Electrical Quantities and their Units</a:t>
            </a:r>
            <a:endParaRPr lang="en-US" sz="36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graphicFrame>
        <p:nvGraphicFramePr>
          <p:cNvPr id="14373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0876522"/>
              </p:ext>
            </p:extLst>
          </p:nvPr>
        </p:nvGraphicFramePr>
        <p:xfrm>
          <a:off x="914400" y="1066800"/>
          <a:ext cx="7467601" cy="5496560"/>
        </p:xfrm>
        <a:graphic>
          <a:graphicData uri="http://schemas.openxmlformats.org/drawingml/2006/table">
            <a:tbl>
              <a:tblPr/>
              <a:tblGrid>
                <a:gridCol w="1874309"/>
                <a:gridCol w="1589828"/>
                <a:gridCol w="1589829"/>
                <a:gridCol w="2413635"/>
              </a:tblGrid>
              <a:tr h="901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Quantity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Symbol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Unit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Unit Abbreviation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Current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ampere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Voltage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volt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Resistance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ohm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Ω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Energy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killo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-watt-hour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kWH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sz="3600" dirty="0">
                <a:solidFill>
                  <a:srgbClr val="000000"/>
                </a:solidFill>
                <a:cs typeface="Times New Roman" pitchFamily="18" charset="0"/>
              </a:rPr>
              <a:t>Ohm’s </a:t>
            </a:r>
            <a:r>
              <a:rPr lang="en-US" sz="3600" dirty="0" smtClean="0">
                <a:solidFill>
                  <a:srgbClr val="000000"/>
                </a:solidFill>
                <a:cs typeface="Times New Roman" pitchFamily="18" charset="0"/>
              </a:rPr>
              <a:t>Law and Electric Power</a:t>
            </a:r>
            <a:endParaRPr lang="en-US" sz="36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304800" y="838200"/>
            <a:ext cx="8534400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Georg Simon Ohm (1787-1854), a German physicist, discovered Ohm’s law in 1826. </a:t>
            </a:r>
          </a:p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This is an experimental law, valid for both alternating current (ac) and direct current (dc) circuits.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When you pass an electric current (I) through a resistance (R) there will be a potential difference or voltage (V) created across the resistance.</a:t>
            </a:r>
          </a:p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Ohm’s law gives a relationship between the voltage (V), current (I), and resistance (R) as follows: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V = I R</a:t>
            </a:r>
          </a:p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	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pic>
        <p:nvPicPr>
          <p:cNvPr id="26628" name="Picture 4" descr="http://edugen.wiley.com/edugen/courses/crs2936/rc/bloomfield8994c10/math/math01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657600"/>
            <a:ext cx="6096000" cy="357275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81000" y="4343400"/>
            <a:ext cx="2529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Electric </a:t>
            </a:r>
            <a:r>
              <a:rPr lang="en-US" dirty="0" err="1" smtClean="0"/>
              <a:t>Power,</a:t>
            </a:r>
            <a:r>
              <a:rPr lang="en-US" i="1" dirty="0" err="1" smtClean="0"/>
              <a:t>P</a:t>
            </a:r>
            <a:r>
              <a:rPr lang="en-US" i="1" dirty="0" smtClean="0"/>
              <a:t>:    P = V I</a:t>
            </a:r>
            <a:endParaRPr lang="en-US" dirty="0"/>
          </a:p>
        </p:txBody>
      </p:sp>
      <p:pic>
        <p:nvPicPr>
          <p:cNvPr id="9" name="Picture 7" descr="http://edugen.wiley.com/edugen/courses/crs2936/rc/bloomfield8994c10/math/math00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800600"/>
            <a:ext cx="4972050" cy="3048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304800" y="5257800"/>
            <a:ext cx="731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SI unit of power is watt, after James Watt (1736-1819), who developed steam engines. 	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57200" y="5934670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Utility companies use the unit kilowatt-hour to measure the electrical energy used by customers. One kilowatt-hour, kWh is the energy consumed for one hour at a power rate of 1 kW.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Series and Parallel Circuit</a:t>
            </a:r>
            <a:endParaRPr lang="en-US" dirty="0"/>
          </a:p>
        </p:txBody>
      </p:sp>
      <p:pic>
        <p:nvPicPr>
          <p:cNvPr id="4" name="Picture 4" descr="13_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5881" y="1447800"/>
            <a:ext cx="4218119" cy="309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13_0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76400"/>
            <a:ext cx="4332332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 descr="13_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191000"/>
            <a:ext cx="6172200" cy="2446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533400" y="1143000"/>
            <a:ext cx="18024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Series Circuit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5791200" y="990600"/>
            <a:ext cx="19690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Parallel Circuit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133600" y="3657600"/>
            <a:ext cx="24019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Household Circuit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Electricity: Generation and Transmission</a:t>
            </a:r>
            <a:endParaRPr lang="en-US" dirty="0"/>
          </a:p>
        </p:txBody>
      </p:sp>
      <p:pic>
        <p:nvPicPr>
          <p:cNvPr id="36867" name="Picture 3" descr="13_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009063" cy="329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3657600" y="5334000"/>
            <a:ext cx="518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http://www.duke-energy.com/about-energy/generating-electricity/nuclear.asp</a:t>
            </a:r>
            <a:endParaRPr lang="en-US" dirty="0" smtClean="0"/>
          </a:p>
        </p:txBody>
      </p:sp>
      <p:pic>
        <p:nvPicPr>
          <p:cNvPr id="5" name="Picture 4" descr="14_19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52400" y="4191000"/>
            <a:ext cx="3048000" cy="193752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38200"/>
          </a:xfrm>
        </p:spPr>
        <p:txBody>
          <a:bodyPr/>
          <a:lstStyle/>
          <a:p>
            <a:r>
              <a:rPr lang="en-US" sz="3600" b="1">
                <a:solidFill>
                  <a:srgbClr val="009999"/>
                </a:solidFill>
                <a:cs typeface="Arial" pitchFamily="34" charset="0"/>
              </a:rPr>
              <a:t>Transformers</a:t>
            </a:r>
          </a:p>
        </p:txBody>
      </p:sp>
      <p:pic>
        <p:nvPicPr>
          <p:cNvPr id="75779" name="Picture 3" descr="fig22_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905000"/>
            <a:ext cx="5692775" cy="2754313"/>
          </a:xfrm>
          <a:prstGeom prst="rect">
            <a:avLst/>
          </a:prstGeom>
          <a:noFill/>
        </p:spPr>
      </p:pic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381000" y="4953000"/>
            <a:ext cx="8382000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transformer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consists of a primary coil and a secondary coil, both wound on an iron core. The changing </a:t>
            </a:r>
            <a:r>
              <a:rPr lang="en-US" sz="240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magnetic flux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produced by the </a:t>
            </a:r>
            <a:r>
              <a:rPr lang="en-US" sz="240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current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in the primary coil induces an </a:t>
            </a:r>
            <a:r>
              <a:rPr lang="en-US" sz="240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emf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in the secondary coil. At the far right is the symbol for a transformer.</a:t>
            </a:r>
            <a:b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381000" y="1143000"/>
            <a:ext cx="80772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A </a:t>
            </a:r>
            <a:r>
              <a:rPr lang="en-US" sz="2400" b="1" i="1">
                <a:latin typeface="Times New Roman" pitchFamily="18" charset="0"/>
              </a:rPr>
              <a:t>transformer</a:t>
            </a:r>
            <a:r>
              <a:rPr lang="en-US" sz="2400">
                <a:latin typeface="Times New Roman" pitchFamily="18" charset="0"/>
              </a:rPr>
              <a:t> is a device for increasing or decreasing an ac voltage. </a:t>
            </a:r>
          </a:p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412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 Electricity </vt:lpstr>
      <vt:lpstr>Atom</vt:lpstr>
      <vt:lpstr>Electric Current</vt:lpstr>
      <vt:lpstr>Electrical Quantities and their Units</vt:lpstr>
      <vt:lpstr>Ohm’s Law and Electric Power</vt:lpstr>
      <vt:lpstr>Series and Parallel Circuit</vt:lpstr>
      <vt:lpstr>Electricity: Generation and Transmission</vt:lpstr>
      <vt:lpstr>Transformers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Chapter-10  Electricity</dc:title>
  <dc:creator>mahesp</dc:creator>
  <cp:lastModifiedBy>mahesp</cp:lastModifiedBy>
  <cp:revision>18</cp:revision>
  <dcterms:created xsi:type="dcterms:W3CDTF">2010-05-31T18:34:53Z</dcterms:created>
  <dcterms:modified xsi:type="dcterms:W3CDTF">2011-07-14T14:24:50Z</dcterms:modified>
</cp:coreProperties>
</file>