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563" r:id="rId2"/>
    <p:sldId id="570" r:id="rId3"/>
    <p:sldId id="572" r:id="rId4"/>
    <p:sldId id="574" r:id="rId5"/>
    <p:sldId id="460" r:id="rId6"/>
    <p:sldId id="587" r:id="rId7"/>
    <p:sldId id="579" r:id="rId8"/>
    <p:sldId id="540" r:id="rId9"/>
    <p:sldId id="589" r:id="rId10"/>
    <p:sldId id="590" r:id="rId11"/>
    <p:sldId id="583" r:id="rId12"/>
    <p:sldId id="505" r:id="rId13"/>
    <p:sldId id="527" r:id="rId14"/>
    <p:sldId id="56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815"/>
    <a:srgbClr val="FF6600"/>
    <a:srgbClr val="FF0000"/>
    <a:srgbClr val="FFFF66"/>
    <a:srgbClr val="CC0099"/>
    <a:srgbClr val="009900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 snapToGrid="0">
      <p:cViewPr>
        <p:scale>
          <a:sx n="118" d="100"/>
          <a:sy n="118" d="100"/>
        </p:scale>
        <p:origin x="-143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fld id="{97BCAC10-9DD3-4802-834F-2B336D05E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30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65A075DC-62D5-4F2A-A3DC-76CBBCE62EC5}" type="slidenum">
              <a:rPr lang="en-US" altLang="en-US" sz="1200" smtClean="0">
                <a:latin typeface="Times New Roman" pitchFamily="18" charset="0"/>
              </a:rPr>
              <a:pPr/>
              <a:t>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9A69D1EB-0E03-4BEF-B435-10AAABBDAF47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76B47B53-88F6-4EC1-883C-BB1CF4101743}" type="slidenum">
              <a:rPr lang="en-US" altLang="en-US" sz="1200" smtClean="0">
                <a:latin typeface="Times New Roman" pitchFamily="18" charset="0"/>
              </a:rPr>
              <a:pPr/>
              <a:t>12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2195E7BE-7981-4B82-9255-A5B3CF320E9C}" type="slidenum">
              <a:rPr lang="en-US" altLang="en-US" sz="1200" smtClean="0">
                <a:latin typeface="Times New Roman" pitchFamily="18" charset="0"/>
              </a:rPr>
              <a:pPr/>
              <a:t>13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24DF-9238-4D5E-A857-4E32373F7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592A-E98B-4104-99C7-9BB87C155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E4B24-AAA6-4947-8784-E9613B828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504C-4F8E-4886-81C9-598593037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04C50-8972-49AF-BB2E-327A2C47E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1290-46BD-4A1F-AC7B-925B30EC4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646EA-4F0C-4521-8A4D-909840423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9DE6-C9A5-4D3A-914D-9F75A2EFC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3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492C-458A-4CD2-8D86-E9ED806D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0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9E4F4-56C5-47C0-8DBB-8DC9340F5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0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83F7-536B-4D97-BDFB-A73A2F04D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6A76-AD11-4A7E-8933-CA958DB0F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0800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E80D8464-88D1-419D-B13B-DF74D3C52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7264400" y="6400800"/>
            <a:ext cx="944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a typeface="+mn-ea"/>
              </a:rPr>
              <a:t>Chapter 3 -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4_l3pKhaJo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yHK7jy1V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wV5WCBh9a0" TargetMode="External"/><Relationship Id="rId5" Type="http://schemas.openxmlformats.org/officeDocument/2006/relationships/hyperlink" Target="http://en.wikipedia.org/wiki/X-ray_tube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2000" cy="685800"/>
          </a:xfrm>
        </p:spPr>
        <p:txBody>
          <a:bodyPr/>
          <a:lstStyle/>
          <a:p>
            <a:pPr algn="l" eaLnBrk="1" hangingPunct="1"/>
            <a:r>
              <a:rPr lang="en-US" altLang="en-US" sz="4000" smtClean="0"/>
              <a:t>Single Crystal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69875" y="2384425"/>
            <a:ext cx="8610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  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/>
              <a:t>The periodic and repeated arrangements of atoms is perfect or extends throughout the entirety of the specimen without interruption.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All unit cells interlock in the same way and have the same orientation.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Single crystals exist in nature, but they may also produced </a:t>
            </a:r>
            <a:r>
              <a:rPr lang="en-US" altLang="en-US" sz="2000" dirty="0">
                <a:hlinkClick r:id="rId3"/>
              </a:rPr>
              <a:t>artificially</a:t>
            </a:r>
            <a:r>
              <a:rPr lang="en-US" altLang="en-US" sz="2000" dirty="0"/>
              <a:t>. They are ordinarily difficult to grow, because the environment must be carefully controlled.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Single crystals are needed for modern technologies today.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Electronic micro-chips uses single crystals of silicon and other semiconductors. </a:t>
            </a:r>
          </a:p>
        </p:txBody>
      </p:sp>
      <p:pic>
        <p:nvPicPr>
          <p:cNvPr id="4100" name="Picture 1" descr="fig_03_1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0"/>
            <a:ext cx="47783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450" y="652463"/>
            <a:ext cx="40401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/>
              <a:t>A garnet single crystal found in Tongbei, Fujian Province, China.</a:t>
            </a:r>
            <a:br>
              <a:rPr lang="en-US" altLang="en-US" sz="2000"/>
            </a:br>
            <a:r>
              <a:rPr lang="en-US" altLang="en-US" sz="2000"/>
              <a:t>If the extremities of a single crystal are permitted to grow without any external constraint, the crystal will assume its geometric shape, with flat surfaces as shown in the figure.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1" y="0"/>
            <a:ext cx="8382000" cy="685800"/>
          </a:xfrm>
        </p:spPr>
        <p:txBody>
          <a:bodyPr/>
          <a:lstStyle/>
          <a:p>
            <a:r>
              <a:rPr lang="en-US" dirty="0"/>
              <a:t>Selection Rules for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04C50-8972-49AF-BB2E-327A2C47EB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36"/>
              </p:ext>
            </p:extLst>
          </p:nvPr>
        </p:nvGraphicFramePr>
        <p:xfrm>
          <a:off x="1140978" y="1140980"/>
          <a:ext cx="5535840" cy="5270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168"/>
                <a:gridCol w="1107168"/>
                <a:gridCol w="1107168"/>
                <a:gridCol w="1107168"/>
                <a:gridCol w="1107168"/>
              </a:tblGrid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hkl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+k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+l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BCC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FCC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289" y="550258"/>
            <a:ext cx="1578110" cy="148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89" y="2459979"/>
            <a:ext cx="1516436" cy="14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732" y="4264501"/>
            <a:ext cx="1636993" cy="133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7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Diffraction Angle</a:t>
            </a:r>
          </a:p>
        </p:txBody>
      </p:sp>
      <p:pic>
        <p:nvPicPr>
          <p:cNvPr id="2052" name="Picture 1" descr="fig_03_2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03338"/>
            <a:ext cx="6173788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60350" y="1243013"/>
          <a:ext cx="25669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977900" imgH="228600" progId="Equation.3">
                  <p:embed/>
                </p:oleObj>
              </mc:Choice>
              <mc:Fallback>
                <p:oleObj name="Equation" r:id="rId5" imgW="977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243013"/>
                        <a:ext cx="25669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C53C3A97-7CC8-4A5C-B5DC-889AE9E2C5CA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X-Ray  Diffraction Pattern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738313"/>
            <a:ext cx="884713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87"/>
          <p:cNvSpPr>
            <a:spLocks noChangeArrowheads="1"/>
          </p:cNvSpPr>
          <p:nvPr/>
        </p:nvSpPr>
        <p:spPr bwMode="auto">
          <a:xfrm>
            <a:off x="685800" y="5937250"/>
            <a:ext cx="2690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 Fig. 3.22, </a:t>
            </a:r>
            <a:r>
              <a:rPr lang="en-US" altLang="en-US" sz="1200" i="1">
                <a:solidFill>
                  <a:srgbClr val="000000"/>
                </a:solidFill>
              </a:rPr>
              <a:t>Callister 8e.</a:t>
            </a:r>
          </a:p>
        </p:txBody>
      </p:sp>
      <p:sp>
        <p:nvSpPr>
          <p:cNvPr id="10246" name="Text Box 348"/>
          <p:cNvSpPr txBox="1">
            <a:spLocks noChangeArrowheads="1"/>
          </p:cNvSpPr>
          <p:nvPr/>
        </p:nvSpPr>
        <p:spPr bwMode="auto">
          <a:xfrm>
            <a:off x="2844800" y="2057400"/>
            <a:ext cx="800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(110)</a:t>
            </a:r>
          </a:p>
        </p:txBody>
      </p:sp>
      <p:sp>
        <p:nvSpPr>
          <p:cNvPr id="10247" name="Text Box 349"/>
          <p:cNvSpPr txBox="1">
            <a:spLocks noChangeArrowheads="1"/>
          </p:cNvSpPr>
          <p:nvPr/>
        </p:nvSpPr>
        <p:spPr bwMode="auto">
          <a:xfrm>
            <a:off x="4940300" y="3771900"/>
            <a:ext cx="800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(200)</a:t>
            </a:r>
          </a:p>
        </p:txBody>
      </p:sp>
      <p:sp>
        <p:nvSpPr>
          <p:cNvPr id="10248" name="Text Box 350"/>
          <p:cNvSpPr txBox="1">
            <a:spLocks noChangeArrowheads="1"/>
          </p:cNvSpPr>
          <p:nvPr/>
        </p:nvSpPr>
        <p:spPr bwMode="auto">
          <a:xfrm>
            <a:off x="6819900" y="2794000"/>
            <a:ext cx="800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9900"/>
                </a:solidFill>
              </a:rPr>
              <a:t>(211)</a:t>
            </a:r>
          </a:p>
        </p:txBody>
      </p:sp>
      <p:grpSp>
        <p:nvGrpSpPr>
          <p:cNvPr id="2" name="Group 362"/>
          <p:cNvGrpSpPr>
            <a:grpSpLocks/>
          </p:cNvGrpSpPr>
          <p:nvPr/>
        </p:nvGrpSpPr>
        <p:grpSpPr bwMode="auto">
          <a:xfrm>
            <a:off x="6483350" y="911225"/>
            <a:ext cx="2290763" cy="2165350"/>
            <a:chOff x="4084" y="574"/>
            <a:chExt cx="1443" cy="1364"/>
          </a:xfrm>
        </p:grpSpPr>
        <p:sp>
          <p:nvSpPr>
            <p:cNvPr id="10321" name="Line 302"/>
            <p:cNvSpPr>
              <a:spLocks noChangeShapeType="1"/>
            </p:cNvSpPr>
            <p:nvPr/>
          </p:nvSpPr>
          <p:spPr bwMode="auto">
            <a:xfrm flipV="1">
              <a:off x="5079" y="1424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305"/>
            <p:cNvSpPr>
              <a:spLocks noChangeShapeType="1"/>
            </p:cNvSpPr>
            <p:nvPr/>
          </p:nvSpPr>
          <p:spPr bwMode="auto">
            <a:xfrm>
              <a:off x="4591" y="1002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Line 306"/>
            <p:cNvSpPr>
              <a:spLocks noChangeShapeType="1"/>
            </p:cNvSpPr>
            <p:nvPr/>
          </p:nvSpPr>
          <p:spPr bwMode="auto">
            <a:xfrm flipV="1">
              <a:off x="5079" y="1002"/>
              <a:ext cx="0" cy="4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Line 307"/>
            <p:cNvSpPr>
              <a:spLocks noChangeShapeType="1"/>
            </p:cNvSpPr>
            <p:nvPr/>
          </p:nvSpPr>
          <p:spPr bwMode="auto">
            <a:xfrm flipH="1">
              <a:off x="4405" y="1006"/>
              <a:ext cx="181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Line 308"/>
            <p:cNvSpPr>
              <a:spLocks noChangeShapeType="1"/>
            </p:cNvSpPr>
            <p:nvPr/>
          </p:nvSpPr>
          <p:spPr bwMode="auto">
            <a:xfrm flipV="1">
              <a:off x="4401" y="1172"/>
              <a:ext cx="0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Line 309"/>
            <p:cNvSpPr>
              <a:spLocks noChangeShapeType="1"/>
            </p:cNvSpPr>
            <p:nvPr/>
          </p:nvSpPr>
          <p:spPr bwMode="auto">
            <a:xfrm flipH="1">
              <a:off x="4897" y="1461"/>
              <a:ext cx="176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Line 310"/>
            <p:cNvSpPr>
              <a:spLocks noChangeShapeType="1"/>
            </p:cNvSpPr>
            <p:nvPr/>
          </p:nvSpPr>
          <p:spPr bwMode="auto">
            <a:xfrm>
              <a:off x="4394" y="1632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Line 315"/>
            <p:cNvSpPr>
              <a:spLocks noChangeShapeType="1"/>
            </p:cNvSpPr>
            <p:nvPr/>
          </p:nvSpPr>
          <p:spPr bwMode="auto">
            <a:xfrm flipH="1">
              <a:off x="4887" y="1005"/>
              <a:ext cx="19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Line 317"/>
            <p:cNvSpPr>
              <a:spLocks noChangeShapeType="1"/>
            </p:cNvSpPr>
            <p:nvPr/>
          </p:nvSpPr>
          <p:spPr bwMode="auto">
            <a:xfrm>
              <a:off x="4401" y="1168"/>
              <a:ext cx="0" cy="4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Oval 319"/>
            <p:cNvSpPr>
              <a:spLocks noChangeArrowheads="1"/>
            </p:cNvSpPr>
            <p:nvPr/>
          </p:nvSpPr>
          <p:spPr bwMode="auto">
            <a:xfrm>
              <a:off x="5034" y="972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1" name="Freeform 328"/>
            <p:cNvSpPr>
              <a:spLocks/>
            </p:cNvSpPr>
            <p:nvPr/>
          </p:nvSpPr>
          <p:spPr bwMode="auto">
            <a:xfrm>
              <a:off x="4496" y="1000"/>
              <a:ext cx="576" cy="544"/>
            </a:xfrm>
            <a:custGeom>
              <a:avLst/>
              <a:gdLst>
                <a:gd name="T0" fmla="*/ 88 w 576"/>
                <a:gd name="T1" fmla="*/ 0 h 544"/>
                <a:gd name="T2" fmla="*/ 0 w 576"/>
                <a:gd name="T3" fmla="*/ 544 h 544"/>
                <a:gd name="T4" fmla="*/ 576 w 576"/>
                <a:gd name="T5" fmla="*/ 456 h 544"/>
                <a:gd name="T6" fmla="*/ 88 w 576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44"/>
                <a:gd name="T14" fmla="*/ 576 w 576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44">
                  <a:moveTo>
                    <a:pt x="88" y="0"/>
                  </a:moveTo>
                  <a:lnTo>
                    <a:pt x="0" y="544"/>
                  </a:lnTo>
                  <a:lnTo>
                    <a:pt x="576" y="45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6FF99"/>
            </a:solidFill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Line 314"/>
            <p:cNvSpPr>
              <a:spLocks noChangeShapeType="1"/>
            </p:cNvSpPr>
            <p:nvPr/>
          </p:nvSpPr>
          <p:spPr bwMode="auto">
            <a:xfrm>
              <a:off x="4406" y="1177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Line 316"/>
            <p:cNvSpPr>
              <a:spLocks noChangeShapeType="1"/>
            </p:cNvSpPr>
            <p:nvPr/>
          </p:nvSpPr>
          <p:spPr bwMode="auto">
            <a:xfrm flipV="1">
              <a:off x="4894" y="1177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Oval 325"/>
            <p:cNvSpPr>
              <a:spLocks noChangeArrowheads="1"/>
            </p:cNvSpPr>
            <p:nvPr/>
          </p:nvSpPr>
          <p:spPr bwMode="auto">
            <a:xfrm>
              <a:off x="4858" y="1589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5" name="Oval 327"/>
            <p:cNvSpPr>
              <a:spLocks noChangeArrowheads="1"/>
            </p:cNvSpPr>
            <p:nvPr/>
          </p:nvSpPr>
          <p:spPr bwMode="auto">
            <a:xfrm>
              <a:off x="4366" y="1136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6" name="Oval 324"/>
            <p:cNvSpPr>
              <a:spLocks noChangeArrowheads="1"/>
            </p:cNvSpPr>
            <p:nvPr/>
          </p:nvSpPr>
          <p:spPr bwMode="auto">
            <a:xfrm>
              <a:off x="4858" y="1142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7" name="Oval 322"/>
            <p:cNvSpPr>
              <a:spLocks noChangeArrowheads="1"/>
            </p:cNvSpPr>
            <p:nvPr/>
          </p:nvSpPr>
          <p:spPr bwMode="auto">
            <a:xfrm>
              <a:off x="4711" y="1266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8" name="Text Box 339"/>
            <p:cNvSpPr txBox="1">
              <a:spLocks noChangeArrowheads="1"/>
            </p:cNvSpPr>
            <p:nvPr/>
          </p:nvSpPr>
          <p:spPr bwMode="auto">
            <a:xfrm>
              <a:off x="4485" y="574"/>
              <a:ext cx="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339" name="Text Box 340"/>
            <p:cNvSpPr txBox="1">
              <a:spLocks noChangeArrowheads="1"/>
            </p:cNvSpPr>
            <p:nvPr/>
          </p:nvSpPr>
          <p:spPr bwMode="auto">
            <a:xfrm>
              <a:off x="4084" y="165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340" name="Text Box 341"/>
            <p:cNvSpPr txBox="1">
              <a:spLocks noChangeArrowheads="1"/>
            </p:cNvSpPr>
            <p:nvPr/>
          </p:nvSpPr>
          <p:spPr bwMode="auto">
            <a:xfrm>
              <a:off x="5280" y="1284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341" name="Text Box 342"/>
            <p:cNvSpPr txBox="1">
              <a:spLocks noChangeArrowheads="1"/>
            </p:cNvSpPr>
            <p:nvPr/>
          </p:nvSpPr>
          <p:spPr bwMode="auto">
            <a:xfrm>
              <a:off x="4181" y="142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a</a:t>
              </a:r>
            </a:p>
          </p:txBody>
        </p:sp>
        <p:sp>
          <p:nvSpPr>
            <p:cNvPr id="10342" name="Text Box 343"/>
            <p:cNvSpPr txBox="1">
              <a:spLocks noChangeArrowheads="1"/>
            </p:cNvSpPr>
            <p:nvPr/>
          </p:nvSpPr>
          <p:spPr bwMode="auto">
            <a:xfrm>
              <a:off x="4999" y="1459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b</a:t>
              </a:r>
            </a:p>
          </p:txBody>
        </p:sp>
        <p:sp>
          <p:nvSpPr>
            <p:cNvPr id="10343" name="Text Box 344"/>
            <p:cNvSpPr txBox="1">
              <a:spLocks noChangeArrowheads="1"/>
            </p:cNvSpPr>
            <p:nvPr/>
          </p:nvSpPr>
          <p:spPr bwMode="auto">
            <a:xfrm>
              <a:off x="4360" y="81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c</a:t>
              </a:r>
            </a:p>
          </p:txBody>
        </p:sp>
        <p:sp>
          <p:nvSpPr>
            <p:cNvPr id="10344" name="Line 298"/>
            <p:cNvSpPr>
              <a:spLocks noChangeShapeType="1"/>
            </p:cNvSpPr>
            <p:nvPr/>
          </p:nvSpPr>
          <p:spPr bwMode="auto">
            <a:xfrm flipV="1">
              <a:off x="4589" y="1458"/>
              <a:ext cx="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Oval 320"/>
            <p:cNvSpPr>
              <a:spLocks noChangeArrowheads="1"/>
            </p:cNvSpPr>
            <p:nvPr/>
          </p:nvSpPr>
          <p:spPr bwMode="auto">
            <a:xfrm>
              <a:off x="5039" y="1425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6" name="Line 299"/>
            <p:cNvSpPr>
              <a:spLocks noChangeShapeType="1"/>
            </p:cNvSpPr>
            <p:nvPr/>
          </p:nvSpPr>
          <p:spPr bwMode="auto">
            <a:xfrm flipH="1">
              <a:off x="4256" y="1458"/>
              <a:ext cx="33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Line 303"/>
            <p:cNvSpPr>
              <a:spLocks noChangeShapeType="1"/>
            </p:cNvSpPr>
            <p:nvPr/>
          </p:nvSpPr>
          <p:spPr bwMode="auto">
            <a:xfrm flipV="1">
              <a:off x="4397" y="1597"/>
              <a:ext cx="0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Oval 326"/>
            <p:cNvSpPr>
              <a:spLocks noChangeArrowheads="1"/>
            </p:cNvSpPr>
            <p:nvPr/>
          </p:nvSpPr>
          <p:spPr bwMode="auto">
            <a:xfrm>
              <a:off x="4366" y="1589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9" name="Line 297"/>
            <p:cNvSpPr>
              <a:spLocks noChangeShapeType="1"/>
            </p:cNvSpPr>
            <p:nvPr/>
          </p:nvSpPr>
          <p:spPr bwMode="auto">
            <a:xfrm flipV="1">
              <a:off x="4591" y="80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Line 304"/>
            <p:cNvSpPr>
              <a:spLocks noChangeShapeType="1"/>
            </p:cNvSpPr>
            <p:nvPr/>
          </p:nvSpPr>
          <p:spPr bwMode="auto">
            <a:xfrm>
              <a:off x="4555" y="1006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Oval 318"/>
            <p:cNvSpPr>
              <a:spLocks noChangeArrowheads="1"/>
            </p:cNvSpPr>
            <p:nvPr/>
          </p:nvSpPr>
          <p:spPr bwMode="auto">
            <a:xfrm>
              <a:off x="4558" y="961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52" name="Oval 321"/>
            <p:cNvSpPr>
              <a:spLocks noChangeArrowheads="1"/>
            </p:cNvSpPr>
            <p:nvPr/>
          </p:nvSpPr>
          <p:spPr bwMode="auto">
            <a:xfrm>
              <a:off x="4558" y="1408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50" name="Text Box 352"/>
          <p:cNvSpPr txBox="1">
            <a:spLocks noChangeArrowheads="1"/>
          </p:cNvSpPr>
          <p:nvPr/>
        </p:nvSpPr>
        <p:spPr bwMode="auto">
          <a:xfrm>
            <a:off x="3898900" y="5080000"/>
            <a:ext cx="2057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Diffraction angle 2</a:t>
            </a:r>
            <a:r>
              <a:rPr lang="en-US" altLang="en-US" sz="1600">
                <a:latin typeface="Symbol" pitchFamily="18" charset="2"/>
              </a:rPr>
              <a:t>q</a:t>
            </a:r>
            <a:endParaRPr lang="en-US" altLang="en-US" sz="1600"/>
          </a:p>
        </p:txBody>
      </p:sp>
      <p:sp>
        <p:nvSpPr>
          <p:cNvPr id="10251" name="Text Box 353"/>
          <p:cNvSpPr txBox="1">
            <a:spLocks noChangeArrowheads="1"/>
          </p:cNvSpPr>
          <p:nvPr/>
        </p:nvSpPr>
        <p:spPr bwMode="auto">
          <a:xfrm>
            <a:off x="1292225" y="5365750"/>
            <a:ext cx="7016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Diffraction pattern for polycrystalline  </a:t>
            </a:r>
            <a:r>
              <a:rPr lang="en-US" altLang="en-US">
                <a:latin typeface="Symbol" pitchFamily="18" charset="2"/>
              </a:rPr>
              <a:t>a</a:t>
            </a:r>
            <a:r>
              <a:rPr lang="en-US" altLang="en-US"/>
              <a:t>-iron (BCC) </a:t>
            </a:r>
          </a:p>
        </p:txBody>
      </p:sp>
      <p:sp>
        <p:nvSpPr>
          <p:cNvPr id="10252" name="Text Box 354"/>
          <p:cNvSpPr txBox="1">
            <a:spLocks noChangeArrowheads="1"/>
          </p:cNvSpPr>
          <p:nvPr/>
        </p:nvSpPr>
        <p:spPr bwMode="auto">
          <a:xfrm rot="-5400000">
            <a:off x="-547688" y="3175001"/>
            <a:ext cx="17875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600"/>
              <a:t>Intensity (relative)</a:t>
            </a:r>
          </a:p>
        </p:txBody>
      </p:sp>
      <p:grpSp>
        <p:nvGrpSpPr>
          <p:cNvPr id="3" name="Group 360"/>
          <p:cNvGrpSpPr>
            <a:grpSpLocks/>
          </p:cNvGrpSpPr>
          <p:nvPr/>
        </p:nvGrpSpPr>
        <p:grpSpPr bwMode="auto">
          <a:xfrm>
            <a:off x="3625850" y="911225"/>
            <a:ext cx="2265363" cy="2165350"/>
            <a:chOff x="2284" y="574"/>
            <a:chExt cx="1427" cy="1364"/>
          </a:xfrm>
        </p:grpSpPr>
        <p:sp>
          <p:nvSpPr>
            <p:cNvPr id="10290" name="Line 269"/>
            <p:cNvSpPr>
              <a:spLocks noChangeShapeType="1"/>
            </p:cNvSpPr>
            <p:nvPr/>
          </p:nvSpPr>
          <p:spPr bwMode="auto">
            <a:xfrm>
              <a:off x="2791" y="1002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270"/>
            <p:cNvSpPr>
              <a:spLocks noChangeShapeType="1"/>
            </p:cNvSpPr>
            <p:nvPr/>
          </p:nvSpPr>
          <p:spPr bwMode="auto">
            <a:xfrm flipV="1">
              <a:off x="3279" y="1002"/>
              <a:ext cx="0" cy="4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272"/>
            <p:cNvSpPr>
              <a:spLocks noChangeShapeType="1"/>
            </p:cNvSpPr>
            <p:nvPr/>
          </p:nvSpPr>
          <p:spPr bwMode="auto">
            <a:xfrm flipV="1">
              <a:off x="2601" y="1172"/>
              <a:ext cx="0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273"/>
            <p:cNvSpPr>
              <a:spLocks noChangeShapeType="1"/>
            </p:cNvSpPr>
            <p:nvPr/>
          </p:nvSpPr>
          <p:spPr bwMode="auto">
            <a:xfrm flipH="1">
              <a:off x="3097" y="1461"/>
              <a:ext cx="176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274"/>
            <p:cNvSpPr>
              <a:spLocks noChangeShapeType="1"/>
            </p:cNvSpPr>
            <p:nvPr/>
          </p:nvSpPr>
          <p:spPr bwMode="auto">
            <a:xfrm>
              <a:off x="2594" y="1632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283"/>
            <p:cNvSpPr>
              <a:spLocks noChangeShapeType="1"/>
            </p:cNvSpPr>
            <p:nvPr/>
          </p:nvSpPr>
          <p:spPr bwMode="auto">
            <a:xfrm>
              <a:off x="2601" y="1168"/>
              <a:ext cx="0" cy="4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Rectangle 293"/>
            <p:cNvSpPr>
              <a:spLocks noChangeArrowheads="1"/>
            </p:cNvSpPr>
            <p:nvPr/>
          </p:nvSpPr>
          <p:spPr bwMode="auto">
            <a:xfrm>
              <a:off x="2696" y="1088"/>
              <a:ext cx="492" cy="453"/>
            </a:xfrm>
            <a:prstGeom prst="rect">
              <a:avLst/>
            </a:prstGeom>
            <a:solidFill>
              <a:srgbClr val="FFD4B7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7" name="Line 261"/>
            <p:cNvSpPr>
              <a:spLocks noChangeShapeType="1"/>
            </p:cNvSpPr>
            <p:nvPr/>
          </p:nvSpPr>
          <p:spPr bwMode="auto">
            <a:xfrm flipV="1">
              <a:off x="2791" y="80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262"/>
            <p:cNvSpPr>
              <a:spLocks noChangeShapeType="1"/>
            </p:cNvSpPr>
            <p:nvPr/>
          </p:nvSpPr>
          <p:spPr bwMode="auto">
            <a:xfrm flipV="1">
              <a:off x="2789" y="1458"/>
              <a:ext cx="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Oval 292"/>
            <p:cNvSpPr>
              <a:spLocks noChangeArrowheads="1"/>
            </p:cNvSpPr>
            <p:nvPr/>
          </p:nvSpPr>
          <p:spPr bwMode="auto">
            <a:xfrm>
              <a:off x="2911" y="1266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0" name="Text Box 332"/>
            <p:cNvSpPr txBox="1">
              <a:spLocks noChangeArrowheads="1"/>
            </p:cNvSpPr>
            <p:nvPr/>
          </p:nvSpPr>
          <p:spPr bwMode="auto">
            <a:xfrm>
              <a:off x="2685" y="574"/>
              <a:ext cx="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301" name="Text Box 333"/>
            <p:cNvSpPr txBox="1">
              <a:spLocks noChangeArrowheads="1"/>
            </p:cNvSpPr>
            <p:nvPr/>
          </p:nvSpPr>
          <p:spPr bwMode="auto">
            <a:xfrm>
              <a:off x="2284" y="165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302" name="Text Box 334"/>
            <p:cNvSpPr txBox="1">
              <a:spLocks noChangeArrowheads="1"/>
            </p:cNvSpPr>
            <p:nvPr/>
          </p:nvSpPr>
          <p:spPr bwMode="auto">
            <a:xfrm>
              <a:off x="3480" y="1284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303" name="Text Box 335"/>
            <p:cNvSpPr txBox="1">
              <a:spLocks noChangeArrowheads="1"/>
            </p:cNvSpPr>
            <p:nvPr/>
          </p:nvSpPr>
          <p:spPr bwMode="auto">
            <a:xfrm>
              <a:off x="2381" y="142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a</a:t>
              </a:r>
            </a:p>
          </p:txBody>
        </p:sp>
        <p:sp>
          <p:nvSpPr>
            <p:cNvPr id="10304" name="Text Box 336"/>
            <p:cNvSpPr txBox="1">
              <a:spLocks noChangeArrowheads="1"/>
            </p:cNvSpPr>
            <p:nvPr/>
          </p:nvSpPr>
          <p:spPr bwMode="auto">
            <a:xfrm>
              <a:off x="3199" y="1459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b</a:t>
              </a:r>
            </a:p>
          </p:txBody>
        </p:sp>
        <p:sp>
          <p:nvSpPr>
            <p:cNvPr id="10305" name="Text Box 337"/>
            <p:cNvSpPr txBox="1">
              <a:spLocks noChangeArrowheads="1"/>
            </p:cNvSpPr>
            <p:nvPr/>
          </p:nvSpPr>
          <p:spPr bwMode="auto">
            <a:xfrm>
              <a:off x="2560" y="81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c</a:t>
              </a:r>
            </a:p>
          </p:txBody>
        </p:sp>
        <p:sp>
          <p:nvSpPr>
            <p:cNvPr id="10306" name="Line 263"/>
            <p:cNvSpPr>
              <a:spLocks noChangeShapeType="1"/>
            </p:cNvSpPr>
            <p:nvPr/>
          </p:nvSpPr>
          <p:spPr bwMode="auto">
            <a:xfrm flipH="1">
              <a:off x="2456" y="1458"/>
              <a:ext cx="33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Oval 291"/>
            <p:cNvSpPr>
              <a:spLocks noChangeArrowheads="1"/>
            </p:cNvSpPr>
            <p:nvPr/>
          </p:nvSpPr>
          <p:spPr bwMode="auto">
            <a:xfrm>
              <a:off x="2758" y="1408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8" name="Line 267"/>
            <p:cNvSpPr>
              <a:spLocks noChangeShapeType="1"/>
            </p:cNvSpPr>
            <p:nvPr/>
          </p:nvSpPr>
          <p:spPr bwMode="auto">
            <a:xfrm flipV="1">
              <a:off x="2597" y="1597"/>
              <a:ext cx="0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Oval 285"/>
            <p:cNvSpPr>
              <a:spLocks noChangeArrowheads="1"/>
            </p:cNvSpPr>
            <p:nvPr/>
          </p:nvSpPr>
          <p:spPr bwMode="auto">
            <a:xfrm>
              <a:off x="2566" y="1589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0" name="Line 266"/>
            <p:cNvSpPr>
              <a:spLocks noChangeShapeType="1"/>
            </p:cNvSpPr>
            <p:nvPr/>
          </p:nvSpPr>
          <p:spPr bwMode="auto">
            <a:xfrm flipV="1">
              <a:off x="3279" y="1424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Oval 290"/>
            <p:cNvSpPr>
              <a:spLocks noChangeArrowheads="1"/>
            </p:cNvSpPr>
            <p:nvPr/>
          </p:nvSpPr>
          <p:spPr bwMode="auto">
            <a:xfrm>
              <a:off x="3239" y="1425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2" name="Line 279"/>
            <p:cNvSpPr>
              <a:spLocks noChangeShapeType="1"/>
            </p:cNvSpPr>
            <p:nvPr/>
          </p:nvSpPr>
          <p:spPr bwMode="auto">
            <a:xfrm flipH="1">
              <a:off x="3087" y="1005"/>
              <a:ext cx="19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Oval 289"/>
            <p:cNvSpPr>
              <a:spLocks noChangeArrowheads="1"/>
            </p:cNvSpPr>
            <p:nvPr/>
          </p:nvSpPr>
          <p:spPr bwMode="auto">
            <a:xfrm>
              <a:off x="3234" y="972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4" name="Line 271"/>
            <p:cNvSpPr>
              <a:spLocks noChangeShapeType="1"/>
            </p:cNvSpPr>
            <p:nvPr/>
          </p:nvSpPr>
          <p:spPr bwMode="auto">
            <a:xfrm flipH="1">
              <a:off x="2605" y="1006"/>
              <a:ext cx="181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Line 278"/>
            <p:cNvSpPr>
              <a:spLocks noChangeShapeType="1"/>
            </p:cNvSpPr>
            <p:nvPr/>
          </p:nvSpPr>
          <p:spPr bwMode="auto">
            <a:xfrm>
              <a:off x="2606" y="1177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Oval 284"/>
            <p:cNvSpPr>
              <a:spLocks noChangeArrowheads="1"/>
            </p:cNvSpPr>
            <p:nvPr/>
          </p:nvSpPr>
          <p:spPr bwMode="auto">
            <a:xfrm>
              <a:off x="2566" y="1136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7" name="Line 280"/>
            <p:cNvSpPr>
              <a:spLocks noChangeShapeType="1"/>
            </p:cNvSpPr>
            <p:nvPr/>
          </p:nvSpPr>
          <p:spPr bwMode="auto">
            <a:xfrm flipV="1">
              <a:off x="3094" y="1177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Oval 286"/>
            <p:cNvSpPr>
              <a:spLocks noChangeArrowheads="1"/>
            </p:cNvSpPr>
            <p:nvPr/>
          </p:nvSpPr>
          <p:spPr bwMode="auto">
            <a:xfrm>
              <a:off x="3058" y="1589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9" name="Oval 287"/>
            <p:cNvSpPr>
              <a:spLocks noChangeArrowheads="1"/>
            </p:cNvSpPr>
            <p:nvPr/>
          </p:nvSpPr>
          <p:spPr bwMode="auto">
            <a:xfrm>
              <a:off x="3058" y="1142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0" name="Oval 288"/>
            <p:cNvSpPr>
              <a:spLocks noChangeArrowheads="1"/>
            </p:cNvSpPr>
            <p:nvPr/>
          </p:nvSpPr>
          <p:spPr bwMode="auto">
            <a:xfrm>
              <a:off x="2758" y="961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359"/>
          <p:cNvGrpSpPr>
            <a:grpSpLocks/>
          </p:cNvGrpSpPr>
          <p:nvPr/>
        </p:nvGrpSpPr>
        <p:grpSpPr bwMode="auto">
          <a:xfrm>
            <a:off x="768350" y="911225"/>
            <a:ext cx="2239963" cy="2165350"/>
            <a:chOff x="484" y="574"/>
            <a:chExt cx="1411" cy="1364"/>
          </a:xfrm>
        </p:grpSpPr>
        <p:sp>
          <p:nvSpPr>
            <p:cNvPr id="10256" name="Freeform 219"/>
            <p:cNvSpPr>
              <a:spLocks/>
            </p:cNvSpPr>
            <p:nvPr/>
          </p:nvSpPr>
          <p:spPr bwMode="auto">
            <a:xfrm>
              <a:off x="801" y="1000"/>
              <a:ext cx="673" cy="634"/>
            </a:xfrm>
            <a:custGeom>
              <a:avLst/>
              <a:gdLst>
                <a:gd name="T0" fmla="*/ 0 w 923"/>
                <a:gd name="T1" fmla="*/ 1 h 896"/>
                <a:gd name="T2" fmla="*/ 0 w 923"/>
                <a:gd name="T3" fmla="*/ 1 h 896"/>
                <a:gd name="T4" fmla="*/ 1 w 923"/>
                <a:gd name="T5" fmla="*/ 0 h 896"/>
                <a:gd name="T6" fmla="*/ 1 w 923"/>
                <a:gd name="T7" fmla="*/ 1 h 896"/>
                <a:gd name="T8" fmla="*/ 0 w 923"/>
                <a:gd name="T9" fmla="*/ 1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"/>
                <a:gd name="T16" fmla="*/ 0 h 896"/>
                <a:gd name="T17" fmla="*/ 923 w 923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" h="896">
                  <a:moveTo>
                    <a:pt x="0" y="896"/>
                  </a:moveTo>
                  <a:lnTo>
                    <a:pt x="0" y="247"/>
                  </a:lnTo>
                  <a:lnTo>
                    <a:pt x="921" y="0"/>
                  </a:lnTo>
                  <a:lnTo>
                    <a:pt x="923" y="658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rgbClr val="B0D1F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21"/>
            <p:cNvSpPr>
              <a:spLocks noChangeShapeType="1"/>
            </p:cNvSpPr>
            <p:nvPr/>
          </p:nvSpPr>
          <p:spPr bwMode="auto">
            <a:xfrm flipV="1">
              <a:off x="991" y="80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22"/>
            <p:cNvSpPr>
              <a:spLocks noChangeShapeType="1"/>
            </p:cNvSpPr>
            <p:nvPr/>
          </p:nvSpPr>
          <p:spPr bwMode="auto">
            <a:xfrm flipV="1">
              <a:off x="989" y="1458"/>
              <a:ext cx="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23"/>
            <p:cNvSpPr>
              <a:spLocks noChangeShapeType="1"/>
            </p:cNvSpPr>
            <p:nvPr/>
          </p:nvSpPr>
          <p:spPr bwMode="auto">
            <a:xfrm flipH="1">
              <a:off x="656" y="1458"/>
              <a:ext cx="33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26"/>
            <p:cNvSpPr>
              <a:spLocks noChangeShapeType="1"/>
            </p:cNvSpPr>
            <p:nvPr/>
          </p:nvSpPr>
          <p:spPr bwMode="auto">
            <a:xfrm flipV="1">
              <a:off x="1479" y="1424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27"/>
            <p:cNvSpPr>
              <a:spLocks noChangeShapeType="1"/>
            </p:cNvSpPr>
            <p:nvPr/>
          </p:nvSpPr>
          <p:spPr bwMode="auto">
            <a:xfrm flipV="1">
              <a:off x="797" y="1597"/>
              <a:ext cx="0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28"/>
            <p:cNvSpPr>
              <a:spLocks noChangeShapeType="1"/>
            </p:cNvSpPr>
            <p:nvPr/>
          </p:nvSpPr>
          <p:spPr bwMode="auto">
            <a:xfrm>
              <a:off x="955" y="1006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229"/>
            <p:cNvSpPr>
              <a:spLocks noChangeShapeType="1"/>
            </p:cNvSpPr>
            <p:nvPr/>
          </p:nvSpPr>
          <p:spPr bwMode="auto">
            <a:xfrm>
              <a:off x="991" y="1002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230"/>
            <p:cNvSpPr>
              <a:spLocks noChangeShapeType="1"/>
            </p:cNvSpPr>
            <p:nvPr/>
          </p:nvSpPr>
          <p:spPr bwMode="auto">
            <a:xfrm flipV="1">
              <a:off x="1479" y="1002"/>
              <a:ext cx="0" cy="4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231"/>
            <p:cNvSpPr>
              <a:spLocks noChangeShapeType="1"/>
            </p:cNvSpPr>
            <p:nvPr/>
          </p:nvSpPr>
          <p:spPr bwMode="auto">
            <a:xfrm flipH="1">
              <a:off x="805" y="1006"/>
              <a:ext cx="181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32"/>
            <p:cNvSpPr>
              <a:spLocks noChangeShapeType="1"/>
            </p:cNvSpPr>
            <p:nvPr/>
          </p:nvSpPr>
          <p:spPr bwMode="auto">
            <a:xfrm flipV="1">
              <a:off x="801" y="1172"/>
              <a:ext cx="0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233"/>
            <p:cNvSpPr>
              <a:spLocks noChangeShapeType="1"/>
            </p:cNvSpPr>
            <p:nvPr/>
          </p:nvSpPr>
          <p:spPr bwMode="auto">
            <a:xfrm flipH="1">
              <a:off x="1297" y="1461"/>
              <a:ext cx="176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34"/>
            <p:cNvSpPr>
              <a:spLocks noChangeShapeType="1"/>
            </p:cNvSpPr>
            <p:nvPr/>
          </p:nvSpPr>
          <p:spPr bwMode="auto">
            <a:xfrm>
              <a:off x="794" y="1632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Text Box 220"/>
            <p:cNvSpPr txBox="1">
              <a:spLocks noChangeArrowheads="1"/>
            </p:cNvSpPr>
            <p:nvPr/>
          </p:nvSpPr>
          <p:spPr bwMode="auto">
            <a:xfrm>
              <a:off x="885" y="574"/>
              <a:ext cx="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270" name="Text Box 224"/>
            <p:cNvSpPr txBox="1">
              <a:spLocks noChangeArrowheads="1"/>
            </p:cNvSpPr>
            <p:nvPr/>
          </p:nvSpPr>
          <p:spPr bwMode="auto">
            <a:xfrm>
              <a:off x="484" y="165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271" name="Text Box 225"/>
            <p:cNvSpPr txBox="1">
              <a:spLocks noChangeArrowheads="1"/>
            </p:cNvSpPr>
            <p:nvPr/>
          </p:nvSpPr>
          <p:spPr bwMode="auto">
            <a:xfrm>
              <a:off x="1680" y="1284"/>
              <a:ext cx="2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272" name="Text Box 235"/>
            <p:cNvSpPr txBox="1">
              <a:spLocks noChangeArrowheads="1"/>
            </p:cNvSpPr>
            <p:nvPr/>
          </p:nvSpPr>
          <p:spPr bwMode="auto">
            <a:xfrm>
              <a:off x="581" y="142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a</a:t>
              </a:r>
            </a:p>
          </p:txBody>
        </p:sp>
        <p:sp>
          <p:nvSpPr>
            <p:cNvPr id="10273" name="Text Box 236"/>
            <p:cNvSpPr txBox="1">
              <a:spLocks noChangeArrowheads="1"/>
            </p:cNvSpPr>
            <p:nvPr/>
          </p:nvSpPr>
          <p:spPr bwMode="auto">
            <a:xfrm>
              <a:off x="1399" y="1459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b</a:t>
              </a:r>
            </a:p>
          </p:txBody>
        </p:sp>
        <p:sp>
          <p:nvSpPr>
            <p:cNvPr id="10274" name="Text Box 237"/>
            <p:cNvSpPr txBox="1">
              <a:spLocks noChangeArrowheads="1"/>
            </p:cNvSpPr>
            <p:nvPr/>
          </p:nvSpPr>
          <p:spPr bwMode="auto">
            <a:xfrm>
              <a:off x="760" y="81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c</a:t>
              </a:r>
            </a:p>
          </p:txBody>
        </p:sp>
        <p:sp>
          <p:nvSpPr>
            <p:cNvPr id="10275" name="Line 238"/>
            <p:cNvSpPr>
              <a:spLocks noChangeShapeType="1"/>
            </p:cNvSpPr>
            <p:nvPr/>
          </p:nvSpPr>
          <p:spPr bwMode="auto">
            <a:xfrm>
              <a:off x="806" y="1177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239"/>
            <p:cNvSpPr>
              <a:spLocks noChangeShapeType="1"/>
            </p:cNvSpPr>
            <p:nvPr/>
          </p:nvSpPr>
          <p:spPr bwMode="auto">
            <a:xfrm flipH="1">
              <a:off x="1287" y="1005"/>
              <a:ext cx="19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240"/>
            <p:cNvSpPr>
              <a:spLocks noChangeShapeType="1"/>
            </p:cNvSpPr>
            <p:nvPr/>
          </p:nvSpPr>
          <p:spPr bwMode="auto">
            <a:xfrm flipV="1">
              <a:off x="1294" y="1177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241"/>
            <p:cNvSpPr>
              <a:spLocks noChangeShapeType="1"/>
            </p:cNvSpPr>
            <p:nvPr/>
          </p:nvSpPr>
          <p:spPr bwMode="auto">
            <a:xfrm flipV="1">
              <a:off x="801" y="1000"/>
              <a:ext cx="679" cy="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242"/>
            <p:cNvSpPr>
              <a:spLocks noChangeShapeType="1"/>
            </p:cNvSpPr>
            <p:nvPr/>
          </p:nvSpPr>
          <p:spPr bwMode="auto">
            <a:xfrm flipV="1">
              <a:off x="801" y="1459"/>
              <a:ext cx="679" cy="1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243"/>
            <p:cNvSpPr>
              <a:spLocks noChangeShapeType="1"/>
            </p:cNvSpPr>
            <p:nvPr/>
          </p:nvSpPr>
          <p:spPr bwMode="auto">
            <a:xfrm>
              <a:off x="801" y="1168"/>
              <a:ext cx="0" cy="45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Oval 244"/>
            <p:cNvSpPr>
              <a:spLocks noChangeArrowheads="1"/>
            </p:cNvSpPr>
            <p:nvPr/>
          </p:nvSpPr>
          <p:spPr bwMode="auto">
            <a:xfrm>
              <a:off x="766" y="1136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2" name="Oval 245"/>
            <p:cNvSpPr>
              <a:spLocks noChangeArrowheads="1"/>
            </p:cNvSpPr>
            <p:nvPr/>
          </p:nvSpPr>
          <p:spPr bwMode="auto">
            <a:xfrm>
              <a:off x="766" y="1589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3" name="Oval 246"/>
            <p:cNvSpPr>
              <a:spLocks noChangeArrowheads="1"/>
            </p:cNvSpPr>
            <p:nvPr/>
          </p:nvSpPr>
          <p:spPr bwMode="auto">
            <a:xfrm>
              <a:off x="1258" y="1589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4" name="Oval 247"/>
            <p:cNvSpPr>
              <a:spLocks noChangeArrowheads="1"/>
            </p:cNvSpPr>
            <p:nvPr/>
          </p:nvSpPr>
          <p:spPr bwMode="auto">
            <a:xfrm>
              <a:off x="1258" y="1142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285" name="Oval 248"/>
            <p:cNvSpPr>
              <a:spLocks noChangeArrowheads="1"/>
            </p:cNvSpPr>
            <p:nvPr/>
          </p:nvSpPr>
          <p:spPr bwMode="auto">
            <a:xfrm>
              <a:off x="958" y="961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6" name="Oval 249"/>
            <p:cNvSpPr>
              <a:spLocks noChangeArrowheads="1"/>
            </p:cNvSpPr>
            <p:nvPr/>
          </p:nvSpPr>
          <p:spPr bwMode="auto">
            <a:xfrm>
              <a:off x="1434" y="972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7" name="Oval 250"/>
            <p:cNvSpPr>
              <a:spLocks noChangeArrowheads="1"/>
            </p:cNvSpPr>
            <p:nvPr/>
          </p:nvSpPr>
          <p:spPr bwMode="auto">
            <a:xfrm>
              <a:off x="1439" y="1425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8" name="Oval 251"/>
            <p:cNvSpPr>
              <a:spLocks noChangeArrowheads="1"/>
            </p:cNvSpPr>
            <p:nvPr/>
          </p:nvSpPr>
          <p:spPr bwMode="auto">
            <a:xfrm>
              <a:off x="958" y="1408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9" name="Oval 255"/>
            <p:cNvSpPr>
              <a:spLocks noChangeArrowheads="1"/>
            </p:cNvSpPr>
            <p:nvPr/>
          </p:nvSpPr>
          <p:spPr bwMode="auto">
            <a:xfrm>
              <a:off x="1111" y="1266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55" name="Rectangle 111"/>
          <p:cNvSpPr>
            <a:spLocks noChangeArrowheads="1"/>
          </p:cNvSpPr>
          <p:nvPr/>
        </p:nvSpPr>
        <p:spPr bwMode="auto">
          <a:xfrm>
            <a:off x="292100" y="6027738"/>
            <a:ext cx="7380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Sum of the indices:     h + k + l = even</a:t>
            </a:r>
            <a:br>
              <a:rPr lang="en-US" altLang="en-US" i="1"/>
            </a:br>
            <a:r>
              <a:rPr lang="en-US" altLang="en-US" i="1"/>
              <a:t>Problem 3.64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8384F293-B98B-409A-9656-0EFB82215320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 algn="r"/>
            <a:r>
              <a:rPr lang="en-US" altLang="en-US" smtClean="0"/>
              <a:t>SUMMARY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01625" y="214313"/>
            <a:ext cx="84947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Atoms may assemble into </a:t>
            </a:r>
            <a:r>
              <a:rPr lang="en-US" altLang="en-US" sz="1800">
                <a:solidFill>
                  <a:srgbClr val="3333CC"/>
                </a:solidFill>
              </a:rPr>
              <a:t>crystalline</a:t>
            </a:r>
            <a:r>
              <a:rPr lang="en-US" altLang="en-US" sz="1800">
                <a:solidFill>
                  <a:srgbClr val="000000"/>
                </a:solidFill>
              </a:rPr>
              <a:t> or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</a:t>
            </a:r>
            <a:r>
              <a:rPr lang="en-US" altLang="en-US" sz="1800">
                <a:solidFill>
                  <a:schemeClr val="accent2"/>
                </a:solidFill>
              </a:rPr>
              <a:t>amorphous</a:t>
            </a:r>
            <a:r>
              <a:rPr lang="en-US" altLang="en-US" sz="1800">
                <a:solidFill>
                  <a:srgbClr val="000000"/>
                </a:solidFill>
              </a:rPr>
              <a:t> structures. </a:t>
            </a:r>
            <a:endParaRPr lang="en-US" altLang="en-US" sz="1800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46050" y="1882775"/>
            <a:ext cx="79629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We can predict the </a:t>
            </a:r>
            <a:r>
              <a:rPr lang="en-US" altLang="en-US" sz="1800">
                <a:solidFill>
                  <a:schemeClr val="accent2"/>
                </a:solidFill>
              </a:rPr>
              <a:t>density</a:t>
            </a:r>
            <a:r>
              <a:rPr lang="en-US" altLang="en-US" sz="1800">
                <a:solidFill>
                  <a:srgbClr val="000000"/>
                </a:solidFill>
              </a:rPr>
              <a:t> of a material, provided we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know the </a:t>
            </a:r>
            <a:r>
              <a:rPr lang="en-US" altLang="en-US" sz="1800">
                <a:solidFill>
                  <a:schemeClr val="accent2"/>
                </a:solidFill>
              </a:rPr>
              <a:t>atomic weight</a:t>
            </a:r>
            <a:r>
              <a:rPr lang="en-US" altLang="en-US" sz="1800">
                <a:solidFill>
                  <a:srgbClr val="000000"/>
                </a:solidFill>
              </a:rPr>
              <a:t>, </a:t>
            </a:r>
            <a:r>
              <a:rPr lang="en-US" altLang="en-US" sz="1800">
                <a:solidFill>
                  <a:schemeClr val="accent2"/>
                </a:solidFill>
              </a:rPr>
              <a:t>atomic radius</a:t>
            </a:r>
            <a:r>
              <a:rPr lang="en-US" altLang="en-US" sz="1800">
                <a:solidFill>
                  <a:srgbClr val="000000"/>
                </a:solidFill>
              </a:rPr>
              <a:t>, and </a:t>
            </a:r>
            <a:r>
              <a:rPr lang="en-US" altLang="en-US" sz="1800">
                <a:solidFill>
                  <a:schemeClr val="accent2"/>
                </a:solidFill>
              </a:rPr>
              <a:t>crystal 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     geometry</a:t>
            </a:r>
            <a:r>
              <a:rPr lang="en-US" altLang="en-US" sz="1800">
                <a:solidFill>
                  <a:srgbClr val="000000"/>
                </a:solidFill>
              </a:rPr>
              <a:t> (e.g., FCC, BCC, HCP).</a:t>
            </a:r>
            <a:endParaRPr lang="en-US" altLang="en-US" sz="1800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73038" y="931863"/>
            <a:ext cx="78882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Common metallic crystal structures are </a:t>
            </a:r>
            <a:r>
              <a:rPr lang="en-US" altLang="en-US" sz="1800">
                <a:solidFill>
                  <a:srgbClr val="3333CC"/>
                </a:solidFill>
              </a:rPr>
              <a:t>FCC</a:t>
            </a:r>
            <a:r>
              <a:rPr lang="en-US" altLang="en-US" sz="1800">
                <a:solidFill>
                  <a:srgbClr val="000000"/>
                </a:solidFill>
              </a:rPr>
              <a:t>, </a:t>
            </a:r>
            <a:r>
              <a:rPr lang="en-US" altLang="en-US" sz="1800">
                <a:solidFill>
                  <a:srgbClr val="3333CC"/>
                </a:solidFill>
              </a:rPr>
              <a:t>BCC</a:t>
            </a:r>
            <a:r>
              <a:rPr lang="en-US" altLang="en-US" sz="1800">
                <a:solidFill>
                  <a:srgbClr val="000000"/>
                </a:solidFill>
              </a:rPr>
              <a:t>, and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</a:t>
            </a:r>
            <a:r>
              <a:rPr lang="en-US" altLang="en-US" sz="1800">
                <a:solidFill>
                  <a:srgbClr val="3333CC"/>
                </a:solidFill>
              </a:rPr>
              <a:t>HCP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  <a:r>
              <a:rPr lang="en-US" altLang="en-US" sz="1800">
                <a:solidFill>
                  <a:srgbClr val="3333CC"/>
                </a:solidFill>
              </a:rPr>
              <a:t>Coordination number</a:t>
            </a:r>
            <a:r>
              <a:rPr lang="en-US" altLang="en-US" sz="1800">
                <a:solidFill>
                  <a:srgbClr val="000000"/>
                </a:solidFill>
              </a:rPr>
              <a:t> and </a:t>
            </a:r>
            <a:r>
              <a:rPr lang="en-US" altLang="en-US" sz="1800">
                <a:solidFill>
                  <a:srgbClr val="3333CC"/>
                </a:solidFill>
              </a:rPr>
              <a:t>atomic packing factor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are the same for both FCC and HCP crystal structures.</a:t>
            </a:r>
            <a:endParaRPr lang="en-US" altLang="en-US" sz="1800"/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09538" y="2889250"/>
            <a:ext cx="84312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3333CC"/>
                </a:solidFill>
              </a:rPr>
              <a:t>Crystallographic points</a:t>
            </a:r>
            <a:r>
              <a:rPr lang="en-US" altLang="en-US" sz="1800">
                <a:solidFill>
                  <a:srgbClr val="000000"/>
                </a:solidFill>
              </a:rPr>
              <a:t>, </a:t>
            </a:r>
            <a:r>
              <a:rPr lang="en-US" altLang="en-US" sz="1800">
                <a:solidFill>
                  <a:srgbClr val="3333CC"/>
                </a:solidFill>
              </a:rPr>
              <a:t>directions</a:t>
            </a:r>
            <a:r>
              <a:rPr lang="en-US" altLang="en-US" sz="1800">
                <a:solidFill>
                  <a:srgbClr val="000000"/>
                </a:solidFill>
              </a:rPr>
              <a:t> and </a:t>
            </a:r>
            <a:r>
              <a:rPr lang="en-US" altLang="en-US" sz="1800">
                <a:solidFill>
                  <a:srgbClr val="3333CC"/>
                </a:solidFill>
              </a:rPr>
              <a:t>planes</a:t>
            </a:r>
            <a:r>
              <a:rPr lang="en-US" altLang="en-US" sz="1800">
                <a:solidFill>
                  <a:srgbClr val="000000"/>
                </a:solidFill>
              </a:rPr>
              <a:t> are specified in terms of indexing schemes.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Crystallographic directions and planes are related to </a:t>
            </a:r>
            <a:r>
              <a:rPr lang="en-US" altLang="en-US" sz="1800">
                <a:solidFill>
                  <a:srgbClr val="3333CC"/>
                </a:solidFill>
              </a:rPr>
              <a:t>atomic linear densities</a:t>
            </a:r>
            <a:r>
              <a:rPr lang="en-US" altLang="en-US" sz="1800">
                <a:solidFill>
                  <a:srgbClr val="000000"/>
                </a:solidFill>
              </a:rPr>
              <a:t> and </a:t>
            </a:r>
            <a:r>
              <a:rPr lang="en-US" altLang="en-US" sz="1800">
                <a:solidFill>
                  <a:srgbClr val="3333CC"/>
                </a:solidFill>
              </a:rPr>
              <a:t>planar densities</a:t>
            </a: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  <a:p>
            <a:r>
              <a:rPr lang="en-US" altLang="en-US" sz="2200">
                <a:solidFill>
                  <a:srgbClr val="000000"/>
                </a:solidFill>
              </a:rPr>
              <a:t> </a:t>
            </a:r>
            <a:endParaRPr lang="en-US" altLang="en-US" sz="2200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215900" y="4183063"/>
            <a:ext cx="7467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Materials can be </a:t>
            </a:r>
            <a:r>
              <a:rPr lang="en-US" altLang="en-US" sz="1800">
                <a:solidFill>
                  <a:srgbClr val="3333CC"/>
                </a:solidFill>
              </a:rPr>
              <a:t>single crystals</a:t>
            </a:r>
            <a:r>
              <a:rPr lang="en-US" altLang="en-US" sz="1800">
                <a:solidFill>
                  <a:srgbClr val="000000"/>
                </a:solidFill>
              </a:rPr>
              <a:t> or </a:t>
            </a:r>
            <a:r>
              <a:rPr lang="en-US" altLang="en-US" sz="1800">
                <a:solidFill>
                  <a:srgbClr val="3333CC"/>
                </a:solidFill>
              </a:rPr>
              <a:t>polycrystalline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Material properties generally vary with single crystal orientation (i.e., they are </a:t>
            </a:r>
            <a:r>
              <a:rPr lang="en-US" altLang="en-US" sz="1800">
                <a:solidFill>
                  <a:schemeClr val="accent2"/>
                </a:solidFill>
              </a:rPr>
              <a:t>anisotropic</a:t>
            </a:r>
            <a:r>
              <a:rPr lang="en-US" altLang="en-US" sz="1800">
                <a:solidFill>
                  <a:srgbClr val="000000"/>
                </a:solidFill>
              </a:rPr>
              <a:t>), but are generally non-directional (i.e., they are </a:t>
            </a:r>
            <a:r>
              <a:rPr lang="en-US" altLang="en-US" sz="1800">
                <a:solidFill>
                  <a:schemeClr val="accent2"/>
                </a:solidFill>
              </a:rPr>
              <a:t>isotropic</a:t>
            </a:r>
            <a:r>
              <a:rPr lang="en-US" altLang="en-US" sz="1800">
                <a:solidFill>
                  <a:srgbClr val="000000"/>
                </a:solidFill>
              </a:rPr>
              <a:t>) in polycrystals with randomly oriented grains.</a:t>
            </a:r>
          </a:p>
        </p:txBody>
      </p:sp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315913" y="5413375"/>
            <a:ext cx="7205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Some materials can have more than one crystal structure. This is referred to as </a:t>
            </a:r>
            <a:r>
              <a:rPr lang="en-US" altLang="en-US" sz="1800">
                <a:solidFill>
                  <a:srgbClr val="3333CC"/>
                </a:solidFill>
              </a:rPr>
              <a:t>polymorphism</a:t>
            </a:r>
            <a:r>
              <a:rPr lang="en-US" altLang="en-US" sz="1800">
                <a:solidFill>
                  <a:srgbClr val="000000"/>
                </a:solidFill>
              </a:rPr>
              <a:t> (or </a:t>
            </a:r>
            <a:r>
              <a:rPr lang="en-US" altLang="en-US" sz="1800">
                <a:solidFill>
                  <a:srgbClr val="3333CC"/>
                </a:solidFill>
              </a:rPr>
              <a:t>allotropy</a:t>
            </a:r>
            <a:r>
              <a:rPr lang="en-US" altLang="en-US" sz="1800">
                <a:solidFill>
                  <a:srgbClr val="000000"/>
                </a:solidFill>
              </a:rPr>
              <a:t>).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663575" y="6119813"/>
            <a:ext cx="7288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800">
                <a:solidFill>
                  <a:srgbClr val="3333CC"/>
                </a:solidFill>
              </a:rPr>
              <a:t>X-ray diffraction</a:t>
            </a:r>
            <a:r>
              <a:rPr lang="en-US" altLang="en-US" sz="1800">
                <a:solidFill>
                  <a:srgbClr val="000000"/>
                </a:solidFill>
              </a:rPr>
              <a:t> is used for crystal structure and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</a:t>
            </a:r>
            <a:r>
              <a:rPr lang="en-US" altLang="en-US" sz="1800">
                <a:solidFill>
                  <a:srgbClr val="3333CC"/>
                </a:solidFill>
              </a:rPr>
              <a:t>interplanar spacing</a:t>
            </a:r>
            <a:r>
              <a:rPr lang="en-US" altLang="en-US" sz="1800">
                <a:solidFill>
                  <a:srgbClr val="000000"/>
                </a:solidFill>
              </a:rPr>
              <a:t> determinations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tableun_03_p82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473075"/>
            <a:ext cx="9024938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tableun_03_p82a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Polycrystalline Materials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23875" y="930275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Composed of a collection of many small crystals or grains. </a:t>
            </a:r>
          </a:p>
        </p:txBody>
      </p:sp>
      <p:pic>
        <p:nvPicPr>
          <p:cNvPr id="4100" name="Picture 1" descr="fig_03_18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455738"/>
            <a:ext cx="630555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0" y="2093913"/>
            <a:ext cx="278923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/>
              <a:t>Stages in the solidification of a polycrystalline material:</a:t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a. Crystallite Nuclei</a:t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b. Growth of the              Crystallites </a:t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c. Formation of grains</a:t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d. Microscopic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Anisotropy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95275" y="782638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Physical properties of single crystals of some substances depend on the crystallographic direction in which measurements are made.</a:t>
            </a:r>
          </a:p>
        </p:txBody>
      </p:sp>
      <p:pic>
        <p:nvPicPr>
          <p:cNvPr id="5124" name="Picture 6" descr="t3_0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2025650"/>
            <a:ext cx="3695700" cy="2659063"/>
          </a:xfrm>
          <a:noFill/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95275" y="4737100"/>
            <a:ext cx="8458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This directionality of properties is termed anisotropy, and it is associated with the variance of atomic or ionic spacing with crystallographic direction.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Substances in which measured properties are independent of the direction of measurement are isotropic.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Diffraction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7838" y="844550"/>
            <a:ext cx="8153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Diffraction occurs when a wave encounters a series of regularly spaced obstacles that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en-US" sz="2000"/>
              <a:t>Are capable of scattering the wave, and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en-US" sz="2000"/>
              <a:t> Have spacings that are comparable to the wavelength.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	Furthermore, diffraction is a consequence of specific phase relationships that are established between two or more waves that have been scattered by the obstacles.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</a:t>
            </a:r>
          </a:p>
        </p:txBody>
      </p:sp>
      <p:pic>
        <p:nvPicPr>
          <p:cNvPr id="6148" name="Picture 1" descr="figun_03_p44b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98863"/>
            <a:ext cx="47244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 descr="figun_03_p44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05200"/>
            <a:ext cx="3067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9D45FC4B-3C06-4028-AD91-0FEDEF26976A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X-Ray  Diffraction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4583113"/>
            <a:ext cx="7961312" cy="203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Diffraction gratings must have spacings comparable to the wavelength of diffracted radiation. 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Can’t resolve spacings 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</a:t>
            </a:r>
            <a:r>
              <a:rPr lang="en-US" altLang="en-US" sz="2400" smtClean="0">
                <a:cs typeface="Times New Roman" pitchFamily="18" charset="0"/>
              </a:rPr>
              <a:t> 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</a:t>
            </a:r>
            <a:endParaRPr lang="en-US" altLang="en-US" sz="24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Spacing is the distance between parallel planes of atoms.  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38225"/>
            <a:ext cx="73533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9D969-7DE5-42C2-A528-7EAC079D0E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http://www.ammrf.org.au/myscope/images/xrd/bremsstrahl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19" y="2296209"/>
            <a:ext cx="4693381" cy="434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5753" y="15893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www.youtube.com/watch?v=UjyHK7jy1Vw</a:t>
            </a:r>
            <a:endParaRPr lang="en-US" dirty="0"/>
          </a:p>
        </p:txBody>
      </p:sp>
      <p:pic>
        <p:nvPicPr>
          <p:cNvPr id="3078" name="Picture 6" descr="http://upload.wikimedia.org/wikipedia/commons/thumb/7/72/WaterCooledXrayTube.svg/300px-WaterCooledXrayTub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0" y="2807936"/>
            <a:ext cx="3908861" cy="23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966" y="62098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en.wikipedia.org/wiki/X-ray_tube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955738" y="1278542"/>
            <a:ext cx="242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Exptal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Constructive and Destructive</a:t>
            </a:r>
            <a:br>
              <a:rPr lang="en-US" altLang="en-US" sz="4000" smtClean="0"/>
            </a:br>
            <a:r>
              <a:rPr lang="en-US" altLang="en-US" sz="4000" smtClean="0"/>
              <a:t>Interference</a:t>
            </a:r>
          </a:p>
        </p:txBody>
      </p:sp>
      <p:pic>
        <p:nvPicPr>
          <p:cNvPr id="8195" name="Picture 3" descr="f3_1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52600"/>
            <a:ext cx="6248400" cy="479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ADC6C8FD-F6D3-48D1-9B6D-DE39C1BA98EA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X-Rays to Determine Crystal Structure</a:t>
            </a:r>
          </a:p>
        </p:txBody>
      </p:sp>
      <p:sp>
        <p:nvSpPr>
          <p:cNvPr id="1030" name="Rectangle 54"/>
          <p:cNvSpPr>
            <a:spLocks noChangeArrowheads="1"/>
          </p:cNvSpPr>
          <p:nvPr/>
        </p:nvSpPr>
        <p:spPr bwMode="auto">
          <a:xfrm>
            <a:off x="0" y="3641725"/>
            <a:ext cx="27908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/>
              <a:t>Measurement of diffraction angle, 2</a:t>
            </a:r>
            <a:r>
              <a:rPr lang="en-US" altLang="en-US" sz="2200">
                <a:latin typeface="Symbol" pitchFamily="18" charset="2"/>
              </a:rPr>
              <a:t>q</a:t>
            </a:r>
            <a:r>
              <a:rPr lang="en-US" altLang="en-US" sz="2200"/>
              <a:t>, allows computation of planar spacing, </a:t>
            </a:r>
            <a:r>
              <a:rPr lang="en-US" altLang="en-US" sz="2200" i="1"/>
              <a:t>d</a:t>
            </a:r>
            <a:r>
              <a:rPr lang="en-US" altLang="en-US" sz="2200"/>
              <a:t>.</a:t>
            </a:r>
            <a:endParaRPr lang="en-US" altLang="en-US"/>
          </a:p>
        </p:txBody>
      </p:sp>
      <p:sp>
        <p:nvSpPr>
          <p:cNvPr id="1031" name="Rectangle 55"/>
          <p:cNvSpPr>
            <a:spLocks noChangeArrowheads="1"/>
          </p:cNvSpPr>
          <p:nvPr/>
        </p:nvSpPr>
        <p:spPr bwMode="auto">
          <a:xfrm>
            <a:off x="581025" y="992188"/>
            <a:ext cx="6203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 Incoming X-rays </a:t>
            </a:r>
            <a:r>
              <a:rPr lang="en-US" altLang="en-US">
                <a:solidFill>
                  <a:schemeClr val="accent2"/>
                </a:solidFill>
              </a:rPr>
              <a:t>diffract</a:t>
            </a:r>
            <a:r>
              <a:rPr lang="en-US" altLang="en-US"/>
              <a:t> from crystal planes.</a:t>
            </a: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1317625" y="1436688"/>
            <a:ext cx="6848475" cy="2543175"/>
            <a:chOff x="830" y="905"/>
            <a:chExt cx="4314" cy="1602"/>
          </a:xfrm>
        </p:grpSpPr>
        <p:sp>
          <p:nvSpPr>
            <p:cNvPr id="1035" name="Line 57"/>
            <p:cNvSpPr>
              <a:spLocks noChangeShapeType="1"/>
            </p:cNvSpPr>
            <p:nvPr/>
          </p:nvSpPr>
          <p:spPr bwMode="auto">
            <a:xfrm>
              <a:off x="2493" y="2047"/>
              <a:ext cx="20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58"/>
            <p:cNvSpPr>
              <a:spLocks noChangeArrowheads="1"/>
            </p:cNvSpPr>
            <p:nvPr/>
          </p:nvSpPr>
          <p:spPr bwMode="auto">
            <a:xfrm>
              <a:off x="3984" y="1728"/>
              <a:ext cx="11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Adapted from Fig. 3.20, </a:t>
              </a:r>
              <a:r>
                <a:rPr lang="en-US" altLang="en-US" sz="1200" i="1">
                  <a:solidFill>
                    <a:srgbClr val="000000"/>
                  </a:solidFill>
                </a:rPr>
                <a:t>Callister &amp; Rethwisch 8e</a:t>
              </a:r>
              <a:r>
                <a:rPr lang="en-US" altLang="en-US" sz="12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037" name="Rectangle 59"/>
            <p:cNvSpPr>
              <a:spLocks noChangeArrowheads="1"/>
            </p:cNvSpPr>
            <p:nvPr/>
          </p:nvSpPr>
          <p:spPr bwMode="auto">
            <a:xfrm>
              <a:off x="3900" y="1235"/>
              <a:ext cx="7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300">
                  <a:solidFill>
                    <a:srgbClr val="996633"/>
                  </a:solidFill>
                </a:rPr>
                <a:t>reflections must </a:t>
              </a:r>
              <a:endParaRPr lang="en-US" altLang="en-US"/>
            </a:p>
          </p:txBody>
        </p:sp>
        <p:sp>
          <p:nvSpPr>
            <p:cNvPr id="1038" name="Rectangle 60"/>
            <p:cNvSpPr>
              <a:spLocks noChangeArrowheads="1"/>
            </p:cNvSpPr>
            <p:nvPr/>
          </p:nvSpPr>
          <p:spPr bwMode="auto">
            <a:xfrm>
              <a:off x="3900" y="1353"/>
              <a:ext cx="71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300">
                  <a:solidFill>
                    <a:srgbClr val="996633"/>
                  </a:solidFill>
                </a:rPr>
                <a:t>be in phase for </a:t>
              </a:r>
              <a:endParaRPr lang="en-US" altLang="en-US"/>
            </a:p>
          </p:txBody>
        </p:sp>
        <p:sp>
          <p:nvSpPr>
            <p:cNvPr id="1039" name="Rectangle 61"/>
            <p:cNvSpPr>
              <a:spLocks noChangeArrowheads="1"/>
            </p:cNvSpPr>
            <p:nvPr/>
          </p:nvSpPr>
          <p:spPr bwMode="auto">
            <a:xfrm>
              <a:off x="3900" y="1472"/>
              <a:ext cx="8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300">
                  <a:solidFill>
                    <a:srgbClr val="996633"/>
                  </a:solidFill>
                </a:rPr>
                <a:t>a detectable signal</a:t>
              </a:r>
              <a:endParaRPr lang="en-US" altLang="en-US"/>
            </a:p>
          </p:txBody>
        </p:sp>
        <p:sp>
          <p:nvSpPr>
            <p:cNvPr id="1040" name="Line 62"/>
            <p:cNvSpPr>
              <a:spLocks noChangeShapeType="1"/>
            </p:cNvSpPr>
            <p:nvPr/>
          </p:nvSpPr>
          <p:spPr bwMode="auto">
            <a:xfrm flipV="1">
              <a:off x="1840" y="1506"/>
              <a:ext cx="361" cy="378"/>
            </a:xfrm>
            <a:prstGeom prst="line">
              <a:avLst/>
            </a:prstGeom>
            <a:noFill/>
            <a:ln w="17463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Oval 63"/>
            <p:cNvSpPr>
              <a:spLocks noChangeArrowheads="1"/>
            </p:cNvSpPr>
            <p:nvPr/>
          </p:nvSpPr>
          <p:spPr bwMode="auto">
            <a:xfrm>
              <a:off x="1945" y="2017"/>
              <a:ext cx="61" cy="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Oval 64"/>
            <p:cNvSpPr>
              <a:spLocks noChangeArrowheads="1"/>
            </p:cNvSpPr>
            <p:nvPr/>
          </p:nvSpPr>
          <p:spPr bwMode="auto">
            <a:xfrm>
              <a:off x="2611" y="2011"/>
              <a:ext cx="61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3" name="Oval 65"/>
            <p:cNvSpPr>
              <a:spLocks noChangeArrowheads="1"/>
            </p:cNvSpPr>
            <p:nvPr/>
          </p:nvSpPr>
          <p:spPr bwMode="auto">
            <a:xfrm>
              <a:off x="3271" y="2011"/>
              <a:ext cx="67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" name="Oval 66"/>
            <p:cNvSpPr>
              <a:spLocks noChangeArrowheads="1"/>
            </p:cNvSpPr>
            <p:nvPr/>
          </p:nvSpPr>
          <p:spPr bwMode="auto">
            <a:xfrm>
              <a:off x="2938" y="2422"/>
              <a:ext cx="62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5" name="Oval 67"/>
            <p:cNvSpPr>
              <a:spLocks noChangeArrowheads="1"/>
            </p:cNvSpPr>
            <p:nvPr/>
          </p:nvSpPr>
          <p:spPr bwMode="auto">
            <a:xfrm>
              <a:off x="2266" y="2422"/>
              <a:ext cx="62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6" name="Rectangle 68"/>
            <p:cNvSpPr>
              <a:spLocks noChangeArrowheads="1"/>
            </p:cNvSpPr>
            <p:nvPr/>
          </p:nvSpPr>
          <p:spPr bwMode="auto">
            <a:xfrm>
              <a:off x="3729" y="2003"/>
              <a:ext cx="50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spacing </a:t>
              </a:r>
              <a:endParaRPr lang="en-US" altLang="en-US"/>
            </a:p>
          </p:txBody>
        </p:sp>
        <p:sp>
          <p:nvSpPr>
            <p:cNvPr id="1047" name="Rectangle 69"/>
            <p:cNvSpPr>
              <a:spLocks noChangeArrowheads="1"/>
            </p:cNvSpPr>
            <p:nvPr/>
          </p:nvSpPr>
          <p:spPr bwMode="auto">
            <a:xfrm>
              <a:off x="3729" y="2161"/>
              <a:ext cx="5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between </a:t>
              </a:r>
              <a:endParaRPr lang="en-US" altLang="en-US"/>
            </a:p>
          </p:txBody>
        </p:sp>
        <p:sp>
          <p:nvSpPr>
            <p:cNvPr id="1048" name="Rectangle 70"/>
            <p:cNvSpPr>
              <a:spLocks noChangeArrowheads="1"/>
            </p:cNvSpPr>
            <p:nvPr/>
          </p:nvSpPr>
          <p:spPr bwMode="auto">
            <a:xfrm>
              <a:off x="3729" y="2319"/>
              <a:ext cx="4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planes</a:t>
              </a:r>
              <a:endParaRPr lang="en-US" altLang="en-US"/>
            </a:p>
          </p:txBody>
        </p:sp>
        <p:grpSp>
          <p:nvGrpSpPr>
            <p:cNvPr id="1049" name="Group 71"/>
            <p:cNvGrpSpPr>
              <a:grpSpLocks/>
            </p:cNvGrpSpPr>
            <p:nvPr/>
          </p:nvGrpSpPr>
          <p:grpSpPr bwMode="auto">
            <a:xfrm>
              <a:off x="3448" y="2045"/>
              <a:ext cx="40" cy="406"/>
              <a:chOff x="3448" y="2042"/>
              <a:chExt cx="46" cy="463"/>
            </a:xfrm>
          </p:grpSpPr>
          <p:sp>
            <p:nvSpPr>
              <p:cNvPr id="1212" name="Freeform 72"/>
              <p:cNvSpPr>
                <a:spLocks/>
              </p:cNvSpPr>
              <p:nvPr/>
            </p:nvSpPr>
            <p:spPr bwMode="auto">
              <a:xfrm>
                <a:off x="3448" y="2459"/>
                <a:ext cx="46" cy="46"/>
              </a:xfrm>
              <a:custGeom>
                <a:avLst/>
                <a:gdLst>
                  <a:gd name="T0" fmla="*/ 23 w 46"/>
                  <a:gd name="T1" fmla="*/ 46 h 46"/>
                  <a:gd name="T2" fmla="*/ 0 w 46"/>
                  <a:gd name="T3" fmla="*/ 0 h 46"/>
                  <a:gd name="T4" fmla="*/ 23 w 46"/>
                  <a:gd name="T5" fmla="*/ 17 h 46"/>
                  <a:gd name="T6" fmla="*/ 46 w 46"/>
                  <a:gd name="T7" fmla="*/ 0 h 46"/>
                  <a:gd name="T8" fmla="*/ 23 w 46"/>
                  <a:gd name="T9" fmla="*/ 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6"/>
                  <a:gd name="T17" fmla="*/ 46 w 4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6">
                    <a:moveTo>
                      <a:pt x="23" y="46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46" y="0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73"/>
              <p:cNvSpPr>
                <a:spLocks/>
              </p:cNvSpPr>
              <p:nvPr/>
            </p:nvSpPr>
            <p:spPr bwMode="auto">
              <a:xfrm>
                <a:off x="3448" y="2042"/>
                <a:ext cx="46" cy="45"/>
              </a:xfrm>
              <a:custGeom>
                <a:avLst/>
                <a:gdLst>
                  <a:gd name="T0" fmla="*/ 23 w 46"/>
                  <a:gd name="T1" fmla="*/ 0 h 45"/>
                  <a:gd name="T2" fmla="*/ 46 w 46"/>
                  <a:gd name="T3" fmla="*/ 45 h 45"/>
                  <a:gd name="T4" fmla="*/ 23 w 46"/>
                  <a:gd name="T5" fmla="*/ 28 h 45"/>
                  <a:gd name="T6" fmla="*/ 0 w 46"/>
                  <a:gd name="T7" fmla="*/ 45 h 45"/>
                  <a:gd name="T8" fmla="*/ 23 w 46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5"/>
                  <a:gd name="T17" fmla="*/ 46 w 4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5">
                    <a:moveTo>
                      <a:pt x="23" y="0"/>
                    </a:moveTo>
                    <a:lnTo>
                      <a:pt x="46" y="45"/>
                    </a:lnTo>
                    <a:lnTo>
                      <a:pt x="23" y="28"/>
                    </a:lnTo>
                    <a:lnTo>
                      <a:pt x="0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74"/>
              <p:cNvSpPr>
                <a:spLocks noChangeShapeType="1"/>
              </p:cNvSpPr>
              <p:nvPr/>
            </p:nvSpPr>
            <p:spPr bwMode="auto">
              <a:xfrm flipV="1">
                <a:off x="3471" y="2070"/>
                <a:ext cx="1" cy="4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0" name="Rectangle 75"/>
            <p:cNvSpPr>
              <a:spLocks noChangeArrowheads="1"/>
            </p:cNvSpPr>
            <p:nvPr/>
          </p:nvSpPr>
          <p:spPr bwMode="auto">
            <a:xfrm>
              <a:off x="3508" y="215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 i="1">
                  <a:solidFill>
                    <a:srgbClr val="000000"/>
                  </a:solidFill>
                </a:rPr>
                <a:t>d</a:t>
              </a:r>
              <a:endParaRPr lang="en-US" altLang="en-US" i="1"/>
            </a:p>
          </p:txBody>
        </p:sp>
        <p:sp>
          <p:nvSpPr>
            <p:cNvPr id="1051" name="Rectangle 76"/>
            <p:cNvSpPr>
              <a:spLocks noChangeArrowheads="1"/>
            </p:cNvSpPr>
            <p:nvPr/>
          </p:nvSpPr>
          <p:spPr bwMode="auto">
            <a:xfrm rot="2760000">
              <a:off x="1360" y="1222"/>
              <a:ext cx="57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incoming</a:t>
              </a:r>
              <a:r>
                <a:rPr lang="en-US" altLang="en-US" sz="1700">
                  <a:solidFill>
                    <a:srgbClr val="009900"/>
                  </a:solidFill>
                  <a:latin typeface="Arial Rounded MT Bold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052" name="Rectangle 77"/>
            <p:cNvSpPr>
              <a:spLocks noChangeArrowheads="1"/>
            </p:cNvSpPr>
            <p:nvPr/>
          </p:nvSpPr>
          <p:spPr bwMode="auto">
            <a:xfrm rot="2760000">
              <a:off x="1275" y="1262"/>
              <a:ext cx="39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X-rays</a:t>
              </a:r>
              <a:endParaRPr lang="en-US" altLang="en-US"/>
            </a:p>
          </p:txBody>
        </p:sp>
        <p:sp>
          <p:nvSpPr>
            <p:cNvPr id="1053" name="Rectangle 78"/>
            <p:cNvSpPr>
              <a:spLocks noChangeArrowheads="1"/>
            </p:cNvSpPr>
            <p:nvPr/>
          </p:nvSpPr>
          <p:spPr bwMode="auto">
            <a:xfrm rot="-2640000">
              <a:off x="2641" y="1512"/>
              <a:ext cx="9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CC9900"/>
                  </a:solidFill>
                </a:rPr>
                <a:t>outgoing  X-rays</a:t>
              </a:r>
              <a:endParaRPr lang="en-US" altLang="en-US"/>
            </a:p>
          </p:txBody>
        </p:sp>
        <p:sp>
          <p:nvSpPr>
            <p:cNvPr id="1054" name="Rectangle 79"/>
            <p:cNvSpPr>
              <a:spLocks noChangeArrowheads="1"/>
            </p:cNvSpPr>
            <p:nvPr/>
          </p:nvSpPr>
          <p:spPr bwMode="auto">
            <a:xfrm rot="-2640000">
              <a:off x="3191" y="1429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CC9900"/>
                  </a:solidFill>
                  <a:latin typeface="Arial Rounded MT Bold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055" name="Rectangle 80"/>
            <p:cNvSpPr>
              <a:spLocks noChangeArrowheads="1"/>
            </p:cNvSpPr>
            <p:nvPr/>
          </p:nvSpPr>
          <p:spPr bwMode="auto">
            <a:xfrm rot="-2640000">
              <a:off x="3242" y="141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" name="Rectangle 81"/>
            <p:cNvSpPr>
              <a:spLocks noChangeArrowheads="1"/>
            </p:cNvSpPr>
            <p:nvPr/>
          </p:nvSpPr>
          <p:spPr bwMode="auto">
            <a:xfrm rot="2691904">
              <a:off x="3447" y="929"/>
              <a:ext cx="4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996633"/>
                  </a:solidFill>
                </a:rPr>
                <a:t>detector</a:t>
              </a:r>
              <a:endParaRPr lang="en-US" altLang="en-US"/>
            </a:p>
          </p:txBody>
        </p:sp>
        <p:sp>
          <p:nvSpPr>
            <p:cNvPr id="1057" name="Rectangle 82"/>
            <p:cNvSpPr>
              <a:spLocks noChangeArrowheads="1"/>
            </p:cNvSpPr>
            <p:nvPr/>
          </p:nvSpPr>
          <p:spPr bwMode="auto">
            <a:xfrm>
              <a:off x="1631" y="1771"/>
              <a:ext cx="1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altLang="en-US"/>
            </a:p>
          </p:txBody>
        </p:sp>
        <p:grpSp>
          <p:nvGrpSpPr>
            <p:cNvPr id="1058" name="Group 83"/>
            <p:cNvGrpSpPr>
              <a:grpSpLocks/>
            </p:cNvGrpSpPr>
            <p:nvPr/>
          </p:nvGrpSpPr>
          <p:grpSpPr bwMode="auto">
            <a:xfrm>
              <a:off x="3386" y="1556"/>
              <a:ext cx="181" cy="192"/>
              <a:chOff x="3386" y="1556"/>
              <a:chExt cx="181" cy="192"/>
            </a:xfrm>
          </p:grpSpPr>
          <p:sp>
            <p:nvSpPr>
              <p:cNvPr id="1209" name="Freeform 84"/>
              <p:cNvSpPr>
                <a:spLocks/>
              </p:cNvSpPr>
              <p:nvPr/>
            </p:nvSpPr>
            <p:spPr bwMode="auto">
              <a:xfrm>
                <a:off x="3386" y="1692"/>
                <a:ext cx="57" cy="56"/>
              </a:xfrm>
              <a:custGeom>
                <a:avLst/>
                <a:gdLst>
                  <a:gd name="T0" fmla="*/ 0 w 57"/>
                  <a:gd name="T1" fmla="*/ 56 h 56"/>
                  <a:gd name="T2" fmla="*/ 23 w 57"/>
                  <a:gd name="T3" fmla="*/ 0 h 56"/>
                  <a:gd name="T4" fmla="*/ 29 w 57"/>
                  <a:gd name="T5" fmla="*/ 28 h 56"/>
                  <a:gd name="T6" fmla="*/ 57 w 57"/>
                  <a:gd name="T7" fmla="*/ 34 h 56"/>
                  <a:gd name="T8" fmla="*/ 0 w 57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6"/>
                  <a:gd name="T17" fmla="*/ 57 w 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6">
                    <a:moveTo>
                      <a:pt x="0" y="56"/>
                    </a:moveTo>
                    <a:lnTo>
                      <a:pt x="23" y="0"/>
                    </a:lnTo>
                    <a:lnTo>
                      <a:pt x="29" y="28"/>
                    </a:lnTo>
                    <a:lnTo>
                      <a:pt x="57" y="3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85"/>
              <p:cNvSpPr>
                <a:spLocks/>
              </p:cNvSpPr>
              <p:nvPr/>
            </p:nvSpPr>
            <p:spPr bwMode="auto">
              <a:xfrm>
                <a:off x="3511" y="1556"/>
                <a:ext cx="56" cy="57"/>
              </a:xfrm>
              <a:custGeom>
                <a:avLst/>
                <a:gdLst>
                  <a:gd name="T0" fmla="*/ 56 w 56"/>
                  <a:gd name="T1" fmla="*/ 0 h 57"/>
                  <a:gd name="T2" fmla="*/ 33 w 56"/>
                  <a:gd name="T3" fmla="*/ 57 h 57"/>
                  <a:gd name="T4" fmla="*/ 28 w 56"/>
                  <a:gd name="T5" fmla="*/ 29 h 57"/>
                  <a:gd name="T6" fmla="*/ 0 w 56"/>
                  <a:gd name="T7" fmla="*/ 23 h 57"/>
                  <a:gd name="T8" fmla="*/ 56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56" y="0"/>
                    </a:moveTo>
                    <a:lnTo>
                      <a:pt x="33" y="57"/>
                    </a:lnTo>
                    <a:lnTo>
                      <a:pt x="28" y="29"/>
                    </a:lnTo>
                    <a:lnTo>
                      <a:pt x="0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86"/>
              <p:cNvSpPr>
                <a:spLocks noChangeShapeType="1"/>
              </p:cNvSpPr>
              <p:nvPr/>
            </p:nvSpPr>
            <p:spPr bwMode="auto">
              <a:xfrm flipV="1">
                <a:off x="3415" y="1585"/>
                <a:ext cx="124" cy="135"/>
              </a:xfrm>
              <a:prstGeom prst="line">
                <a:avLst/>
              </a:prstGeom>
              <a:noFill/>
              <a:ln w="17463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9" name="Rectangle 87"/>
            <p:cNvSpPr>
              <a:spLocks noChangeArrowheads="1"/>
            </p:cNvSpPr>
            <p:nvPr/>
          </p:nvSpPr>
          <p:spPr bwMode="auto">
            <a:xfrm>
              <a:off x="3499" y="1585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500">
                  <a:solidFill>
                    <a:srgbClr val="0066FF"/>
                  </a:solidFill>
                  <a:latin typeface="Symbol" pitchFamily="18" charset="2"/>
                </a:rPr>
                <a:t>l</a:t>
              </a:r>
              <a:endParaRPr lang="en-US" altLang="en-US"/>
            </a:p>
          </p:txBody>
        </p:sp>
        <p:sp>
          <p:nvSpPr>
            <p:cNvPr id="1060" name="Rectangle 88"/>
            <p:cNvSpPr>
              <a:spLocks noChangeArrowheads="1"/>
            </p:cNvSpPr>
            <p:nvPr/>
          </p:nvSpPr>
          <p:spPr bwMode="auto">
            <a:xfrm>
              <a:off x="3200" y="1771"/>
              <a:ext cx="1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altLang="en-US"/>
            </a:p>
          </p:txBody>
        </p:sp>
        <p:grpSp>
          <p:nvGrpSpPr>
            <p:cNvPr id="1061" name="Group 89"/>
            <p:cNvGrpSpPr>
              <a:grpSpLocks/>
            </p:cNvGrpSpPr>
            <p:nvPr/>
          </p:nvGrpSpPr>
          <p:grpSpPr bwMode="auto">
            <a:xfrm>
              <a:off x="1423" y="2076"/>
              <a:ext cx="853" cy="217"/>
              <a:chOff x="1423" y="2076"/>
              <a:chExt cx="835" cy="271"/>
            </a:xfrm>
          </p:grpSpPr>
          <p:sp>
            <p:nvSpPr>
              <p:cNvPr id="1207" name="Freeform 90"/>
              <p:cNvSpPr>
                <a:spLocks/>
              </p:cNvSpPr>
              <p:nvPr/>
            </p:nvSpPr>
            <p:spPr bwMode="auto">
              <a:xfrm>
                <a:off x="2201" y="2301"/>
                <a:ext cx="57" cy="46"/>
              </a:xfrm>
              <a:custGeom>
                <a:avLst/>
                <a:gdLst>
                  <a:gd name="T0" fmla="*/ 57 w 57"/>
                  <a:gd name="T1" fmla="*/ 40 h 46"/>
                  <a:gd name="T2" fmla="*/ 0 w 57"/>
                  <a:gd name="T3" fmla="*/ 46 h 46"/>
                  <a:gd name="T4" fmla="*/ 23 w 57"/>
                  <a:gd name="T5" fmla="*/ 29 h 46"/>
                  <a:gd name="T6" fmla="*/ 17 w 57"/>
                  <a:gd name="T7" fmla="*/ 0 h 46"/>
                  <a:gd name="T8" fmla="*/ 57 w 57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6"/>
                  <a:gd name="T17" fmla="*/ 57 w 5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6">
                    <a:moveTo>
                      <a:pt x="57" y="40"/>
                    </a:moveTo>
                    <a:lnTo>
                      <a:pt x="0" y="46"/>
                    </a:lnTo>
                    <a:lnTo>
                      <a:pt x="23" y="29"/>
                    </a:lnTo>
                    <a:lnTo>
                      <a:pt x="17" y="0"/>
                    </a:lnTo>
                    <a:lnTo>
                      <a:pt x="57" y="40"/>
                    </a:lnTo>
                    <a:close/>
                  </a:path>
                </a:pathLst>
              </a:cu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91"/>
              <p:cNvSpPr>
                <a:spLocks noChangeShapeType="1"/>
              </p:cNvSpPr>
              <p:nvPr/>
            </p:nvSpPr>
            <p:spPr bwMode="auto">
              <a:xfrm>
                <a:off x="1423" y="2076"/>
                <a:ext cx="801" cy="25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2" name="Rectangle 92"/>
            <p:cNvSpPr>
              <a:spLocks noChangeArrowheads="1"/>
            </p:cNvSpPr>
            <p:nvPr/>
          </p:nvSpPr>
          <p:spPr bwMode="auto">
            <a:xfrm>
              <a:off x="830" y="1619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extra </a:t>
              </a:r>
              <a:endParaRPr lang="en-US" altLang="en-US"/>
            </a:p>
          </p:txBody>
        </p:sp>
        <p:sp>
          <p:nvSpPr>
            <p:cNvPr id="1063" name="Rectangle 93"/>
            <p:cNvSpPr>
              <a:spLocks noChangeArrowheads="1"/>
            </p:cNvSpPr>
            <p:nvPr/>
          </p:nvSpPr>
          <p:spPr bwMode="auto">
            <a:xfrm>
              <a:off x="830" y="1749"/>
              <a:ext cx="4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distance </a:t>
              </a:r>
              <a:endParaRPr lang="en-US" altLang="en-US"/>
            </a:p>
          </p:txBody>
        </p:sp>
        <p:sp>
          <p:nvSpPr>
            <p:cNvPr id="1064" name="Rectangle 94"/>
            <p:cNvSpPr>
              <a:spLocks noChangeArrowheads="1"/>
            </p:cNvSpPr>
            <p:nvPr/>
          </p:nvSpPr>
          <p:spPr bwMode="auto">
            <a:xfrm>
              <a:off x="830" y="1878"/>
              <a:ext cx="45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travelled </a:t>
              </a:r>
              <a:endParaRPr lang="en-US" altLang="en-US"/>
            </a:p>
          </p:txBody>
        </p:sp>
        <p:sp>
          <p:nvSpPr>
            <p:cNvPr id="1065" name="Rectangle 95"/>
            <p:cNvSpPr>
              <a:spLocks noChangeArrowheads="1"/>
            </p:cNvSpPr>
            <p:nvPr/>
          </p:nvSpPr>
          <p:spPr bwMode="auto">
            <a:xfrm>
              <a:off x="830" y="2008"/>
              <a:ext cx="5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by wave “2”</a:t>
              </a:r>
              <a:endParaRPr lang="en-US" altLang="en-US"/>
            </a:p>
          </p:txBody>
        </p:sp>
        <p:grpSp>
          <p:nvGrpSpPr>
            <p:cNvPr id="1066" name="Group 96"/>
            <p:cNvGrpSpPr>
              <a:grpSpLocks/>
            </p:cNvGrpSpPr>
            <p:nvPr/>
          </p:nvGrpSpPr>
          <p:grpSpPr bwMode="auto">
            <a:xfrm>
              <a:off x="1423" y="2064"/>
              <a:ext cx="1197" cy="252"/>
              <a:chOff x="1423" y="2064"/>
              <a:chExt cx="1230" cy="249"/>
            </a:xfrm>
          </p:grpSpPr>
          <p:sp>
            <p:nvSpPr>
              <p:cNvPr id="1205" name="Freeform 97"/>
              <p:cNvSpPr>
                <a:spLocks/>
              </p:cNvSpPr>
              <p:nvPr/>
            </p:nvSpPr>
            <p:spPr bwMode="auto">
              <a:xfrm>
                <a:off x="2596" y="2268"/>
                <a:ext cx="57" cy="45"/>
              </a:xfrm>
              <a:custGeom>
                <a:avLst/>
                <a:gdLst>
                  <a:gd name="T0" fmla="*/ 57 w 57"/>
                  <a:gd name="T1" fmla="*/ 33 h 45"/>
                  <a:gd name="T2" fmla="*/ 0 w 57"/>
                  <a:gd name="T3" fmla="*/ 45 h 45"/>
                  <a:gd name="T4" fmla="*/ 23 w 57"/>
                  <a:gd name="T5" fmla="*/ 28 h 45"/>
                  <a:gd name="T6" fmla="*/ 12 w 57"/>
                  <a:gd name="T7" fmla="*/ 0 h 45"/>
                  <a:gd name="T8" fmla="*/ 57 w 57"/>
                  <a:gd name="T9" fmla="*/ 3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57" y="33"/>
                    </a:moveTo>
                    <a:lnTo>
                      <a:pt x="0" y="45"/>
                    </a:lnTo>
                    <a:lnTo>
                      <a:pt x="23" y="28"/>
                    </a:lnTo>
                    <a:lnTo>
                      <a:pt x="12" y="0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98"/>
              <p:cNvSpPr>
                <a:spLocks noChangeShapeType="1"/>
              </p:cNvSpPr>
              <p:nvPr/>
            </p:nvSpPr>
            <p:spPr bwMode="auto">
              <a:xfrm>
                <a:off x="1423" y="2064"/>
                <a:ext cx="1196" cy="232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7" name="Rectangle 99"/>
            <p:cNvSpPr>
              <a:spLocks noChangeArrowheads="1"/>
            </p:cNvSpPr>
            <p:nvPr/>
          </p:nvSpPr>
          <p:spPr bwMode="auto">
            <a:xfrm rot="2760000">
              <a:off x="1877" y="1423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“1”</a:t>
              </a:r>
              <a:endParaRPr lang="en-US" altLang="en-US"/>
            </a:p>
          </p:txBody>
        </p:sp>
        <p:sp>
          <p:nvSpPr>
            <p:cNvPr id="1068" name="Rectangle 100"/>
            <p:cNvSpPr>
              <a:spLocks noChangeArrowheads="1"/>
            </p:cNvSpPr>
            <p:nvPr/>
          </p:nvSpPr>
          <p:spPr bwMode="auto">
            <a:xfrm rot="2760000">
              <a:off x="1651" y="1654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“2”</a:t>
              </a:r>
              <a:endParaRPr lang="en-US" altLang="en-US"/>
            </a:p>
          </p:txBody>
        </p:sp>
        <p:sp>
          <p:nvSpPr>
            <p:cNvPr id="1069" name="Rectangle 101"/>
            <p:cNvSpPr>
              <a:spLocks noChangeArrowheads="1"/>
            </p:cNvSpPr>
            <p:nvPr/>
          </p:nvSpPr>
          <p:spPr bwMode="auto">
            <a:xfrm rot="-2700000">
              <a:off x="3226" y="999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996600"/>
                  </a:solidFill>
                </a:rPr>
                <a:t>“1”</a:t>
              </a:r>
              <a:endParaRPr lang="en-US" altLang="en-US"/>
            </a:p>
          </p:txBody>
        </p:sp>
        <p:sp>
          <p:nvSpPr>
            <p:cNvPr id="1070" name="Rectangle 102"/>
            <p:cNvSpPr>
              <a:spLocks noChangeArrowheads="1"/>
            </p:cNvSpPr>
            <p:nvPr/>
          </p:nvSpPr>
          <p:spPr bwMode="auto">
            <a:xfrm rot="-2700000">
              <a:off x="3638" y="1338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996600"/>
                  </a:solidFill>
                </a:rPr>
                <a:t>“2”</a:t>
              </a:r>
              <a:endParaRPr lang="en-US" altLang="en-US"/>
            </a:p>
          </p:txBody>
        </p:sp>
        <p:grpSp>
          <p:nvGrpSpPr>
            <p:cNvPr id="1071" name="Group 103"/>
            <p:cNvGrpSpPr>
              <a:grpSpLocks/>
            </p:cNvGrpSpPr>
            <p:nvPr/>
          </p:nvGrpSpPr>
          <p:grpSpPr bwMode="auto">
            <a:xfrm rot="2673789">
              <a:off x="1826" y="1884"/>
              <a:ext cx="297" cy="125"/>
              <a:chOff x="2136" y="3028"/>
              <a:chExt cx="902" cy="450"/>
            </a:xfrm>
          </p:grpSpPr>
          <p:grpSp>
            <p:nvGrpSpPr>
              <p:cNvPr id="1199" name="Group 104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203" name="Freeform 10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Freeform 10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0" name="Group 107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201" name="Freeform 108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109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72" name="Group 110"/>
            <p:cNvGrpSpPr>
              <a:grpSpLocks/>
            </p:cNvGrpSpPr>
            <p:nvPr/>
          </p:nvGrpSpPr>
          <p:grpSpPr bwMode="auto">
            <a:xfrm rot="2673789">
              <a:off x="2033" y="2090"/>
              <a:ext cx="297" cy="125"/>
              <a:chOff x="2136" y="3028"/>
              <a:chExt cx="902" cy="450"/>
            </a:xfrm>
          </p:grpSpPr>
          <p:grpSp>
            <p:nvGrpSpPr>
              <p:cNvPr id="1193" name="Group 111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97" name="Freeform 112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113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4" name="Group 114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95" name="Freeform 11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11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73" name="Line 117"/>
            <p:cNvSpPr>
              <a:spLocks noChangeShapeType="1"/>
            </p:cNvSpPr>
            <p:nvPr/>
          </p:nvSpPr>
          <p:spPr bwMode="auto">
            <a:xfrm>
              <a:off x="1547" y="2453"/>
              <a:ext cx="210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Oval 118"/>
            <p:cNvSpPr>
              <a:spLocks noChangeArrowheads="1"/>
            </p:cNvSpPr>
            <p:nvPr/>
          </p:nvSpPr>
          <p:spPr bwMode="auto">
            <a:xfrm>
              <a:off x="1905" y="2388"/>
              <a:ext cx="113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" name="Oval 119"/>
            <p:cNvSpPr>
              <a:spLocks noChangeArrowheads="1"/>
            </p:cNvSpPr>
            <p:nvPr/>
          </p:nvSpPr>
          <p:spPr bwMode="auto">
            <a:xfrm>
              <a:off x="2577" y="2394"/>
              <a:ext cx="118" cy="11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" name="Oval 120"/>
            <p:cNvSpPr>
              <a:spLocks noChangeArrowheads="1"/>
            </p:cNvSpPr>
            <p:nvPr/>
          </p:nvSpPr>
          <p:spPr bwMode="auto">
            <a:xfrm>
              <a:off x="3243" y="2388"/>
              <a:ext cx="112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7" name="Line 121"/>
            <p:cNvSpPr>
              <a:spLocks noChangeShapeType="1"/>
            </p:cNvSpPr>
            <p:nvPr/>
          </p:nvSpPr>
          <p:spPr bwMode="auto">
            <a:xfrm flipH="1">
              <a:off x="2283" y="2053"/>
              <a:ext cx="200" cy="1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8" name="Group 122"/>
            <p:cNvGrpSpPr>
              <a:grpSpLocks/>
            </p:cNvGrpSpPr>
            <p:nvPr/>
          </p:nvGrpSpPr>
          <p:grpSpPr bwMode="auto">
            <a:xfrm flipH="1">
              <a:off x="3059" y="1482"/>
              <a:ext cx="501" cy="325"/>
              <a:chOff x="1799" y="1926"/>
              <a:chExt cx="501" cy="325"/>
            </a:xfrm>
          </p:grpSpPr>
          <p:grpSp>
            <p:nvGrpSpPr>
              <p:cNvPr id="1179" name="Group 123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87" name="Group 124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91" name="Freeform 125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2" name="Freeform 126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8" name="Group 127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89" name="Freeform 12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0" name="Freeform 12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80" name="Group 130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81" name="Group 131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85" name="Freeform 132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6" name="Freeform 133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2" name="Group 134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83" name="Freeform 135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4" name="Freeform 136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79" name="Group 137"/>
            <p:cNvGrpSpPr>
              <a:grpSpLocks/>
            </p:cNvGrpSpPr>
            <p:nvPr/>
          </p:nvGrpSpPr>
          <p:grpSpPr bwMode="auto">
            <a:xfrm rot="18926211" flipH="1">
              <a:off x="3062" y="1278"/>
              <a:ext cx="297" cy="125"/>
              <a:chOff x="2136" y="3028"/>
              <a:chExt cx="902" cy="450"/>
            </a:xfrm>
          </p:grpSpPr>
          <p:grpSp>
            <p:nvGrpSpPr>
              <p:cNvPr id="1173" name="Group 138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77" name="Freeform 139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Freeform 140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4" name="Group 141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75" name="Freeform 142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Freeform 143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0" name="Group 144"/>
            <p:cNvGrpSpPr>
              <a:grpSpLocks/>
            </p:cNvGrpSpPr>
            <p:nvPr/>
          </p:nvGrpSpPr>
          <p:grpSpPr bwMode="auto">
            <a:xfrm rot="18926211" flipH="1">
              <a:off x="2858" y="1478"/>
              <a:ext cx="297" cy="125"/>
              <a:chOff x="2136" y="3028"/>
              <a:chExt cx="902" cy="450"/>
            </a:xfrm>
          </p:grpSpPr>
          <p:grpSp>
            <p:nvGrpSpPr>
              <p:cNvPr id="1167" name="Group 145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71" name="Freeform 146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Freeform 147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8" name="Group 148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69" name="Freeform 149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Freeform 150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1" name="Group 151"/>
            <p:cNvGrpSpPr>
              <a:grpSpLocks/>
            </p:cNvGrpSpPr>
            <p:nvPr/>
          </p:nvGrpSpPr>
          <p:grpSpPr bwMode="auto">
            <a:xfrm rot="18926211" flipH="1">
              <a:off x="3272" y="1071"/>
              <a:ext cx="297" cy="125"/>
              <a:chOff x="2136" y="3028"/>
              <a:chExt cx="902" cy="450"/>
            </a:xfrm>
          </p:grpSpPr>
          <p:grpSp>
            <p:nvGrpSpPr>
              <p:cNvPr id="1161" name="Group 152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65" name="Freeform 153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Freeform 154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2" name="Group 155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63" name="Freeform 156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Freeform 157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2" name="Group 158"/>
            <p:cNvGrpSpPr>
              <a:grpSpLocks/>
            </p:cNvGrpSpPr>
            <p:nvPr/>
          </p:nvGrpSpPr>
          <p:grpSpPr bwMode="auto">
            <a:xfrm rot="18926211" flipH="1">
              <a:off x="3473" y="1275"/>
              <a:ext cx="297" cy="125"/>
              <a:chOff x="2136" y="3028"/>
              <a:chExt cx="902" cy="450"/>
            </a:xfrm>
          </p:grpSpPr>
          <p:grpSp>
            <p:nvGrpSpPr>
              <p:cNvPr id="1155" name="Group 159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59" name="Freeform 160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Freeform 161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" name="Group 162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57" name="Freeform 163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Freeform 164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83" name="Line 165"/>
            <p:cNvSpPr>
              <a:spLocks noChangeShapeType="1"/>
            </p:cNvSpPr>
            <p:nvPr/>
          </p:nvSpPr>
          <p:spPr bwMode="auto">
            <a:xfrm>
              <a:off x="3474" y="964"/>
              <a:ext cx="227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Line 166"/>
            <p:cNvSpPr>
              <a:spLocks noChangeShapeType="1"/>
            </p:cNvSpPr>
            <p:nvPr/>
          </p:nvSpPr>
          <p:spPr bwMode="auto">
            <a:xfrm>
              <a:off x="3425" y="905"/>
              <a:ext cx="357" cy="352"/>
            </a:xfrm>
            <a:prstGeom prst="line">
              <a:avLst/>
            </a:prstGeom>
            <a:noFill/>
            <a:ln w="71438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67"/>
            <p:cNvSpPr>
              <a:spLocks/>
            </p:cNvSpPr>
            <p:nvPr/>
          </p:nvSpPr>
          <p:spPr bwMode="auto">
            <a:xfrm>
              <a:off x="1780" y="1851"/>
              <a:ext cx="95" cy="196"/>
            </a:xfrm>
            <a:custGeom>
              <a:avLst/>
              <a:gdLst>
                <a:gd name="T0" fmla="*/ 274937 w 65"/>
                <a:gd name="T1" fmla="*/ 0 h 159"/>
                <a:gd name="T2" fmla="*/ 162187 w 65"/>
                <a:gd name="T3" fmla="*/ 2999 h 159"/>
                <a:gd name="T4" fmla="*/ 56354 w 65"/>
                <a:gd name="T5" fmla="*/ 7411 h 159"/>
                <a:gd name="T6" fmla="*/ 8392 w 65"/>
                <a:gd name="T7" fmla="*/ 12848 h 159"/>
                <a:gd name="T8" fmla="*/ 8392 w 65"/>
                <a:gd name="T9" fmla="*/ 1583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59"/>
                <a:gd name="T17" fmla="*/ 65 w 6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59">
                  <a:moveTo>
                    <a:pt x="65" y="0"/>
                  </a:moveTo>
                  <a:cubicBezTo>
                    <a:pt x="55" y="9"/>
                    <a:pt x="46" y="18"/>
                    <a:pt x="38" y="30"/>
                  </a:cubicBezTo>
                  <a:cubicBezTo>
                    <a:pt x="30" y="42"/>
                    <a:pt x="20" y="59"/>
                    <a:pt x="14" y="75"/>
                  </a:cubicBezTo>
                  <a:cubicBezTo>
                    <a:pt x="8" y="91"/>
                    <a:pt x="4" y="115"/>
                    <a:pt x="2" y="129"/>
                  </a:cubicBezTo>
                  <a:cubicBezTo>
                    <a:pt x="0" y="143"/>
                    <a:pt x="1" y="151"/>
                    <a:pt x="2" y="15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" name="Group 168"/>
            <p:cNvGrpSpPr>
              <a:grpSpLocks/>
            </p:cNvGrpSpPr>
            <p:nvPr/>
          </p:nvGrpSpPr>
          <p:grpSpPr bwMode="auto">
            <a:xfrm>
              <a:off x="2043" y="1685"/>
              <a:ext cx="501" cy="325"/>
              <a:chOff x="1799" y="1926"/>
              <a:chExt cx="501" cy="325"/>
            </a:xfrm>
          </p:grpSpPr>
          <p:grpSp>
            <p:nvGrpSpPr>
              <p:cNvPr id="1141" name="Group 169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49" name="Group 170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53" name="Freeform 171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172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0" name="Group 173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51" name="Freeform 174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175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42" name="Group 176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43" name="Group 177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47" name="Freeform 17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17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4" name="Group 180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45" name="Freeform 181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182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87" name="Rectangle 183"/>
            <p:cNvSpPr>
              <a:spLocks noChangeArrowheads="1"/>
            </p:cNvSpPr>
            <p:nvPr/>
          </p:nvSpPr>
          <p:spPr bwMode="auto">
            <a:xfrm rot="2700000">
              <a:off x="2466" y="1942"/>
              <a:ext cx="82" cy="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88" name="Group 184"/>
            <p:cNvGrpSpPr>
              <a:grpSpLocks/>
            </p:cNvGrpSpPr>
            <p:nvPr/>
          </p:nvGrpSpPr>
          <p:grpSpPr bwMode="auto">
            <a:xfrm flipH="1">
              <a:off x="2444" y="1683"/>
              <a:ext cx="501" cy="325"/>
              <a:chOff x="1799" y="1926"/>
              <a:chExt cx="501" cy="325"/>
            </a:xfrm>
          </p:grpSpPr>
          <p:grpSp>
            <p:nvGrpSpPr>
              <p:cNvPr id="1127" name="Group 185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35" name="Group 186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9" name="Freeform 187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188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" name="Group 189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7" name="Freeform 190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191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28" name="Group 192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29" name="Group 193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3" name="Freeform 194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95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" name="Group 196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1" name="Freeform 197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98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89" name="Line 199"/>
            <p:cNvSpPr>
              <a:spLocks noChangeShapeType="1"/>
            </p:cNvSpPr>
            <p:nvPr/>
          </p:nvSpPr>
          <p:spPr bwMode="auto">
            <a:xfrm flipH="1">
              <a:off x="2490" y="1522"/>
              <a:ext cx="531" cy="524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200"/>
            <p:cNvSpPr>
              <a:spLocks noChangeShapeType="1"/>
            </p:cNvSpPr>
            <p:nvPr/>
          </p:nvSpPr>
          <p:spPr bwMode="auto">
            <a:xfrm>
              <a:off x="2034" y="1593"/>
              <a:ext cx="459" cy="45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201"/>
            <p:cNvSpPr>
              <a:spLocks noChangeShapeType="1"/>
            </p:cNvSpPr>
            <p:nvPr/>
          </p:nvSpPr>
          <p:spPr bwMode="auto">
            <a:xfrm flipH="1">
              <a:off x="2484" y="2253"/>
              <a:ext cx="221" cy="219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202"/>
            <p:cNvSpPr>
              <a:spLocks noChangeShapeType="1"/>
            </p:cNvSpPr>
            <p:nvPr/>
          </p:nvSpPr>
          <p:spPr bwMode="auto">
            <a:xfrm>
              <a:off x="2277" y="2248"/>
              <a:ext cx="233" cy="23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3" name="Group 203"/>
            <p:cNvGrpSpPr>
              <a:grpSpLocks/>
            </p:cNvGrpSpPr>
            <p:nvPr/>
          </p:nvGrpSpPr>
          <p:grpSpPr bwMode="auto">
            <a:xfrm rot="2673789">
              <a:off x="2240" y="2294"/>
              <a:ext cx="297" cy="125"/>
              <a:chOff x="2136" y="3028"/>
              <a:chExt cx="902" cy="450"/>
            </a:xfrm>
          </p:grpSpPr>
          <p:grpSp>
            <p:nvGrpSpPr>
              <p:cNvPr id="1121" name="Group 204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25" name="Freeform 20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Freeform 20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2" name="Group 207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23" name="Freeform 208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Freeform 209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94" name="Line 210"/>
            <p:cNvSpPr>
              <a:spLocks noChangeShapeType="1"/>
            </p:cNvSpPr>
            <p:nvPr/>
          </p:nvSpPr>
          <p:spPr bwMode="auto">
            <a:xfrm>
              <a:off x="1547" y="2045"/>
              <a:ext cx="210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Oval 211"/>
            <p:cNvSpPr>
              <a:spLocks noChangeArrowheads="1"/>
            </p:cNvSpPr>
            <p:nvPr/>
          </p:nvSpPr>
          <p:spPr bwMode="auto">
            <a:xfrm>
              <a:off x="2910" y="1988"/>
              <a:ext cx="118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6" name="Oval 212"/>
            <p:cNvSpPr>
              <a:spLocks noChangeArrowheads="1"/>
            </p:cNvSpPr>
            <p:nvPr/>
          </p:nvSpPr>
          <p:spPr bwMode="auto">
            <a:xfrm>
              <a:off x="2244" y="1988"/>
              <a:ext cx="118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" name="Line 213"/>
            <p:cNvSpPr>
              <a:spLocks noChangeShapeType="1"/>
            </p:cNvSpPr>
            <p:nvPr/>
          </p:nvSpPr>
          <p:spPr bwMode="auto">
            <a:xfrm>
              <a:off x="1821" y="1797"/>
              <a:ext cx="672" cy="66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214"/>
            <p:cNvSpPr>
              <a:spLocks noChangeShapeType="1"/>
            </p:cNvSpPr>
            <p:nvPr/>
          </p:nvSpPr>
          <p:spPr bwMode="auto">
            <a:xfrm flipH="1">
              <a:off x="2499" y="1734"/>
              <a:ext cx="729" cy="720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9" name="Group 215"/>
            <p:cNvGrpSpPr>
              <a:grpSpLocks/>
            </p:cNvGrpSpPr>
            <p:nvPr/>
          </p:nvGrpSpPr>
          <p:grpSpPr bwMode="auto">
            <a:xfrm flipH="1">
              <a:off x="2648" y="1887"/>
              <a:ext cx="501" cy="325"/>
              <a:chOff x="1799" y="1926"/>
              <a:chExt cx="501" cy="325"/>
            </a:xfrm>
          </p:grpSpPr>
          <p:grpSp>
            <p:nvGrpSpPr>
              <p:cNvPr id="1107" name="Group 216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15" name="Group 217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9" name="Freeform 21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21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6" name="Group 220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7" name="Freeform 221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222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08" name="Group 223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09" name="Group 224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3" name="Freeform 225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226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0" name="Group 227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1" name="Freeform 22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22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00" name="Group 230"/>
            <p:cNvGrpSpPr>
              <a:grpSpLocks/>
            </p:cNvGrpSpPr>
            <p:nvPr/>
          </p:nvGrpSpPr>
          <p:grpSpPr bwMode="auto">
            <a:xfrm rot="18926211" flipH="1">
              <a:off x="2435" y="2294"/>
              <a:ext cx="297" cy="125"/>
              <a:chOff x="2136" y="3028"/>
              <a:chExt cx="902" cy="450"/>
            </a:xfrm>
          </p:grpSpPr>
          <p:grpSp>
            <p:nvGrpSpPr>
              <p:cNvPr id="1101" name="Group 231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05" name="Freeform 232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233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2" name="Group 234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03" name="Freeform 23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23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05038" y="5170488"/>
          <a:ext cx="25669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5170488"/>
                        <a:ext cx="25669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12"/>
          <p:cNvSpPr>
            <a:spLocks noChangeArrowheads="1"/>
          </p:cNvSpPr>
          <p:nvPr/>
        </p:nvSpPr>
        <p:spPr bwMode="auto">
          <a:xfrm>
            <a:off x="0" y="5138738"/>
            <a:ext cx="225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800"/>
              <a:t>Bragg’s Law: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327664"/>
              </p:ext>
            </p:extLst>
          </p:nvPr>
        </p:nvGraphicFramePr>
        <p:xfrm>
          <a:off x="3182868" y="5660801"/>
          <a:ext cx="3429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6" imgW="1345616" imgH="444307" progId="Equation.3">
                  <p:embed/>
                </p:oleObj>
              </mc:Choice>
              <mc:Fallback>
                <p:oleObj name="Equation" r:id="rId6" imgW="1345616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868" y="5660801"/>
                        <a:ext cx="3429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  <p:bldP spid="1031" grpId="0" build="p"/>
      <p:bldP spid="10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34" y="0"/>
            <a:ext cx="8382000" cy="685800"/>
          </a:xfrm>
        </p:spPr>
        <p:txBody>
          <a:bodyPr/>
          <a:lstStyle/>
          <a:p>
            <a:pPr algn="l"/>
            <a:r>
              <a:rPr lang="en-US" dirty="0" smtClean="0"/>
              <a:t>Additional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9D969-7DE5-42C2-A528-7EAC079D0E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2234" y="730486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</a:t>
            </a:r>
            <a:r>
              <a:rPr lang="en-US" sz="1800" dirty="0"/>
              <a:t>Bragg’s Law is a necessary but insufficient condition for diffraction. </a:t>
            </a:r>
            <a:endParaRPr lang="en-US" sz="1800" dirty="0" smtClean="0"/>
          </a:p>
          <a:p>
            <a:r>
              <a:rPr lang="en-US" sz="1800" dirty="0" smtClean="0"/>
              <a:t>•</a:t>
            </a:r>
            <a:r>
              <a:rPr lang="en-US" sz="1800" dirty="0"/>
              <a:t>It only defines the diffraction condition for primitive unit cells, e.g. P cubic, P tetragonal, etc., where atoms are only at unit cell corners. </a:t>
            </a:r>
            <a:endParaRPr lang="en-US" sz="1800" dirty="0" smtClean="0"/>
          </a:p>
          <a:p>
            <a:r>
              <a:rPr lang="en-US" sz="1800" dirty="0" smtClean="0"/>
              <a:t>•</a:t>
            </a:r>
            <a:r>
              <a:rPr lang="en-US" sz="1800" dirty="0"/>
              <a:t>Crystal structures with non-primitive unit cells have atoms at additional lattice (basis) sites. </a:t>
            </a:r>
            <a:endParaRPr lang="en-US" sz="1800" dirty="0" smtClean="0"/>
          </a:p>
          <a:p>
            <a:r>
              <a:rPr lang="en-US" sz="1800" dirty="0" smtClean="0"/>
              <a:t>•</a:t>
            </a:r>
            <a:r>
              <a:rPr lang="en-US" sz="1800" dirty="0"/>
              <a:t>These extra scattering centers can cause out-of-phase scattering to occur at certain Bragg angles. </a:t>
            </a:r>
            <a:endParaRPr lang="en-US" sz="1800" dirty="0" smtClean="0"/>
          </a:p>
          <a:p>
            <a:r>
              <a:rPr lang="en-US" sz="1800" dirty="0" smtClean="0"/>
              <a:t>•</a:t>
            </a:r>
            <a:r>
              <a:rPr lang="en-US" sz="1800" dirty="0"/>
              <a:t>The net result is that some of the diffraction predicted by Bragg’s Law (eqn. 1) does not occur, i.e. certain sets of planes do not </a:t>
            </a:r>
            <a:r>
              <a:rPr lang="en-US" sz="1800" dirty="0" smtClean="0"/>
              <a:t>exist.</a:t>
            </a:r>
            <a:endParaRPr lang="en-US" sz="1800" dirty="0"/>
          </a:p>
        </p:txBody>
      </p:sp>
      <p:sp>
        <p:nvSpPr>
          <p:cNvPr id="5" name="TextBox 214"/>
          <p:cNvSpPr txBox="1">
            <a:spLocks noChangeArrowheads="1"/>
          </p:cNvSpPr>
          <p:nvPr/>
        </p:nvSpPr>
        <p:spPr bwMode="auto">
          <a:xfrm>
            <a:off x="2843185" y="3698960"/>
            <a:ext cx="4221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/>
              <a:t>Additional Conditions:</a:t>
            </a:r>
          </a:p>
          <a:p>
            <a:r>
              <a:rPr lang="en-US" altLang="en-US" dirty="0"/>
              <a:t>BCC: </a:t>
            </a:r>
            <a:r>
              <a:rPr lang="en-US" altLang="en-US" i="1" dirty="0" err="1"/>
              <a:t>h+k+l</a:t>
            </a:r>
            <a:r>
              <a:rPr lang="en-US" altLang="en-US" dirty="0"/>
              <a:t> = even</a:t>
            </a:r>
            <a:br>
              <a:rPr lang="en-US" altLang="en-US" dirty="0"/>
            </a:br>
            <a:r>
              <a:rPr lang="en-US" altLang="en-US" dirty="0"/>
              <a:t>FCC: </a:t>
            </a:r>
            <a:r>
              <a:rPr lang="en-US" altLang="en-US" dirty="0" err="1"/>
              <a:t>h,k,l</a:t>
            </a:r>
            <a:r>
              <a:rPr lang="en-US" altLang="en-US" dirty="0"/>
              <a:t> either odd or even</a:t>
            </a:r>
          </a:p>
        </p:txBody>
      </p:sp>
    </p:spTree>
    <p:extLst>
      <p:ext uri="{BB962C8B-B14F-4D97-AF65-F5344CB8AC3E}">
        <p14:creationId xmlns:p14="http://schemas.microsoft.com/office/powerpoint/2010/main" val="39544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3_avi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3_a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3_a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3_av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E:\PowerPoint_Files\Chapter_03_avi.ppt</Template>
  <TotalTime>10396</TotalTime>
  <Words>664</Words>
  <Application>Microsoft Office PowerPoint</Application>
  <PresentationFormat>On-screen Show (4:3)</PresentationFormat>
  <Paragraphs>215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ＭＳ Ｐゴシック</vt:lpstr>
      <vt:lpstr>Times New Roman</vt:lpstr>
      <vt:lpstr>Symbol</vt:lpstr>
      <vt:lpstr>Arial Rounded MT Bold</vt:lpstr>
      <vt:lpstr>Intergraph ANSI</vt:lpstr>
      <vt:lpstr>Chapter_03_avi</vt:lpstr>
      <vt:lpstr>Microsoft Equation 3.0</vt:lpstr>
      <vt:lpstr>Single Crystal</vt:lpstr>
      <vt:lpstr>Polycrystalline Materials</vt:lpstr>
      <vt:lpstr>Anisotropy</vt:lpstr>
      <vt:lpstr>Diffraction</vt:lpstr>
      <vt:lpstr>X-Ray  Diffraction</vt:lpstr>
      <vt:lpstr>X-rays</vt:lpstr>
      <vt:lpstr>Constructive and Destructive Interference</vt:lpstr>
      <vt:lpstr>X-Rays to Determine Crystal Structure</vt:lpstr>
      <vt:lpstr>Additional Conditions</vt:lpstr>
      <vt:lpstr>Selection Rules for Reflection</vt:lpstr>
      <vt:lpstr>Diffraction Angle</vt:lpstr>
      <vt:lpstr>X-Ray  Diffraction Pattern</vt:lpstr>
      <vt:lpstr>SUMMARY</vt:lpstr>
      <vt:lpstr>tableun_03_p82a</vt:lpstr>
    </vt:vector>
  </TitlesOfParts>
  <Company>University of Iowa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 Structure of Crystalline Solids</dc:title>
  <dc:subject>Callister &amp; Rethwisch 8th Edition</dc:subject>
  <dc:creator>David Rethwisch</dc:creator>
  <dc:description>Copyright 2010</dc:description>
  <cp:lastModifiedBy>Maheswaranathan, Ponn</cp:lastModifiedBy>
  <cp:revision>272</cp:revision>
  <dcterms:created xsi:type="dcterms:W3CDTF">2009-11-09T16:25:39Z</dcterms:created>
  <dcterms:modified xsi:type="dcterms:W3CDTF">2019-10-04T18:21:24Z</dcterms:modified>
</cp:coreProperties>
</file>