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559" r:id="rId2"/>
    <p:sldId id="562" r:id="rId3"/>
    <p:sldId id="561" r:id="rId4"/>
    <p:sldId id="486" r:id="rId5"/>
    <p:sldId id="557" r:id="rId6"/>
    <p:sldId id="558" r:id="rId7"/>
    <p:sldId id="488" r:id="rId8"/>
    <p:sldId id="489" r:id="rId9"/>
    <p:sldId id="551" r:id="rId10"/>
    <p:sldId id="563" r:id="rId11"/>
    <p:sldId id="564" r:id="rId12"/>
    <p:sldId id="487" r:id="rId13"/>
    <p:sldId id="552" r:id="rId14"/>
    <p:sldId id="55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57A62CE-EB7C-472A-BEF7-51C065D4B411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95809E6-4FD0-4595-A1EE-D10435D00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EDA7CD2-104F-4235-9ACB-DE7505AB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D85CC68C-6BB1-4059-B8BF-2CDBBFC837D8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32CD6A16-4209-4649-BD52-443627830CFD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51D592-C4A3-6349-9474-A374A3127250}" type="slidenum">
              <a:rPr lang="en-US" sz="1200">
                <a:latin typeface="Arial"/>
                <a:cs typeface="Arial"/>
              </a:rPr>
              <a:pPr/>
              <a:t>5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B402CAF8-1CA9-4A6E-8F94-65AC8B576ED3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138EC9D2-2646-487E-A948-D086946518D1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46D49E5B-0DC3-4771-968B-8922ED7D7ED9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DBA3-DAF1-4253-836B-71CF1B45C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AE30-682C-451A-8D79-CBA25580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62A6-23F4-4EA9-8C7E-5E70907D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3549-3705-4BE7-8BCD-209D7ACC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F193-CE2D-4E71-A63C-011F327EC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0DFE0-4C4F-45D2-8FE0-5AE75C59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D7D0-CD37-4F42-AA6B-542FD59C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EAE-7EB9-491A-9919-B8483714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0421-C46C-4E00-8A82-AB4E79C6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E497-4041-4270-A45C-01B3CA88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044B-C048-45E4-9ECD-5460F1DF7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6D7D-6716-4FB6-BAC6-C3FFBF2D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1063494C-B91D-4F2A-B7A3-B78F7DED5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64400" y="64008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a typeface="+mn-ea"/>
              </a:rPr>
              <a:t>Chapter 3 -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hisi2FBu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vNZzApDCa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7.xml"/><Relationship Id="rId7" Type="http://schemas.openxmlformats.org/officeDocument/2006/relationships/image" Target="../media/image2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youtube.com/watch?v=ZjwzpoCiF8A&amp;feature=relat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</a:t>
            </a:r>
            <a:r>
              <a:rPr lang="en-US" altLang="en-US" dirty="0" smtClean="0"/>
              <a:t>Crystallographic Planes:</a:t>
            </a:r>
            <a:br>
              <a:rPr lang="en-US" altLang="en-US" dirty="0" smtClean="0"/>
            </a:br>
            <a:r>
              <a:rPr lang="en-US" altLang="en-US" dirty="0" smtClean="0"/>
              <a:t>Why we need to index?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F193-CE2D-4E71-A63C-011F327EC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85" y="2724993"/>
            <a:ext cx="7419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8540" y="1739369"/>
            <a:ext cx="593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Making of Al cans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Deep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F193-CE2D-4E71-A63C-011F327EC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Soln_Prob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" y="1603540"/>
            <a:ext cx="2802255" cy="2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ob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63" y="1702362"/>
            <a:ext cx="316674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F193-CE2D-4E71-A63C-011F327EC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Image result for c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42897"/>
            <a:ext cx="3143250" cy="31432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49664" y="1265622"/>
                <a:ext cx="7614605" cy="462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Sketch within a cubic unit cell the following plane:(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4" y="1265622"/>
                <a:ext cx="7614605" cy="462434"/>
              </a:xfrm>
              <a:prstGeom prst="rect">
                <a:avLst/>
              </a:prstGeom>
              <a:blipFill rotWithShape="1">
                <a:blip r:embed="rId3"/>
                <a:stretch>
                  <a:fillRect l="-1201" t="-9333" r="-248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7AB12800-6B85-4CAB-89BB-1742DFAD8374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Crystallographic Planes </a:t>
            </a:r>
            <a:r>
              <a:rPr lang="en-US" altLang="en-US" smtClean="0">
                <a:cs typeface="Times New Roman" pitchFamily="18" charset="0"/>
              </a:rPr>
              <a:t>(HCP)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182688"/>
            <a:ext cx="7772400" cy="4114800"/>
          </a:xfrm>
        </p:spPr>
        <p:txBody>
          <a:bodyPr/>
          <a:lstStyle/>
          <a:p>
            <a:r>
              <a:rPr lang="en-US" altLang="en-US" sz="2800" smtClean="0">
                <a:cs typeface="Times New Roman" pitchFamily="18" charset="0"/>
              </a:rPr>
              <a:t>In hexagonal unit cells the same idea is used </a:t>
            </a:r>
            <a:endParaRPr lang="en-US" altLang="en-US" sz="2800" smtClean="0"/>
          </a:p>
        </p:txBody>
      </p:sp>
      <p:grpSp>
        <p:nvGrpSpPr>
          <p:cNvPr id="7173" name="Group 42"/>
          <p:cNvGrpSpPr>
            <a:grpSpLocks/>
          </p:cNvGrpSpPr>
          <p:nvPr/>
        </p:nvGrpSpPr>
        <p:grpSpPr bwMode="auto">
          <a:xfrm>
            <a:off x="666750" y="2454275"/>
            <a:ext cx="4886325" cy="403225"/>
            <a:chOff x="420" y="1546"/>
            <a:chExt cx="3078" cy="254"/>
          </a:xfrm>
        </p:grpSpPr>
        <p:sp>
          <p:nvSpPr>
            <p:cNvPr id="7221" name="Text Box 25"/>
            <p:cNvSpPr txBox="1">
              <a:spLocks noChangeArrowheads="1"/>
            </p:cNvSpPr>
            <p:nvPr/>
          </p:nvSpPr>
          <p:spPr bwMode="auto">
            <a:xfrm>
              <a:off x="420" y="1546"/>
              <a:ext cx="9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u="sng">
                  <a:cs typeface="Times New Roman" pitchFamily="18" charset="0"/>
                </a:rPr>
                <a:t>example</a:t>
              </a:r>
              <a:endParaRPr lang="en-US" altLang="en-US" sz="2000">
                <a:cs typeface="Times New Roman" pitchFamily="18" charset="0"/>
              </a:endParaRPr>
            </a:p>
          </p:txBody>
        </p:sp>
        <p:sp>
          <p:nvSpPr>
            <p:cNvPr id="7222" name="Rectangle 31"/>
            <p:cNvSpPr>
              <a:spLocks noChangeArrowheads="1"/>
            </p:cNvSpPr>
            <p:nvPr/>
          </p:nvSpPr>
          <p:spPr bwMode="auto">
            <a:xfrm>
              <a:off x="1984" y="1550"/>
              <a:ext cx="15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/>
                <a:t>a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      </a:t>
              </a:r>
              <a:r>
                <a:rPr lang="en-US" altLang="en-US" sz="800"/>
                <a:t>  </a:t>
              </a:r>
              <a:r>
                <a:rPr lang="en-US" altLang="en-US" sz="2000" i="1"/>
                <a:t>a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     </a:t>
              </a:r>
              <a:r>
                <a:rPr lang="en-US" altLang="en-US" sz="1000"/>
                <a:t> </a:t>
              </a:r>
              <a:r>
                <a:rPr lang="en-US" altLang="en-US" sz="2000" i="1"/>
                <a:t>a</a:t>
              </a:r>
              <a:r>
                <a:rPr lang="en-US" altLang="en-US" sz="2000" baseline="-25000"/>
                <a:t>3   </a:t>
              </a:r>
              <a:r>
                <a:rPr lang="en-US" altLang="en-US" sz="2000"/>
                <a:t>    </a:t>
              </a:r>
              <a:r>
                <a:rPr lang="en-US" altLang="en-US" sz="1000"/>
                <a:t> </a:t>
              </a:r>
              <a:r>
                <a:rPr lang="en-US" altLang="en-US" sz="2000" i="1"/>
                <a:t>c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1963" y="4530725"/>
            <a:ext cx="5092700" cy="396875"/>
            <a:chOff x="291" y="2854"/>
            <a:chExt cx="3208" cy="250"/>
          </a:xfrm>
        </p:grpSpPr>
        <p:sp>
          <p:nvSpPr>
            <p:cNvPr id="7217" name="Text Box 29"/>
            <p:cNvSpPr txBox="1">
              <a:spLocks noChangeArrowheads="1"/>
            </p:cNvSpPr>
            <p:nvPr/>
          </p:nvSpPr>
          <p:spPr bwMode="auto">
            <a:xfrm>
              <a:off x="291" y="2854"/>
              <a:ext cx="3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4.     Miller-Bravais Indices</a:t>
              </a:r>
            </a:p>
          </p:txBody>
        </p:sp>
        <p:grpSp>
          <p:nvGrpSpPr>
            <p:cNvPr id="7218" name="Group 37"/>
            <p:cNvGrpSpPr>
              <a:grpSpLocks/>
            </p:cNvGrpSpPr>
            <p:nvPr/>
          </p:nvGrpSpPr>
          <p:grpSpPr bwMode="auto">
            <a:xfrm>
              <a:off x="2440" y="2854"/>
              <a:ext cx="579" cy="250"/>
              <a:chOff x="2440" y="2854"/>
              <a:chExt cx="579" cy="250"/>
            </a:xfrm>
          </p:grpSpPr>
          <p:sp>
            <p:nvSpPr>
              <p:cNvPr id="7219" name="Line 23"/>
              <p:cNvSpPr>
                <a:spLocks noChangeShapeType="1"/>
              </p:cNvSpPr>
              <p:nvPr/>
            </p:nvSpPr>
            <p:spPr bwMode="auto">
              <a:xfrm>
                <a:off x="2744" y="2880"/>
                <a:ext cx="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Rectangle 36"/>
              <p:cNvSpPr>
                <a:spLocks noChangeArrowheads="1"/>
              </p:cNvSpPr>
              <p:nvPr/>
            </p:nvSpPr>
            <p:spPr bwMode="auto">
              <a:xfrm>
                <a:off x="2440" y="2854"/>
                <a:ext cx="5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sz="2000"/>
                  <a:t>(1011)</a:t>
                </a:r>
              </a:p>
            </p:txBody>
          </p:sp>
        </p:grp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461963" y="2754313"/>
            <a:ext cx="5380037" cy="411162"/>
            <a:chOff x="291" y="1735"/>
            <a:chExt cx="3389" cy="259"/>
          </a:xfrm>
        </p:grpSpPr>
        <p:grpSp>
          <p:nvGrpSpPr>
            <p:cNvPr id="7212" name="Group 68"/>
            <p:cNvGrpSpPr>
              <a:grpSpLocks/>
            </p:cNvGrpSpPr>
            <p:nvPr/>
          </p:nvGrpSpPr>
          <p:grpSpPr bwMode="auto">
            <a:xfrm>
              <a:off x="291" y="1735"/>
              <a:ext cx="3389" cy="254"/>
              <a:chOff x="291" y="1735"/>
              <a:chExt cx="3389" cy="254"/>
            </a:xfrm>
          </p:grpSpPr>
          <p:sp>
            <p:nvSpPr>
              <p:cNvPr id="7215" name="Text Box 26"/>
              <p:cNvSpPr txBox="1">
                <a:spLocks noChangeArrowheads="1"/>
              </p:cNvSpPr>
              <p:nvPr/>
            </p:nvSpPr>
            <p:spPr bwMode="auto">
              <a:xfrm>
                <a:off x="291" y="1739"/>
                <a:ext cx="14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cs typeface="Times New Roman" pitchFamily="18" charset="0"/>
                  </a:rPr>
                  <a:t>1.     Intercepts</a:t>
                </a:r>
                <a:endParaRPr lang="en-US" altLang="en-US" sz="2000"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216" name="Rectangle 32"/>
              <p:cNvSpPr>
                <a:spLocks noChangeArrowheads="1"/>
              </p:cNvSpPr>
              <p:nvPr/>
            </p:nvSpPr>
            <p:spPr bwMode="auto">
              <a:xfrm>
                <a:off x="1978" y="1735"/>
                <a:ext cx="17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sz="2000"/>
                  <a:t>1        </a:t>
                </a:r>
                <a:r>
                  <a:rPr lang="en-US" altLang="en-US" sz="2000">
                    <a:sym typeface="Symbol" pitchFamily="18" charset="2"/>
                  </a:rPr>
                  <a:t></a:t>
                </a:r>
              </a:p>
            </p:txBody>
          </p:sp>
        </p:grpSp>
        <p:sp>
          <p:nvSpPr>
            <p:cNvPr id="7213" name="Text Box 71"/>
            <p:cNvSpPr txBox="1">
              <a:spLocks noChangeArrowheads="1"/>
            </p:cNvSpPr>
            <p:nvPr/>
          </p:nvSpPr>
          <p:spPr bwMode="auto">
            <a:xfrm>
              <a:off x="2856" y="1744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-1</a:t>
              </a:r>
            </a:p>
          </p:txBody>
        </p:sp>
        <p:sp>
          <p:nvSpPr>
            <p:cNvPr id="7214" name="Text Box 75"/>
            <p:cNvSpPr txBox="1">
              <a:spLocks noChangeArrowheads="1"/>
            </p:cNvSpPr>
            <p:nvPr/>
          </p:nvSpPr>
          <p:spPr bwMode="auto">
            <a:xfrm>
              <a:off x="3304" y="1744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461963" y="3059113"/>
            <a:ext cx="5507037" cy="715962"/>
            <a:chOff x="291" y="1927"/>
            <a:chExt cx="3469" cy="451"/>
          </a:xfrm>
        </p:grpSpPr>
        <p:grpSp>
          <p:nvGrpSpPr>
            <p:cNvPr id="7204" name="Group 69"/>
            <p:cNvGrpSpPr>
              <a:grpSpLocks/>
            </p:cNvGrpSpPr>
            <p:nvPr/>
          </p:nvGrpSpPr>
          <p:grpSpPr bwMode="auto">
            <a:xfrm>
              <a:off x="291" y="1927"/>
              <a:ext cx="3469" cy="450"/>
              <a:chOff x="291" y="1927"/>
              <a:chExt cx="3469" cy="450"/>
            </a:xfrm>
          </p:grpSpPr>
          <p:sp>
            <p:nvSpPr>
              <p:cNvPr id="7209" name="Text Box 27"/>
              <p:cNvSpPr txBox="1">
                <a:spLocks noChangeArrowheads="1"/>
              </p:cNvSpPr>
              <p:nvPr/>
            </p:nvSpPr>
            <p:spPr bwMode="auto">
              <a:xfrm>
                <a:off x="291" y="1929"/>
                <a:ext cx="15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cs typeface="Times New Roman" pitchFamily="18" charset="0"/>
                  </a:rPr>
                  <a:t>2.     Reciprocals</a:t>
                </a:r>
              </a:p>
            </p:txBody>
          </p:sp>
          <p:sp>
            <p:nvSpPr>
              <p:cNvPr id="7210" name="Rectangle 33"/>
              <p:cNvSpPr>
                <a:spLocks noChangeArrowheads="1"/>
              </p:cNvSpPr>
              <p:nvPr/>
            </p:nvSpPr>
            <p:spPr bwMode="auto">
              <a:xfrm>
                <a:off x="1978" y="1927"/>
                <a:ext cx="167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sz="2000"/>
                  <a:t>1      1/</a:t>
                </a:r>
                <a:r>
                  <a:rPr lang="en-US" altLang="en-US" sz="2000"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7211" name="Rectangle 34"/>
              <p:cNvSpPr>
                <a:spLocks noChangeArrowheads="1"/>
              </p:cNvSpPr>
              <p:nvPr/>
            </p:nvSpPr>
            <p:spPr bwMode="auto">
              <a:xfrm>
                <a:off x="1978" y="2127"/>
                <a:ext cx="17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sz="2000"/>
                  <a:t>1        </a:t>
                </a:r>
                <a:r>
                  <a:rPr lang="en-US" altLang="en-US" sz="2000">
                    <a:sym typeface="Symbol" pitchFamily="18" charset="2"/>
                  </a:rPr>
                  <a:t>0 </a:t>
                </a:r>
              </a:p>
            </p:txBody>
          </p:sp>
        </p:grpSp>
        <p:sp>
          <p:nvSpPr>
            <p:cNvPr id="7205" name="Text Box 72"/>
            <p:cNvSpPr txBox="1">
              <a:spLocks noChangeArrowheads="1"/>
            </p:cNvSpPr>
            <p:nvPr/>
          </p:nvSpPr>
          <p:spPr bwMode="auto">
            <a:xfrm>
              <a:off x="2856" y="1936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-1</a:t>
              </a:r>
            </a:p>
          </p:txBody>
        </p:sp>
        <p:sp>
          <p:nvSpPr>
            <p:cNvPr id="7206" name="Text Box 73"/>
            <p:cNvSpPr txBox="1">
              <a:spLocks noChangeArrowheads="1"/>
            </p:cNvSpPr>
            <p:nvPr/>
          </p:nvSpPr>
          <p:spPr bwMode="auto">
            <a:xfrm>
              <a:off x="2856" y="2128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-1</a:t>
              </a:r>
            </a:p>
          </p:txBody>
        </p:sp>
        <p:sp>
          <p:nvSpPr>
            <p:cNvPr id="7207" name="Text Box 76"/>
            <p:cNvSpPr txBox="1">
              <a:spLocks noChangeArrowheads="1"/>
            </p:cNvSpPr>
            <p:nvPr/>
          </p:nvSpPr>
          <p:spPr bwMode="auto">
            <a:xfrm>
              <a:off x="3304" y="1936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  <p:sp>
          <p:nvSpPr>
            <p:cNvPr id="7208" name="Text Box 77"/>
            <p:cNvSpPr txBox="1">
              <a:spLocks noChangeArrowheads="1"/>
            </p:cNvSpPr>
            <p:nvPr/>
          </p:nvSpPr>
          <p:spPr bwMode="auto">
            <a:xfrm>
              <a:off x="3304" y="2128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461963" y="3732213"/>
            <a:ext cx="5392737" cy="398462"/>
            <a:chOff x="291" y="2351"/>
            <a:chExt cx="3397" cy="251"/>
          </a:xfrm>
        </p:grpSpPr>
        <p:sp>
          <p:nvSpPr>
            <p:cNvPr id="7200" name="Text Box 28"/>
            <p:cNvSpPr txBox="1">
              <a:spLocks noChangeArrowheads="1"/>
            </p:cNvSpPr>
            <p:nvPr/>
          </p:nvSpPr>
          <p:spPr bwMode="auto">
            <a:xfrm>
              <a:off x="291" y="2351"/>
              <a:ext cx="1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3.     Reduction</a:t>
              </a:r>
            </a:p>
          </p:txBody>
        </p:sp>
        <p:sp>
          <p:nvSpPr>
            <p:cNvPr id="7201" name="Rectangle 35"/>
            <p:cNvSpPr>
              <a:spLocks noChangeArrowheads="1"/>
            </p:cNvSpPr>
            <p:nvPr/>
          </p:nvSpPr>
          <p:spPr bwMode="auto">
            <a:xfrm>
              <a:off x="1978" y="2351"/>
              <a:ext cx="1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        </a:t>
              </a:r>
              <a:r>
                <a:rPr lang="en-US" altLang="en-US" sz="2000">
                  <a:sym typeface="Symbol" pitchFamily="18" charset="2"/>
                </a:rPr>
                <a:t>0</a:t>
              </a:r>
            </a:p>
          </p:txBody>
        </p:sp>
        <p:sp>
          <p:nvSpPr>
            <p:cNvPr id="7202" name="Text Box 74"/>
            <p:cNvSpPr txBox="1">
              <a:spLocks noChangeArrowheads="1"/>
            </p:cNvSpPr>
            <p:nvPr/>
          </p:nvSpPr>
          <p:spPr bwMode="auto">
            <a:xfrm>
              <a:off x="2856" y="2352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-1</a:t>
              </a:r>
            </a:p>
          </p:txBody>
        </p:sp>
        <p:sp>
          <p:nvSpPr>
            <p:cNvPr id="7203" name="Text Box 78"/>
            <p:cNvSpPr txBox="1">
              <a:spLocks noChangeArrowheads="1"/>
            </p:cNvSpPr>
            <p:nvPr/>
          </p:nvSpPr>
          <p:spPr bwMode="auto">
            <a:xfrm>
              <a:off x="3304" y="2352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</p:grpSp>
      <p:grpSp>
        <p:nvGrpSpPr>
          <p:cNvPr id="7178" name="Group 104"/>
          <p:cNvGrpSpPr>
            <a:grpSpLocks/>
          </p:cNvGrpSpPr>
          <p:nvPr/>
        </p:nvGrpSpPr>
        <p:grpSpPr bwMode="auto">
          <a:xfrm>
            <a:off x="5511800" y="1663700"/>
            <a:ext cx="2743200" cy="3476625"/>
            <a:chOff x="3472" y="1048"/>
            <a:chExt cx="1728" cy="2190"/>
          </a:xfrm>
        </p:grpSpPr>
        <p:sp>
          <p:nvSpPr>
            <p:cNvPr id="7180" name="Rectangle 17"/>
            <p:cNvSpPr>
              <a:spLocks noChangeArrowheads="1"/>
            </p:cNvSpPr>
            <p:nvPr/>
          </p:nvSpPr>
          <p:spPr bwMode="auto">
            <a:xfrm>
              <a:off x="4211" y="2927"/>
              <a:ext cx="621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Rectangle 18"/>
            <p:cNvSpPr>
              <a:spLocks noChangeArrowheads="1"/>
            </p:cNvSpPr>
            <p:nvPr/>
          </p:nvSpPr>
          <p:spPr bwMode="auto">
            <a:xfrm>
              <a:off x="3726" y="1294"/>
              <a:ext cx="621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182" name="Picture 51" descr="Figure_3_8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1107"/>
              <a:ext cx="155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Line 53"/>
            <p:cNvSpPr>
              <a:spLocks noChangeShapeType="1"/>
            </p:cNvSpPr>
            <p:nvPr/>
          </p:nvSpPr>
          <p:spPr bwMode="auto">
            <a:xfrm>
              <a:off x="4474" y="2484"/>
              <a:ext cx="393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57"/>
            <p:cNvSpPr>
              <a:spLocks/>
            </p:cNvSpPr>
            <p:nvPr/>
          </p:nvSpPr>
          <p:spPr bwMode="auto">
            <a:xfrm>
              <a:off x="4254" y="1596"/>
              <a:ext cx="624" cy="1278"/>
            </a:xfrm>
            <a:custGeom>
              <a:avLst/>
              <a:gdLst>
                <a:gd name="T0" fmla="*/ 0 w 624"/>
                <a:gd name="T1" fmla="*/ 456 h 1278"/>
                <a:gd name="T2" fmla="*/ 228 w 624"/>
                <a:gd name="T3" fmla="*/ 0 h 1278"/>
                <a:gd name="T4" fmla="*/ 624 w 624"/>
                <a:gd name="T5" fmla="*/ 1080 h 1278"/>
                <a:gd name="T6" fmla="*/ 516 w 624"/>
                <a:gd name="T7" fmla="*/ 1278 h 1278"/>
                <a:gd name="T8" fmla="*/ 0 w 624"/>
                <a:gd name="T9" fmla="*/ 456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278"/>
                <a:gd name="T17" fmla="*/ 624 w 624"/>
                <a:gd name="T18" fmla="*/ 1278 h 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278">
                  <a:moveTo>
                    <a:pt x="0" y="456"/>
                  </a:moveTo>
                  <a:lnTo>
                    <a:pt x="228" y="0"/>
                  </a:lnTo>
                  <a:lnTo>
                    <a:pt x="624" y="1080"/>
                  </a:lnTo>
                  <a:lnTo>
                    <a:pt x="516" y="1278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59"/>
            <p:cNvSpPr>
              <a:spLocks noChangeShapeType="1"/>
            </p:cNvSpPr>
            <p:nvPr/>
          </p:nvSpPr>
          <p:spPr bwMode="auto">
            <a:xfrm flipH="1">
              <a:off x="4248" y="1998"/>
              <a:ext cx="52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60"/>
            <p:cNvSpPr>
              <a:spLocks noChangeShapeType="1"/>
            </p:cNvSpPr>
            <p:nvPr/>
          </p:nvSpPr>
          <p:spPr bwMode="auto">
            <a:xfrm>
              <a:off x="4770" y="1998"/>
              <a:ext cx="0" cy="8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61"/>
            <p:cNvSpPr>
              <a:spLocks noChangeShapeType="1"/>
            </p:cNvSpPr>
            <p:nvPr/>
          </p:nvSpPr>
          <p:spPr bwMode="auto">
            <a:xfrm flipV="1">
              <a:off x="4504" y="2283"/>
              <a:ext cx="77" cy="165"/>
            </a:xfrm>
            <a:prstGeom prst="line">
              <a:avLst/>
            </a:prstGeom>
            <a:noFill/>
            <a:ln w="19050">
              <a:solidFill>
                <a:srgbClr val="FF99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62"/>
            <p:cNvSpPr>
              <a:spLocks noChangeShapeType="1"/>
            </p:cNvSpPr>
            <p:nvPr/>
          </p:nvSpPr>
          <p:spPr bwMode="auto">
            <a:xfrm>
              <a:off x="4492" y="2484"/>
              <a:ext cx="393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63"/>
            <p:cNvSpPr>
              <a:spLocks noChangeShapeType="1"/>
            </p:cNvSpPr>
            <p:nvPr/>
          </p:nvSpPr>
          <p:spPr bwMode="auto">
            <a:xfrm>
              <a:off x="4480" y="1621"/>
              <a:ext cx="0" cy="8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65"/>
            <p:cNvSpPr>
              <a:spLocks noChangeShapeType="1"/>
            </p:cNvSpPr>
            <p:nvPr/>
          </p:nvSpPr>
          <p:spPr bwMode="auto">
            <a:xfrm flipV="1">
              <a:off x="4389" y="1701"/>
              <a:ext cx="0" cy="630"/>
            </a:xfrm>
            <a:prstGeom prst="line">
              <a:avLst/>
            </a:prstGeom>
            <a:noFill/>
            <a:ln w="19050">
              <a:solidFill>
                <a:srgbClr val="FF99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Text Box 66"/>
            <p:cNvSpPr txBox="1">
              <a:spLocks noChangeArrowheads="1"/>
            </p:cNvSpPr>
            <p:nvPr/>
          </p:nvSpPr>
          <p:spPr bwMode="auto">
            <a:xfrm>
              <a:off x="4528" y="212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i="1"/>
                <a:t>a</a:t>
              </a:r>
              <a:r>
                <a:rPr lang="en-US" altLang="en-US" sz="1400" baseline="-25000"/>
                <a:t>2</a:t>
              </a:r>
              <a:endParaRPr lang="en-US" altLang="en-US" sz="1400"/>
            </a:p>
          </p:txBody>
        </p:sp>
        <p:grpSp>
          <p:nvGrpSpPr>
            <p:cNvPr id="7192" name="Group 87"/>
            <p:cNvGrpSpPr>
              <a:grpSpLocks/>
            </p:cNvGrpSpPr>
            <p:nvPr/>
          </p:nvGrpSpPr>
          <p:grpSpPr bwMode="auto">
            <a:xfrm>
              <a:off x="3472" y="2600"/>
              <a:ext cx="264" cy="200"/>
              <a:chOff x="3472" y="2600"/>
              <a:chExt cx="264" cy="200"/>
            </a:xfrm>
          </p:grpSpPr>
          <p:sp>
            <p:nvSpPr>
              <p:cNvPr id="7198" name="Rectangle 83"/>
              <p:cNvSpPr>
                <a:spLocks noChangeArrowheads="1"/>
              </p:cNvSpPr>
              <p:nvPr/>
            </p:nvSpPr>
            <p:spPr bwMode="auto">
              <a:xfrm>
                <a:off x="3472" y="2600"/>
                <a:ext cx="200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99" name="Text Box 82"/>
              <p:cNvSpPr txBox="1">
                <a:spLocks noChangeArrowheads="1"/>
              </p:cNvSpPr>
              <p:nvPr/>
            </p:nvSpPr>
            <p:spPr bwMode="auto">
              <a:xfrm>
                <a:off x="3496" y="260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a</a:t>
                </a:r>
                <a:r>
                  <a:rPr lang="en-US" altLang="en-US" sz="1400" baseline="-25000"/>
                  <a:t>3</a:t>
                </a:r>
                <a:endParaRPr lang="en-US" altLang="en-US" sz="1400"/>
              </a:p>
            </p:txBody>
          </p:sp>
        </p:grpSp>
        <p:grpSp>
          <p:nvGrpSpPr>
            <p:cNvPr id="7193" name="Group 86"/>
            <p:cNvGrpSpPr>
              <a:grpSpLocks/>
            </p:cNvGrpSpPr>
            <p:nvPr/>
          </p:nvGrpSpPr>
          <p:grpSpPr bwMode="auto">
            <a:xfrm>
              <a:off x="4960" y="2880"/>
              <a:ext cx="240" cy="216"/>
              <a:chOff x="4960" y="2880"/>
              <a:chExt cx="240" cy="216"/>
            </a:xfrm>
          </p:grpSpPr>
          <p:sp>
            <p:nvSpPr>
              <p:cNvPr id="7196" name="Rectangle 84"/>
              <p:cNvSpPr>
                <a:spLocks noChangeArrowheads="1"/>
              </p:cNvSpPr>
              <p:nvPr/>
            </p:nvSpPr>
            <p:spPr bwMode="auto">
              <a:xfrm>
                <a:off x="4992" y="2896"/>
                <a:ext cx="200" cy="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97" name="Text Box 85"/>
              <p:cNvSpPr txBox="1">
                <a:spLocks noChangeArrowheads="1"/>
              </p:cNvSpPr>
              <p:nvPr/>
            </p:nvSpPr>
            <p:spPr bwMode="auto">
              <a:xfrm>
                <a:off x="4960" y="288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a</a:t>
                </a:r>
                <a:r>
                  <a:rPr lang="en-US" altLang="en-US" sz="1400" baseline="-25000"/>
                  <a:t>1</a:t>
                </a:r>
                <a:endParaRPr lang="en-US" altLang="en-US" sz="1400"/>
              </a:p>
            </p:txBody>
          </p:sp>
        </p:grpSp>
        <p:sp>
          <p:nvSpPr>
            <p:cNvPr id="7194" name="Rectangle 102"/>
            <p:cNvSpPr>
              <a:spLocks noChangeArrowheads="1"/>
            </p:cNvSpPr>
            <p:nvPr/>
          </p:nvSpPr>
          <p:spPr bwMode="auto">
            <a:xfrm>
              <a:off x="4296" y="1048"/>
              <a:ext cx="200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5" name="Text Box 103"/>
            <p:cNvSpPr txBox="1">
              <a:spLocks noChangeArrowheads="1"/>
            </p:cNvSpPr>
            <p:nvPr/>
          </p:nvSpPr>
          <p:spPr bwMode="auto">
            <a:xfrm>
              <a:off x="4304" y="105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i="1"/>
                <a:t>z</a:t>
              </a:r>
              <a:endParaRPr lang="en-US" altLang="en-US" sz="1400"/>
            </a:p>
          </p:txBody>
        </p:sp>
      </p:grpSp>
      <p:sp>
        <p:nvSpPr>
          <p:cNvPr id="7179" name="Rectangle 43"/>
          <p:cNvSpPr>
            <a:spLocks noChangeArrowheads="1"/>
          </p:cNvSpPr>
          <p:nvPr/>
        </p:nvSpPr>
        <p:spPr bwMode="auto">
          <a:xfrm>
            <a:off x="6027738" y="4973638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3.8(b), </a:t>
            </a:r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5600" y="166688"/>
            <a:ext cx="8382000" cy="685800"/>
          </a:xfrm>
        </p:spPr>
        <p:txBody>
          <a:bodyPr/>
          <a:lstStyle/>
          <a:p>
            <a:r>
              <a:rPr lang="en-US" altLang="en-US" sz="3200" smtClean="0"/>
              <a:t>3.50  </a:t>
            </a:r>
            <a:r>
              <a:rPr lang="en-US" altLang="en-US" sz="3200" i="1" smtClean="0"/>
              <a:t>Determine the indices for the planes shown in the hexagonal unit cells below:</a:t>
            </a:r>
            <a:endParaRPr lang="en-US" altLang="en-US" sz="320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D8A2575F-E579-4645-A439-2E421D7343B9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pic>
        <p:nvPicPr>
          <p:cNvPr id="8196" name="Picture 1" descr="figun_03_p88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146175"/>
            <a:ext cx="30273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079500"/>
            <a:ext cx="324643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41500"/>
            <a:ext cx="25606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5600" y="166688"/>
            <a:ext cx="8382000" cy="685800"/>
          </a:xfrm>
        </p:spPr>
        <p:txBody>
          <a:bodyPr/>
          <a:lstStyle/>
          <a:p>
            <a:r>
              <a:rPr lang="en-US" altLang="en-US" sz="3200" smtClean="0"/>
              <a:t>3.50  </a:t>
            </a:r>
            <a:r>
              <a:rPr lang="en-US" altLang="en-US" sz="3200" i="1" smtClean="0"/>
              <a:t>Determine the indices for the planes shown in the hexagonal unit cells below:</a:t>
            </a:r>
            <a:endParaRPr lang="en-US" altLang="en-US" sz="320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1B66FDF6-7AF2-4DDD-A674-14C236780157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pic>
        <p:nvPicPr>
          <p:cNvPr id="9220" name="Picture 1" descr="figun_03_p88c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995363"/>
            <a:ext cx="24749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Prob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171575"/>
            <a:ext cx="26035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 descr="figun_03_p88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984625"/>
            <a:ext cx="25034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 descr="figun_03_p88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057650"/>
            <a:ext cx="2438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167425"/>
            <a:ext cx="8252138" cy="533400"/>
          </a:xfrm>
        </p:spPr>
        <p:txBody>
          <a:bodyPr/>
          <a:lstStyle/>
          <a:p>
            <a:r>
              <a:rPr lang="en-US" sz="3200" dirty="0" smtClean="0"/>
              <a:t>Indexing </a:t>
            </a:r>
            <a:r>
              <a:rPr lang="en-US" altLang="en-US" sz="3200" dirty="0" smtClean="0"/>
              <a:t>Crystallographic Planes:</a:t>
            </a:r>
            <a:br>
              <a:rPr lang="en-US" altLang="en-US" sz="3200" dirty="0" smtClean="0"/>
            </a:br>
            <a:r>
              <a:rPr lang="en-US" altLang="en-US" sz="3200" dirty="0" smtClean="0"/>
              <a:t>Why we need to index?</a:t>
            </a:r>
            <a:endParaRPr lang="en-US" sz="3200" dirty="0"/>
          </a:p>
        </p:txBody>
      </p:sp>
      <p:pic>
        <p:nvPicPr>
          <p:cNvPr id="4" name="Picture 1" descr="fig_20_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7151"/>
            <a:ext cx="4597758" cy="3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910" y="3387151"/>
            <a:ext cx="4224270" cy="2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20" y="952256"/>
            <a:ext cx="891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Transformer</a:t>
            </a:r>
            <a:r>
              <a:rPr lang="en-US" dirty="0" smtClean="0"/>
              <a:t> cores require soft magnetic materials, which are easily magnetized and de-magnetized, and have high electrical resistivity.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losses in transformers could be minimized if their cores were fabricated such that the easy magnetization direction is parallel to the direction of the applied magnetic field.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 altLang="en-US" dirty="0" smtClean="0"/>
              <a:t>Crystallographic Planes</a:t>
            </a:r>
            <a:endParaRPr lang="en-US" altLang="en-US" sz="3200" dirty="0" smtClean="0"/>
          </a:p>
        </p:txBody>
      </p:sp>
      <p:pic>
        <p:nvPicPr>
          <p:cNvPr id="3075" name="Picture 13" descr="Figure 3_9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58825"/>
            <a:ext cx="31877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Figure 3_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54" y="3080761"/>
            <a:ext cx="3783013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Figure 3_9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578861"/>
            <a:ext cx="370046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82574" y="5784977"/>
            <a:ext cx="8075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For cubic crystals, planes and directions having the same indices are perpendicular to one another. </a:t>
            </a:r>
          </a:p>
        </p:txBody>
      </p:sp>
    </p:spTree>
    <p:extLst>
      <p:ext uri="{BB962C8B-B14F-4D97-AF65-F5344CB8AC3E}">
        <p14:creationId xmlns:p14="http://schemas.microsoft.com/office/powerpoint/2010/main" val="6609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8BF88B14-F0A2-4F64-B847-4AA5AC680C6E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Crystallographic Planes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168400"/>
            <a:ext cx="8564562" cy="545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cs typeface="Times New Roman" pitchFamily="18" charset="0"/>
              </a:rPr>
              <a:t>Miller Indices:  Reciprocals of the (three) axial intercepts for a plane, cleared of fractions &amp; common multiples.  All parallel planes have same Miller indices.</a:t>
            </a:r>
            <a:br>
              <a:rPr lang="en-US" altLang="en-US" sz="2800" dirty="0" smtClean="0">
                <a:cs typeface="Times New Roman" pitchFamily="18" charset="0"/>
              </a:rPr>
            </a:b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cs typeface="Times New Roman" pitchFamily="18" charset="0"/>
              </a:rPr>
              <a:t>Algorithm 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1a. If the plane passes through the selected </a:t>
            </a:r>
            <a:r>
              <a:rPr lang="en-US" altLang="en-US" sz="2400" dirty="0" smtClean="0">
                <a:cs typeface="Times New Roman" pitchFamily="18" charset="0"/>
              </a:rPr>
              <a:t>origin or doesn't intersect majority of the axes, </a:t>
            </a:r>
            <a:r>
              <a:rPr lang="en-US" altLang="en-US" sz="2400" dirty="0" smtClean="0">
                <a:cs typeface="Times New Roman" pitchFamily="18" charset="0"/>
              </a:rPr>
              <a:t>choose another plane or move the origin.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1b. Read off intercepts of plane with axes in 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     terms of </a:t>
            </a:r>
            <a:r>
              <a:rPr lang="en-US" altLang="en-US" sz="2400" i="1" dirty="0" smtClean="0">
                <a:cs typeface="Times New Roman" pitchFamily="18" charset="0"/>
              </a:rPr>
              <a:t>a</a:t>
            </a:r>
            <a:r>
              <a:rPr lang="en-US" altLang="en-US" sz="2400" dirty="0" smtClean="0">
                <a:cs typeface="Times New Roman" pitchFamily="18" charset="0"/>
              </a:rPr>
              <a:t>, </a:t>
            </a:r>
            <a:r>
              <a:rPr lang="en-US" altLang="en-US" sz="2400" i="1" dirty="0" smtClean="0">
                <a:cs typeface="Times New Roman" pitchFamily="18" charset="0"/>
              </a:rPr>
              <a:t>b</a:t>
            </a:r>
            <a:r>
              <a:rPr lang="en-US" altLang="en-US" sz="2400" dirty="0" smtClean="0">
                <a:cs typeface="Times New Roman" pitchFamily="18" charset="0"/>
              </a:rPr>
              <a:t>, </a:t>
            </a:r>
            <a:r>
              <a:rPr lang="en-US" altLang="en-US" sz="2400" i="1" dirty="0" smtClean="0">
                <a:cs typeface="Times New Roman" pitchFamily="18" charset="0"/>
              </a:rPr>
              <a:t>c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2. Take reciprocals of intercepts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*3. Reduce to smallest integer values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4. Enclose in parentheses, no commas i.e., </a:t>
            </a:r>
            <a:r>
              <a:rPr lang="en-US" altLang="en-US" sz="2400" dirty="0" smtClean="0">
                <a:solidFill>
                  <a:srgbClr val="FF3300"/>
                </a:solidFill>
                <a:cs typeface="Times New Roman" pitchFamily="18" charset="0"/>
              </a:rPr>
              <a:t>(</a:t>
            </a:r>
            <a:r>
              <a:rPr lang="en-US" altLang="en-US" sz="2400" i="1" dirty="0" err="1" smtClean="0">
                <a:solidFill>
                  <a:srgbClr val="FF3300"/>
                </a:solidFill>
                <a:cs typeface="Times New Roman" pitchFamily="18" charset="0"/>
              </a:rPr>
              <a:t>hkl</a:t>
            </a:r>
            <a:r>
              <a:rPr lang="en-US" altLang="en-US" sz="2400" dirty="0" smtClean="0">
                <a:solidFill>
                  <a:srgbClr val="FF3300"/>
                </a:solidFill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cs typeface="Times New Roman" pitchFamily="18" charset="0"/>
              </a:rPr>
              <a:t>*3 On occasion, index reduction is not carried out, as you will see later.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br>
              <a:rPr lang="en-US" altLang="en-US" sz="2400" dirty="0" smtClean="0">
                <a:cs typeface="Times New Roman" pitchFamily="18" charset="0"/>
              </a:rPr>
            </a:br>
            <a:endParaRPr lang="en-US" alt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FAF9A2-139B-8D47-AFA2-F614BACA62B2}" type="slidenum">
              <a:rPr lang="en-US" sz="1200">
                <a:latin typeface="Arial"/>
                <a:cs typeface="Arial"/>
              </a:rPr>
              <a:pPr/>
              <a:t>5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Crystallographic Planes</a:t>
            </a:r>
          </a:p>
        </p:txBody>
      </p:sp>
      <p:grpSp>
        <p:nvGrpSpPr>
          <p:cNvPr id="73731" name="Group 43"/>
          <p:cNvGrpSpPr>
            <a:grpSpLocks/>
          </p:cNvGrpSpPr>
          <p:nvPr/>
        </p:nvGrpSpPr>
        <p:grpSpPr bwMode="auto">
          <a:xfrm>
            <a:off x="5684838" y="2038350"/>
            <a:ext cx="2951162" cy="2836863"/>
            <a:chOff x="3537" y="846"/>
            <a:chExt cx="1859" cy="1787"/>
          </a:xfrm>
        </p:grpSpPr>
        <p:sp>
          <p:nvSpPr>
            <p:cNvPr id="73753" name="Freeform 42"/>
            <p:cNvSpPr>
              <a:spLocks/>
            </p:cNvSpPr>
            <p:nvPr/>
          </p:nvSpPr>
          <p:spPr bwMode="auto">
            <a:xfrm>
              <a:off x="3895" y="1335"/>
              <a:ext cx="951" cy="896"/>
            </a:xfrm>
            <a:custGeom>
              <a:avLst/>
              <a:gdLst>
                <a:gd name="T0" fmla="*/ 0 w 923"/>
                <a:gd name="T1" fmla="*/ 896 h 896"/>
                <a:gd name="T2" fmla="*/ 0 w 923"/>
                <a:gd name="T3" fmla="*/ 247 h 896"/>
                <a:gd name="T4" fmla="*/ 1777 w 923"/>
                <a:gd name="T5" fmla="*/ 0 h 896"/>
                <a:gd name="T6" fmla="*/ 1787 w 923"/>
                <a:gd name="T7" fmla="*/ 658 h 896"/>
                <a:gd name="T8" fmla="*/ 0 w 923"/>
                <a:gd name="T9" fmla="*/ 896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896"/>
                <a:gd name="T17" fmla="*/ 923 w 923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896">
                  <a:moveTo>
                    <a:pt x="0" y="896"/>
                  </a:moveTo>
                  <a:lnTo>
                    <a:pt x="0" y="247"/>
                  </a:lnTo>
                  <a:lnTo>
                    <a:pt x="921" y="0"/>
                  </a:lnTo>
                  <a:lnTo>
                    <a:pt x="923" y="658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B0D1F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Text Box 8"/>
            <p:cNvSpPr txBox="1">
              <a:spLocks noChangeArrowheads="1"/>
            </p:cNvSpPr>
            <p:nvPr/>
          </p:nvSpPr>
          <p:spPr bwMode="auto">
            <a:xfrm>
              <a:off x="4092" y="846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Arial"/>
                  <a:cs typeface="Arial"/>
                </a:rPr>
                <a:t>z</a:t>
              </a:r>
            </a:p>
          </p:txBody>
        </p:sp>
        <p:sp>
          <p:nvSpPr>
            <p:cNvPr id="73755" name="Line 9"/>
            <p:cNvSpPr>
              <a:spLocks noChangeShapeType="1"/>
            </p:cNvSpPr>
            <p:nvPr/>
          </p:nvSpPr>
          <p:spPr bwMode="auto">
            <a:xfrm flipV="1">
              <a:off x="4163" y="1057"/>
              <a:ext cx="0" cy="9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Line 10"/>
            <p:cNvSpPr>
              <a:spLocks noChangeShapeType="1"/>
            </p:cNvSpPr>
            <p:nvPr/>
          </p:nvSpPr>
          <p:spPr bwMode="auto">
            <a:xfrm flipV="1">
              <a:off x="4160" y="1983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Line 11"/>
            <p:cNvSpPr>
              <a:spLocks noChangeShapeType="1"/>
            </p:cNvSpPr>
            <p:nvPr/>
          </p:nvSpPr>
          <p:spPr bwMode="auto">
            <a:xfrm flipH="1">
              <a:off x="3690" y="1983"/>
              <a:ext cx="470" cy="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Text Box 12"/>
            <p:cNvSpPr txBox="1">
              <a:spLocks noChangeArrowheads="1"/>
            </p:cNvSpPr>
            <p:nvPr/>
          </p:nvSpPr>
          <p:spPr bwMode="auto">
            <a:xfrm>
              <a:off x="3537" y="2345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Arial"/>
                  <a:cs typeface="Arial"/>
                </a:rPr>
                <a:t>x</a:t>
              </a:r>
            </a:p>
          </p:txBody>
        </p:sp>
        <p:sp>
          <p:nvSpPr>
            <p:cNvPr id="73759" name="Text Box 13"/>
            <p:cNvSpPr txBox="1">
              <a:spLocks noChangeArrowheads="1"/>
            </p:cNvSpPr>
            <p:nvPr/>
          </p:nvSpPr>
          <p:spPr bwMode="auto">
            <a:xfrm>
              <a:off x="5205" y="1861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Arial"/>
                  <a:cs typeface="Arial"/>
                </a:rPr>
                <a:t>y</a:t>
              </a:r>
            </a:p>
          </p:txBody>
        </p:sp>
        <p:sp>
          <p:nvSpPr>
            <p:cNvPr id="73760" name="Line 14"/>
            <p:cNvSpPr>
              <a:spLocks noChangeShapeType="1"/>
            </p:cNvSpPr>
            <p:nvPr/>
          </p:nvSpPr>
          <p:spPr bwMode="auto">
            <a:xfrm flipV="1">
              <a:off x="4853" y="1935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Line 15"/>
            <p:cNvSpPr>
              <a:spLocks noChangeShapeType="1"/>
            </p:cNvSpPr>
            <p:nvPr/>
          </p:nvSpPr>
          <p:spPr bwMode="auto">
            <a:xfrm flipV="1">
              <a:off x="3889" y="2179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Line 16"/>
            <p:cNvSpPr>
              <a:spLocks noChangeShapeType="1"/>
            </p:cNvSpPr>
            <p:nvPr/>
          </p:nvSpPr>
          <p:spPr bwMode="auto">
            <a:xfrm>
              <a:off x="4113" y="13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Line 17"/>
            <p:cNvSpPr>
              <a:spLocks noChangeShapeType="1"/>
            </p:cNvSpPr>
            <p:nvPr/>
          </p:nvSpPr>
          <p:spPr bwMode="auto">
            <a:xfrm>
              <a:off x="4163" y="1338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Line 18"/>
            <p:cNvSpPr>
              <a:spLocks noChangeShapeType="1"/>
            </p:cNvSpPr>
            <p:nvPr/>
          </p:nvSpPr>
          <p:spPr bwMode="auto">
            <a:xfrm flipV="1">
              <a:off x="4853" y="1338"/>
              <a:ext cx="0" cy="6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Line 19"/>
            <p:cNvSpPr>
              <a:spLocks noChangeShapeType="1"/>
            </p:cNvSpPr>
            <p:nvPr/>
          </p:nvSpPr>
          <p:spPr bwMode="auto">
            <a:xfrm flipH="1">
              <a:off x="3900" y="1344"/>
              <a:ext cx="256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Line 20"/>
            <p:cNvSpPr>
              <a:spLocks noChangeShapeType="1"/>
            </p:cNvSpPr>
            <p:nvPr/>
          </p:nvSpPr>
          <p:spPr bwMode="auto">
            <a:xfrm flipV="1">
              <a:off x="3895" y="1579"/>
              <a:ext cx="0" cy="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Line 21"/>
            <p:cNvSpPr>
              <a:spLocks noChangeShapeType="1"/>
            </p:cNvSpPr>
            <p:nvPr/>
          </p:nvSpPr>
          <p:spPr bwMode="auto">
            <a:xfrm flipH="1">
              <a:off x="4596" y="1987"/>
              <a:ext cx="249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Line 22"/>
            <p:cNvSpPr>
              <a:spLocks noChangeShapeType="1"/>
            </p:cNvSpPr>
            <p:nvPr/>
          </p:nvSpPr>
          <p:spPr bwMode="auto">
            <a:xfrm>
              <a:off x="3885" y="2229"/>
              <a:ext cx="7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Text Box 23"/>
            <p:cNvSpPr txBox="1">
              <a:spLocks noChangeArrowheads="1"/>
            </p:cNvSpPr>
            <p:nvPr/>
          </p:nvSpPr>
          <p:spPr bwMode="auto">
            <a:xfrm>
              <a:off x="3651" y="204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Times New Roman"/>
                  <a:cs typeface="Arial"/>
                </a:rPr>
                <a:t>a</a:t>
              </a:r>
            </a:p>
          </p:txBody>
        </p:sp>
        <p:sp>
          <p:nvSpPr>
            <p:cNvPr id="73770" name="Text Box 24"/>
            <p:cNvSpPr txBox="1">
              <a:spLocks noChangeArrowheads="1"/>
            </p:cNvSpPr>
            <p:nvPr/>
          </p:nvSpPr>
          <p:spPr bwMode="auto">
            <a:xfrm>
              <a:off x="4797" y="204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73771" name="Text Box 25"/>
            <p:cNvSpPr txBox="1">
              <a:spLocks noChangeArrowheads="1"/>
            </p:cNvSpPr>
            <p:nvPr/>
          </p:nvSpPr>
          <p:spPr bwMode="auto">
            <a:xfrm>
              <a:off x="3904" y="1217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73772" name="Line 26"/>
            <p:cNvSpPr>
              <a:spLocks noChangeShapeType="1"/>
            </p:cNvSpPr>
            <p:nvPr/>
          </p:nvSpPr>
          <p:spPr bwMode="auto">
            <a:xfrm>
              <a:off x="3902" y="1585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3" name="Line 27"/>
            <p:cNvSpPr>
              <a:spLocks noChangeShapeType="1"/>
            </p:cNvSpPr>
            <p:nvPr/>
          </p:nvSpPr>
          <p:spPr bwMode="auto">
            <a:xfrm flipH="1">
              <a:off x="4582" y="1342"/>
              <a:ext cx="268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Line 28"/>
            <p:cNvSpPr>
              <a:spLocks noChangeShapeType="1"/>
            </p:cNvSpPr>
            <p:nvPr/>
          </p:nvSpPr>
          <p:spPr bwMode="auto">
            <a:xfrm flipV="1">
              <a:off x="4592" y="1585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Line 34"/>
            <p:cNvSpPr>
              <a:spLocks noChangeShapeType="1"/>
            </p:cNvSpPr>
            <p:nvPr/>
          </p:nvSpPr>
          <p:spPr bwMode="auto">
            <a:xfrm flipV="1">
              <a:off x="3895" y="1335"/>
              <a:ext cx="960" cy="2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Line 35"/>
            <p:cNvSpPr>
              <a:spLocks noChangeShapeType="1"/>
            </p:cNvSpPr>
            <p:nvPr/>
          </p:nvSpPr>
          <p:spPr bwMode="auto">
            <a:xfrm flipV="1">
              <a:off x="3895" y="1984"/>
              <a:ext cx="960" cy="23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Line 36"/>
            <p:cNvSpPr>
              <a:spLocks noChangeShapeType="1"/>
            </p:cNvSpPr>
            <p:nvPr/>
          </p:nvSpPr>
          <p:spPr bwMode="auto">
            <a:xfrm>
              <a:off x="3895" y="1573"/>
              <a:ext cx="0" cy="64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39" name="Text Box 79"/>
          <p:cNvSpPr txBox="1">
            <a:spLocks noChangeArrowheads="1"/>
          </p:cNvSpPr>
          <p:nvPr/>
        </p:nvSpPr>
        <p:spPr bwMode="auto">
          <a:xfrm>
            <a:off x="795338" y="4868863"/>
            <a:ext cx="420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6.     Miller Indices      (110)</a:t>
            </a: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95338" y="3028950"/>
            <a:ext cx="4589462" cy="401638"/>
            <a:chOff x="484" y="1031"/>
            <a:chExt cx="2891" cy="253"/>
          </a:xfrm>
        </p:grpSpPr>
        <p:sp>
          <p:nvSpPr>
            <p:cNvPr id="73751" name="Text Box 76"/>
            <p:cNvSpPr txBox="1">
              <a:spLocks noChangeArrowheads="1"/>
            </p:cNvSpPr>
            <p:nvPr/>
          </p:nvSpPr>
          <p:spPr bwMode="auto">
            <a:xfrm>
              <a:off x="484" y="1034"/>
              <a:ext cx="1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/>
                  <a:cs typeface="Arial"/>
                </a:rPr>
                <a:t>2.     Intercepts</a:t>
              </a:r>
              <a:endParaRPr lang="en-US" sz="2000" dirty="0">
                <a:latin typeface="Arial"/>
                <a:cs typeface="Arial"/>
                <a:sym typeface="Symbol" charset="0"/>
              </a:endParaRPr>
            </a:p>
          </p:txBody>
        </p:sp>
        <p:sp>
          <p:nvSpPr>
            <p:cNvPr id="73752" name="Rectangle 87"/>
            <p:cNvSpPr>
              <a:spLocks noChangeArrowheads="1"/>
            </p:cNvSpPr>
            <p:nvPr/>
          </p:nvSpPr>
          <p:spPr bwMode="auto">
            <a:xfrm>
              <a:off x="2084" y="1031"/>
              <a:ext cx="12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Times New Roman"/>
                  <a:cs typeface="Times New Roman"/>
                </a:rPr>
                <a:t>a</a:t>
              </a:r>
              <a:r>
                <a:rPr lang="en-US" sz="2000" dirty="0">
                  <a:latin typeface="Arial"/>
                  <a:cs typeface="Arial"/>
                </a:rPr>
                <a:t>         </a:t>
              </a:r>
              <a:r>
                <a:rPr lang="en-US" sz="2000" i="1" dirty="0">
                  <a:latin typeface="Arial"/>
                  <a:cs typeface="Arial"/>
                </a:rPr>
                <a:t>b</a:t>
              </a:r>
              <a:r>
                <a:rPr lang="en-US" sz="2000" dirty="0">
                  <a:latin typeface="Arial"/>
                  <a:cs typeface="Arial"/>
                </a:rPr>
                <a:t>        </a:t>
              </a:r>
              <a:r>
                <a:rPr lang="en-US" sz="2000" dirty="0">
                  <a:latin typeface="Arial"/>
                  <a:cs typeface="Arial"/>
                  <a:sym typeface="Symbol" charset="0"/>
                </a:rPr>
                <a:t>∞</a:t>
              </a:r>
              <a:r>
                <a:rPr lang="en-US" sz="2000" i="1" dirty="0">
                  <a:latin typeface="Arial"/>
                  <a:cs typeface="Arial"/>
                  <a:sym typeface="Symbol" charset="0"/>
                </a:rPr>
                <a:t>c</a:t>
              </a:r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795338" y="3411538"/>
            <a:ext cx="4694237" cy="415925"/>
            <a:chOff x="484" y="1231"/>
            <a:chExt cx="2957" cy="262"/>
          </a:xfrm>
        </p:grpSpPr>
        <p:sp>
          <p:nvSpPr>
            <p:cNvPr id="73749" name="Text Box 77"/>
            <p:cNvSpPr txBox="1">
              <a:spLocks noChangeArrowheads="1"/>
            </p:cNvSpPr>
            <p:nvPr/>
          </p:nvSpPr>
          <p:spPr bwMode="auto">
            <a:xfrm>
              <a:off x="484" y="1243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/>
                  <a:cs typeface="Arial"/>
                </a:rPr>
                <a:t>3.     Reciprocals</a:t>
              </a:r>
            </a:p>
          </p:txBody>
        </p:sp>
        <p:sp>
          <p:nvSpPr>
            <p:cNvPr id="73750" name="Rectangle 88"/>
            <p:cNvSpPr>
              <a:spLocks noChangeArrowheads="1"/>
            </p:cNvSpPr>
            <p:nvPr/>
          </p:nvSpPr>
          <p:spPr bwMode="auto">
            <a:xfrm>
              <a:off x="2030" y="1231"/>
              <a:ext cx="14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1/</a:t>
              </a:r>
              <a:r>
                <a:rPr lang="en-US" sz="2000" i="1" dirty="0">
                  <a:latin typeface="Times New Roman"/>
                  <a:cs typeface="Times New Roman"/>
                </a:rPr>
                <a:t>a</a:t>
              </a:r>
              <a:r>
                <a:rPr lang="en-US" sz="2000" dirty="0">
                  <a:latin typeface="Arial"/>
                  <a:cs typeface="Arial"/>
                </a:rPr>
                <a:t>      1/</a:t>
              </a:r>
              <a:r>
                <a:rPr lang="en-US" sz="2000" i="1" dirty="0">
                  <a:latin typeface="Arial"/>
                  <a:cs typeface="Arial"/>
                </a:rPr>
                <a:t>b</a:t>
              </a:r>
              <a:r>
                <a:rPr lang="en-US" sz="2000" dirty="0">
                  <a:latin typeface="Arial"/>
                  <a:cs typeface="Arial"/>
                </a:rPr>
                <a:t>     1/</a:t>
              </a:r>
              <a:r>
                <a:rPr lang="en-US" sz="2000" dirty="0">
                  <a:latin typeface="Arial"/>
                  <a:cs typeface="Arial"/>
                  <a:sym typeface="Symbol" charset="0"/>
                </a:rPr>
                <a:t>∞</a:t>
              </a:r>
              <a:r>
                <a:rPr lang="en-US" sz="2000" i="1" dirty="0">
                  <a:latin typeface="Arial"/>
                  <a:cs typeface="Arial"/>
                  <a:sym typeface="Symbol" charset="0"/>
                </a:rPr>
                <a:t>c</a:t>
              </a:r>
            </a:p>
          </p:txBody>
        </p:sp>
      </p:grp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795338" y="4479925"/>
            <a:ext cx="4368800" cy="406400"/>
            <a:chOff x="484" y="1618"/>
            <a:chExt cx="2752" cy="256"/>
          </a:xfrm>
        </p:grpSpPr>
        <p:sp>
          <p:nvSpPr>
            <p:cNvPr id="73747" name="Text Box 78"/>
            <p:cNvSpPr txBox="1">
              <a:spLocks noChangeArrowheads="1"/>
            </p:cNvSpPr>
            <p:nvPr/>
          </p:nvSpPr>
          <p:spPr bwMode="auto">
            <a:xfrm>
              <a:off x="484" y="1618"/>
              <a:ext cx="1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/>
                  <a:cs typeface="Arial"/>
                </a:rPr>
                <a:t>5.     Reduction</a:t>
              </a:r>
            </a:p>
          </p:txBody>
        </p:sp>
        <p:sp>
          <p:nvSpPr>
            <p:cNvPr id="73748" name="Rectangle 90"/>
            <p:cNvSpPr>
              <a:spLocks noChangeArrowheads="1"/>
            </p:cNvSpPr>
            <p:nvPr/>
          </p:nvSpPr>
          <p:spPr bwMode="auto">
            <a:xfrm>
              <a:off x="2086" y="1622"/>
              <a:ext cx="11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1         1        0</a:t>
              </a:r>
            </a:p>
          </p:txBody>
        </p:sp>
      </p:grpSp>
      <p:grpSp>
        <p:nvGrpSpPr>
          <p:cNvPr id="73736" name="Group 105"/>
          <p:cNvGrpSpPr>
            <a:grpSpLocks/>
          </p:cNvGrpSpPr>
          <p:nvPr/>
        </p:nvGrpSpPr>
        <p:grpSpPr bwMode="auto">
          <a:xfrm>
            <a:off x="795338" y="2236788"/>
            <a:ext cx="4521200" cy="400050"/>
            <a:chOff x="484" y="718"/>
            <a:chExt cx="2848" cy="252"/>
          </a:xfrm>
        </p:grpSpPr>
        <p:sp>
          <p:nvSpPr>
            <p:cNvPr id="73745" name="Text Box 80"/>
            <p:cNvSpPr txBox="1">
              <a:spLocks noChangeArrowheads="1"/>
            </p:cNvSpPr>
            <p:nvPr/>
          </p:nvSpPr>
          <p:spPr bwMode="auto">
            <a:xfrm>
              <a:off x="484" y="718"/>
              <a:ext cx="9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73746" name="Rectangle 104"/>
            <p:cNvSpPr>
              <a:spLocks noChangeArrowheads="1"/>
            </p:cNvSpPr>
            <p:nvPr/>
          </p:nvSpPr>
          <p:spPr bwMode="auto">
            <a:xfrm>
              <a:off x="2081" y="718"/>
              <a:ext cx="1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Arial"/>
                  <a:cs typeface="Arial"/>
                </a:rPr>
                <a:t>x</a:t>
              </a:r>
              <a:r>
                <a:rPr lang="en-US" sz="2000" dirty="0">
                  <a:latin typeface="Arial"/>
                  <a:cs typeface="Arial"/>
                </a:rPr>
                <a:t>          </a:t>
              </a:r>
              <a:r>
                <a:rPr lang="en-US" sz="2000" i="1" dirty="0">
                  <a:latin typeface="Arial"/>
                  <a:cs typeface="Arial"/>
                </a:rPr>
                <a:t>y</a:t>
              </a:r>
              <a:r>
                <a:rPr lang="en-US" sz="2000" dirty="0">
                  <a:latin typeface="Arial"/>
                  <a:cs typeface="Arial"/>
                </a:rPr>
                <a:t>         </a:t>
              </a:r>
              <a:r>
                <a:rPr lang="en-US" sz="2000" i="1" dirty="0">
                  <a:latin typeface="Arial"/>
                  <a:cs typeface="Arial"/>
                </a:rPr>
                <a:t>z</a:t>
              </a:r>
            </a:p>
          </p:txBody>
        </p:sp>
      </p:grpSp>
      <p:grpSp>
        <p:nvGrpSpPr>
          <p:cNvPr id="83" name="Group 112"/>
          <p:cNvGrpSpPr>
            <a:grpSpLocks/>
          </p:cNvGrpSpPr>
          <p:nvPr/>
        </p:nvGrpSpPr>
        <p:grpSpPr bwMode="auto">
          <a:xfrm>
            <a:off x="787400" y="4111625"/>
            <a:ext cx="4368800" cy="444500"/>
            <a:chOff x="484" y="1618"/>
            <a:chExt cx="2752" cy="280"/>
          </a:xfrm>
        </p:grpSpPr>
        <p:sp>
          <p:nvSpPr>
            <p:cNvPr id="73743" name="Text Box 78"/>
            <p:cNvSpPr txBox="1">
              <a:spLocks noChangeArrowheads="1"/>
            </p:cNvSpPr>
            <p:nvPr/>
          </p:nvSpPr>
          <p:spPr bwMode="auto">
            <a:xfrm>
              <a:off x="484" y="1618"/>
              <a:ext cx="1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73744" name="Rectangle 90"/>
            <p:cNvSpPr>
              <a:spLocks noChangeArrowheads="1"/>
            </p:cNvSpPr>
            <p:nvPr/>
          </p:nvSpPr>
          <p:spPr bwMode="auto">
            <a:xfrm>
              <a:off x="2086" y="1646"/>
              <a:ext cx="11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1         1        0</a:t>
              </a:r>
            </a:p>
          </p:txBody>
        </p:sp>
      </p:grpSp>
      <p:sp>
        <p:nvSpPr>
          <p:cNvPr id="87" name="Text Box 76"/>
          <p:cNvSpPr txBox="1">
            <a:spLocks noChangeArrowheads="1"/>
          </p:cNvSpPr>
          <p:nvPr/>
        </p:nvSpPr>
        <p:spPr bwMode="auto">
          <a:xfrm>
            <a:off x="787400" y="2651125"/>
            <a:ext cx="411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1.     Relocate origin – not needed </a:t>
            </a:r>
            <a:endParaRPr lang="en-US" sz="2000" dirty="0">
              <a:latin typeface="Arial"/>
              <a:cs typeface="Arial"/>
              <a:sym typeface="Symbol" charset="0"/>
            </a:endParaRPr>
          </a:p>
        </p:txBody>
      </p:sp>
      <p:sp>
        <p:nvSpPr>
          <p:cNvPr id="73739" name="Text Box 80"/>
          <p:cNvSpPr txBox="1">
            <a:spLocks noChangeArrowheads="1"/>
          </p:cNvSpPr>
          <p:nvPr/>
        </p:nvSpPr>
        <p:spPr bwMode="auto">
          <a:xfrm>
            <a:off x="706438" y="1211263"/>
            <a:ext cx="342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Example Problem I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7400" y="3829050"/>
            <a:ext cx="4714875" cy="404813"/>
            <a:chOff x="787066" y="3828875"/>
            <a:chExt cx="4714959" cy="404809"/>
          </a:xfrm>
        </p:grpSpPr>
        <p:sp>
          <p:nvSpPr>
            <p:cNvPr id="73741" name="Text Box 77"/>
            <p:cNvSpPr txBox="1">
              <a:spLocks noChangeArrowheads="1"/>
            </p:cNvSpPr>
            <p:nvPr/>
          </p:nvSpPr>
          <p:spPr bwMode="auto">
            <a:xfrm>
              <a:off x="787066" y="3836809"/>
              <a:ext cx="2327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/>
                  <a:cs typeface="Arial"/>
                </a:rPr>
                <a:t>4.     Normalize</a:t>
              </a:r>
            </a:p>
          </p:txBody>
        </p:sp>
        <p:sp>
          <p:nvSpPr>
            <p:cNvPr id="73742" name="Rectangle 89"/>
            <p:cNvSpPr>
              <a:spLocks noChangeArrowheads="1"/>
            </p:cNvSpPr>
            <p:nvPr/>
          </p:nvSpPr>
          <p:spPr bwMode="auto">
            <a:xfrm>
              <a:off x="3262062" y="3828875"/>
              <a:ext cx="2239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/>
                  <a:cs typeface="Times New Roman"/>
                </a:rPr>
                <a:t>a</a:t>
              </a:r>
              <a:r>
                <a:rPr lang="en-US" sz="2000" dirty="0">
                  <a:latin typeface="Arial"/>
                  <a:cs typeface="Arial"/>
                </a:rPr>
                <a:t>/</a:t>
              </a:r>
              <a:r>
                <a:rPr lang="en-US" sz="2000" i="1" dirty="0">
                  <a:latin typeface="Times New Roman"/>
                  <a:cs typeface="Times New Roman"/>
                </a:rPr>
                <a:t>a</a:t>
              </a:r>
              <a:r>
                <a:rPr lang="en-US" sz="2000" dirty="0">
                  <a:latin typeface="Arial"/>
                  <a:cs typeface="Arial"/>
                </a:rPr>
                <a:t>      </a:t>
              </a:r>
              <a:r>
                <a:rPr lang="en-US" sz="2000" i="1" dirty="0">
                  <a:latin typeface="Arial"/>
                  <a:cs typeface="Arial"/>
                </a:rPr>
                <a:t>b</a:t>
              </a:r>
              <a:r>
                <a:rPr lang="en-US" sz="2000" dirty="0">
                  <a:latin typeface="Arial"/>
                  <a:cs typeface="Arial"/>
                </a:rPr>
                <a:t>/</a:t>
              </a:r>
              <a:r>
                <a:rPr lang="en-US" sz="2000" i="1" dirty="0">
                  <a:latin typeface="Arial"/>
                  <a:cs typeface="Arial"/>
                </a:rPr>
                <a:t>b</a:t>
              </a:r>
              <a:r>
                <a:rPr lang="en-US" sz="2000" dirty="0">
                  <a:latin typeface="Arial"/>
                  <a:cs typeface="Arial"/>
                </a:rPr>
                <a:t>     </a:t>
              </a:r>
              <a:r>
                <a:rPr lang="en-US" sz="2000" i="1" dirty="0">
                  <a:latin typeface="Arial"/>
                  <a:cs typeface="Arial"/>
                  <a:sym typeface="Symbol" charset="0"/>
                </a:rPr>
                <a:t>c</a:t>
              </a:r>
              <a:r>
                <a:rPr lang="en-US" sz="2000" dirty="0">
                  <a:latin typeface="Arial"/>
                  <a:cs typeface="Arial"/>
                </a:rPr>
                <a:t>/</a:t>
              </a:r>
              <a:r>
                <a:rPr lang="en-US" sz="2000" dirty="0">
                  <a:latin typeface="Arial"/>
                  <a:cs typeface="Arial"/>
                  <a:sym typeface="Symbol" charset="0"/>
                </a:rPr>
                <a:t>∞</a:t>
              </a:r>
              <a:r>
                <a:rPr lang="en-US" sz="2000" i="1" dirty="0">
                  <a:latin typeface="Arial"/>
                  <a:cs typeface="Arial"/>
                  <a:sym typeface="Symbol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9" grpId="0" autoUpdateAnimBg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AF193-CE2D-4E71-A63C-011F327EC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8" y="2138342"/>
            <a:ext cx="3803215" cy="30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FF54F579-357C-43B8-949E-288C31C2480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Crystallographic Planes</a:t>
            </a:r>
          </a:p>
        </p:txBody>
      </p:sp>
      <p:grpSp>
        <p:nvGrpSpPr>
          <p:cNvPr id="5124" name="Group 43"/>
          <p:cNvGrpSpPr>
            <a:grpSpLocks/>
          </p:cNvGrpSpPr>
          <p:nvPr/>
        </p:nvGrpSpPr>
        <p:grpSpPr bwMode="auto">
          <a:xfrm>
            <a:off x="5657850" y="835025"/>
            <a:ext cx="2951163" cy="2836863"/>
            <a:chOff x="3537" y="846"/>
            <a:chExt cx="1859" cy="1787"/>
          </a:xfrm>
        </p:grpSpPr>
        <p:sp>
          <p:nvSpPr>
            <p:cNvPr id="5177" name="Freeform 42"/>
            <p:cNvSpPr>
              <a:spLocks/>
            </p:cNvSpPr>
            <p:nvPr/>
          </p:nvSpPr>
          <p:spPr bwMode="auto">
            <a:xfrm>
              <a:off x="3895" y="1335"/>
              <a:ext cx="951" cy="896"/>
            </a:xfrm>
            <a:custGeom>
              <a:avLst/>
              <a:gdLst>
                <a:gd name="T0" fmla="*/ 0 w 923"/>
                <a:gd name="T1" fmla="*/ 896 h 896"/>
                <a:gd name="T2" fmla="*/ 0 w 923"/>
                <a:gd name="T3" fmla="*/ 247 h 896"/>
                <a:gd name="T4" fmla="*/ 1531 w 923"/>
                <a:gd name="T5" fmla="*/ 0 h 896"/>
                <a:gd name="T6" fmla="*/ 1538 w 923"/>
                <a:gd name="T7" fmla="*/ 658 h 896"/>
                <a:gd name="T8" fmla="*/ 0 w 923"/>
                <a:gd name="T9" fmla="*/ 896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896"/>
                <a:gd name="T17" fmla="*/ 923 w 923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896">
                  <a:moveTo>
                    <a:pt x="0" y="896"/>
                  </a:moveTo>
                  <a:lnTo>
                    <a:pt x="0" y="247"/>
                  </a:lnTo>
                  <a:lnTo>
                    <a:pt x="921" y="0"/>
                  </a:lnTo>
                  <a:lnTo>
                    <a:pt x="923" y="658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B0D1F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Text Box 8"/>
            <p:cNvSpPr txBox="1">
              <a:spLocks noChangeArrowheads="1"/>
            </p:cNvSpPr>
            <p:nvPr/>
          </p:nvSpPr>
          <p:spPr bwMode="auto">
            <a:xfrm>
              <a:off x="4092" y="846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5179" name="Line 9"/>
            <p:cNvSpPr>
              <a:spLocks noChangeShapeType="1"/>
            </p:cNvSpPr>
            <p:nvPr/>
          </p:nvSpPr>
          <p:spPr bwMode="auto">
            <a:xfrm flipV="1">
              <a:off x="4163" y="1057"/>
              <a:ext cx="0" cy="9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10"/>
            <p:cNvSpPr>
              <a:spLocks noChangeShapeType="1"/>
            </p:cNvSpPr>
            <p:nvPr/>
          </p:nvSpPr>
          <p:spPr bwMode="auto">
            <a:xfrm flipV="1">
              <a:off x="4160" y="1983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11"/>
            <p:cNvSpPr>
              <a:spLocks noChangeShapeType="1"/>
            </p:cNvSpPr>
            <p:nvPr/>
          </p:nvSpPr>
          <p:spPr bwMode="auto">
            <a:xfrm flipH="1">
              <a:off x="3690" y="1983"/>
              <a:ext cx="470" cy="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Text Box 12"/>
            <p:cNvSpPr txBox="1">
              <a:spLocks noChangeArrowheads="1"/>
            </p:cNvSpPr>
            <p:nvPr/>
          </p:nvSpPr>
          <p:spPr bwMode="auto">
            <a:xfrm>
              <a:off x="3537" y="2345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5183" name="Text Box 13"/>
            <p:cNvSpPr txBox="1">
              <a:spLocks noChangeArrowheads="1"/>
            </p:cNvSpPr>
            <p:nvPr/>
          </p:nvSpPr>
          <p:spPr bwMode="auto">
            <a:xfrm>
              <a:off x="5205" y="1861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5184" name="Line 14"/>
            <p:cNvSpPr>
              <a:spLocks noChangeShapeType="1"/>
            </p:cNvSpPr>
            <p:nvPr/>
          </p:nvSpPr>
          <p:spPr bwMode="auto">
            <a:xfrm flipV="1">
              <a:off x="4853" y="1935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15"/>
            <p:cNvSpPr>
              <a:spLocks noChangeShapeType="1"/>
            </p:cNvSpPr>
            <p:nvPr/>
          </p:nvSpPr>
          <p:spPr bwMode="auto">
            <a:xfrm flipV="1">
              <a:off x="3889" y="2179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16"/>
            <p:cNvSpPr>
              <a:spLocks noChangeShapeType="1"/>
            </p:cNvSpPr>
            <p:nvPr/>
          </p:nvSpPr>
          <p:spPr bwMode="auto">
            <a:xfrm>
              <a:off x="4113" y="13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17"/>
            <p:cNvSpPr>
              <a:spLocks noChangeShapeType="1"/>
            </p:cNvSpPr>
            <p:nvPr/>
          </p:nvSpPr>
          <p:spPr bwMode="auto">
            <a:xfrm>
              <a:off x="4163" y="1338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18"/>
            <p:cNvSpPr>
              <a:spLocks noChangeShapeType="1"/>
            </p:cNvSpPr>
            <p:nvPr/>
          </p:nvSpPr>
          <p:spPr bwMode="auto">
            <a:xfrm flipV="1">
              <a:off x="4853" y="1338"/>
              <a:ext cx="0" cy="6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19"/>
            <p:cNvSpPr>
              <a:spLocks noChangeShapeType="1"/>
            </p:cNvSpPr>
            <p:nvPr/>
          </p:nvSpPr>
          <p:spPr bwMode="auto">
            <a:xfrm flipH="1">
              <a:off x="3900" y="1344"/>
              <a:ext cx="256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20"/>
            <p:cNvSpPr>
              <a:spLocks noChangeShapeType="1"/>
            </p:cNvSpPr>
            <p:nvPr/>
          </p:nvSpPr>
          <p:spPr bwMode="auto">
            <a:xfrm flipV="1">
              <a:off x="3895" y="1579"/>
              <a:ext cx="0" cy="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21"/>
            <p:cNvSpPr>
              <a:spLocks noChangeShapeType="1"/>
            </p:cNvSpPr>
            <p:nvPr/>
          </p:nvSpPr>
          <p:spPr bwMode="auto">
            <a:xfrm flipH="1">
              <a:off x="4596" y="1987"/>
              <a:ext cx="249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22"/>
            <p:cNvSpPr>
              <a:spLocks noChangeShapeType="1"/>
            </p:cNvSpPr>
            <p:nvPr/>
          </p:nvSpPr>
          <p:spPr bwMode="auto">
            <a:xfrm>
              <a:off x="3885" y="2229"/>
              <a:ext cx="7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Text Box 23"/>
            <p:cNvSpPr txBox="1">
              <a:spLocks noChangeArrowheads="1"/>
            </p:cNvSpPr>
            <p:nvPr/>
          </p:nvSpPr>
          <p:spPr bwMode="auto">
            <a:xfrm>
              <a:off x="3651" y="204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a</a:t>
              </a:r>
            </a:p>
          </p:txBody>
        </p:sp>
        <p:sp>
          <p:nvSpPr>
            <p:cNvPr id="5194" name="Text Box 24"/>
            <p:cNvSpPr txBox="1">
              <a:spLocks noChangeArrowheads="1"/>
            </p:cNvSpPr>
            <p:nvPr/>
          </p:nvSpPr>
          <p:spPr bwMode="auto">
            <a:xfrm>
              <a:off x="4797" y="204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b</a:t>
              </a:r>
            </a:p>
          </p:txBody>
        </p:sp>
        <p:sp>
          <p:nvSpPr>
            <p:cNvPr id="5195" name="Text Box 25"/>
            <p:cNvSpPr txBox="1">
              <a:spLocks noChangeArrowheads="1"/>
            </p:cNvSpPr>
            <p:nvPr/>
          </p:nvSpPr>
          <p:spPr bwMode="auto">
            <a:xfrm>
              <a:off x="3904" y="1217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c</a:t>
              </a:r>
            </a:p>
          </p:txBody>
        </p:sp>
        <p:sp>
          <p:nvSpPr>
            <p:cNvPr id="5196" name="Line 26"/>
            <p:cNvSpPr>
              <a:spLocks noChangeShapeType="1"/>
            </p:cNvSpPr>
            <p:nvPr/>
          </p:nvSpPr>
          <p:spPr bwMode="auto">
            <a:xfrm>
              <a:off x="3902" y="1585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27"/>
            <p:cNvSpPr>
              <a:spLocks noChangeShapeType="1"/>
            </p:cNvSpPr>
            <p:nvPr/>
          </p:nvSpPr>
          <p:spPr bwMode="auto">
            <a:xfrm flipH="1">
              <a:off x="4582" y="1342"/>
              <a:ext cx="268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28"/>
            <p:cNvSpPr>
              <a:spLocks noChangeShapeType="1"/>
            </p:cNvSpPr>
            <p:nvPr/>
          </p:nvSpPr>
          <p:spPr bwMode="auto">
            <a:xfrm flipV="1">
              <a:off x="4592" y="1585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34"/>
            <p:cNvSpPr>
              <a:spLocks noChangeShapeType="1"/>
            </p:cNvSpPr>
            <p:nvPr/>
          </p:nvSpPr>
          <p:spPr bwMode="auto">
            <a:xfrm flipV="1">
              <a:off x="3895" y="1335"/>
              <a:ext cx="960" cy="2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35"/>
            <p:cNvSpPr>
              <a:spLocks noChangeShapeType="1"/>
            </p:cNvSpPr>
            <p:nvPr/>
          </p:nvSpPr>
          <p:spPr bwMode="auto">
            <a:xfrm flipV="1">
              <a:off x="3895" y="1984"/>
              <a:ext cx="960" cy="23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36"/>
            <p:cNvSpPr>
              <a:spLocks noChangeShapeType="1"/>
            </p:cNvSpPr>
            <p:nvPr/>
          </p:nvSpPr>
          <p:spPr bwMode="auto">
            <a:xfrm>
              <a:off x="3895" y="1573"/>
              <a:ext cx="0" cy="64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39" name="Text Box 79"/>
          <p:cNvSpPr txBox="1">
            <a:spLocks noChangeArrowheads="1"/>
          </p:cNvSpPr>
          <p:nvPr/>
        </p:nvSpPr>
        <p:spPr bwMode="auto">
          <a:xfrm>
            <a:off x="768350" y="3063875"/>
            <a:ext cx="420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cs typeface="Times New Roman" pitchFamily="18" charset="0"/>
              </a:rPr>
              <a:t>4.     Miller Indices      (110)</a:t>
            </a: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768350" y="3470275"/>
            <a:ext cx="7818438" cy="2836863"/>
            <a:chOff x="484" y="2186"/>
            <a:chExt cx="4925" cy="1787"/>
          </a:xfrm>
        </p:grpSpPr>
        <p:grpSp>
          <p:nvGrpSpPr>
            <p:cNvPr id="5151" name="Group 106"/>
            <p:cNvGrpSpPr>
              <a:grpSpLocks/>
            </p:cNvGrpSpPr>
            <p:nvPr/>
          </p:nvGrpSpPr>
          <p:grpSpPr bwMode="auto">
            <a:xfrm>
              <a:off x="484" y="2334"/>
              <a:ext cx="2727" cy="250"/>
              <a:chOff x="484" y="814"/>
              <a:chExt cx="2727" cy="250"/>
            </a:xfrm>
          </p:grpSpPr>
          <p:sp>
            <p:nvSpPr>
              <p:cNvPr id="5175" name="Text Box 107"/>
              <p:cNvSpPr txBox="1">
                <a:spLocks noChangeArrowheads="1"/>
              </p:cNvSpPr>
              <p:nvPr/>
            </p:nvSpPr>
            <p:spPr bwMode="auto">
              <a:xfrm>
                <a:off x="484" y="814"/>
                <a:ext cx="9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u="sng">
                    <a:cs typeface="Times New Roman" pitchFamily="18" charset="0"/>
                  </a:rPr>
                  <a:t>example</a:t>
                </a:r>
                <a:endParaRPr lang="en-US" altLang="en-US" sz="2000">
                  <a:cs typeface="Times New Roman" pitchFamily="18" charset="0"/>
                </a:endParaRPr>
              </a:p>
            </p:txBody>
          </p:sp>
          <p:sp>
            <p:nvSpPr>
              <p:cNvPr id="5176" name="Rectangle 108"/>
              <p:cNvSpPr>
                <a:spLocks noChangeArrowheads="1"/>
              </p:cNvSpPr>
              <p:nvPr/>
            </p:nvSpPr>
            <p:spPr bwMode="auto">
              <a:xfrm>
                <a:off x="2081" y="814"/>
                <a:ext cx="113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sz="2000" i="1"/>
                  <a:t>a</a:t>
                </a:r>
                <a:r>
                  <a:rPr lang="en-US" altLang="en-US" sz="2000"/>
                  <a:t>         </a:t>
                </a:r>
                <a:r>
                  <a:rPr lang="en-US" altLang="en-US" sz="2000" i="1"/>
                  <a:t>b</a:t>
                </a:r>
                <a:r>
                  <a:rPr lang="en-US" altLang="en-US" sz="2000"/>
                  <a:t>        </a:t>
                </a:r>
                <a:r>
                  <a:rPr lang="en-US" altLang="en-US" sz="2000" i="1"/>
                  <a:t>c</a:t>
                </a:r>
              </a:p>
            </p:txBody>
          </p:sp>
        </p:grpSp>
        <p:grpSp>
          <p:nvGrpSpPr>
            <p:cNvPr id="5152" name="Group 75"/>
            <p:cNvGrpSpPr>
              <a:grpSpLocks/>
            </p:cNvGrpSpPr>
            <p:nvPr/>
          </p:nvGrpSpPr>
          <p:grpSpPr bwMode="auto">
            <a:xfrm>
              <a:off x="3550" y="2186"/>
              <a:ext cx="1859" cy="1787"/>
              <a:chOff x="3550" y="2186"/>
              <a:chExt cx="1859" cy="1787"/>
            </a:xfrm>
          </p:grpSpPr>
          <p:sp>
            <p:nvSpPr>
              <p:cNvPr id="5153" name="Rectangle 74"/>
              <p:cNvSpPr>
                <a:spLocks noChangeArrowheads="1"/>
              </p:cNvSpPr>
              <p:nvPr/>
            </p:nvSpPr>
            <p:spPr bwMode="auto">
              <a:xfrm>
                <a:off x="4041" y="2798"/>
                <a:ext cx="704" cy="631"/>
              </a:xfrm>
              <a:prstGeom prst="rect">
                <a:avLst/>
              </a:prstGeom>
              <a:solidFill>
                <a:srgbClr val="FD8FA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4" name="Text Box 46"/>
              <p:cNvSpPr txBox="1">
                <a:spLocks noChangeArrowheads="1"/>
              </p:cNvSpPr>
              <p:nvPr/>
            </p:nvSpPr>
            <p:spPr bwMode="auto">
              <a:xfrm>
                <a:off x="4105" y="2186"/>
                <a:ext cx="1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z</a:t>
                </a:r>
              </a:p>
            </p:txBody>
          </p:sp>
          <p:sp>
            <p:nvSpPr>
              <p:cNvPr id="5155" name="Line 47"/>
              <p:cNvSpPr>
                <a:spLocks noChangeShapeType="1"/>
              </p:cNvSpPr>
              <p:nvPr/>
            </p:nvSpPr>
            <p:spPr bwMode="auto">
              <a:xfrm flipV="1">
                <a:off x="4176" y="2397"/>
                <a:ext cx="0" cy="9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48"/>
              <p:cNvSpPr>
                <a:spLocks noChangeShapeType="1"/>
              </p:cNvSpPr>
              <p:nvPr/>
            </p:nvSpPr>
            <p:spPr bwMode="auto">
              <a:xfrm flipV="1">
                <a:off x="4173" y="3323"/>
                <a:ext cx="10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Line 49"/>
              <p:cNvSpPr>
                <a:spLocks noChangeShapeType="1"/>
              </p:cNvSpPr>
              <p:nvPr/>
            </p:nvSpPr>
            <p:spPr bwMode="auto">
              <a:xfrm flipH="1">
                <a:off x="3703" y="3323"/>
                <a:ext cx="470" cy="4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Text Box 50"/>
              <p:cNvSpPr txBox="1">
                <a:spLocks noChangeArrowheads="1"/>
              </p:cNvSpPr>
              <p:nvPr/>
            </p:nvSpPr>
            <p:spPr bwMode="auto">
              <a:xfrm>
                <a:off x="3550" y="3685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x</a:t>
                </a:r>
              </a:p>
            </p:txBody>
          </p:sp>
          <p:sp>
            <p:nvSpPr>
              <p:cNvPr id="5159" name="Text Box 51"/>
              <p:cNvSpPr txBox="1">
                <a:spLocks noChangeArrowheads="1"/>
              </p:cNvSpPr>
              <p:nvPr/>
            </p:nvSpPr>
            <p:spPr bwMode="auto">
              <a:xfrm>
                <a:off x="5218" y="3201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y</a:t>
                </a:r>
              </a:p>
            </p:txBody>
          </p:sp>
          <p:sp>
            <p:nvSpPr>
              <p:cNvPr id="5160" name="Line 52"/>
              <p:cNvSpPr>
                <a:spLocks noChangeShapeType="1"/>
              </p:cNvSpPr>
              <p:nvPr/>
            </p:nvSpPr>
            <p:spPr bwMode="auto">
              <a:xfrm flipV="1">
                <a:off x="4866" y="3275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53"/>
              <p:cNvSpPr>
                <a:spLocks noChangeShapeType="1"/>
              </p:cNvSpPr>
              <p:nvPr/>
            </p:nvSpPr>
            <p:spPr bwMode="auto">
              <a:xfrm flipV="1">
                <a:off x="3902" y="3519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Line 54"/>
              <p:cNvSpPr>
                <a:spLocks noChangeShapeType="1"/>
              </p:cNvSpPr>
              <p:nvPr/>
            </p:nvSpPr>
            <p:spPr bwMode="auto">
              <a:xfrm>
                <a:off x="4126" y="268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55"/>
              <p:cNvSpPr>
                <a:spLocks noChangeShapeType="1"/>
              </p:cNvSpPr>
              <p:nvPr/>
            </p:nvSpPr>
            <p:spPr bwMode="auto">
              <a:xfrm>
                <a:off x="4176" y="2678"/>
                <a:ext cx="6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56"/>
              <p:cNvSpPr>
                <a:spLocks noChangeShapeType="1"/>
              </p:cNvSpPr>
              <p:nvPr/>
            </p:nvSpPr>
            <p:spPr bwMode="auto">
              <a:xfrm flipV="1">
                <a:off x="4866" y="2678"/>
                <a:ext cx="0" cy="6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57"/>
              <p:cNvSpPr>
                <a:spLocks noChangeShapeType="1"/>
              </p:cNvSpPr>
              <p:nvPr/>
            </p:nvSpPr>
            <p:spPr bwMode="auto">
              <a:xfrm flipH="1">
                <a:off x="3913" y="2684"/>
                <a:ext cx="256" cy="2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58"/>
              <p:cNvSpPr>
                <a:spLocks noChangeShapeType="1"/>
              </p:cNvSpPr>
              <p:nvPr/>
            </p:nvSpPr>
            <p:spPr bwMode="auto">
              <a:xfrm flipV="1">
                <a:off x="3908" y="2919"/>
                <a:ext cx="0" cy="6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59"/>
              <p:cNvSpPr>
                <a:spLocks noChangeShapeType="1"/>
              </p:cNvSpPr>
              <p:nvPr/>
            </p:nvSpPr>
            <p:spPr bwMode="auto">
              <a:xfrm flipH="1">
                <a:off x="4609" y="3327"/>
                <a:ext cx="249" cy="2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60"/>
              <p:cNvSpPr>
                <a:spLocks noChangeShapeType="1"/>
              </p:cNvSpPr>
              <p:nvPr/>
            </p:nvSpPr>
            <p:spPr bwMode="auto">
              <a:xfrm>
                <a:off x="3898" y="3569"/>
                <a:ext cx="7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Text Box 61"/>
              <p:cNvSpPr txBox="1">
                <a:spLocks noChangeArrowheads="1"/>
              </p:cNvSpPr>
              <p:nvPr/>
            </p:nvSpPr>
            <p:spPr bwMode="auto">
              <a:xfrm>
                <a:off x="3664" y="338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a</a:t>
                </a:r>
              </a:p>
            </p:txBody>
          </p:sp>
          <p:sp>
            <p:nvSpPr>
              <p:cNvPr id="5170" name="Text Box 62"/>
              <p:cNvSpPr txBox="1">
                <a:spLocks noChangeArrowheads="1"/>
              </p:cNvSpPr>
              <p:nvPr/>
            </p:nvSpPr>
            <p:spPr bwMode="auto">
              <a:xfrm>
                <a:off x="4810" y="3380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b</a:t>
                </a:r>
              </a:p>
            </p:txBody>
          </p:sp>
          <p:sp>
            <p:nvSpPr>
              <p:cNvPr id="5171" name="Text Box 63"/>
              <p:cNvSpPr txBox="1">
                <a:spLocks noChangeArrowheads="1"/>
              </p:cNvSpPr>
              <p:nvPr/>
            </p:nvSpPr>
            <p:spPr bwMode="auto">
              <a:xfrm>
                <a:off x="3917" y="2557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i="1"/>
                  <a:t>c</a:t>
                </a:r>
              </a:p>
            </p:txBody>
          </p:sp>
          <p:sp>
            <p:nvSpPr>
              <p:cNvPr id="5172" name="Line 64"/>
              <p:cNvSpPr>
                <a:spLocks noChangeShapeType="1"/>
              </p:cNvSpPr>
              <p:nvPr/>
            </p:nvSpPr>
            <p:spPr bwMode="auto">
              <a:xfrm>
                <a:off x="3915" y="2925"/>
                <a:ext cx="6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65"/>
              <p:cNvSpPr>
                <a:spLocks noChangeShapeType="1"/>
              </p:cNvSpPr>
              <p:nvPr/>
            </p:nvSpPr>
            <p:spPr bwMode="auto">
              <a:xfrm flipH="1">
                <a:off x="4595" y="2682"/>
                <a:ext cx="268" cy="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66"/>
              <p:cNvSpPr>
                <a:spLocks noChangeShapeType="1"/>
              </p:cNvSpPr>
              <p:nvPr/>
            </p:nvSpPr>
            <p:spPr bwMode="auto">
              <a:xfrm flipV="1">
                <a:off x="4605" y="2925"/>
                <a:ext cx="0" cy="6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445" name="Text Box 85"/>
          <p:cNvSpPr txBox="1">
            <a:spLocks noChangeArrowheads="1"/>
          </p:cNvSpPr>
          <p:nvPr/>
        </p:nvSpPr>
        <p:spPr bwMode="auto">
          <a:xfrm>
            <a:off x="768350" y="5451475"/>
            <a:ext cx="420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cs typeface="Times New Roman" pitchFamily="18" charset="0"/>
              </a:rPr>
              <a:t>4.     Miller Indices      </a:t>
            </a:r>
            <a:r>
              <a:rPr lang="en-US" altLang="en-US" sz="2000" dirty="0" smtClean="0">
                <a:cs typeface="Times New Roman" pitchFamily="18" charset="0"/>
              </a:rPr>
              <a:t>(200</a:t>
            </a:r>
            <a:r>
              <a:rPr lang="en-US" altLang="en-US" sz="2000" dirty="0">
                <a:cs typeface="Times New Roman" pitchFamily="18" charset="0"/>
              </a:rPr>
              <a:t>)</a:t>
            </a: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68350" y="1598613"/>
            <a:ext cx="4387850" cy="401637"/>
            <a:chOff x="484" y="1031"/>
            <a:chExt cx="2764" cy="253"/>
          </a:xfrm>
        </p:grpSpPr>
        <p:sp>
          <p:nvSpPr>
            <p:cNvPr id="5149" name="Text Box 76"/>
            <p:cNvSpPr txBox="1">
              <a:spLocks noChangeArrowheads="1"/>
            </p:cNvSpPr>
            <p:nvPr/>
          </p:nvSpPr>
          <p:spPr bwMode="auto">
            <a:xfrm>
              <a:off x="484" y="1034"/>
              <a:ext cx="1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1.     Intercepts</a:t>
              </a:r>
              <a:endParaRPr lang="en-US" altLang="en-US" sz="200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50" name="Rectangle 87"/>
            <p:cNvSpPr>
              <a:spLocks noChangeArrowheads="1"/>
            </p:cNvSpPr>
            <p:nvPr/>
          </p:nvSpPr>
          <p:spPr bwMode="auto">
            <a:xfrm>
              <a:off x="2084" y="1031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1         1        </a:t>
              </a:r>
              <a:r>
                <a:rPr lang="en-US" altLang="en-US" sz="2000">
                  <a:sym typeface="Symbol" pitchFamily="18" charset="2"/>
                </a:rPr>
                <a:t></a:t>
              </a:r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768350" y="1954213"/>
            <a:ext cx="4513263" cy="725487"/>
            <a:chOff x="484" y="1231"/>
            <a:chExt cx="2843" cy="457"/>
          </a:xfrm>
        </p:grpSpPr>
        <p:sp>
          <p:nvSpPr>
            <p:cNvPr id="5146" name="Text Box 77"/>
            <p:cNvSpPr txBox="1">
              <a:spLocks noChangeArrowheads="1"/>
            </p:cNvSpPr>
            <p:nvPr/>
          </p:nvSpPr>
          <p:spPr bwMode="auto">
            <a:xfrm>
              <a:off x="484" y="1243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2.     Reciprocals</a:t>
              </a:r>
            </a:p>
          </p:txBody>
        </p:sp>
        <p:sp>
          <p:nvSpPr>
            <p:cNvPr id="5147" name="Rectangle 88"/>
            <p:cNvSpPr>
              <a:spLocks noChangeArrowheads="1"/>
            </p:cNvSpPr>
            <p:nvPr/>
          </p:nvSpPr>
          <p:spPr bwMode="auto">
            <a:xfrm>
              <a:off x="2030" y="1231"/>
              <a:ext cx="12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1/1      1/1     1/</a:t>
              </a:r>
              <a:r>
                <a:rPr lang="en-US" altLang="en-US" sz="2000">
                  <a:sym typeface="Symbol" pitchFamily="18" charset="2"/>
                </a:rPr>
                <a:t></a:t>
              </a:r>
            </a:p>
          </p:txBody>
        </p:sp>
        <p:sp>
          <p:nvSpPr>
            <p:cNvPr id="5148" name="Rectangle 89"/>
            <p:cNvSpPr>
              <a:spLocks noChangeArrowheads="1"/>
            </p:cNvSpPr>
            <p:nvPr/>
          </p:nvSpPr>
          <p:spPr bwMode="auto">
            <a:xfrm>
              <a:off x="2086" y="1438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1         1        0</a:t>
              </a:r>
            </a:p>
          </p:txBody>
        </p:sp>
      </p:grp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768350" y="2568575"/>
            <a:ext cx="4351338" cy="403225"/>
            <a:chOff x="484" y="1618"/>
            <a:chExt cx="2741" cy="254"/>
          </a:xfrm>
        </p:grpSpPr>
        <p:sp>
          <p:nvSpPr>
            <p:cNvPr id="5144" name="Text Box 78"/>
            <p:cNvSpPr txBox="1">
              <a:spLocks noChangeArrowheads="1"/>
            </p:cNvSpPr>
            <p:nvPr/>
          </p:nvSpPr>
          <p:spPr bwMode="auto">
            <a:xfrm>
              <a:off x="484" y="1618"/>
              <a:ext cx="1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3.     Reduction</a:t>
              </a:r>
            </a:p>
          </p:txBody>
        </p:sp>
        <p:sp>
          <p:nvSpPr>
            <p:cNvPr id="5145" name="Rectangle 90"/>
            <p:cNvSpPr>
              <a:spLocks noChangeArrowheads="1"/>
            </p:cNvSpPr>
            <p:nvPr/>
          </p:nvSpPr>
          <p:spPr bwMode="auto">
            <a:xfrm>
              <a:off x="2086" y="1622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1         1        0</a:t>
              </a:r>
            </a:p>
          </p:txBody>
        </p:sp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768350" y="4011613"/>
            <a:ext cx="4348163" cy="401637"/>
            <a:chOff x="484" y="2535"/>
            <a:chExt cx="2739" cy="253"/>
          </a:xfrm>
        </p:grpSpPr>
        <p:sp>
          <p:nvSpPr>
            <p:cNvPr id="5142" name="Text Box 82"/>
            <p:cNvSpPr txBox="1">
              <a:spLocks noChangeArrowheads="1"/>
            </p:cNvSpPr>
            <p:nvPr/>
          </p:nvSpPr>
          <p:spPr bwMode="auto">
            <a:xfrm>
              <a:off x="484" y="2538"/>
              <a:ext cx="13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1.     Intercepts</a:t>
              </a:r>
              <a:endParaRPr lang="en-US" altLang="en-US" sz="200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43" name="Rectangle 94"/>
            <p:cNvSpPr>
              <a:spLocks noChangeArrowheads="1"/>
            </p:cNvSpPr>
            <p:nvPr/>
          </p:nvSpPr>
          <p:spPr bwMode="auto">
            <a:xfrm>
              <a:off x="2034" y="2535"/>
              <a:ext cx="1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1/2       </a:t>
              </a:r>
              <a:r>
                <a:rPr lang="en-US" altLang="en-US" sz="2000">
                  <a:sym typeface="Symbol" pitchFamily="18" charset="2"/>
                </a:rPr>
                <a:t> </a:t>
              </a:r>
              <a:r>
                <a:rPr lang="en-US" altLang="en-US" sz="2000"/>
                <a:t>      </a:t>
              </a:r>
              <a:r>
                <a:rPr lang="en-US" altLang="en-US" sz="2000">
                  <a:sym typeface="Symbol" pitchFamily="18" charset="2"/>
                </a:rPr>
                <a:t></a:t>
              </a:r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768350" y="4354513"/>
            <a:ext cx="4459288" cy="712787"/>
            <a:chOff x="484" y="2743"/>
            <a:chExt cx="2809" cy="449"/>
          </a:xfrm>
        </p:grpSpPr>
        <p:sp>
          <p:nvSpPr>
            <p:cNvPr id="5139" name="Text Box 98"/>
            <p:cNvSpPr txBox="1">
              <a:spLocks noChangeArrowheads="1"/>
            </p:cNvSpPr>
            <p:nvPr/>
          </p:nvSpPr>
          <p:spPr bwMode="auto">
            <a:xfrm>
              <a:off x="484" y="2747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cs typeface="Times New Roman" pitchFamily="18" charset="0"/>
                </a:rPr>
                <a:t>2.     Reciprocals</a:t>
              </a:r>
            </a:p>
          </p:txBody>
        </p:sp>
        <p:sp>
          <p:nvSpPr>
            <p:cNvPr id="5140" name="Rectangle 95"/>
            <p:cNvSpPr>
              <a:spLocks noChangeArrowheads="1"/>
            </p:cNvSpPr>
            <p:nvPr/>
          </p:nvSpPr>
          <p:spPr bwMode="auto">
            <a:xfrm>
              <a:off x="2015" y="2743"/>
              <a:ext cx="12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/>
                <a:t>1/½     1/</a:t>
              </a:r>
              <a:r>
                <a:rPr lang="en-US" altLang="en-US" sz="2000">
                  <a:sym typeface="Symbol" pitchFamily="18" charset="2"/>
                </a:rPr>
                <a:t></a:t>
              </a:r>
              <a:r>
                <a:rPr lang="en-US" altLang="en-US" sz="2000"/>
                <a:t>    1/</a:t>
              </a:r>
              <a:r>
                <a:rPr lang="en-US" altLang="en-US" sz="2000">
                  <a:sym typeface="Symbol" pitchFamily="18" charset="2"/>
                </a:rPr>
                <a:t></a:t>
              </a:r>
            </a:p>
          </p:txBody>
        </p:sp>
        <p:sp>
          <p:nvSpPr>
            <p:cNvPr id="5141" name="Rectangle 96"/>
            <p:cNvSpPr>
              <a:spLocks noChangeArrowheads="1"/>
            </p:cNvSpPr>
            <p:nvPr/>
          </p:nvSpPr>
          <p:spPr bwMode="auto">
            <a:xfrm>
              <a:off x="2083" y="2942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2        0        </a:t>
              </a:r>
              <a:r>
                <a:rPr lang="en-US" altLang="en-US" sz="1800"/>
                <a:t> </a:t>
              </a:r>
              <a:r>
                <a:rPr lang="en-US" altLang="en-US" sz="2000"/>
                <a:t>0</a:t>
              </a:r>
            </a:p>
          </p:txBody>
        </p:sp>
      </p:grpSp>
      <p:grpSp>
        <p:nvGrpSpPr>
          <p:cNvPr id="11" name="Group 102"/>
          <p:cNvGrpSpPr>
            <a:grpSpLocks/>
          </p:cNvGrpSpPr>
          <p:nvPr/>
        </p:nvGrpSpPr>
        <p:grpSpPr bwMode="auto">
          <a:xfrm>
            <a:off x="768350" y="4956175"/>
            <a:ext cx="4343400" cy="406400"/>
            <a:chOff x="484" y="3122"/>
            <a:chExt cx="2736" cy="256"/>
          </a:xfrm>
        </p:grpSpPr>
        <p:sp>
          <p:nvSpPr>
            <p:cNvPr id="5137" name="Text Box 84"/>
            <p:cNvSpPr txBox="1">
              <a:spLocks noChangeArrowheads="1"/>
            </p:cNvSpPr>
            <p:nvPr/>
          </p:nvSpPr>
          <p:spPr bwMode="auto">
            <a:xfrm>
              <a:off x="484" y="3122"/>
              <a:ext cx="13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cs typeface="Times New Roman" pitchFamily="18" charset="0"/>
                </a:rPr>
                <a:t>3.     </a:t>
              </a:r>
              <a:r>
                <a:rPr lang="en-US" altLang="en-US" sz="1200" dirty="0" smtClean="0">
                  <a:cs typeface="Times New Roman" pitchFamily="18" charset="0"/>
                </a:rPr>
                <a:t>Reduction, not done</a:t>
              </a:r>
              <a:endParaRPr lang="en-US" altLang="en-US" sz="1200" dirty="0">
                <a:cs typeface="Times New Roman" pitchFamily="18" charset="0"/>
              </a:endParaRPr>
            </a:p>
          </p:txBody>
        </p:sp>
        <p:sp>
          <p:nvSpPr>
            <p:cNvPr id="5138" name="Rectangle 97"/>
            <p:cNvSpPr>
              <a:spLocks noChangeArrowheads="1"/>
            </p:cNvSpPr>
            <p:nvPr/>
          </p:nvSpPr>
          <p:spPr bwMode="auto">
            <a:xfrm>
              <a:off x="2083" y="3126"/>
              <a:ext cx="11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2        </a:t>
              </a:r>
              <a:r>
                <a:rPr lang="en-US" altLang="en-US" sz="2000" dirty="0"/>
                <a:t>0        </a:t>
              </a:r>
              <a:r>
                <a:rPr lang="en-US" altLang="en-US" sz="1800" dirty="0"/>
                <a:t> </a:t>
              </a:r>
              <a:r>
                <a:rPr lang="en-US" altLang="en-US" sz="2000" dirty="0"/>
                <a:t>0</a:t>
              </a:r>
            </a:p>
          </p:txBody>
        </p:sp>
      </p:grpSp>
      <p:grpSp>
        <p:nvGrpSpPr>
          <p:cNvPr id="5134" name="Group 105"/>
          <p:cNvGrpSpPr>
            <a:grpSpLocks/>
          </p:cNvGrpSpPr>
          <p:nvPr/>
        </p:nvGrpSpPr>
        <p:grpSpPr bwMode="auto">
          <a:xfrm>
            <a:off x="768350" y="1292225"/>
            <a:ext cx="4329113" cy="396875"/>
            <a:chOff x="484" y="814"/>
            <a:chExt cx="2727" cy="250"/>
          </a:xfrm>
        </p:grpSpPr>
        <p:sp>
          <p:nvSpPr>
            <p:cNvPr id="5135" name="Text Box 80"/>
            <p:cNvSpPr txBox="1">
              <a:spLocks noChangeArrowheads="1"/>
            </p:cNvSpPr>
            <p:nvPr/>
          </p:nvSpPr>
          <p:spPr bwMode="auto">
            <a:xfrm>
              <a:off x="484" y="814"/>
              <a:ext cx="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u="sng">
                  <a:cs typeface="Times New Roman" pitchFamily="18" charset="0"/>
                </a:rPr>
                <a:t>example</a:t>
              </a:r>
              <a:endParaRPr lang="en-US" altLang="en-US" sz="2000">
                <a:cs typeface="Times New Roman" pitchFamily="18" charset="0"/>
              </a:endParaRPr>
            </a:p>
          </p:txBody>
        </p:sp>
        <p:sp>
          <p:nvSpPr>
            <p:cNvPr id="5136" name="Rectangle 104"/>
            <p:cNvSpPr>
              <a:spLocks noChangeArrowheads="1"/>
            </p:cNvSpPr>
            <p:nvPr/>
          </p:nvSpPr>
          <p:spPr bwMode="auto">
            <a:xfrm>
              <a:off x="2081" y="814"/>
              <a:ext cx="11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 i="1"/>
                <a:t>a</a:t>
              </a:r>
              <a:r>
                <a:rPr lang="en-US" altLang="en-US" sz="2000"/>
                <a:t>         </a:t>
              </a:r>
              <a:r>
                <a:rPr lang="en-US" altLang="en-US" sz="2000" i="1"/>
                <a:t>b</a:t>
              </a:r>
              <a:r>
                <a:rPr lang="en-US" altLang="en-US" sz="2000"/>
                <a:t>        </a:t>
              </a:r>
              <a:r>
                <a:rPr lang="en-US" altLang="en-US" sz="2000" i="1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9" grpId="0" autoUpdateAnimBg="0"/>
      <p:bldP spid="3994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782D6270-C810-4671-A045-103747CBE95D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Crystallographic Planes</a:t>
            </a:r>
          </a:p>
        </p:txBody>
      </p:sp>
      <p:grpSp>
        <p:nvGrpSpPr>
          <p:cNvPr id="1031" name="Group 76"/>
          <p:cNvGrpSpPr>
            <a:grpSpLocks/>
          </p:cNvGrpSpPr>
          <p:nvPr/>
        </p:nvGrpSpPr>
        <p:grpSpPr bwMode="auto">
          <a:xfrm>
            <a:off x="5283200" y="1201738"/>
            <a:ext cx="3179763" cy="2862262"/>
            <a:chOff x="3328" y="757"/>
            <a:chExt cx="2003" cy="1803"/>
          </a:xfrm>
        </p:grpSpPr>
        <p:sp>
          <p:nvSpPr>
            <p:cNvPr id="1059" name="Freeform 55"/>
            <p:cNvSpPr>
              <a:spLocks/>
            </p:cNvSpPr>
            <p:nvPr/>
          </p:nvSpPr>
          <p:spPr bwMode="auto">
            <a:xfrm>
              <a:off x="3886" y="1463"/>
              <a:ext cx="832" cy="567"/>
            </a:xfrm>
            <a:custGeom>
              <a:avLst/>
              <a:gdLst>
                <a:gd name="T0" fmla="*/ 0 w 832"/>
                <a:gd name="T1" fmla="*/ 567 h 567"/>
                <a:gd name="T2" fmla="*/ 137 w 832"/>
                <a:gd name="T3" fmla="*/ 0 h 567"/>
                <a:gd name="T4" fmla="*/ 832 w 832"/>
                <a:gd name="T5" fmla="*/ 448 h 567"/>
                <a:gd name="T6" fmla="*/ 0 w 832"/>
                <a:gd name="T7" fmla="*/ 567 h 5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567"/>
                <a:gd name="T14" fmla="*/ 832 w 832"/>
                <a:gd name="T15" fmla="*/ 567 h 5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567">
                  <a:moveTo>
                    <a:pt x="0" y="567"/>
                  </a:moveTo>
                  <a:lnTo>
                    <a:pt x="137" y="0"/>
                  </a:lnTo>
                  <a:lnTo>
                    <a:pt x="832" y="448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FD8FA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Text Box 7"/>
            <p:cNvSpPr txBox="1">
              <a:spLocks noChangeArrowheads="1"/>
            </p:cNvSpPr>
            <p:nvPr/>
          </p:nvSpPr>
          <p:spPr bwMode="auto">
            <a:xfrm>
              <a:off x="3915" y="757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z</a:t>
              </a:r>
            </a:p>
          </p:txBody>
        </p:sp>
        <p:sp>
          <p:nvSpPr>
            <p:cNvPr id="1061" name="Line 8"/>
            <p:cNvSpPr>
              <a:spLocks noChangeShapeType="1"/>
            </p:cNvSpPr>
            <p:nvPr/>
          </p:nvSpPr>
          <p:spPr bwMode="auto">
            <a:xfrm flipV="1">
              <a:off x="4026" y="984"/>
              <a:ext cx="0" cy="9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9"/>
            <p:cNvSpPr>
              <a:spLocks noChangeShapeType="1"/>
            </p:cNvSpPr>
            <p:nvPr/>
          </p:nvSpPr>
          <p:spPr bwMode="auto">
            <a:xfrm flipV="1">
              <a:off x="4023" y="1910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10"/>
            <p:cNvSpPr>
              <a:spLocks noChangeShapeType="1"/>
            </p:cNvSpPr>
            <p:nvPr/>
          </p:nvSpPr>
          <p:spPr bwMode="auto">
            <a:xfrm flipH="1">
              <a:off x="3553" y="1910"/>
              <a:ext cx="470" cy="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Text Box 11"/>
            <p:cNvSpPr txBox="1">
              <a:spLocks noChangeArrowheads="1"/>
            </p:cNvSpPr>
            <p:nvPr/>
          </p:nvSpPr>
          <p:spPr bwMode="auto">
            <a:xfrm>
              <a:off x="3328" y="2272"/>
              <a:ext cx="2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  <p:sp>
          <p:nvSpPr>
            <p:cNvPr id="1065" name="Text Box 12"/>
            <p:cNvSpPr txBox="1">
              <a:spLocks noChangeArrowheads="1"/>
            </p:cNvSpPr>
            <p:nvPr/>
          </p:nvSpPr>
          <p:spPr bwMode="auto">
            <a:xfrm>
              <a:off x="5068" y="1788"/>
              <a:ext cx="2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y</a:t>
              </a:r>
            </a:p>
          </p:txBody>
        </p:sp>
        <p:sp>
          <p:nvSpPr>
            <p:cNvPr id="1066" name="Line 13"/>
            <p:cNvSpPr>
              <a:spLocks noChangeShapeType="1"/>
            </p:cNvSpPr>
            <p:nvPr/>
          </p:nvSpPr>
          <p:spPr bwMode="auto">
            <a:xfrm flipV="1">
              <a:off x="4716" y="1862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14"/>
            <p:cNvSpPr>
              <a:spLocks noChangeShapeType="1"/>
            </p:cNvSpPr>
            <p:nvPr/>
          </p:nvSpPr>
          <p:spPr bwMode="auto">
            <a:xfrm flipV="1">
              <a:off x="3752" y="210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15"/>
            <p:cNvSpPr>
              <a:spLocks noChangeShapeType="1"/>
            </p:cNvSpPr>
            <p:nvPr/>
          </p:nvSpPr>
          <p:spPr bwMode="auto">
            <a:xfrm>
              <a:off x="3976" y="127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16"/>
            <p:cNvSpPr>
              <a:spLocks noChangeShapeType="1"/>
            </p:cNvSpPr>
            <p:nvPr/>
          </p:nvSpPr>
          <p:spPr bwMode="auto">
            <a:xfrm>
              <a:off x="4026" y="1265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17"/>
            <p:cNvSpPr>
              <a:spLocks noChangeShapeType="1"/>
            </p:cNvSpPr>
            <p:nvPr/>
          </p:nvSpPr>
          <p:spPr bwMode="auto">
            <a:xfrm flipV="1">
              <a:off x="4716" y="1265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18"/>
            <p:cNvSpPr>
              <a:spLocks noChangeShapeType="1"/>
            </p:cNvSpPr>
            <p:nvPr/>
          </p:nvSpPr>
          <p:spPr bwMode="auto">
            <a:xfrm flipH="1">
              <a:off x="3763" y="1271"/>
              <a:ext cx="256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19"/>
            <p:cNvSpPr>
              <a:spLocks noChangeShapeType="1"/>
            </p:cNvSpPr>
            <p:nvPr/>
          </p:nvSpPr>
          <p:spPr bwMode="auto">
            <a:xfrm flipV="1">
              <a:off x="3758" y="1506"/>
              <a:ext cx="0" cy="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20"/>
            <p:cNvSpPr>
              <a:spLocks noChangeShapeType="1"/>
            </p:cNvSpPr>
            <p:nvPr/>
          </p:nvSpPr>
          <p:spPr bwMode="auto">
            <a:xfrm flipH="1">
              <a:off x="4459" y="1914"/>
              <a:ext cx="249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21"/>
            <p:cNvSpPr>
              <a:spLocks noChangeShapeType="1"/>
            </p:cNvSpPr>
            <p:nvPr/>
          </p:nvSpPr>
          <p:spPr bwMode="auto">
            <a:xfrm>
              <a:off x="3748" y="2156"/>
              <a:ext cx="7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Text Box 22"/>
            <p:cNvSpPr txBox="1">
              <a:spLocks noChangeArrowheads="1"/>
            </p:cNvSpPr>
            <p:nvPr/>
          </p:nvSpPr>
          <p:spPr bwMode="auto">
            <a:xfrm>
              <a:off x="3514" y="1969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a</a:t>
              </a:r>
            </a:p>
          </p:txBody>
        </p:sp>
        <p:sp>
          <p:nvSpPr>
            <p:cNvPr id="1076" name="Text Box 23"/>
            <p:cNvSpPr txBox="1">
              <a:spLocks noChangeArrowheads="1"/>
            </p:cNvSpPr>
            <p:nvPr/>
          </p:nvSpPr>
          <p:spPr bwMode="auto">
            <a:xfrm>
              <a:off x="4660" y="1967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b</a:t>
              </a:r>
            </a:p>
          </p:txBody>
        </p:sp>
        <p:sp>
          <p:nvSpPr>
            <p:cNvPr id="1077" name="Text Box 24"/>
            <p:cNvSpPr txBox="1">
              <a:spLocks noChangeArrowheads="1"/>
            </p:cNvSpPr>
            <p:nvPr/>
          </p:nvSpPr>
          <p:spPr bwMode="auto">
            <a:xfrm>
              <a:off x="3767" y="114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/>
                <a:t>c</a:t>
              </a:r>
            </a:p>
          </p:txBody>
        </p:sp>
        <p:sp>
          <p:nvSpPr>
            <p:cNvPr id="1078" name="Line 25"/>
            <p:cNvSpPr>
              <a:spLocks noChangeShapeType="1"/>
            </p:cNvSpPr>
            <p:nvPr/>
          </p:nvSpPr>
          <p:spPr bwMode="auto">
            <a:xfrm>
              <a:off x="3765" y="1512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Line 26"/>
            <p:cNvSpPr>
              <a:spLocks noChangeShapeType="1"/>
            </p:cNvSpPr>
            <p:nvPr/>
          </p:nvSpPr>
          <p:spPr bwMode="auto">
            <a:xfrm flipH="1">
              <a:off x="4445" y="1269"/>
              <a:ext cx="268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27"/>
            <p:cNvSpPr>
              <a:spLocks noChangeShapeType="1"/>
            </p:cNvSpPr>
            <p:nvPr/>
          </p:nvSpPr>
          <p:spPr bwMode="auto">
            <a:xfrm flipV="1">
              <a:off x="4455" y="1512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52"/>
            <p:cNvGraphicFramePr>
              <a:graphicFrameLocks noChangeAspect="1"/>
            </p:cNvGraphicFramePr>
            <p:nvPr/>
          </p:nvGraphicFramePr>
          <p:xfrm>
            <a:off x="3976" y="1411"/>
            <a:ext cx="108" cy="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tion" r:id="rId4" imgW="114120" imgH="114120" progId="Equation.3">
                    <p:embed/>
                  </p:oleObj>
                </mc:Choice>
                <mc:Fallback>
                  <p:oleObj name="Equation" r:id="rId4" imgW="114120" imgH="11412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" y="1411"/>
                          <a:ext cx="108" cy="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3"/>
            <p:cNvGraphicFramePr>
              <a:graphicFrameLocks noChangeAspect="1"/>
            </p:cNvGraphicFramePr>
            <p:nvPr/>
          </p:nvGraphicFramePr>
          <p:xfrm>
            <a:off x="3844" y="1974"/>
            <a:ext cx="108" cy="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tion" r:id="rId6" imgW="114120" imgH="114120" progId="Equation.3">
                    <p:embed/>
                  </p:oleObj>
                </mc:Choice>
                <mc:Fallback>
                  <p:oleObj name="Equation" r:id="rId6" imgW="114120" imgH="11412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4" y="1974"/>
                          <a:ext cx="108" cy="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54"/>
            <p:cNvGraphicFramePr>
              <a:graphicFrameLocks noChangeAspect="1"/>
            </p:cNvGraphicFramePr>
            <p:nvPr/>
          </p:nvGraphicFramePr>
          <p:xfrm>
            <a:off x="4667" y="1846"/>
            <a:ext cx="108" cy="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7" imgW="114120" imgH="114120" progId="Equation.3">
                    <p:embed/>
                  </p:oleObj>
                </mc:Choice>
                <mc:Fallback>
                  <p:oleObj name="Equation" r:id="rId7" imgW="114120" imgH="114120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" y="1846"/>
                          <a:ext cx="108" cy="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0448" name="Text Box 64"/>
          <p:cNvSpPr txBox="1">
            <a:spLocks noChangeArrowheads="1"/>
          </p:cNvSpPr>
          <p:nvPr/>
        </p:nvSpPr>
        <p:spPr bwMode="auto">
          <a:xfrm>
            <a:off x="392113" y="3746500"/>
            <a:ext cx="420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4.     Miller Indices      (634)</a:t>
            </a:r>
          </a:p>
        </p:txBody>
      </p:sp>
      <p:sp>
        <p:nvSpPr>
          <p:cNvPr id="1033" name="Text Box 65"/>
          <p:cNvSpPr txBox="1">
            <a:spLocks noChangeArrowheads="1"/>
          </p:cNvSpPr>
          <p:nvPr/>
        </p:nvSpPr>
        <p:spPr bwMode="auto">
          <a:xfrm>
            <a:off x="682625" y="1668463"/>
            <a:ext cx="473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>
                <a:cs typeface="Times New Roman" pitchFamily="18" charset="0"/>
              </a:rPr>
              <a:t>example</a:t>
            </a:r>
            <a:endParaRPr lang="en-US" altLang="en-US">
              <a:cs typeface="Times New Roman" pitchFamily="18" charset="0"/>
            </a:endParaRP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06400" y="2019300"/>
            <a:ext cx="5143500" cy="458788"/>
            <a:chOff x="256" y="1272"/>
            <a:chExt cx="3240" cy="289"/>
          </a:xfrm>
        </p:grpSpPr>
        <p:sp>
          <p:nvSpPr>
            <p:cNvPr id="1057" name="Text Box 61"/>
            <p:cNvSpPr txBox="1">
              <a:spLocks noChangeArrowheads="1"/>
            </p:cNvSpPr>
            <p:nvPr/>
          </p:nvSpPr>
          <p:spPr bwMode="auto">
            <a:xfrm>
              <a:off x="256" y="1273"/>
              <a:ext cx="16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cs typeface="Times New Roman" pitchFamily="18" charset="0"/>
                </a:rPr>
                <a:t>1.     Intercepts</a:t>
              </a:r>
              <a:endParaRPr lang="en-US" altLang="en-US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8" name="Rectangle 70"/>
            <p:cNvSpPr>
              <a:spLocks noChangeArrowheads="1"/>
            </p:cNvSpPr>
            <p:nvPr/>
          </p:nvSpPr>
          <p:spPr bwMode="auto">
            <a:xfrm>
              <a:off x="1997" y="1272"/>
              <a:ext cx="1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1/2     </a:t>
              </a:r>
              <a:r>
                <a:rPr lang="en-US" altLang="en-US" sz="1000"/>
                <a:t> </a:t>
              </a:r>
              <a:r>
                <a:rPr lang="en-US" altLang="en-US"/>
                <a:t>  1      </a:t>
              </a:r>
              <a:r>
                <a:rPr lang="en-US" altLang="en-US" sz="1200"/>
                <a:t> </a:t>
              </a:r>
              <a:r>
                <a:rPr lang="en-US" altLang="en-US">
                  <a:sym typeface="Symbol" pitchFamily="18" charset="2"/>
                </a:rPr>
                <a:t>3/4</a:t>
              </a:r>
            </a:p>
          </p:txBody>
        </p:sp>
      </p:grpSp>
      <p:sp>
        <p:nvSpPr>
          <p:cNvPr id="1035" name="Rectangle 71"/>
          <p:cNvSpPr>
            <a:spLocks noChangeArrowheads="1"/>
          </p:cNvSpPr>
          <p:nvPr/>
        </p:nvSpPr>
        <p:spPr bwMode="auto">
          <a:xfrm>
            <a:off x="3316288" y="1676400"/>
            <a:ext cx="211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a         b        c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406400" y="2374900"/>
            <a:ext cx="5214938" cy="850900"/>
            <a:chOff x="256" y="1496"/>
            <a:chExt cx="3285" cy="536"/>
          </a:xfrm>
        </p:grpSpPr>
        <p:sp>
          <p:nvSpPr>
            <p:cNvPr id="1054" name="Text Box 62"/>
            <p:cNvSpPr txBox="1">
              <a:spLocks noChangeArrowheads="1"/>
            </p:cNvSpPr>
            <p:nvPr/>
          </p:nvSpPr>
          <p:spPr bwMode="auto">
            <a:xfrm>
              <a:off x="256" y="1508"/>
              <a:ext cx="15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cs typeface="Times New Roman" pitchFamily="18" charset="0"/>
                </a:rPr>
                <a:t>2.     Reciprocals</a:t>
              </a:r>
            </a:p>
          </p:txBody>
        </p:sp>
        <p:sp>
          <p:nvSpPr>
            <p:cNvPr id="1055" name="Rectangle 72"/>
            <p:cNvSpPr>
              <a:spLocks noChangeArrowheads="1"/>
            </p:cNvSpPr>
            <p:nvPr/>
          </p:nvSpPr>
          <p:spPr bwMode="auto">
            <a:xfrm>
              <a:off x="1984" y="1496"/>
              <a:ext cx="15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1/½     1/1     1/¾</a:t>
              </a:r>
            </a:p>
          </p:txBody>
        </p:sp>
        <p:sp>
          <p:nvSpPr>
            <p:cNvPr id="1056" name="Rectangle 73"/>
            <p:cNvSpPr>
              <a:spLocks noChangeArrowheads="1"/>
            </p:cNvSpPr>
            <p:nvPr/>
          </p:nvSpPr>
          <p:spPr bwMode="auto">
            <a:xfrm>
              <a:off x="2090" y="1744"/>
              <a:ext cx="13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2	1      </a:t>
              </a:r>
              <a:r>
                <a:rPr lang="en-US" altLang="en-US" sz="600"/>
                <a:t> </a:t>
              </a:r>
              <a:r>
                <a:rPr lang="en-US" altLang="en-US"/>
                <a:t>4/3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406400" y="3190875"/>
            <a:ext cx="5038725" cy="466725"/>
            <a:chOff x="256" y="2010"/>
            <a:chExt cx="3174" cy="294"/>
          </a:xfrm>
        </p:grpSpPr>
        <p:sp>
          <p:nvSpPr>
            <p:cNvPr id="1052" name="Text Box 63"/>
            <p:cNvSpPr txBox="1">
              <a:spLocks noChangeArrowheads="1"/>
            </p:cNvSpPr>
            <p:nvPr/>
          </p:nvSpPr>
          <p:spPr bwMode="auto">
            <a:xfrm>
              <a:off x="256" y="2010"/>
              <a:ext cx="16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cs typeface="Times New Roman" pitchFamily="18" charset="0"/>
                </a:rPr>
                <a:t>3.     Reduction</a:t>
              </a:r>
            </a:p>
          </p:txBody>
        </p:sp>
        <p:sp>
          <p:nvSpPr>
            <p:cNvPr id="1053" name="Rectangle 75"/>
            <p:cNvSpPr>
              <a:spLocks noChangeArrowheads="1"/>
            </p:cNvSpPr>
            <p:nvPr/>
          </p:nvSpPr>
          <p:spPr bwMode="auto">
            <a:xfrm>
              <a:off x="2098" y="2016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6	3        4</a:t>
              </a:r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1082675" y="4595813"/>
            <a:ext cx="7056438" cy="1189037"/>
            <a:chOff x="650" y="3163"/>
            <a:chExt cx="4445" cy="749"/>
          </a:xfrm>
        </p:grpSpPr>
        <p:grpSp>
          <p:nvGrpSpPr>
            <p:cNvPr id="1039" name="Group 92"/>
            <p:cNvGrpSpPr>
              <a:grpSpLocks/>
            </p:cNvGrpSpPr>
            <p:nvPr/>
          </p:nvGrpSpPr>
          <p:grpSpPr bwMode="auto">
            <a:xfrm>
              <a:off x="4531" y="3624"/>
              <a:ext cx="564" cy="288"/>
              <a:chOff x="3971" y="3624"/>
              <a:chExt cx="564" cy="288"/>
            </a:xfrm>
          </p:grpSpPr>
          <p:sp>
            <p:nvSpPr>
              <p:cNvPr id="1050" name="Line 93"/>
              <p:cNvSpPr>
                <a:spLocks noChangeShapeType="1"/>
              </p:cNvSpPr>
              <p:nvPr/>
            </p:nvSpPr>
            <p:spPr bwMode="auto">
              <a:xfrm>
                <a:off x="4325" y="3671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Rectangle 94"/>
              <p:cNvSpPr>
                <a:spLocks noChangeArrowheads="1"/>
              </p:cNvSpPr>
              <p:nvPr/>
            </p:nvSpPr>
            <p:spPr bwMode="auto">
              <a:xfrm>
                <a:off x="3971" y="3624"/>
                <a:ext cx="5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/>
                  <a:t>(001)</a:t>
                </a:r>
              </a:p>
            </p:txBody>
          </p:sp>
        </p:grpSp>
        <p:sp>
          <p:nvSpPr>
            <p:cNvPr id="1040" name="Rectangle 81"/>
            <p:cNvSpPr>
              <a:spLocks noChangeArrowheads="1"/>
            </p:cNvSpPr>
            <p:nvPr/>
          </p:nvSpPr>
          <p:spPr bwMode="auto">
            <a:xfrm>
              <a:off x="2307" y="3624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(010),</a:t>
              </a:r>
            </a:p>
          </p:txBody>
        </p:sp>
        <p:sp>
          <p:nvSpPr>
            <p:cNvPr id="1041" name="Text Box 66"/>
            <p:cNvSpPr txBox="1">
              <a:spLocks noChangeArrowheads="1"/>
            </p:cNvSpPr>
            <p:nvPr/>
          </p:nvSpPr>
          <p:spPr bwMode="auto">
            <a:xfrm>
              <a:off x="650" y="3163"/>
              <a:ext cx="2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>
                  <a:cs typeface="Times New Roman" pitchFamily="18" charset="0"/>
                </a:rPr>
                <a:t>Family of Planes   {</a:t>
              </a:r>
              <a:r>
                <a:rPr lang="en-US" altLang="en-US" i="1">
                  <a:cs typeface="Times New Roman" pitchFamily="18" charset="0"/>
                </a:rPr>
                <a:t>hkl</a:t>
              </a:r>
              <a:r>
                <a:rPr lang="en-US" altLang="en-US">
                  <a:cs typeface="Times New Roman" pitchFamily="18" charset="0"/>
                </a:rPr>
                <a:t>}</a:t>
              </a:r>
            </a:p>
          </p:txBody>
        </p:sp>
        <p:grpSp>
          <p:nvGrpSpPr>
            <p:cNvPr id="1042" name="Group 85"/>
            <p:cNvGrpSpPr>
              <a:grpSpLocks/>
            </p:cNvGrpSpPr>
            <p:nvPr/>
          </p:nvGrpSpPr>
          <p:grpSpPr bwMode="auto">
            <a:xfrm>
              <a:off x="3419" y="3624"/>
              <a:ext cx="618" cy="288"/>
              <a:chOff x="3419" y="3624"/>
              <a:chExt cx="618" cy="288"/>
            </a:xfrm>
          </p:grpSpPr>
          <p:sp>
            <p:nvSpPr>
              <p:cNvPr id="1048" name="Line 57"/>
              <p:cNvSpPr>
                <a:spLocks noChangeShapeType="1"/>
              </p:cNvSpPr>
              <p:nvPr/>
            </p:nvSpPr>
            <p:spPr bwMode="auto">
              <a:xfrm>
                <a:off x="3564" y="3667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Rectangle 82"/>
              <p:cNvSpPr>
                <a:spLocks noChangeArrowheads="1"/>
              </p:cNvSpPr>
              <p:nvPr/>
            </p:nvSpPr>
            <p:spPr bwMode="auto">
              <a:xfrm>
                <a:off x="3419" y="3624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/>
                  <a:t>(100),</a:t>
                </a:r>
              </a:p>
            </p:txBody>
          </p:sp>
        </p:grpSp>
        <p:grpSp>
          <p:nvGrpSpPr>
            <p:cNvPr id="1043" name="Group 87"/>
            <p:cNvGrpSpPr>
              <a:grpSpLocks/>
            </p:cNvGrpSpPr>
            <p:nvPr/>
          </p:nvGrpSpPr>
          <p:grpSpPr bwMode="auto">
            <a:xfrm>
              <a:off x="3974" y="3624"/>
              <a:ext cx="618" cy="288"/>
              <a:chOff x="4534" y="3624"/>
              <a:chExt cx="618" cy="288"/>
            </a:xfrm>
          </p:grpSpPr>
          <p:sp>
            <p:nvSpPr>
              <p:cNvPr id="1046" name="Line 59"/>
              <p:cNvSpPr>
                <a:spLocks noChangeShapeType="1"/>
              </p:cNvSpPr>
              <p:nvPr/>
            </p:nvSpPr>
            <p:spPr bwMode="auto">
              <a:xfrm>
                <a:off x="4784" y="3671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Rectangle 84"/>
              <p:cNvSpPr>
                <a:spLocks noChangeArrowheads="1"/>
              </p:cNvSpPr>
              <p:nvPr/>
            </p:nvSpPr>
            <p:spPr bwMode="auto">
              <a:xfrm>
                <a:off x="4534" y="3624"/>
                <a:ext cx="6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/>
                  <a:t>(010),</a:t>
                </a:r>
              </a:p>
            </p:txBody>
          </p:sp>
        </p:grpSp>
        <p:sp>
          <p:nvSpPr>
            <p:cNvPr id="1044" name="Rectangle 89"/>
            <p:cNvSpPr>
              <a:spLocks noChangeArrowheads="1"/>
            </p:cNvSpPr>
            <p:nvPr/>
          </p:nvSpPr>
          <p:spPr bwMode="auto">
            <a:xfrm>
              <a:off x="2851" y="3624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(001),</a:t>
              </a:r>
            </a:p>
          </p:txBody>
        </p:sp>
        <p:sp>
          <p:nvSpPr>
            <p:cNvPr id="1045" name="Rectangle 95"/>
            <p:cNvSpPr>
              <a:spLocks noChangeArrowheads="1"/>
            </p:cNvSpPr>
            <p:nvPr/>
          </p:nvSpPr>
          <p:spPr bwMode="auto">
            <a:xfrm>
              <a:off x="652" y="3624"/>
              <a:ext cx="17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Ex:   {100} = (100),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Determine the Miller indices for the plane shown.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106E4702-0425-4D16-84B1-557C4E845A7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pic>
        <p:nvPicPr>
          <p:cNvPr id="6148" name="Picture 1" descr="figun_03_p65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4072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10361</TotalTime>
  <Words>481</Words>
  <Application>Microsoft Office PowerPoint</Application>
  <PresentationFormat>On-screen Show (4:3)</PresentationFormat>
  <Paragraphs>144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ＭＳ Ｐゴシック</vt:lpstr>
      <vt:lpstr>Times New Roman</vt:lpstr>
      <vt:lpstr>Symbol</vt:lpstr>
      <vt:lpstr>Chapter_03_avi</vt:lpstr>
      <vt:lpstr>Microsoft Equation 3.0</vt:lpstr>
      <vt:lpstr>Indexing Crystallographic Planes: Why we need to index?</vt:lpstr>
      <vt:lpstr>Indexing Crystallographic Planes: Why we need to index?</vt:lpstr>
      <vt:lpstr>Crystallographic Planes</vt:lpstr>
      <vt:lpstr>Crystallographic Planes</vt:lpstr>
      <vt:lpstr>Crystallographic Planes</vt:lpstr>
      <vt:lpstr>PowerPoint Presentation</vt:lpstr>
      <vt:lpstr>Crystallographic Planes</vt:lpstr>
      <vt:lpstr>Crystallographic Planes</vt:lpstr>
      <vt:lpstr>Determine the Miller indices for the plane shown.</vt:lpstr>
      <vt:lpstr>PowerPoint Presentation</vt:lpstr>
      <vt:lpstr>Sketching Planes</vt:lpstr>
      <vt:lpstr>Crystallographic Planes (HCP)</vt:lpstr>
      <vt:lpstr>3.50  Determine the indices for the planes shown in the hexagonal unit cells below:</vt:lpstr>
      <vt:lpstr>3.50  Determine the indices for the planes shown in the hexagonal unit cells below: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Structure of Crystalline Solids</dc:title>
  <dc:subject>Callister &amp; Rethwisch 8th Edition</dc:subject>
  <dc:creator>David Rethwisch</dc:creator>
  <dc:description>Copyright 2010</dc:description>
  <cp:lastModifiedBy>Maheswaranathan, Ponn</cp:lastModifiedBy>
  <cp:revision>251</cp:revision>
  <cp:lastPrinted>2019-09-17T22:08:26Z</cp:lastPrinted>
  <dcterms:created xsi:type="dcterms:W3CDTF">2009-11-09T16:25:39Z</dcterms:created>
  <dcterms:modified xsi:type="dcterms:W3CDTF">2019-09-17T22:17:22Z</dcterms:modified>
</cp:coreProperties>
</file>