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sldIdLst>
    <p:sldId id="416" r:id="rId2"/>
    <p:sldId id="417" r:id="rId3"/>
    <p:sldId id="418" r:id="rId4"/>
    <p:sldId id="419" r:id="rId5"/>
    <p:sldId id="420" r:id="rId6"/>
    <p:sldId id="421" r:id="rId7"/>
    <p:sldId id="422" r:id="rId8"/>
    <p:sldId id="423" r:id="rId9"/>
    <p:sldId id="447" r:id="rId10"/>
    <p:sldId id="448" r:id="rId11"/>
    <p:sldId id="455" r:id="rId12"/>
    <p:sldId id="462" r:id="rId13"/>
    <p:sldId id="449" r:id="rId14"/>
    <p:sldId id="410" r:id="rId15"/>
    <p:sldId id="426" r:id="rId16"/>
    <p:sldId id="464" r:id="rId17"/>
    <p:sldId id="427" r:id="rId18"/>
    <p:sldId id="429" r:id="rId19"/>
    <p:sldId id="430" r:id="rId20"/>
    <p:sldId id="431" r:id="rId21"/>
    <p:sldId id="442" r:id="rId22"/>
    <p:sldId id="459" r:id="rId23"/>
    <p:sldId id="443" r:id="rId24"/>
    <p:sldId id="452" r:id="rId25"/>
    <p:sldId id="434" r:id="rId26"/>
    <p:sldId id="453" r:id="rId27"/>
    <p:sldId id="454" r:id="rId28"/>
    <p:sldId id="435" r:id="rId29"/>
    <p:sldId id="391" r:id="rId30"/>
    <p:sldId id="415" r:id="rId31"/>
    <p:sldId id="439" r:id="rId32"/>
    <p:sldId id="466" r:id="rId33"/>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00"/>
    <a:srgbClr val="CC0000"/>
    <a:srgbClr val="0066CC"/>
    <a:srgbClr val="003399"/>
    <a:srgbClr val="444444"/>
    <a:srgbClr val="AA0000"/>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2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6"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6"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6"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23352462-1FAD-4EC4-8017-17445147C923}" type="slidenum">
              <a:rPr lang="en-US" altLang="en-US"/>
              <a:pPr/>
              <a:t>‹#›</a:t>
            </a:fld>
            <a:endParaRPr lang="en-US" altLang="en-US"/>
          </a:p>
        </p:txBody>
      </p:sp>
    </p:spTree>
    <p:extLst>
      <p:ext uri="{BB962C8B-B14F-4D97-AF65-F5344CB8AC3E}">
        <p14:creationId xmlns:p14="http://schemas.microsoft.com/office/powerpoint/2010/main" val="2415867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F8CAE88-C0DD-48F3-8F71-21096FDB4F79}" type="slidenum">
              <a:rPr lang="en-US" altLang="en-US" sz="1200">
                <a:latin typeface="Times New Roman" charset="0"/>
              </a:rPr>
              <a:pPr/>
              <a:t>1</a:t>
            </a:fld>
            <a:endParaRPr lang="en-US" altLang="en-US" sz="120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5810F5E-223B-46DF-9B84-CF1EC18FE9DB}" type="slidenum">
              <a:rPr lang="en-US" altLang="en-US" sz="1200">
                <a:latin typeface="Times New Roman" charset="0"/>
              </a:rPr>
              <a:pPr/>
              <a:t>10</a:t>
            </a:fld>
            <a:endParaRPr lang="en-US" altLang="en-US" sz="12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844C0DE-C8E3-438F-ACE3-8612DF106270}" type="slidenum">
              <a:rPr lang="en-US" altLang="en-US" sz="1200">
                <a:latin typeface="Times New Roman" charset="0"/>
              </a:rPr>
              <a:pPr/>
              <a:t>13</a:t>
            </a:fld>
            <a:endParaRPr lang="en-US" altLang="en-US" sz="12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E3C1528-CCDB-4AFB-9B40-C0026C910069}" type="slidenum">
              <a:rPr lang="en-US" altLang="en-US" sz="1200">
                <a:latin typeface="Times New Roman" charset="0"/>
              </a:rPr>
              <a:pPr/>
              <a:t>14</a:t>
            </a:fld>
            <a:endParaRPr lang="en-US" altLang="en-US" sz="1200">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580A03A-68AA-4652-B28A-6655A558186C}" type="slidenum">
              <a:rPr lang="en-US" altLang="en-US" sz="1200">
                <a:latin typeface="Times New Roman" charset="0"/>
              </a:rPr>
              <a:pPr/>
              <a:t>15</a:t>
            </a:fld>
            <a:endParaRPr lang="en-US" altLang="en-US" sz="12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E6A7542-DBB8-49AB-8554-C42D4ED55541}" type="slidenum">
              <a:rPr lang="en-US" altLang="en-US" sz="1200">
                <a:latin typeface="Times New Roman" charset="0"/>
              </a:rPr>
              <a:pPr/>
              <a:t>17</a:t>
            </a:fld>
            <a:endParaRPr lang="en-US" altLang="en-US" sz="12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DA8B3E1-B07E-48D5-B5B9-4CDBB11862DC}" type="slidenum">
              <a:rPr lang="en-US" altLang="en-US" sz="1200">
                <a:latin typeface="Times New Roman" charset="0"/>
              </a:rPr>
              <a:pPr/>
              <a:t>18</a:t>
            </a:fld>
            <a:endParaRPr lang="en-US" altLang="en-US" sz="1200">
              <a:latin typeface="Times New Roman"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1A9A07A-3C9E-4813-940C-745EC46F7329}" type="slidenum">
              <a:rPr lang="en-US" altLang="en-US" sz="1200">
                <a:latin typeface="Times New Roman" charset="0"/>
              </a:rPr>
              <a:pPr/>
              <a:t>19</a:t>
            </a:fld>
            <a:endParaRPr lang="en-US" altLang="en-US" sz="1200">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AFDB69C-ED40-4E31-95C9-42530CDAA12E}" type="slidenum">
              <a:rPr lang="en-US" altLang="en-US" sz="1200">
                <a:latin typeface="Times New Roman" charset="0"/>
              </a:rPr>
              <a:pPr/>
              <a:t>20</a:t>
            </a:fld>
            <a:endParaRPr lang="en-US" altLang="en-US" sz="1200">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2D55D8-708E-4AE0-813D-26A9A97D172E}" type="slidenum">
              <a:rPr lang="en-US" altLang="en-US" sz="1200">
                <a:latin typeface="Times New Roman" charset="0"/>
              </a:rPr>
              <a:pPr/>
              <a:t>21</a:t>
            </a:fld>
            <a:endParaRPr lang="en-US" altLang="en-US" sz="1200">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3509274-DB3D-4A0A-AB6A-D68118CD8EF8}" type="slidenum">
              <a:rPr lang="en-US" altLang="en-US" sz="1200">
                <a:latin typeface="Times New Roman" charset="0"/>
              </a:rPr>
              <a:pPr/>
              <a:t>23</a:t>
            </a:fld>
            <a:endParaRPr lang="en-US" altLang="en-US" sz="120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05D7E19-ED92-4D73-BBF9-EC044E7506B9}" type="slidenum">
              <a:rPr lang="en-US" altLang="en-US" sz="1200">
                <a:latin typeface="Times New Roman" charset="0"/>
              </a:rPr>
              <a:pPr/>
              <a:t>2</a:t>
            </a:fld>
            <a:endParaRPr lang="en-US" altLang="en-US" sz="1200">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7D994CD-4064-4FA2-9C2F-C846C634B70D}" type="slidenum">
              <a:rPr lang="en-US" altLang="en-US" sz="1200">
                <a:latin typeface="Times New Roman" charset="0"/>
              </a:rPr>
              <a:pPr/>
              <a:t>25</a:t>
            </a:fld>
            <a:endParaRPr lang="en-US" altLang="en-US" sz="1200">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053619B-6692-4ACD-8302-8AF5A63BBB48}" type="slidenum">
              <a:rPr lang="en-US" altLang="en-US" sz="1200">
                <a:latin typeface="Times New Roman" charset="0"/>
              </a:rPr>
              <a:pPr/>
              <a:t>28</a:t>
            </a:fld>
            <a:endParaRPr lang="en-US" altLang="en-US" sz="1200">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A7E9F9B-D72C-4F3F-8C9B-5264EFCE83E4}" type="slidenum">
              <a:rPr lang="en-US" altLang="en-US" sz="1200">
                <a:latin typeface="Times New Roman" charset="0"/>
              </a:rPr>
              <a:pPr/>
              <a:t>29</a:t>
            </a:fld>
            <a:endParaRPr lang="en-US" altLang="en-US" sz="1200">
              <a:latin typeface="Times New Roman"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2580E67-11E7-41C0-A87E-EA5CB41EF198}" type="slidenum">
              <a:rPr lang="en-US" altLang="en-US" sz="1200">
                <a:latin typeface="Times New Roman" charset="0"/>
              </a:rPr>
              <a:pPr/>
              <a:t>30</a:t>
            </a:fld>
            <a:endParaRPr lang="en-US" altLang="en-US" sz="120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E56FD0F-D2CB-4F67-B0BB-BBA2AAE664FF}" type="slidenum">
              <a:rPr lang="en-US" altLang="en-US" sz="1200">
                <a:latin typeface="Times New Roman" charset="0"/>
              </a:rPr>
              <a:pPr/>
              <a:t>31</a:t>
            </a:fld>
            <a:endParaRPr lang="en-US" altLang="en-US" sz="120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0719A65-D6A4-476A-A1BF-5C3D51E20125}" type="slidenum">
              <a:rPr lang="en-US" altLang="en-US" sz="1200">
                <a:latin typeface="Times New Roman" charset="0"/>
              </a:rPr>
              <a:pPr/>
              <a:t>3</a:t>
            </a:fld>
            <a:endParaRPr lang="en-US" altLang="en-US" sz="120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0CA37D2-AE23-47E1-9AE6-02C15550BAFD}" type="slidenum">
              <a:rPr lang="en-US" altLang="en-US" sz="1200">
                <a:latin typeface="Times New Roman" charset="0"/>
              </a:rPr>
              <a:pPr/>
              <a:t>4</a:t>
            </a:fld>
            <a:endParaRPr lang="en-US" altLang="en-US" sz="1200">
              <a:latin typeface="Times New Roman"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3643AF6-0DF9-43D4-92B2-D587E8D1FF9E}" type="slidenum">
              <a:rPr lang="en-US" altLang="en-US" sz="1200">
                <a:latin typeface="Times New Roman" charset="0"/>
              </a:rPr>
              <a:pPr/>
              <a:t>5</a:t>
            </a:fld>
            <a:endParaRPr lang="en-US" altLang="en-US" sz="1200">
              <a:latin typeface="Times New Roman"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157A470-E820-49AE-BB5C-24E1231DD24F}" type="slidenum">
              <a:rPr lang="en-US" altLang="en-US" sz="1200">
                <a:latin typeface="Times New Roman" charset="0"/>
              </a:rPr>
              <a:pPr/>
              <a:t>6</a:t>
            </a:fld>
            <a:endParaRPr lang="en-US" altLang="en-US" sz="1200">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F09FA14-9B8D-44DD-9311-61C77F975274}" type="slidenum">
              <a:rPr lang="en-US" altLang="en-US" sz="1200">
                <a:latin typeface="Times New Roman" charset="0"/>
              </a:rPr>
              <a:pPr/>
              <a:t>7</a:t>
            </a:fld>
            <a:endParaRPr lang="en-US" altLang="en-US" sz="1200">
              <a:latin typeface="Times New Roman"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39C4AE9-E47D-46DC-ABD5-E08B8120619A}" type="slidenum">
              <a:rPr lang="en-US" altLang="en-US" sz="1200">
                <a:latin typeface="Times New Roman" charset="0"/>
              </a:rPr>
              <a:pPr/>
              <a:t>8</a:t>
            </a:fld>
            <a:endParaRPr lang="en-US" altLang="en-US" sz="1200">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0512F92-954D-4D87-8CFC-02A7BF6F0BF0}" type="slidenum">
              <a:rPr lang="en-US" altLang="en-US" sz="1200">
                <a:latin typeface="Times New Roman" charset="0"/>
              </a:rPr>
              <a:pPr/>
              <a:t>9</a:t>
            </a:fld>
            <a:endParaRPr lang="en-US" altLang="en-US" sz="1200">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935EAAD-6A1C-459F-95B2-530DE9A5A3AF}" type="slidenum">
              <a:rPr lang="en-US" altLang="en-US"/>
              <a:pPr/>
              <a:t>‹#›</a:t>
            </a:fld>
            <a:endParaRPr lang="en-US" altLang="en-US"/>
          </a:p>
        </p:txBody>
      </p:sp>
    </p:spTree>
    <p:extLst>
      <p:ext uri="{BB962C8B-B14F-4D97-AF65-F5344CB8AC3E}">
        <p14:creationId xmlns:p14="http://schemas.microsoft.com/office/powerpoint/2010/main" val="70298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F935EFE-F559-4B24-8D6F-97FB2C1FE89C}" type="slidenum">
              <a:rPr lang="en-US" altLang="en-US"/>
              <a:pPr/>
              <a:t>‹#›</a:t>
            </a:fld>
            <a:endParaRPr lang="en-US" altLang="en-US"/>
          </a:p>
        </p:txBody>
      </p:sp>
    </p:spTree>
    <p:extLst>
      <p:ext uri="{BB962C8B-B14F-4D97-AF65-F5344CB8AC3E}">
        <p14:creationId xmlns:p14="http://schemas.microsoft.com/office/powerpoint/2010/main" val="109386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81000"/>
            <a:ext cx="194468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864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A11D290-E4A8-42E4-ACFF-86B5291B4712}" type="slidenum">
              <a:rPr lang="en-US" altLang="en-US"/>
              <a:pPr/>
              <a:t>‹#›</a:t>
            </a:fld>
            <a:endParaRPr lang="en-US" altLang="en-US"/>
          </a:p>
        </p:txBody>
      </p:sp>
    </p:spTree>
    <p:extLst>
      <p:ext uri="{BB962C8B-B14F-4D97-AF65-F5344CB8AC3E}">
        <p14:creationId xmlns:p14="http://schemas.microsoft.com/office/powerpoint/2010/main" val="389572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6913" y="1203325"/>
            <a:ext cx="3810000" cy="489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203325"/>
            <a:ext cx="3810000" cy="489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6F1061B-6E39-456F-9EE3-2AA9599CFE22}" type="slidenum">
              <a:rPr lang="en-US" altLang="en-US"/>
              <a:pPr/>
              <a:t>‹#›</a:t>
            </a:fld>
            <a:endParaRPr lang="en-US" altLang="en-US"/>
          </a:p>
        </p:txBody>
      </p:sp>
    </p:spTree>
    <p:extLst>
      <p:ext uri="{BB962C8B-B14F-4D97-AF65-F5344CB8AC3E}">
        <p14:creationId xmlns:p14="http://schemas.microsoft.com/office/powerpoint/2010/main" val="346470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4F18B99C-A290-4C8A-BCB5-E04A56AFE8BE}" type="slidenum">
              <a:rPr lang="en-US" altLang="en-US"/>
              <a:pPr/>
              <a:t>‹#›</a:t>
            </a:fld>
            <a:endParaRPr lang="en-US" altLang="en-US"/>
          </a:p>
        </p:txBody>
      </p:sp>
    </p:spTree>
    <p:extLst>
      <p:ext uri="{BB962C8B-B14F-4D97-AF65-F5344CB8AC3E}">
        <p14:creationId xmlns:p14="http://schemas.microsoft.com/office/powerpoint/2010/main" val="36382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148EFA9-2C6B-4347-9986-E4A225371604}" type="slidenum">
              <a:rPr lang="en-US" altLang="en-US"/>
              <a:pPr/>
              <a:t>‹#›</a:t>
            </a:fld>
            <a:endParaRPr lang="en-US" altLang="en-US"/>
          </a:p>
        </p:txBody>
      </p:sp>
    </p:spTree>
    <p:extLst>
      <p:ext uri="{BB962C8B-B14F-4D97-AF65-F5344CB8AC3E}">
        <p14:creationId xmlns:p14="http://schemas.microsoft.com/office/powerpoint/2010/main" val="327736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A0A0224-4351-4926-A6BC-B66748FC1FC6}" type="slidenum">
              <a:rPr lang="en-US" altLang="en-US"/>
              <a:pPr/>
              <a:t>‹#›</a:t>
            </a:fld>
            <a:endParaRPr lang="en-US" altLang="en-US"/>
          </a:p>
        </p:txBody>
      </p:sp>
    </p:spTree>
    <p:extLst>
      <p:ext uri="{BB962C8B-B14F-4D97-AF65-F5344CB8AC3E}">
        <p14:creationId xmlns:p14="http://schemas.microsoft.com/office/powerpoint/2010/main" val="9431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6913" y="1203325"/>
            <a:ext cx="38100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203325"/>
            <a:ext cx="38100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240AC73-8ABD-4AF6-8FD3-6870F736D80C}" type="slidenum">
              <a:rPr lang="en-US" altLang="en-US"/>
              <a:pPr/>
              <a:t>‹#›</a:t>
            </a:fld>
            <a:endParaRPr lang="en-US" altLang="en-US"/>
          </a:p>
        </p:txBody>
      </p:sp>
    </p:spTree>
    <p:extLst>
      <p:ext uri="{BB962C8B-B14F-4D97-AF65-F5344CB8AC3E}">
        <p14:creationId xmlns:p14="http://schemas.microsoft.com/office/powerpoint/2010/main" val="124901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1337493E-74E5-4EA2-9A77-D88F9B20B752}" type="slidenum">
              <a:rPr lang="en-US" altLang="en-US"/>
              <a:pPr/>
              <a:t>‹#›</a:t>
            </a:fld>
            <a:endParaRPr lang="en-US" altLang="en-US"/>
          </a:p>
        </p:txBody>
      </p:sp>
    </p:spTree>
    <p:extLst>
      <p:ext uri="{BB962C8B-B14F-4D97-AF65-F5344CB8AC3E}">
        <p14:creationId xmlns:p14="http://schemas.microsoft.com/office/powerpoint/2010/main" val="109214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ADE4837D-CDCD-486B-AFEF-DEB5E5AA6F70}" type="slidenum">
              <a:rPr lang="en-US" altLang="en-US"/>
              <a:pPr/>
              <a:t>‹#›</a:t>
            </a:fld>
            <a:endParaRPr lang="en-US" altLang="en-US"/>
          </a:p>
        </p:txBody>
      </p:sp>
    </p:spTree>
    <p:extLst>
      <p:ext uri="{BB962C8B-B14F-4D97-AF65-F5344CB8AC3E}">
        <p14:creationId xmlns:p14="http://schemas.microsoft.com/office/powerpoint/2010/main" val="414520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50BF0F14-39B1-48B3-A660-AABD6FC54DC3}" type="slidenum">
              <a:rPr lang="en-US" altLang="en-US"/>
              <a:pPr/>
              <a:t>‹#›</a:t>
            </a:fld>
            <a:endParaRPr lang="en-US" altLang="en-US"/>
          </a:p>
        </p:txBody>
      </p:sp>
    </p:spTree>
    <p:extLst>
      <p:ext uri="{BB962C8B-B14F-4D97-AF65-F5344CB8AC3E}">
        <p14:creationId xmlns:p14="http://schemas.microsoft.com/office/powerpoint/2010/main" val="303269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6AE31F56-429F-49C6-B565-B645AACC2D90}" type="slidenum">
              <a:rPr lang="en-US" altLang="en-US"/>
              <a:pPr/>
              <a:t>‹#›</a:t>
            </a:fld>
            <a:endParaRPr lang="en-US" altLang="en-US"/>
          </a:p>
        </p:txBody>
      </p:sp>
    </p:spTree>
    <p:extLst>
      <p:ext uri="{BB962C8B-B14F-4D97-AF65-F5344CB8AC3E}">
        <p14:creationId xmlns:p14="http://schemas.microsoft.com/office/powerpoint/2010/main" val="47871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D8808E91-C9A1-4E02-A094-9C944D1F57EF}" type="slidenum">
              <a:rPr lang="en-US" altLang="en-US"/>
              <a:pPr/>
              <a:t>‹#›</a:t>
            </a:fld>
            <a:endParaRPr lang="en-US" altLang="en-US"/>
          </a:p>
        </p:txBody>
      </p:sp>
    </p:spTree>
    <p:extLst>
      <p:ext uri="{BB962C8B-B14F-4D97-AF65-F5344CB8AC3E}">
        <p14:creationId xmlns:p14="http://schemas.microsoft.com/office/powerpoint/2010/main" val="9375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96913" y="1203325"/>
            <a:ext cx="7772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3716" name="Rectangle 4"/>
          <p:cNvSpPr>
            <a:spLocks noGrp="1" noChangeArrowheads="1"/>
          </p:cNvSpPr>
          <p:nvPr>
            <p:ph type="dt" sz="half" idx="2"/>
          </p:nvPr>
        </p:nvSpPr>
        <p:spPr bwMode="auto">
          <a:xfrm>
            <a:off x="304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6" charset="0"/>
                <a:ea typeface="+mn-ea"/>
                <a:cs typeface="+mn-cs"/>
              </a:defRPr>
            </a:lvl1pPr>
          </a:lstStyle>
          <a:p>
            <a:pPr>
              <a:defRPr/>
            </a:pPr>
            <a:endParaRPr lang="en-US"/>
          </a:p>
        </p:txBody>
      </p:sp>
      <p:sp>
        <p:nvSpPr>
          <p:cNvPr id="243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6" charset="0"/>
                <a:ea typeface="+mn-ea"/>
                <a:cs typeface="+mn-cs"/>
              </a:defRPr>
            </a:lvl1pPr>
          </a:lstStyle>
          <a:p>
            <a:pPr>
              <a:defRPr/>
            </a:pPr>
            <a:endParaRPr lang="en-US"/>
          </a:p>
        </p:txBody>
      </p:sp>
      <p:pic>
        <p:nvPicPr>
          <p:cNvPr id="1030"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32800" y="6172200"/>
            <a:ext cx="4318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ChangeArrowheads="1"/>
          </p:cNvSpPr>
          <p:nvPr/>
        </p:nvSpPr>
        <p:spPr bwMode="auto">
          <a:xfrm>
            <a:off x="7221538" y="6400800"/>
            <a:ext cx="954087" cy="276225"/>
          </a:xfrm>
          <a:prstGeom prst="rect">
            <a:avLst/>
          </a:prstGeom>
          <a:noFill/>
          <a:ln w="9525">
            <a:noFill/>
            <a:miter lim="800000"/>
            <a:headEnd/>
            <a:tailEnd/>
          </a:ln>
          <a:effectLst/>
        </p:spPr>
        <p:txBody>
          <a:bodyPr wrap="none">
            <a:spAutoFit/>
          </a:bodyPr>
          <a:lstStyle/>
          <a:p>
            <a:pPr>
              <a:defRPr/>
            </a:pPr>
            <a:r>
              <a:rPr lang="en-US" sz="1200">
                <a:latin typeface="Arial" pitchFamily="-111" charset="0"/>
                <a:ea typeface="+mn-ea"/>
              </a:rPr>
              <a:t>Chapter 6 -</a:t>
            </a:r>
          </a:p>
        </p:txBody>
      </p:sp>
      <p:sp>
        <p:nvSpPr>
          <p:cNvPr id="243720" name="Rectangle 8"/>
          <p:cNvSpPr>
            <a:spLocks noGrp="1" noChangeArrowheads="1"/>
          </p:cNvSpPr>
          <p:nvPr>
            <p:ph type="sldNum" sz="quarter" idx="4"/>
          </p:nvPr>
        </p:nvSpPr>
        <p:spPr bwMode="auto">
          <a:xfrm>
            <a:off x="7670800" y="6403975"/>
            <a:ext cx="1181100"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025B1A83-769C-41B6-8274-6DABFBB5C3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eaLnBrk="0" fontAlgn="base" hangingPunct="0">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youtube.com/watch?v=IoYQ1ddT2MU"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https://www.youtube.com/watch?v=MyksI4O26G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0.wmf"/><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www.youtube.com/watch?v=tmwt6Yaj9yk"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w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image" Target="../media/image6.w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EBADF9B-4E1B-49B3-A904-A6A7BCCC65FA}" type="slidenum">
              <a:rPr lang="en-US" altLang="en-US" sz="1200"/>
              <a:pPr/>
              <a:t>1</a:t>
            </a:fld>
            <a:endParaRPr lang="en-US" altLang="en-US" sz="1200"/>
          </a:p>
        </p:txBody>
      </p:sp>
      <p:sp>
        <p:nvSpPr>
          <p:cNvPr id="16387" name="Rectangle 2"/>
          <p:cNvSpPr>
            <a:spLocks noChangeArrowheads="1"/>
          </p:cNvSpPr>
          <p:nvPr/>
        </p:nvSpPr>
        <p:spPr bwMode="auto">
          <a:xfrm>
            <a:off x="885825" y="1725613"/>
            <a:ext cx="40116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4D4D4D"/>
                </a:solidFill>
              </a:rPr>
              <a:t>ISSUES TO ADDRESS...</a:t>
            </a:r>
          </a:p>
        </p:txBody>
      </p:sp>
      <p:sp>
        <p:nvSpPr>
          <p:cNvPr id="16388" name="Rectangle 3"/>
          <p:cNvSpPr>
            <a:spLocks noChangeArrowheads="1"/>
          </p:cNvSpPr>
          <p:nvPr/>
        </p:nvSpPr>
        <p:spPr bwMode="auto">
          <a:xfrm>
            <a:off x="976313" y="2305050"/>
            <a:ext cx="5921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Stress</a:t>
            </a:r>
            <a:r>
              <a:rPr lang="en-US" altLang="en-US" sz="2200">
                <a:solidFill>
                  <a:srgbClr val="000000"/>
                </a:solidFill>
              </a:rPr>
              <a:t> and </a:t>
            </a:r>
            <a:r>
              <a:rPr lang="en-US" altLang="en-US" sz="2200">
                <a:solidFill>
                  <a:schemeClr val="accent2"/>
                </a:solidFill>
              </a:rPr>
              <a:t>strain</a:t>
            </a:r>
            <a:r>
              <a:rPr lang="en-US" altLang="en-US" sz="2200">
                <a:solidFill>
                  <a:srgbClr val="000000"/>
                </a:solidFill>
              </a:rPr>
              <a:t>:  What are they and why are</a:t>
            </a:r>
          </a:p>
          <a:p>
            <a:r>
              <a:rPr lang="en-US" altLang="en-US" sz="2200">
                <a:solidFill>
                  <a:srgbClr val="000000"/>
                </a:solidFill>
              </a:rPr>
              <a:t>     they used instead of load and deformation?</a:t>
            </a:r>
          </a:p>
        </p:txBody>
      </p:sp>
      <p:sp>
        <p:nvSpPr>
          <p:cNvPr id="16389" name="Rectangle 4"/>
          <p:cNvSpPr>
            <a:spLocks noChangeArrowheads="1"/>
          </p:cNvSpPr>
          <p:nvPr/>
        </p:nvSpPr>
        <p:spPr bwMode="auto">
          <a:xfrm>
            <a:off x="976313" y="3087688"/>
            <a:ext cx="67087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Elastic</a:t>
            </a:r>
            <a:r>
              <a:rPr lang="en-US" altLang="en-US" sz="2200">
                <a:solidFill>
                  <a:srgbClr val="000000"/>
                </a:solidFill>
              </a:rPr>
              <a:t> behavior:  When loads are small, how much </a:t>
            </a:r>
          </a:p>
          <a:p>
            <a:r>
              <a:rPr lang="en-US" altLang="en-US" sz="2200">
                <a:solidFill>
                  <a:srgbClr val="000000"/>
                </a:solidFill>
              </a:rPr>
              <a:t>     deformation occurs?  What materials deform least?</a:t>
            </a:r>
          </a:p>
        </p:txBody>
      </p:sp>
      <p:sp>
        <p:nvSpPr>
          <p:cNvPr id="16390" name="Rectangle 5"/>
          <p:cNvSpPr>
            <a:spLocks noChangeArrowheads="1"/>
          </p:cNvSpPr>
          <p:nvPr/>
        </p:nvSpPr>
        <p:spPr bwMode="auto">
          <a:xfrm>
            <a:off x="976313" y="3870325"/>
            <a:ext cx="66611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Plastic</a:t>
            </a:r>
            <a:r>
              <a:rPr lang="en-US" altLang="en-US" sz="2200">
                <a:solidFill>
                  <a:srgbClr val="000000"/>
                </a:solidFill>
              </a:rPr>
              <a:t> behavior:  At what point does permanent     </a:t>
            </a:r>
            <a:br>
              <a:rPr lang="en-US" altLang="en-US" sz="2200">
                <a:solidFill>
                  <a:srgbClr val="000000"/>
                </a:solidFill>
              </a:rPr>
            </a:br>
            <a:r>
              <a:rPr lang="en-US" altLang="en-US" sz="2200">
                <a:solidFill>
                  <a:srgbClr val="000000"/>
                </a:solidFill>
              </a:rPr>
              <a:t>     deformation occur?  What materials are most </a:t>
            </a:r>
            <a:br>
              <a:rPr lang="en-US" altLang="en-US" sz="2200">
                <a:solidFill>
                  <a:srgbClr val="000000"/>
                </a:solidFill>
              </a:rPr>
            </a:br>
            <a:r>
              <a:rPr lang="en-US" altLang="en-US" sz="2200">
                <a:solidFill>
                  <a:srgbClr val="000000"/>
                </a:solidFill>
              </a:rPr>
              <a:t>     resistant to permanent deformation?</a:t>
            </a:r>
          </a:p>
        </p:txBody>
      </p:sp>
      <p:sp>
        <p:nvSpPr>
          <p:cNvPr id="16391" name="Rectangle 7"/>
          <p:cNvSpPr>
            <a:spLocks noChangeArrowheads="1"/>
          </p:cNvSpPr>
          <p:nvPr/>
        </p:nvSpPr>
        <p:spPr bwMode="auto">
          <a:xfrm>
            <a:off x="976313" y="4987925"/>
            <a:ext cx="62944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Toughness</a:t>
            </a:r>
            <a:r>
              <a:rPr lang="en-US" altLang="en-US" sz="2200">
                <a:solidFill>
                  <a:srgbClr val="000000"/>
                </a:solidFill>
              </a:rPr>
              <a:t> and </a:t>
            </a:r>
            <a:r>
              <a:rPr lang="en-US" altLang="en-US" sz="2200">
                <a:solidFill>
                  <a:schemeClr val="accent2"/>
                </a:solidFill>
              </a:rPr>
              <a:t>ductility</a:t>
            </a:r>
            <a:r>
              <a:rPr lang="en-US" altLang="en-US" sz="2200">
                <a:solidFill>
                  <a:srgbClr val="000000"/>
                </a:solidFill>
              </a:rPr>
              <a:t>:  What are they and how</a:t>
            </a:r>
          </a:p>
          <a:p>
            <a:r>
              <a:rPr lang="en-US" altLang="en-US" sz="2200">
                <a:solidFill>
                  <a:srgbClr val="000000"/>
                </a:solidFill>
              </a:rPr>
              <a:t>     do we measure them?</a:t>
            </a:r>
          </a:p>
        </p:txBody>
      </p:sp>
      <p:sp>
        <p:nvSpPr>
          <p:cNvPr id="16392" name="Rectangle 8"/>
          <p:cNvSpPr>
            <a:spLocks noGrp="1" noChangeArrowheads="1"/>
          </p:cNvSpPr>
          <p:nvPr>
            <p:ph type="title" idx="4294967295"/>
          </p:nvPr>
        </p:nvSpPr>
        <p:spPr>
          <a:xfrm>
            <a:off x="700088" y="581025"/>
            <a:ext cx="7772400" cy="533400"/>
          </a:xfrm>
        </p:spPr>
        <p:txBody>
          <a:bodyPr/>
          <a:lstStyle/>
          <a:p>
            <a:r>
              <a:rPr lang="en-US" altLang="en-US" smtClean="0">
                <a:ea typeface="ＭＳ Ｐゴシック" charset="-128"/>
              </a:rPr>
              <a:t>Chapter 6:  </a:t>
            </a:r>
            <a:br>
              <a:rPr lang="en-US" altLang="en-US" smtClean="0">
                <a:ea typeface="ＭＳ Ｐゴシック" charset="-128"/>
              </a:rPr>
            </a:br>
            <a:r>
              <a:rPr lang="en-US" altLang="en-US" smtClean="0">
                <a:ea typeface="ＭＳ Ｐゴシック" charset="-128"/>
              </a:rPr>
              <a:t> Mechanical Properties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D8FC022-F933-4654-9AD3-CEDA34FE0C00}" type="slidenum">
              <a:rPr lang="en-US" altLang="en-US" sz="1200"/>
              <a:pPr/>
              <a:t>10</a:t>
            </a:fld>
            <a:endParaRPr lang="en-US" altLang="en-US" sz="1200"/>
          </a:p>
        </p:txBody>
      </p:sp>
      <p:sp>
        <p:nvSpPr>
          <p:cNvPr id="34819" name="Rectangle 2"/>
          <p:cNvSpPr>
            <a:spLocks noGrp="1" noChangeArrowheads="1"/>
          </p:cNvSpPr>
          <p:nvPr>
            <p:ph type="title"/>
          </p:nvPr>
        </p:nvSpPr>
        <p:spPr/>
        <p:txBody>
          <a:bodyPr/>
          <a:lstStyle/>
          <a:p>
            <a:r>
              <a:rPr lang="en-US" altLang="en-US" sz="3200" smtClean="0">
                <a:ea typeface="ＭＳ Ｐゴシック" charset="-128"/>
              </a:rPr>
              <a:t>Linear Elastic Properties</a:t>
            </a:r>
          </a:p>
        </p:txBody>
      </p:sp>
      <p:sp>
        <p:nvSpPr>
          <p:cNvPr id="34820" name="Rectangle 4"/>
          <p:cNvSpPr>
            <a:spLocks noChangeArrowheads="1"/>
          </p:cNvSpPr>
          <p:nvPr/>
        </p:nvSpPr>
        <p:spPr bwMode="auto">
          <a:xfrm>
            <a:off x="609600" y="1219200"/>
            <a:ext cx="4191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Modulus of Elasticity, </a:t>
            </a:r>
            <a:r>
              <a:rPr lang="en-US" altLang="en-US" b="1" i="1">
                <a:solidFill>
                  <a:schemeClr val="accent2"/>
                </a:solidFill>
              </a:rPr>
              <a:t>E</a:t>
            </a:r>
            <a:r>
              <a:rPr lang="en-US" altLang="en-US" b="1"/>
              <a:t>:</a:t>
            </a:r>
            <a:endParaRPr lang="en-US" altLang="en-US" sz="1800" b="1"/>
          </a:p>
          <a:p>
            <a:r>
              <a:rPr lang="en-US" altLang="en-US" sz="1800" b="1"/>
              <a:t>    (also known as Young's modulus)</a:t>
            </a:r>
            <a:endParaRPr lang="en-US" altLang="en-US" b="1"/>
          </a:p>
        </p:txBody>
      </p:sp>
      <p:grpSp>
        <p:nvGrpSpPr>
          <p:cNvPr id="34821" name="Group 51"/>
          <p:cNvGrpSpPr>
            <a:grpSpLocks/>
          </p:cNvGrpSpPr>
          <p:nvPr/>
        </p:nvGrpSpPr>
        <p:grpSpPr bwMode="auto">
          <a:xfrm>
            <a:off x="609600" y="2047875"/>
            <a:ext cx="4191000" cy="946150"/>
            <a:chOff x="391" y="1290"/>
            <a:chExt cx="2640" cy="596"/>
          </a:xfrm>
        </p:grpSpPr>
        <p:sp>
          <p:nvSpPr>
            <p:cNvPr id="34856" name="Rectangle 5"/>
            <p:cNvSpPr>
              <a:spLocks noChangeArrowheads="1"/>
            </p:cNvSpPr>
            <p:nvPr/>
          </p:nvSpPr>
          <p:spPr bwMode="auto">
            <a:xfrm>
              <a:off x="391" y="1290"/>
              <a:ext cx="26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Hooke's Law</a:t>
              </a:r>
              <a:r>
                <a:rPr lang="en-US" altLang="en-US" b="1"/>
                <a:t>:</a:t>
              </a:r>
            </a:p>
          </p:txBody>
        </p:sp>
        <p:sp>
          <p:nvSpPr>
            <p:cNvPr id="34857" name="Rectangle 6"/>
            <p:cNvSpPr>
              <a:spLocks noChangeArrowheads="1"/>
            </p:cNvSpPr>
            <p:nvPr/>
          </p:nvSpPr>
          <p:spPr bwMode="auto">
            <a:xfrm>
              <a:off x="919" y="1559"/>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latin typeface="Symbol" charset="2"/>
                </a:rPr>
                <a:t>s</a:t>
              </a:r>
              <a:r>
                <a:rPr lang="en-US" altLang="en-US" sz="2800"/>
                <a:t> = </a:t>
              </a:r>
              <a:r>
                <a:rPr lang="en-US" altLang="en-US" sz="2800" i="1">
                  <a:solidFill>
                    <a:schemeClr val="accent2"/>
                  </a:solidFill>
                </a:rPr>
                <a:t>E</a:t>
              </a:r>
              <a:r>
                <a:rPr lang="en-US" altLang="en-US" sz="2800"/>
                <a:t> </a:t>
              </a:r>
              <a:r>
                <a:rPr lang="en-US" altLang="en-US" sz="2800">
                  <a:latin typeface="Symbol" charset="2"/>
                </a:rPr>
                <a:t>e</a:t>
              </a:r>
            </a:p>
          </p:txBody>
        </p:sp>
      </p:grpSp>
      <p:grpSp>
        <p:nvGrpSpPr>
          <p:cNvPr id="34822" name="Group 57"/>
          <p:cNvGrpSpPr>
            <a:grpSpLocks/>
          </p:cNvGrpSpPr>
          <p:nvPr/>
        </p:nvGrpSpPr>
        <p:grpSpPr bwMode="auto">
          <a:xfrm>
            <a:off x="2489200" y="2570163"/>
            <a:ext cx="3719513" cy="3400425"/>
            <a:chOff x="1568" y="1619"/>
            <a:chExt cx="2343" cy="2142"/>
          </a:xfrm>
        </p:grpSpPr>
        <p:sp>
          <p:nvSpPr>
            <p:cNvPr id="34837" name="Line 52"/>
            <p:cNvSpPr>
              <a:spLocks noChangeShapeType="1"/>
            </p:cNvSpPr>
            <p:nvPr/>
          </p:nvSpPr>
          <p:spPr bwMode="auto">
            <a:xfrm>
              <a:off x="2406" y="2676"/>
              <a:ext cx="519"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54"/>
            <p:cNvSpPr>
              <a:spLocks noChangeShapeType="1"/>
            </p:cNvSpPr>
            <p:nvPr/>
          </p:nvSpPr>
          <p:spPr bwMode="auto">
            <a:xfrm>
              <a:off x="2918" y="1992"/>
              <a:ext cx="0" cy="68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Rectangle 8"/>
            <p:cNvSpPr>
              <a:spLocks noChangeArrowheads="1"/>
            </p:cNvSpPr>
            <p:nvPr/>
          </p:nvSpPr>
          <p:spPr bwMode="auto">
            <a:xfrm>
              <a:off x="2227" y="1619"/>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sz="2800">
                <a:latin typeface="Times" charset="0"/>
              </a:endParaRPr>
            </a:p>
          </p:txBody>
        </p:sp>
        <p:grpSp>
          <p:nvGrpSpPr>
            <p:cNvPr id="34840" name="Group 9"/>
            <p:cNvGrpSpPr>
              <a:grpSpLocks/>
            </p:cNvGrpSpPr>
            <p:nvPr/>
          </p:nvGrpSpPr>
          <p:grpSpPr bwMode="auto">
            <a:xfrm>
              <a:off x="2209" y="1895"/>
              <a:ext cx="156" cy="1793"/>
              <a:chOff x="3304" y="960"/>
              <a:chExt cx="80" cy="976"/>
            </a:xfrm>
          </p:grpSpPr>
          <p:sp>
            <p:nvSpPr>
              <p:cNvPr id="34854" name="Freeform 10"/>
              <p:cNvSpPr>
                <a:spLocks/>
              </p:cNvSpPr>
              <p:nvPr/>
            </p:nvSpPr>
            <p:spPr bwMode="auto">
              <a:xfrm>
                <a:off x="3304" y="960"/>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55" name="Line 11"/>
              <p:cNvSpPr>
                <a:spLocks noChangeShapeType="1"/>
              </p:cNvSpPr>
              <p:nvPr/>
            </p:nvSpPr>
            <p:spPr bwMode="auto">
              <a:xfrm flipV="1">
                <a:off x="3344" y="1016"/>
                <a:ext cx="1"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1" name="Group 12"/>
            <p:cNvGrpSpPr>
              <a:grpSpLocks/>
            </p:cNvGrpSpPr>
            <p:nvPr/>
          </p:nvGrpSpPr>
          <p:grpSpPr bwMode="auto">
            <a:xfrm>
              <a:off x="1568" y="2747"/>
              <a:ext cx="2157" cy="147"/>
              <a:chOff x="2976" y="1424"/>
              <a:chExt cx="1104" cy="80"/>
            </a:xfrm>
          </p:grpSpPr>
          <p:sp>
            <p:nvSpPr>
              <p:cNvPr id="34852" name="Freeform 13"/>
              <p:cNvSpPr>
                <a:spLocks/>
              </p:cNvSpPr>
              <p:nvPr/>
            </p:nvSpPr>
            <p:spPr bwMode="auto">
              <a:xfrm>
                <a:off x="3992" y="1424"/>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53" name="Line 14"/>
              <p:cNvSpPr>
                <a:spLocks noChangeShapeType="1"/>
              </p:cNvSpPr>
              <p:nvPr/>
            </p:nvSpPr>
            <p:spPr bwMode="auto">
              <a:xfrm>
                <a:off x="2976" y="1464"/>
                <a:ext cx="104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2" name="Group 15"/>
            <p:cNvGrpSpPr>
              <a:grpSpLocks/>
            </p:cNvGrpSpPr>
            <p:nvPr/>
          </p:nvGrpSpPr>
          <p:grpSpPr bwMode="auto">
            <a:xfrm>
              <a:off x="1568" y="2262"/>
              <a:ext cx="1141" cy="1499"/>
              <a:chOff x="2976" y="1160"/>
              <a:chExt cx="584" cy="816"/>
            </a:xfrm>
          </p:grpSpPr>
          <p:sp>
            <p:nvSpPr>
              <p:cNvPr id="34850" name="Freeform 16"/>
              <p:cNvSpPr>
                <a:spLocks/>
              </p:cNvSpPr>
              <p:nvPr/>
            </p:nvSpPr>
            <p:spPr bwMode="auto">
              <a:xfrm>
                <a:off x="3464" y="1160"/>
                <a:ext cx="96" cy="112"/>
              </a:xfrm>
              <a:custGeom>
                <a:avLst/>
                <a:gdLst>
                  <a:gd name="T0" fmla="*/ 96 w 96"/>
                  <a:gd name="T1" fmla="*/ 0 h 112"/>
                  <a:gd name="T2" fmla="*/ 72 w 96"/>
                  <a:gd name="T3" fmla="*/ 112 h 112"/>
                  <a:gd name="T4" fmla="*/ 56 w 96"/>
                  <a:gd name="T5" fmla="*/ 56 h 112"/>
                  <a:gd name="T6" fmla="*/ 0 w 96"/>
                  <a:gd name="T7" fmla="*/ 56 h 112"/>
                  <a:gd name="T8" fmla="*/ 96 w 96"/>
                  <a:gd name="T9" fmla="*/ 0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96" y="0"/>
                    </a:moveTo>
                    <a:lnTo>
                      <a:pt x="72" y="112"/>
                    </a:lnTo>
                    <a:lnTo>
                      <a:pt x="56" y="56"/>
                    </a:lnTo>
                    <a:lnTo>
                      <a:pt x="0" y="56"/>
                    </a:lnTo>
                    <a:lnTo>
                      <a:pt x="96" y="0"/>
                    </a:lnTo>
                    <a:close/>
                  </a:path>
                </a:pathLst>
              </a:custGeom>
              <a:solidFill>
                <a:schemeClr val="tx2"/>
              </a:solidFill>
              <a:ln w="28575">
                <a:solidFill>
                  <a:schemeClr val="tx2"/>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51" name="Line 17"/>
              <p:cNvSpPr>
                <a:spLocks noChangeShapeType="1"/>
              </p:cNvSpPr>
              <p:nvPr/>
            </p:nvSpPr>
            <p:spPr bwMode="auto">
              <a:xfrm flipV="1">
                <a:off x="2976" y="1216"/>
                <a:ext cx="544" cy="76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3" name="Group 18"/>
            <p:cNvGrpSpPr>
              <a:grpSpLocks/>
            </p:cNvGrpSpPr>
            <p:nvPr/>
          </p:nvGrpSpPr>
          <p:grpSpPr bwMode="auto">
            <a:xfrm>
              <a:off x="1959" y="1741"/>
              <a:ext cx="1141" cy="1513"/>
              <a:chOff x="3176" y="880"/>
              <a:chExt cx="584" cy="824"/>
            </a:xfrm>
          </p:grpSpPr>
          <p:sp>
            <p:nvSpPr>
              <p:cNvPr id="34848" name="Freeform 19"/>
              <p:cNvSpPr>
                <a:spLocks/>
              </p:cNvSpPr>
              <p:nvPr/>
            </p:nvSpPr>
            <p:spPr bwMode="auto">
              <a:xfrm>
                <a:off x="3176" y="1592"/>
                <a:ext cx="96" cy="112"/>
              </a:xfrm>
              <a:custGeom>
                <a:avLst/>
                <a:gdLst>
                  <a:gd name="T0" fmla="*/ 0 w 96"/>
                  <a:gd name="T1" fmla="*/ 112 h 112"/>
                  <a:gd name="T2" fmla="*/ 24 w 96"/>
                  <a:gd name="T3" fmla="*/ 0 h 112"/>
                  <a:gd name="T4" fmla="*/ 40 w 96"/>
                  <a:gd name="T5" fmla="*/ 56 h 112"/>
                  <a:gd name="T6" fmla="*/ 96 w 96"/>
                  <a:gd name="T7" fmla="*/ 56 h 112"/>
                  <a:gd name="T8" fmla="*/ 0 w 96"/>
                  <a:gd name="T9" fmla="*/ 11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0" y="112"/>
                    </a:moveTo>
                    <a:lnTo>
                      <a:pt x="24" y="0"/>
                    </a:lnTo>
                    <a:lnTo>
                      <a:pt x="40" y="56"/>
                    </a:lnTo>
                    <a:lnTo>
                      <a:pt x="96" y="56"/>
                    </a:lnTo>
                    <a:lnTo>
                      <a:pt x="0" y="112"/>
                    </a:lnTo>
                    <a:close/>
                  </a:path>
                </a:pathLst>
              </a:custGeom>
              <a:solidFill>
                <a:schemeClr val="tx2"/>
              </a:solidFill>
              <a:ln w="28575">
                <a:solidFill>
                  <a:schemeClr val="tx2"/>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49" name="Line 20"/>
              <p:cNvSpPr>
                <a:spLocks noChangeShapeType="1"/>
              </p:cNvSpPr>
              <p:nvPr/>
            </p:nvSpPr>
            <p:spPr bwMode="auto">
              <a:xfrm flipV="1">
                <a:off x="3216" y="880"/>
                <a:ext cx="544" cy="76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44" name="Rectangle 21"/>
            <p:cNvSpPr>
              <a:spLocks noChangeArrowheads="1"/>
            </p:cNvSpPr>
            <p:nvPr/>
          </p:nvSpPr>
          <p:spPr bwMode="auto">
            <a:xfrm>
              <a:off x="2349" y="2865"/>
              <a:ext cx="6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990000"/>
                  </a:solidFill>
                </a:rPr>
                <a:t>Linear- </a:t>
              </a:r>
              <a:endParaRPr lang="en-US" altLang="en-US">
                <a:latin typeface="Times" charset="0"/>
              </a:endParaRPr>
            </a:p>
          </p:txBody>
        </p:sp>
        <p:sp>
          <p:nvSpPr>
            <p:cNvPr id="34845" name="Rectangle 22"/>
            <p:cNvSpPr>
              <a:spLocks noChangeArrowheads="1"/>
            </p:cNvSpPr>
            <p:nvPr/>
          </p:nvSpPr>
          <p:spPr bwMode="auto">
            <a:xfrm>
              <a:off x="2356" y="3096"/>
              <a:ext cx="5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990000"/>
                  </a:solidFill>
                </a:rPr>
                <a:t>elastic</a:t>
              </a:r>
              <a:endParaRPr lang="en-US" altLang="en-US">
                <a:latin typeface="Times" charset="0"/>
              </a:endParaRPr>
            </a:p>
          </p:txBody>
        </p:sp>
        <p:sp>
          <p:nvSpPr>
            <p:cNvPr id="34846" name="Rectangle 35"/>
            <p:cNvSpPr>
              <a:spLocks noChangeArrowheads="1"/>
            </p:cNvSpPr>
            <p:nvPr/>
          </p:nvSpPr>
          <p:spPr bwMode="auto">
            <a:xfrm>
              <a:off x="2967" y="2130"/>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33FF"/>
                  </a:solidFill>
                </a:rPr>
                <a:t>E</a:t>
              </a:r>
              <a:endParaRPr lang="en-US" altLang="en-US" i="1">
                <a:latin typeface="Times" charset="0"/>
              </a:endParaRPr>
            </a:p>
          </p:txBody>
        </p:sp>
        <p:sp>
          <p:nvSpPr>
            <p:cNvPr id="34847" name="Rectangle 36"/>
            <p:cNvSpPr>
              <a:spLocks noChangeArrowheads="1"/>
            </p:cNvSpPr>
            <p:nvPr/>
          </p:nvSpPr>
          <p:spPr bwMode="auto">
            <a:xfrm>
              <a:off x="3813" y="2632"/>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sz="2800">
                <a:latin typeface="Times" charset="0"/>
              </a:endParaRPr>
            </a:p>
          </p:txBody>
        </p:sp>
      </p:grpSp>
      <p:grpSp>
        <p:nvGrpSpPr>
          <p:cNvPr id="34823" name="Group 37"/>
          <p:cNvGrpSpPr>
            <a:grpSpLocks/>
          </p:cNvGrpSpPr>
          <p:nvPr/>
        </p:nvGrpSpPr>
        <p:grpSpPr bwMode="auto">
          <a:xfrm>
            <a:off x="6921500" y="2743200"/>
            <a:ext cx="1006475" cy="3267075"/>
            <a:chOff x="4504" y="944"/>
            <a:chExt cx="728" cy="2365"/>
          </a:xfrm>
        </p:grpSpPr>
        <p:grpSp>
          <p:nvGrpSpPr>
            <p:cNvPr id="34824" name="Group 38"/>
            <p:cNvGrpSpPr>
              <a:grpSpLocks/>
            </p:cNvGrpSpPr>
            <p:nvPr/>
          </p:nvGrpSpPr>
          <p:grpSpPr bwMode="auto">
            <a:xfrm>
              <a:off x="4808" y="1016"/>
              <a:ext cx="112" cy="288"/>
              <a:chOff x="4808" y="1008"/>
              <a:chExt cx="112" cy="288"/>
            </a:xfrm>
          </p:grpSpPr>
          <p:sp>
            <p:nvSpPr>
              <p:cNvPr id="34835" name="Freeform 39"/>
              <p:cNvSpPr>
                <a:spLocks/>
              </p:cNvSpPr>
              <p:nvPr/>
            </p:nvSpPr>
            <p:spPr bwMode="auto">
              <a:xfrm>
                <a:off x="4808" y="1008"/>
                <a:ext cx="112" cy="120"/>
              </a:xfrm>
              <a:custGeom>
                <a:avLst/>
                <a:gdLst>
                  <a:gd name="T0" fmla="*/ 56 w 112"/>
                  <a:gd name="T1" fmla="*/ 0 h 120"/>
                  <a:gd name="T2" fmla="*/ 112 w 112"/>
                  <a:gd name="T3" fmla="*/ 120 h 120"/>
                  <a:gd name="T4" fmla="*/ 56 w 112"/>
                  <a:gd name="T5" fmla="*/ 80 h 120"/>
                  <a:gd name="T6" fmla="*/ 0 w 112"/>
                  <a:gd name="T7" fmla="*/ 120 h 120"/>
                  <a:gd name="T8" fmla="*/ 56 w 112"/>
                  <a:gd name="T9" fmla="*/ 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0"/>
                    </a:moveTo>
                    <a:lnTo>
                      <a:pt x="112" y="120"/>
                    </a:lnTo>
                    <a:lnTo>
                      <a:pt x="56" y="80"/>
                    </a:lnTo>
                    <a:lnTo>
                      <a:pt x="0" y="120"/>
                    </a:lnTo>
                    <a:lnTo>
                      <a:pt x="56" y="0"/>
                    </a:lnTo>
                    <a:close/>
                  </a:path>
                </a:pathLst>
              </a:custGeom>
              <a:solidFill>
                <a:srgbClr val="555555"/>
              </a:solidFill>
              <a:ln w="12700">
                <a:solidFill>
                  <a:srgbClr val="555555"/>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36" name="Line 40"/>
              <p:cNvSpPr>
                <a:spLocks noChangeShapeType="1"/>
              </p:cNvSpPr>
              <p:nvPr/>
            </p:nvSpPr>
            <p:spPr bwMode="auto">
              <a:xfrm>
                <a:off x="4864" y="1088"/>
                <a:ext cx="1" cy="208"/>
              </a:xfrm>
              <a:prstGeom prst="line">
                <a:avLst/>
              </a:prstGeom>
              <a:noFill/>
              <a:ln w="38100">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5" name="Group 41"/>
            <p:cNvGrpSpPr>
              <a:grpSpLocks/>
            </p:cNvGrpSpPr>
            <p:nvPr/>
          </p:nvGrpSpPr>
          <p:grpSpPr bwMode="auto">
            <a:xfrm>
              <a:off x="4800" y="2352"/>
              <a:ext cx="112" cy="288"/>
              <a:chOff x="4800" y="2352"/>
              <a:chExt cx="112" cy="288"/>
            </a:xfrm>
          </p:grpSpPr>
          <p:sp>
            <p:nvSpPr>
              <p:cNvPr id="34833" name="Freeform 42"/>
              <p:cNvSpPr>
                <a:spLocks/>
              </p:cNvSpPr>
              <p:nvPr/>
            </p:nvSpPr>
            <p:spPr bwMode="auto">
              <a:xfrm>
                <a:off x="4800" y="2520"/>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555555"/>
              </a:solidFill>
              <a:ln w="12700">
                <a:solidFill>
                  <a:srgbClr val="555555"/>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34" name="Line 43"/>
              <p:cNvSpPr>
                <a:spLocks noChangeShapeType="1"/>
              </p:cNvSpPr>
              <p:nvPr/>
            </p:nvSpPr>
            <p:spPr bwMode="auto">
              <a:xfrm flipV="1">
                <a:off x="4856" y="2352"/>
                <a:ext cx="1" cy="208"/>
              </a:xfrm>
              <a:prstGeom prst="line">
                <a:avLst/>
              </a:prstGeom>
              <a:noFill/>
              <a:ln w="38100">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26" name="Rectangle 44"/>
            <p:cNvSpPr>
              <a:spLocks noChangeArrowheads="1"/>
            </p:cNvSpPr>
            <p:nvPr/>
          </p:nvSpPr>
          <p:spPr bwMode="auto">
            <a:xfrm>
              <a:off x="4504" y="1472"/>
              <a:ext cx="728" cy="72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27" name="Rectangle 45"/>
            <p:cNvSpPr>
              <a:spLocks noChangeArrowheads="1"/>
            </p:cNvSpPr>
            <p:nvPr/>
          </p:nvSpPr>
          <p:spPr bwMode="auto">
            <a:xfrm>
              <a:off x="4608" y="1312"/>
              <a:ext cx="528" cy="1040"/>
            </a:xfrm>
            <a:prstGeom prst="rect">
              <a:avLst/>
            </a:prstGeom>
            <a:noFill/>
            <a:ln w="25400">
              <a:solidFill>
                <a:srgbClr val="555555"/>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828" name="Rectangle 46"/>
            <p:cNvSpPr>
              <a:spLocks noChangeArrowheads="1"/>
            </p:cNvSpPr>
            <p:nvPr/>
          </p:nvSpPr>
          <p:spPr bwMode="auto">
            <a:xfrm>
              <a:off x="4952" y="944"/>
              <a:ext cx="1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555555"/>
                  </a:solidFill>
                </a:rPr>
                <a:t>F</a:t>
              </a:r>
              <a:endParaRPr lang="en-US" altLang="en-US" i="1"/>
            </a:p>
          </p:txBody>
        </p:sp>
        <p:sp>
          <p:nvSpPr>
            <p:cNvPr id="34829" name="Rectangle 47"/>
            <p:cNvSpPr>
              <a:spLocks noChangeArrowheads="1"/>
            </p:cNvSpPr>
            <p:nvPr/>
          </p:nvSpPr>
          <p:spPr bwMode="auto">
            <a:xfrm>
              <a:off x="4936" y="2456"/>
              <a:ext cx="15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555555"/>
                  </a:solidFill>
                </a:rPr>
                <a:t>F</a:t>
              </a:r>
              <a:endParaRPr lang="en-US" altLang="en-US" i="1"/>
            </a:p>
          </p:txBody>
        </p:sp>
        <p:sp>
          <p:nvSpPr>
            <p:cNvPr id="34830" name="Rectangle 48"/>
            <p:cNvSpPr>
              <a:spLocks noChangeArrowheads="1"/>
            </p:cNvSpPr>
            <p:nvPr/>
          </p:nvSpPr>
          <p:spPr bwMode="auto">
            <a:xfrm>
              <a:off x="4560" y="2719"/>
              <a:ext cx="5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555555"/>
                  </a:solidFill>
                </a:rPr>
                <a:t>simple </a:t>
              </a:r>
              <a:endParaRPr lang="en-US" altLang="en-US"/>
            </a:p>
          </p:txBody>
        </p:sp>
        <p:sp>
          <p:nvSpPr>
            <p:cNvPr id="34831" name="Rectangle 49"/>
            <p:cNvSpPr>
              <a:spLocks noChangeArrowheads="1"/>
            </p:cNvSpPr>
            <p:nvPr/>
          </p:nvSpPr>
          <p:spPr bwMode="auto">
            <a:xfrm>
              <a:off x="4560" y="2904"/>
              <a:ext cx="6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555555"/>
                  </a:solidFill>
                </a:rPr>
                <a:t>tension </a:t>
              </a:r>
              <a:endParaRPr lang="en-US" altLang="en-US"/>
            </a:p>
          </p:txBody>
        </p:sp>
        <p:sp>
          <p:nvSpPr>
            <p:cNvPr id="34832" name="Rectangle 50"/>
            <p:cNvSpPr>
              <a:spLocks noChangeArrowheads="1"/>
            </p:cNvSpPr>
            <p:nvPr/>
          </p:nvSpPr>
          <p:spPr bwMode="auto">
            <a:xfrm>
              <a:off x="4560" y="3088"/>
              <a:ext cx="2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555555"/>
                  </a:solidFill>
                </a:rPr>
                <a:t>test</a:t>
              </a:r>
              <a:endParaRPr lang="en-US" altLang="en-US"/>
            </a:p>
          </p:txBody>
        </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and Shear Moduli</a:t>
            </a:r>
            <a:endParaRPr lang="en-US" dirty="0"/>
          </a:p>
        </p:txBody>
      </p:sp>
      <p:sp>
        <p:nvSpPr>
          <p:cNvPr id="4" name="Slide Number Placeholder 3"/>
          <p:cNvSpPr>
            <a:spLocks noGrp="1"/>
          </p:cNvSpPr>
          <p:nvPr>
            <p:ph type="sldNum" sz="quarter" idx="12"/>
          </p:nvPr>
        </p:nvSpPr>
        <p:spPr/>
        <p:txBody>
          <a:bodyPr/>
          <a:lstStyle/>
          <a:p>
            <a:fld id="{3148EFA9-2C6B-4347-9986-E4A225371604}" type="slidenum">
              <a:rPr lang="en-US" altLang="en-US" smtClean="0"/>
              <a:pPr/>
              <a:t>11</a:t>
            </a:fld>
            <a:endParaRPr lang="en-US" altLang="en-US"/>
          </a:p>
        </p:txBody>
      </p:sp>
      <p:pic>
        <p:nvPicPr>
          <p:cNvPr id="5" name="Picture 1" descr="table_06_01.jpg"/>
          <p:cNvPicPr>
            <a:picLocks noChangeAspect="1"/>
          </p:cNvPicPr>
          <p:nvPr>
            <p:custDataLst>
              <p:tags r:id="rId1"/>
            </p:custDataLst>
          </p:nvPr>
        </p:nvPicPr>
        <p:blipFill>
          <a:blip r:embed="rId3" cstate="print"/>
          <a:srcRect/>
          <a:stretch>
            <a:fillRect/>
          </a:stretch>
        </p:blipFill>
        <p:spPr bwMode="auto">
          <a:xfrm>
            <a:off x="876300" y="1676400"/>
            <a:ext cx="7407275" cy="350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620" y="0"/>
            <a:ext cx="7772400" cy="533400"/>
          </a:xfrm>
        </p:spPr>
        <p:txBody>
          <a:bodyPr/>
          <a:lstStyle/>
          <a:p>
            <a:r>
              <a:rPr lang="en-US" dirty="0" smtClean="0"/>
              <a:t>Problems</a:t>
            </a:r>
            <a:endParaRPr lang="en-US" dirty="0"/>
          </a:p>
        </p:txBody>
      </p:sp>
      <p:sp>
        <p:nvSpPr>
          <p:cNvPr id="4" name="Slide Number Placeholder 3"/>
          <p:cNvSpPr>
            <a:spLocks noGrp="1"/>
          </p:cNvSpPr>
          <p:nvPr>
            <p:ph type="sldNum" sz="quarter" idx="12"/>
          </p:nvPr>
        </p:nvSpPr>
        <p:spPr/>
        <p:txBody>
          <a:bodyPr/>
          <a:lstStyle/>
          <a:p>
            <a:fld id="{3148EFA9-2C6B-4347-9986-E4A225371604}" type="slidenum">
              <a:rPr lang="en-US" altLang="en-US" smtClean="0"/>
              <a:pPr/>
              <a:t>12</a:t>
            </a:fld>
            <a:endParaRPr lang="en-US" altLang="en-US"/>
          </a:p>
        </p:txBody>
      </p:sp>
      <p:sp>
        <p:nvSpPr>
          <p:cNvPr id="5" name="Rectangle 4"/>
          <p:cNvSpPr/>
          <p:nvPr/>
        </p:nvSpPr>
        <p:spPr>
          <a:xfrm>
            <a:off x="196553" y="564993"/>
            <a:ext cx="8870535" cy="5632311"/>
          </a:xfrm>
          <a:prstGeom prst="rect">
            <a:avLst/>
          </a:prstGeom>
        </p:spPr>
        <p:txBody>
          <a:bodyPr wrap="square">
            <a:spAutoFit/>
          </a:bodyPr>
          <a:lstStyle/>
          <a:p>
            <a:r>
              <a:rPr lang="en-US" dirty="0"/>
              <a:t>6.3  </a:t>
            </a:r>
            <a:r>
              <a:rPr lang="en-US" i="1" dirty="0"/>
              <a:t>A specimen of aluminum having a rectangular cross section 10 mm </a:t>
            </a:r>
            <a:r>
              <a:rPr lang="en-US" i="1" dirty="0">
                <a:sym typeface="Symbol"/>
              </a:rPr>
              <a:t></a:t>
            </a:r>
            <a:r>
              <a:rPr lang="en-US" i="1" dirty="0"/>
              <a:t> 12.7 mm (0.4 in. </a:t>
            </a:r>
            <a:r>
              <a:rPr lang="en-US" i="1" dirty="0">
                <a:sym typeface="Symbol"/>
              </a:rPr>
              <a:t></a:t>
            </a:r>
            <a:r>
              <a:rPr lang="en-US" i="1" dirty="0"/>
              <a:t> 0.5 in.) is pulled in tension with 35,500 N (8000 </a:t>
            </a:r>
            <a:r>
              <a:rPr lang="en-US" i="1" dirty="0" err="1"/>
              <a:t>lb</a:t>
            </a:r>
            <a:r>
              <a:rPr lang="en-US" i="1" baseline="-25000" dirty="0" err="1"/>
              <a:t>f</a:t>
            </a:r>
            <a:r>
              <a:rPr lang="en-US" i="1" dirty="0"/>
              <a:t>) force, producing only elastic deformation.  Calculate the resulting strain</a:t>
            </a:r>
            <a:r>
              <a:rPr lang="en-US" i="1" dirty="0" smtClean="0"/>
              <a:t>.</a:t>
            </a:r>
          </a:p>
          <a:p>
            <a:endParaRPr lang="en-US" i="1" dirty="0"/>
          </a:p>
          <a:p>
            <a:endParaRPr lang="en-US" i="1" dirty="0" smtClean="0"/>
          </a:p>
          <a:p>
            <a:endParaRPr lang="en-US" i="1" dirty="0"/>
          </a:p>
          <a:p>
            <a:endParaRPr lang="en-US" i="1" dirty="0" smtClean="0"/>
          </a:p>
          <a:p>
            <a:endParaRPr lang="en-US" i="1" dirty="0"/>
          </a:p>
          <a:p>
            <a:r>
              <a:rPr lang="en-US" dirty="0"/>
              <a:t>6.5  </a:t>
            </a:r>
            <a:r>
              <a:rPr lang="en-US" i="1" dirty="0"/>
              <a:t>A steel bar 100 mm (4.0 in.) long and having a square cross section 20 mm (0.8 in.) on an edge is pulled in tension with a load of 89,000 N (20,000 </a:t>
            </a:r>
            <a:r>
              <a:rPr lang="en-US" i="1" dirty="0" err="1"/>
              <a:t>lb</a:t>
            </a:r>
            <a:r>
              <a:rPr lang="en-US" i="1" baseline="-25000" dirty="0" err="1"/>
              <a:t>f</a:t>
            </a:r>
            <a:r>
              <a:rPr lang="en-US" i="1" dirty="0"/>
              <a:t>), and experiences an elongation of 0.10 mm (4.0 </a:t>
            </a:r>
            <a:r>
              <a:rPr lang="en-US" i="1" dirty="0">
                <a:sym typeface="Symbol"/>
              </a:rPr>
              <a:t></a:t>
            </a:r>
            <a:r>
              <a:rPr lang="en-US" i="1" dirty="0"/>
              <a:t> 10</a:t>
            </a:r>
            <a:r>
              <a:rPr lang="en-US" i="1" baseline="30000" dirty="0"/>
              <a:t>-3</a:t>
            </a:r>
            <a:r>
              <a:rPr lang="en-US" i="1" dirty="0"/>
              <a:t> in.).  Assuming that the deformation is entirely elastic, calculate the elastic modulus of the steel.</a:t>
            </a:r>
            <a:endParaRPr lang="en-US" dirty="0"/>
          </a:p>
          <a:p>
            <a:endParaRPr lang="en-US" dirty="0"/>
          </a:p>
        </p:txBody>
      </p:sp>
    </p:spTree>
    <p:extLst>
      <p:ext uri="{BB962C8B-B14F-4D97-AF65-F5344CB8AC3E}">
        <p14:creationId xmlns:p14="http://schemas.microsoft.com/office/powerpoint/2010/main" val="359370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68C2EAC-856A-44AE-8B4C-9358B3DD4DB2}" type="slidenum">
              <a:rPr lang="en-US" altLang="en-US" sz="1200"/>
              <a:pPr/>
              <a:t>13</a:t>
            </a:fld>
            <a:endParaRPr lang="en-US" altLang="en-US" sz="1200"/>
          </a:p>
        </p:txBody>
      </p:sp>
      <p:sp>
        <p:nvSpPr>
          <p:cNvPr id="36867" name="Rectangle 2"/>
          <p:cNvSpPr>
            <a:spLocks noGrp="1" noChangeArrowheads="1"/>
          </p:cNvSpPr>
          <p:nvPr>
            <p:ph type="title"/>
          </p:nvPr>
        </p:nvSpPr>
        <p:spPr>
          <a:xfrm>
            <a:off x="0" y="0"/>
            <a:ext cx="7772400" cy="533400"/>
          </a:xfrm>
        </p:spPr>
        <p:txBody>
          <a:bodyPr/>
          <a:lstStyle/>
          <a:p>
            <a:pPr algn="l"/>
            <a:r>
              <a:rPr lang="en-US" altLang="en-US" sz="3200" dirty="0" smtClean="0">
                <a:ea typeface="ＭＳ Ｐゴシック" charset="-128"/>
              </a:rPr>
              <a:t>Poisson's ratio, </a:t>
            </a:r>
            <a:r>
              <a:rPr lang="en-US" altLang="en-US" sz="3200" dirty="0" smtClean="0">
                <a:latin typeface="Symbol" charset="2"/>
                <a:ea typeface="ＭＳ Ｐゴシック" charset="-128"/>
              </a:rPr>
              <a:t>n</a:t>
            </a:r>
          </a:p>
        </p:txBody>
      </p:sp>
      <p:sp>
        <p:nvSpPr>
          <p:cNvPr id="36868" name="Rectangle 4"/>
          <p:cNvSpPr>
            <a:spLocks noChangeArrowheads="1"/>
          </p:cNvSpPr>
          <p:nvPr/>
        </p:nvSpPr>
        <p:spPr bwMode="auto">
          <a:xfrm>
            <a:off x="92715" y="1020762"/>
            <a:ext cx="419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dirty="0"/>
              <a:t>• </a:t>
            </a:r>
            <a:r>
              <a:rPr lang="en-US" altLang="en-US" b="1" dirty="0">
                <a:solidFill>
                  <a:schemeClr val="accent2"/>
                </a:solidFill>
              </a:rPr>
              <a:t>Poisson's ratio, </a:t>
            </a:r>
            <a:r>
              <a:rPr lang="en-US" altLang="en-US" b="1" dirty="0">
                <a:solidFill>
                  <a:schemeClr val="accent2"/>
                </a:solidFill>
                <a:latin typeface="Symbol" charset="2"/>
              </a:rPr>
              <a:t>n</a:t>
            </a:r>
            <a:r>
              <a:rPr lang="en-US" altLang="en-US" b="1" dirty="0"/>
              <a:t>:</a:t>
            </a:r>
          </a:p>
        </p:txBody>
      </p:sp>
      <p:sp>
        <p:nvSpPr>
          <p:cNvPr id="36870" name="Rectangle 6"/>
          <p:cNvSpPr>
            <a:spLocks noChangeArrowheads="1"/>
          </p:cNvSpPr>
          <p:nvPr/>
        </p:nvSpPr>
        <p:spPr bwMode="auto">
          <a:xfrm>
            <a:off x="3417764" y="4579083"/>
            <a:ext cx="518636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marL="24161750" indent="-2416175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lvl="1">
              <a:lnSpc>
                <a:spcPct val="90000"/>
              </a:lnSpc>
              <a:spcBef>
                <a:spcPct val="50000"/>
              </a:spcBef>
            </a:pPr>
            <a:r>
              <a:rPr lang="en-US" altLang="en-US" dirty="0">
                <a:sym typeface="Symbol" charset="2"/>
              </a:rPr>
              <a:t></a:t>
            </a:r>
            <a:r>
              <a:rPr lang="en-US" altLang="en-US" sz="2200" dirty="0"/>
              <a:t> &gt; 0.50  density increases</a:t>
            </a:r>
          </a:p>
          <a:p>
            <a:pPr lvl="1">
              <a:lnSpc>
                <a:spcPct val="90000"/>
              </a:lnSpc>
              <a:spcBef>
                <a:spcPct val="50000"/>
              </a:spcBef>
            </a:pPr>
            <a:r>
              <a:rPr lang="en-US" altLang="en-US" dirty="0">
                <a:sym typeface="Symbol" charset="2"/>
              </a:rPr>
              <a:t></a:t>
            </a:r>
            <a:r>
              <a:rPr lang="en-US" altLang="en-US" sz="2200" dirty="0"/>
              <a:t> &lt; 0.50  density decreases  </a:t>
            </a:r>
            <a:br>
              <a:rPr lang="en-US" altLang="en-US" sz="2200" dirty="0"/>
            </a:br>
            <a:r>
              <a:rPr lang="en-US" altLang="en-US" sz="2200" dirty="0"/>
              <a:t>                    (voids form)</a:t>
            </a:r>
          </a:p>
        </p:txBody>
      </p:sp>
      <p:grpSp>
        <p:nvGrpSpPr>
          <p:cNvPr id="36871" name="Group 40"/>
          <p:cNvGrpSpPr>
            <a:grpSpLocks/>
          </p:cNvGrpSpPr>
          <p:nvPr/>
        </p:nvGrpSpPr>
        <p:grpSpPr bwMode="auto">
          <a:xfrm>
            <a:off x="2734417" y="1141915"/>
            <a:ext cx="2203728" cy="2223247"/>
            <a:chOff x="2689" y="615"/>
            <a:chExt cx="2187" cy="2114"/>
          </a:xfrm>
        </p:grpSpPr>
        <p:grpSp>
          <p:nvGrpSpPr>
            <p:cNvPr id="36881" name="Group 8"/>
            <p:cNvGrpSpPr>
              <a:grpSpLocks/>
            </p:cNvGrpSpPr>
            <p:nvPr/>
          </p:nvGrpSpPr>
          <p:grpSpPr bwMode="auto">
            <a:xfrm>
              <a:off x="3631" y="933"/>
              <a:ext cx="147" cy="1796"/>
              <a:chOff x="3288" y="2120"/>
              <a:chExt cx="80" cy="976"/>
            </a:xfrm>
          </p:grpSpPr>
          <p:sp>
            <p:nvSpPr>
              <p:cNvPr id="36897" name="Freeform 9"/>
              <p:cNvSpPr>
                <a:spLocks/>
              </p:cNvSpPr>
              <p:nvPr/>
            </p:nvSpPr>
            <p:spPr bwMode="auto">
              <a:xfrm>
                <a:off x="3288" y="2120"/>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898" name="Line 10"/>
              <p:cNvSpPr>
                <a:spLocks noChangeShapeType="1"/>
              </p:cNvSpPr>
              <p:nvPr/>
            </p:nvSpPr>
            <p:spPr bwMode="auto">
              <a:xfrm flipV="1">
                <a:off x="3328" y="2176"/>
                <a:ext cx="1"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2" name="Group 11"/>
            <p:cNvGrpSpPr>
              <a:grpSpLocks/>
            </p:cNvGrpSpPr>
            <p:nvPr/>
          </p:nvGrpSpPr>
          <p:grpSpPr bwMode="auto">
            <a:xfrm>
              <a:off x="2689" y="1758"/>
              <a:ext cx="2046" cy="147"/>
              <a:chOff x="2776" y="2568"/>
              <a:chExt cx="1112" cy="80"/>
            </a:xfrm>
          </p:grpSpPr>
          <p:sp>
            <p:nvSpPr>
              <p:cNvPr id="36895" name="Freeform 12"/>
              <p:cNvSpPr>
                <a:spLocks/>
              </p:cNvSpPr>
              <p:nvPr/>
            </p:nvSpPr>
            <p:spPr bwMode="auto">
              <a:xfrm>
                <a:off x="3800" y="2568"/>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896" name="Line 13"/>
              <p:cNvSpPr>
                <a:spLocks noChangeShapeType="1"/>
              </p:cNvSpPr>
              <p:nvPr/>
            </p:nvSpPr>
            <p:spPr bwMode="auto">
              <a:xfrm>
                <a:off x="2776" y="2608"/>
                <a:ext cx="105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3" name="Rectangle 14"/>
            <p:cNvSpPr>
              <a:spLocks noChangeArrowheads="1"/>
            </p:cNvSpPr>
            <p:nvPr/>
          </p:nvSpPr>
          <p:spPr bwMode="auto">
            <a:xfrm>
              <a:off x="3728" y="615"/>
              <a:ext cx="18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r>
                <a:rPr lang="en-US" altLang="en-US" sz="2800" i="1" baseline="-25000">
                  <a:solidFill>
                    <a:srgbClr val="000000"/>
                  </a:solidFill>
                </a:rPr>
                <a:t>L</a:t>
              </a:r>
              <a:endParaRPr lang="en-US" altLang="en-US" sz="2800" i="1">
                <a:latin typeface="Times" charset="0"/>
              </a:endParaRPr>
            </a:p>
          </p:txBody>
        </p:sp>
        <p:sp>
          <p:nvSpPr>
            <p:cNvPr id="36884" name="Rectangle 16"/>
            <p:cNvSpPr>
              <a:spLocks noChangeArrowheads="1"/>
            </p:cNvSpPr>
            <p:nvPr/>
          </p:nvSpPr>
          <p:spPr bwMode="auto">
            <a:xfrm>
              <a:off x="4778" y="157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sz="2800">
                <a:latin typeface="Times" charset="0"/>
              </a:endParaRPr>
            </a:p>
          </p:txBody>
        </p:sp>
        <p:grpSp>
          <p:nvGrpSpPr>
            <p:cNvPr id="36885" name="Group 18"/>
            <p:cNvGrpSpPr>
              <a:grpSpLocks/>
            </p:cNvGrpSpPr>
            <p:nvPr/>
          </p:nvGrpSpPr>
          <p:grpSpPr bwMode="auto">
            <a:xfrm>
              <a:off x="2807" y="1301"/>
              <a:ext cx="1633" cy="942"/>
              <a:chOff x="2840" y="2320"/>
              <a:chExt cx="888" cy="512"/>
            </a:xfrm>
          </p:grpSpPr>
          <p:sp>
            <p:nvSpPr>
              <p:cNvPr id="36893" name="Freeform 19"/>
              <p:cNvSpPr>
                <a:spLocks/>
              </p:cNvSpPr>
              <p:nvPr/>
            </p:nvSpPr>
            <p:spPr bwMode="auto">
              <a:xfrm>
                <a:off x="3616" y="2736"/>
                <a:ext cx="112" cy="96"/>
              </a:xfrm>
              <a:custGeom>
                <a:avLst/>
                <a:gdLst>
                  <a:gd name="T0" fmla="*/ 112 w 112"/>
                  <a:gd name="T1" fmla="*/ 96 h 96"/>
                  <a:gd name="T2" fmla="*/ 0 w 112"/>
                  <a:gd name="T3" fmla="*/ 88 h 96"/>
                  <a:gd name="T4" fmla="*/ 48 w 112"/>
                  <a:gd name="T5" fmla="*/ 64 h 96"/>
                  <a:gd name="T6" fmla="*/ 48 w 112"/>
                  <a:gd name="T7" fmla="*/ 0 h 96"/>
                  <a:gd name="T8" fmla="*/ 112 w 112"/>
                  <a:gd name="T9" fmla="*/ 96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96"/>
                    </a:moveTo>
                    <a:lnTo>
                      <a:pt x="0" y="88"/>
                    </a:lnTo>
                    <a:lnTo>
                      <a:pt x="48" y="64"/>
                    </a:lnTo>
                    <a:lnTo>
                      <a:pt x="48" y="0"/>
                    </a:lnTo>
                    <a:lnTo>
                      <a:pt x="112" y="96"/>
                    </a:lnTo>
                    <a:close/>
                  </a:path>
                </a:pathLst>
              </a:custGeom>
              <a:solidFill>
                <a:srgbClr val="CC0000"/>
              </a:solidFill>
              <a:ln w="12700">
                <a:solidFill>
                  <a:srgbClr val="CC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894" name="Line 20"/>
              <p:cNvSpPr>
                <a:spLocks noChangeShapeType="1"/>
              </p:cNvSpPr>
              <p:nvPr/>
            </p:nvSpPr>
            <p:spPr bwMode="auto">
              <a:xfrm>
                <a:off x="2840" y="2320"/>
                <a:ext cx="824" cy="48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6" name="Group 21"/>
            <p:cNvGrpSpPr>
              <a:grpSpLocks/>
            </p:cNvGrpSpPr>
            <p:nvPr/>
          </p:nvGrpSpPr>
          <p:grpSpPr bwMode="auto">
            <a:xfrm>
              <a:off x="3066" y="1463"/>
              <a:ext cx="1633" cy="942"/>
              <a:chOff x="2992" y="2408"/>
              <a:chExt cx="888" cy="512"/>
            </a:xfrm>
          </p:grpSpPr>
          <p:sp>
            <p:nvSpPr>
              <p:cNvPr id="36891" name="Freeform 22"/>
              <p:cNvSpPr>
                <a:spLocks/>
              </p:cNvSpPr>
              <p:nvPr/>
            </p:nvSpPr>
            <p:spPr bwMode="auto">
              <a:xfrm>
                <a:off x="2992" y="2408"/>
                <a:ext cx="112" cy="96"/>
              </a:xfrm>
              <a:custGeom>
                <a:avLst/>
                <a:gdLst>
                  <a:gd name="T0" fmla="*/ 0 w 112"/>
                  <a:gd name="T1" fmla="*/ 0 h 96"/>
                  <a:gd name="T2" fmla="*/ 112 w 112"/>
                  <a:gd name="T3" fmla="*/ 8 h 96"/>
                  <a:gd name="T4" fmla="*/ 64 w 112"/>
                  <a:gd name="T5" fmla="*/ 32 h 96"/>
                  <a:gd name="T6" fmla="*/ 64 w 112"/>
                  <a:gd name="T7" fmla="*/ 96 h 96"/>
                  <a:gd name="T8" fmla="*/ 0 w 112"/>
                  <a:gd name="T9" fmla="*/ 0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0"/>
                    </a:moveTo>
                    <a:lnTo>
                      <a:pt x="112" y="8"/>
                    </a:lnTo>
                    <a:lnTo>
                      <a:pt x="64" y="32"/>
                    </a:lnTo>
                    <a:lnTo>
                      <a:pt x="64" y="96"/>
                    </a:lnTo>
                    <a:lnTo>
                      <a:pt x="0" y="0"/>
                    </a:lnTo>
                    <a:close/>
                  </a:path>
                </a:pathLst>
              </a:custGeom>
              <a:solidFill>
                <a:srgbClr val="CC0000"/>
              </a:solidFill>
              <a:ln w="12700">
                <a:solidFill>
                  <a:srgbClr val="CC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892" name="Line 23"/>
              <p:cNvSpPr>
                <a:spLocks noChangeShapeType="1"/>
              </p:cNvSpPr>
              <p:nvPr/>
            </p:nvSpPr>
            <p:spPr bwMode="auto">
              <a:xfrm>
                <a:off x="3056" y="2440"/>
                <a:ext cx="824" cy="480"/>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7" name="Rectangle 25"/>
            <p:cNvSpPr>
              <a:spLocks noChangeArrowheads="1"/>
            </p:cNvSpPr>
            <p:nvPr/>
          </p:nvSpPr>
          <p:spPr bwMode="auto">
            <a:xfrm>
              <a:off x="3790" y="2033"/>
              <a:ext cx="19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33FF"/>
                  </a:solidFill>
                </a:rPr>
                <a:t>-</a:t>
              </a:r>
              <a:r>
                <a:rPr lang="en-US" altLang="en-US" sz="2800">
                  <a:solidFill>
                    <a:srgbClr val="0033FF"/>
                  </a:solidFill>
                  <a:latin typeface="Symbol" charset="2"/>
                </a:rPr>
                <a:t>n</a:t>
              </a:r>
              <a:endParaRPr lang="en-US" altLang="en-US" sz="2800">
                <a:latin typeface="Times" charset="0"/>
              </a:endParaRPr>
            </a:p>
          </p:txBody>
        </p:sp>
        <p:grpSp>
          <p:nvGrpSpPr>
            <p:cNvPr id="36888" name="Group 28"/>
            <p:cNvGrpSpPr>
              <a:grpSpLocks/>
            </p:cNvGrpSpPr>
            <p:nvPr/>
          </p:nvGrpSpPr>
          <p:grpSpPr bwMode="auto">
            <a:xfrm>
              <a:off x="4017" y="2010"/>
              <a:ext cx="638" cy="366"/>
              <a:chOff x="4161" y="2089"/>
              <a:chExt cx="539" cy="309"/>
            </a:xfrm>
          </p:grpSpPr>
          <p:sp>
            <p:nvSpPr>
              <p:cNvPr id="36889" name="Line 26"/>
              <p:cNvSpPr>
                <a:spLocks noChangeShapeType="1"/>
              </p:cNvSpPr>
              <p:nvPr/>
            </p:nvSpPr>
            <p:spPr bwMode="auto">
              <a:xfrm>
                <a:off x="4165" y="2398"/>
                <a:ext cx="53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0" name="Line 27"/>
              <p:cNvSpPr>
                <a:spLocks noChangeShapeType="1"/>
              </p:cNvSpPr>
              <p:nvPr/>
            </p:nvSpPr>
            <p:spPr bwMode="auto">
              <a:xfrm flipV="1">
                <a:off x="4161" y="2089"/>
                <a:ext cx="0" cy="30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6872" name="Group 39"/>
          <p:cNvGrpSpPr>
            <a:grpSpLocks/>
          </p:cNvGrpSpPr>
          <p:nvPr/>
        </p:nvGrpSpPr>
        <p:grpSpPr bwMode="auto">
          <a:xfrm>
            <a:off x="525029" y="1520807"/>
            <a:ext cx="1181100" cy="858838"/>
            <a:chOff x="1067" y="1238"/>
            <a:chExt cx="744" cy="541"/>
          </a:xfrm>
        </p:grpSpPr>
        <p:sp>
          <p:nvSpPr>
            <p:cNvPr id="36874" name="Rectangle 30"/>
            <p:cNvSpPr>
              <a:spLocks noChangeArrowheads="1"/>
            </p:cNvSpPr>
            <p:nvPr/>
          </p:nvSpPr>
          <p:spPr bwMode="auto">
            <a:xfrm>
              <a:off x="1603" y="1238"/>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a:latin typeface="Times" charset="0"/>
              </a:endParaRPr>
            </a:p>
          </p:txBody>
        </p:sp>
        <p:sp>
          <p:nvSpPr>
            <p:cNvPr id="36875" name="Rectangle 31"/>
            <p:cNvSpPr>
              <a:spLocks noChangeArrowheads="1"/>
            </p:cNvSpPr>
            <p:nvPr/>
          </p:nvSpPr>
          <p:spPr bwMode="auto">
            <a:xfrm>
              <a:off x="1067" y="1388"/>
              <a:ext cx="11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33FF"/>
                  </a:solidFill>
                  <a:latin typeface="Symbol" charset="2"/>
                </a:rPr>
                <a:t>n</a:t>
              </a:r>
              <a:endParaRPr lang="en-US" altLang="en-US">
                <a:latin typeface="Times" charset="0"/>
              </a:endParaRPr>
            </a:p>
          </p:txBody>
        </p:sp>
        <p:sp>
          <p:nvSpPr>
            <p:cNvPr id="36876" name="Rectangle 32"/>
            <p:cNvSpPr>
              <a:spLocks noChangeArrowheads="1"/>
            </p:cNvSpPr>
            <p:nvPr/>
          </p:nvSpPr>
          <p:spPr bwMode="auto">
            <a:xfrm>
              <a:off x="1235" y="1388"/>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36877" name="Rectangle 33"/>
            <p:cNvSpPr>
              <a:spLocks noChangeArrowheads="1"/>
            </p:cNvSpPr>
            <p:nvPr/>
          </p:nvSpPr>
          <p:spPr bwMode="auto">
            <a:xfrm>
              <a:off x="1411" y="1388"/>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dirty="0">
                  <a:solidFill>
                    <a:srgbClr val="000000"/>
                  </a:solidFill>
                  <a:latin typeface="Symbol" charset="2"/>
                </a:rPr>
                <a:t>-</a:t>
              </a:r>
              <a:endParaRPr lang="en-US" altLang="en-US" dirty="0">
                <a:latin typeface="Times" charset="0"/>
              </a:endParaRPr>
            </a:p>
          </p:txBody>
        </p:sp>
        <p:sp>
          <p:nvSpPr>
            <p:cNvPr id="36878" name="Rectangle 34"/>
            <p:cNvSpPr>
              <a:spLocks noChangeArrowheads="1"/>
            </p:cNvSpPr>
            <p:nvPr/>
          </p:nvSpPr>
          <p:spPr bwMode="auto">
            <a:xfrm>
              <a:off x="1701" y="137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a:solidFill>
                    <a:srgbClr val="000000"/>
                  </a:solidFill>
                </a:rPr>
                <a:t>L</a:t>
              </a:r>
              <a:endParaRPr lang="en-US" altLang="en-US" i="1">
                <a:latin typeface="Times" charset="0"/>
              </a:endParaRPr>
            </a:p>
          </p:txBody>
        </p:sp>
        <p:sp>
          <p:nvSpPr>
            <p:cNvPr id="36879" name="Rectangle 35"/>
            <p:cNvSpPr>
              <a:spLocks noChangeArrowheads="1"/>
            </p:cNvSpPr>
            <p:nvPr/>
          </p:nvSpPr>
          <p:spPr bwMode="auto">
            <a:xfrm>
              <a:off x="1635" y="151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a:latin typeface="Times" charset="0"/>
              </a:endParaRPr>
            </a:p>
          </p:txBody>
        </p:sp>
        <p:sp>
          <p:nvSpPr>
            <p:cNvPr id="36880" name="Line 36"/>
            <p:cNvSpPr>
              <a:spLocks noChangeShapeType="1"/>
            </p:cNvSpPr>
            <p:nvPr/>
          </p:nvSpPr>
          <p:spPr bwMode="auto">
            <a:xfrm>
              <a:off x="1571" y="1542"/>
              <a:ext cx="24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73" name="Rectangle 37"/>
          <p:cNvSpPr>
            <a:spLocks noChangeArrowheads="1"/>
          </p:cNvSpPr>
          <p:nvPr/>
        </p:nvSpPr>
        <p:spPr bwMode="auto">
          <a:xfrm>
            <a:off x="16235" y="3133489"/>
            <a:ext cx="3132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200" dirty="0">
                <a:solidFill>
                  <a:srgbClr val="CC0000"/>
                </a:solidFill>
              </a:rPr>
              <a:t>metals</a:t>
            </a:r>
            <a:r>
              <a:rPr lang="en-US" altLang="en-US" sz="2200" dirty="0"/>
              <a:t>:    </a:t>
            </a:r>
            <a:r>
              <a:rPr lang="en-US" altLang="en-US" sz="1600" dirty="0"/>
              <a:t> </a:t>
            </a:r>
            <a:r>
              <a:rPr lang="en-US" altLang="en-US" dirty="0">
                <a:solidFill>
                  <a:srgbClr val="CC0000"/>
                </a:solidFill>
                <a:latin typeface="Symbol" charset="2"/>
              </a:rPr>
              <a:t>n</a:t>
            </a:r>
            <a:r>
              <a:rPr lang="en-US" altLang="en-US" sz="2200" dirty="0"/>
              <a:t> ~ 0.33</a:t>
            </a:r>
            <a:br>
              <a:rPr lang="en-US" altLang="en-US" sz="2200" dirty="0"/>
            </a:br>
            <a:r>
              <a:rPr lang="en-US" altLang="en-US" sz="2200" dirty="0">
                <a:solidFill>
                  <a:srgbClr val="3333CC"/>
                </a:solidFill>
              </a:rPr>
              <a:t>ceramics</a:t>
            </a:r>
            <a:r>
              <a:rPr lang="en-US" altLang="en-US" sz="2200" dirty="0"/>
              <a:t>: </a:t>
            </a:r>
            <a:r>
              <a:rPr lang="en-US" altLang="en-US" dirty="0">
                <a:solidFill>
                  <a:srgbClr val="3333CC"/>
                </a:solidFill>
                <a:latin typeface="Symbol" charset="2"/>
              </a:rPr>
              <a:t>n</a:t>
            </a:r>
            <a:r>
              <a:rPr lang="en-US" altLang="en-US" dirty="0"/>
              <a:t> </a:t>
            </a:r>
            <a:r>
              <a:rPr lang="en-US" altLang="en-US" sz="2200" dirty="0"/>
              <a:t>~ 0.25</a:t>
            </a:r>
            <a:br>
              <a:rPr lang="en-US" altLang="en-US" sz="2200" dirty="0"/>
            </a:br>
            <a:r>
              <a:rPr lang="en-US" altLang="en-US" sz="2200" dirty="0">
                <a:solidFill>
                  <a:srgbClr val="006600"/>
                </a:solidFill>
              </a:rPr>
              <a:t>polymers</a:t>
            </a:r>
            <a:r>
              <a:rPr lang="en-US" altLang="en-US" sz="2200" dirty="0"/>
              <a:t>: </a:t>
            </a:r>
            <a:r>
              <a:rPr lang="en-US" altLang="en-US" dirty="0">
                <a:solidFill>
                  <a:srgbClr val="006600"/>
                </a:solidFill>
                <a:latin typeface="Symbol" charset="2"/>
              </a:rPr>
              <a:t>n</a:t>
            </a:r>
            <a:r>
              <a:rPr lang="en-US" altLang="en-US" sz="2200" dirty="0"/>
              <a:t> ~ 0.40</a:t>
            </a:r>
          </a:p>
        </p:txBody>
      </p:sp>
      <p:sp>
        <p:nvSpPr>
          <p:cNvPr id="2" name="Rectangle 1"/>
          <p:cNvSpPr/>
          <p:nvPr/>
        </p:nvSpPr>
        <p:spPr>
          <a:xfrm>
            <a:off x="0" y="513692"/>
            <a:ext cx="4572000" cy="461665"/>
          </a:xfrm>
          <a:prstGeom prst="rect">
            <a:avLst/>
          </a:prstGeom>
        </p:spPr>
        <p:txBody>
          <a:bodyPr>
            <a:spAutoFit/>
          </a:bodyPr>
          <a:lstStyle/>
          <a:p>
            <a:r>
              <a:rPr lang="en-US" sz="1200" dirty="0" smtClean="0">
                <a:hlinkClick r:id="rId4"/>
              </a:rPr>
              <a:t>https://www.youtube.com/watch?v=IoYQ1ddT2MU</a:t>
            </a:r>
            <a:endParaRPr lang="en-US" sz="1200" dirty="0" smtClean="0"/>
          </a:p>
          <a:p>
            <a:endParaRPr lang="en-US" sz="1200" dirty="0"/>
          </a:p>
        </p:txBody>
      </p:sp>
      <p:pic>
        <p:nvPicPr>
          <p:cNvPr id="90113" name="Picture 1"/>
          <p:cNvPicPr>
            <a:picLocks noChangeAspect="1" noChangeArrowheads="1"/>
          </p:cNvPicPr>
          <p:nvPr/>
        </p:nvPicPr>
        <p:blipFill>
          <a:blip r:embed="rId5" cstate="print"/>
          <a:srcRect/>
          <a:stretch>
            <a:fillRect/>
          </a:stretch>
        </p:blipFill>
        <p:spPr bwMode="auto">
          <a:xfrm>
            <a:off x="5467350" y="0"/>
            <a:ext cx="3676650" cy="4514850"/>
          </a:xfrm>
          <a:prstGeom prst="rect">
            <a:avLst/>
          </a:prstGeom>
          <a:noFill/>
          <a:ln w="9525">
            <a:noFill/>
            <a:miter lim="800000"/>
            <a:headEnd/>
            <a:tailEnd/>
          </a:ln>
        </p:spPr>
      </p:pic>
      <p:pic>
        <p:nvPicPr>
          <p:cNvPr id="90114" name="Picture 2"/>
          <p:cNvPicPr>
            <a:picLocks noChangeAspect="1" noChangeArrowheads="1"/>
          </p:cNvPicPr>
          <p:nvPr/>
        </p:nvPicPr>
        <p:blipFill>
          <a:blip r:embed="rId6" cstate="print"/>
          <a:srcRect/>
          <a:stretch>
            <a:fillRect/>
          </a:stretch>
        </p:blipFill>
        <p:spPr bwMode="auto">
          <a:xfrm>
            <a:off x="1071129" y="2446877"/>
            <a:ext cx="1384047" cy="54208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801246F-2654-4E9B-97F7-BE87C762323D}" type="slidenum">
              <a:rPr lang="en-US" altLang="en-US" sz="1200"/>
              <a:pPr/>
              <a:t>14</a:t>
            </a:fld>
            <a:endParaRPr lang="en-US" altLang="en-US" sz="1200"/>
          </a:p>
        </p:txBody>
      </p:sp>
      <p:pic>
        <p:nvPicPr>
          <p:cNvPr id="38915" name="Picture 27" descr="Fig 6_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463" y="2368550"/>
            <a:ext cx="71310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p:txBody>
          <a:bodyPr/>
          <a:lstStyle/>
          <a:p>
            <a:r>
              <a:rPr lang="en-US" altLang="en-US" smtClean="0">
                <a:ea typeface="ＭＳ Ｐゴシック" charset="-128"/>
              </a:rPr>
              <a:t>Mechanical Properties</a:t>
            </a:r>
          </a:p>
        </p:txBody>
      </p:sp>
      <p:sp>
        <p:nvSpPr>
          <p:cNvPr id="38917" name="Rectangle 3"/>
          <p:cNvSpPr>
            <a:spLocks noGrp="1" noChangeArrowheads="1"/>
          </p:cNvSpPr>
          <p:nvPr>
            <p:ph type="body" idx="1"/>
          </p:nvPr>
        </p:nvSpPr>
        <p:spPr>
          <a:xfrm>
            <a:off x="725488" y="1003300"/>
            <a:ext cx="7772400" cy="4892675"/>
          </a:xfrm>
        </p:spPr>
        <p:txBody>
          <a:bodyPr/>
          <a:lstStyle/>
          <a:p>
            <a:r>
              <a:rPr lang="en-US" altLang="en-US" b="0" smtClean="0">
                <a:ea typeface="ＭＳ Ｐゴシック" charset="-128"/>
              </a:rPr>
              <a:t>Slope of stress strain plot (which is proportional to the elastic modulus) depends on bond strength of metal</a:t>
            </a:r>
          </a:p>
        </p:txBody>
      </p:sp>
      <p:sp>
        <p:nvSpPr>
          <p:cNvPr id="38918" name="Rectangle 28"/>
          <p:cNvSpPr>
            <a:spLocks noChangeArrowheads="1"/>
          </p:cNvSpPr>
          <p:nvPr/>
        </p:nvSpPr>
        <p:spPr bwMode="auto">
          <a:xfrm>
            <a:off x="5354638" y="5610225"/>
            <a:ext cx="1951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6.7,</a:t>
            </a:r>
          </a:p>
          <a:p>
            <a:r>
              <a:rPr lang="en-US" altLang="en-US" sz="1200">
                <a:solidFill>
                  <a:srgbClr val="000000"/>
                </a:solidFill>
              </a:rPr>
              <a:t> </a:t>
            </a:r>
            <a:r>
              <a:rPr lang="en-US" altLang="en-US" sz="1200" i="1">
                <a:solidFill>
                  <a:srgbClr val="000000"/>
                </a:solidFill>
              </a:rPr>
              <a:t>Callister &amp; Rethwisch 8e.</a:t>
            </a:r>
            <a:r>
              <a:rPr lang="en-US" altLang="en-US" sz="1200">
                <a:solidFill>
                  <a:srgbClr val="000000"/>
                </a:solidFill>
              </a:rPr>
              <a:t> </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13AC956-4FF1-4B0C-A9CC-DCEDCEB4573D}" type="slidenum">
              <a:rPr lang="en-US" altLang="en-US" sz="1200"/>
              <a:pPr/>
              <a:t>15</a:t>
            </a:fld>
            <a:endParaRPr lang="en-US" altLang="en-US" sz="1200"/>
          </a:p>
        </p:txBody>
      </p:sp>
      <p:sp>
        <p:nvSpPr>
          <p:cNvPr id="40963" name="Rectangle 2"/>
          <p:cNvSpPr>
            <a:spLocks noChangeArrowheads="1"/>
          </p:cNvSpPr>
          <p:nvPr/>
        </p:nvSpPr>
        <p:spPr bwMode="auto">
          <a:xfrm>
            <a:off x="457200" y="1219200"/>
            <a:ext cx="3048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Elastic </a:t>
            </a:r>
            <a:r>
              <a:rPr lang="en-US" altLang="en-US" b="1">
                <a:solidFill>
                  <a:schemeClr val="accent2"/>
                </a:solidFill>
              </a:rPr>
              <a:t>Shear</a:t>
            </a:r>
          </a:p>
          <a:p>
            <a:r>
              <a:rPr lang="en-US" altLang="en-US" b="1">
                <a:solidFill>
                  <a:schemeClr val="accent2"/>
                </a:solidFill>
              </a:rPr>
              <a:t>    modulus, </a:t>
            </a:r>
            <a:r>
              <a:rPr lang="en-US" altLang="en-US" b="1" i="1">
                <a:solidFill>
                  <a:schemeClr val="accent2"/>
                </a:solidFill>
              </a:rPr>
              <a:t>G</a:t>
            </a:r>
            <a:r>
              <a:rPr lang="en-US" altLang="en-US" b="1">
                <a:solidFill>
                  <a:schemeClr val="accent2"/>
                </a:solidFill>
              </a:rPr>
              <a:t>:</a:t>
            </a:r>
            <a:endParaRPr lang="en-US" altLang="en-US" b="1"/>
          </a:p>
        </p:txBody>
      </p:sp>
      <p:grpSp>
        <p:nvGrpSpPr>
          <p:cNvPr id="40964" name="Group 79"/>
          <p:cNvGrpSpPr>
            <a:grpSpLocks/>
          </p:cNvGrpSpPr>
          <p:nvPr/>
        </p:nvGrpSpPr>
        <p:grpSpPr bwMode="auto">
          <a:xfrm>
            <a:off x="3835400" y="1066800"/>
            <a:ext cx="1911350" cy="1930400"/>
            <a:chOff x="2416" y="672"/>
            <a:chExt cx="1204" cy="1216"/>
          </a:xfrm>
        </p:grpSpPr>
        <p:sp>
          <p:nvSpPr>
            <p:cNvPr id="41056" name="Rectangle 50"/>
            <p:cNvSpPr>
              <a:spLocks noChangeArrowheads="1"/>
            </p:cNvSpPr>
            <p:nvPr/>
          </p:nvSpPr>
          <p:spPr bwMode="auto">
            <a:xfrm>
              <a:off x="2816" y="672"/>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t</a:t>
              </a:r>
              <a:endParaRPr lang="en-US" altLang="en-US">
                <a:latin typeface="Times" charset="0"/>
              </a:endParaRPr>
            </a:p>
          </p:txBody>
        </p:sp>
        <p:grpSp>
          <p:nvGrpSpPr>
            <p:cNvPr id="41057" name="Group 53"/>
            <p:cNvGrpSpPr>
              <a:grpSpLocks/>
            </p:cNvGrpSpPr>
            <p:nvPr/>
          </p:nvGrpSpPr>
          <p:grpSpPr bwMode="auto">
            <a:xfrm>
              <a:off x="2744" y="872"/>
              <a:ext cx="80" cy="968"/>
              <a:chOff x="2744" y="872"/>
              <a:chExt cx="80" cy="968"/>
            </a:xfrm>
          </p:grpSpPr>
          <p:sp>
            <p:nvSpPr>
              <p:cNvPr id="41081" name="Freeform 51"/>
              <p:cNvSpPr>
                <a:spLocks/>
              </p:cNvSpPr>
              <p:nvPr/>
            </p:nvSpPr>
            <p:spPr bwMode="auto">
              <a:xfrm>
                <a:off x="2744" y="87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82" name="Line 52"/>
              <p:cNvSpPr>
                <a:spLocks noChangeShapeType="1"/>
              </p:cNvSpPr>
              <p:nvPr/>
            </p:nvSpPr>
            <p:spPr bwMode="auto">
              <a:xfrm flipV="1">
                <a:off x="2784" y="928"/>
                <a:ext cx="1" cy="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58" name="Group 78"/>
            <p:cNvGrpSpPr>
              <a:grpSpLocks/>
            </p:cNvGrpSpPr>
            <p:nvPr/>
          </p:nvGrpSpPr>
          <p:grpSpPr bwMode="auto">
            <a:xfrm>
              <a:off x="2416" y="1344"/>
              <a:ext cx="1104" cy="80"/>
              <a:chOff x="2416" y="1344"/>
              <a:chExt cx="1104" cy="80"/>
            </a:xfrm>
          </p:grpSpPr>
          <p:sp>
            <p:nvSpPr>
              <p:cNvPr id="41079" name="Freeform 54"/>
              <p:cNvSpPr>
                <a:spLocks/>
              </p:cNvSpPr>
              <p:nvPr/>
            </p:nvSpPr>
            <p:spPr bwMode="auto">
              <a:xfrm>
                <a:off x="3432" y="1344"/>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80" name="Line 55"/>
              <p:cNvSpPr>
                <a:spLocks noChangeShapeType="1"/>
              </p:cNvSpPr>
              <p:nvPr/>
            </p:nvSpPr>
            <p:spPr bwMode="auto">
              <a:xfrm flipV="1">
                <a:off x="2416" y="1384"/>
                <a:ext cx="104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59" name="Group 59"/>
            <p:cNvGrpSpPr>
              <a:grpSpLocks/>
            </p:cNvGrpSpPr>
            <p:nvPr/>
          </p:nvGrpSpPr>
          <p:grpSpPr bwMode="auto">
            <a:xfrm>
              <a:off x="2416" y="1072"/>
              <a:ext cx="584" cy="816"/>
              <a:chOff x="2416" y="1072"/>
              <a:chExt cx="584" cy="816"/>
            </a:xfrm>
          </p:grpSpPr>
          <p:sp>
            <p:nvSpPr>
              <p:cNvPr id="41077" name="Freeform 57"/>
              <p:cNvSpPr>
                <a:spLocks/>
              </p:cNvSpPr>
              <p:nvPr/>
            </p:nvSpPr>
            <p:spPr bwMode="auto">
              <a:xfrm>
                <a:off x="2904" y="1072"/>
                <a:ext cx="96" cy="112"/>
              </a:xfrm>
              <a:custGeom>
                <a:avLst/>
                <a:gdLst>
                  <a:gd name="T0" fmla="*/ 96 w 96"/>
                  <a:gd name="T1" fmla="*/ 0 h 112"/>
                  <a:gd name="T2" fmla="*/ 72 w 96"/>
                  <a:gd name="T3" fmla="*/ 112 h 112"/>
                  <a:gd name="T4" fmla="*/ 56 w 96"/>
                  <a:gd name="T5" fmla="*/ 56 h 112"/>
                  <a:gd name="T6" fmla="*/ 0 w 96"/>
                  <a:gd name="T7" fmla="*/ 56 h 112"/>
                  <a:gd name="T8" fmla="*/ 96 w 96"/>
                  <a:gd name="T9" fmla="*/ 0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96" y="0"/>
                    </a:moveTo>
                    <a:lnTo>
                      <a:pt x="72" y="112"/>
                    </a:lnTo>
                    <a:lnTo>
                      <a:pt x="56" y="56"/>
                    </a:lnTo>
                    <a:lnTo>
                      <a:pt x="0" y="56"/>
                    </a:lnTo>
                    <a:lnTo>
                      <a:pt x="96"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78" name="Line 58"/>
              <p:cNvSpPr>
                <a:spLocks noChangeShapeType="1"/>
              </p:cNvSpPr>
              <p:nvPr/>
            </p:nvSpPr>
            <p:spPr bwMode="auto">
              <a:xfrm flipV="1">
                <a:off x="2416" y="1128"/>
                <a:ext cx="544" cy="76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60" name="Group 62"/>
            <p:cNvGrpSpPr>
              <a:grpSpLocks/>
            </p:cNvGrpSpPr>
            <p:nvPr/>
          </p:nvGrpSpPr>
          <p:grpSpPr bwMode="auto">
            <a:xfrm>
              <a:off x="2616" y="792"/>
              <a:ext cx="584" cy="824"/>
              <a:chOff x="2616" y="792"/>
              <a:chExt cx="584" cy="824"/>
            </a:xfrm>
          </p:grpSpPr>
          <p:sp>
            <p:nvSpPr>
              <p:cNvPr id="41075" name="Freeform 60"/>
              <p:cNvSpPr>
                <a:spLocks/>
              </p:cNvSpPr>
              <p:nvPr/>
            </p:nvSpPr>
            <p:spPr bwMode="auto">
              <a:xfrm>
                <a:off x="2616" y="1504"/>
                <a:ext cx="96" cy="112"/>
              </a:xfrm>
              <a:custGeom>
                <a:avLst/>
                <a:gdLst>
                  <a:gd name="T0" fmla="*/ 0 w 96"/>
                  <a:gd name="T1" fmla="*/ 112 h 112"/>
                  <a:gd name="T2" fmla="*/ 24 w 96"/>
                  <a:gd name="T3" fmla="*/ 0 h 112"/>
                  <a:gd name="T4" fmla="*/ 40 w 96"/>
                  <a:gd name="T5" fmla="*/ 56 h 112"/>
                  <a:gd name="T6" fmla="*/ 96 w 96"/>
                  <a:gd name="T7" fmla="*/ 56 h 112"/>
                  <a:gd name="T8" fmla="*/ 0 w 96"/>
                  <a:gd name="T9" fmla="*/ 11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0" y="112"/>
                    </a:moveTo>
                    <a:lnTo>
                      <a:pt x="24" y="0"/>
                    </a:lnTo>
                    <a:lnTo>
                      <a:pt x="40" y="56"/>
                    </a:lnTo>
                    <a:lnTo>
                      <a:pt x="96" y="56"/>
                    </a:lnTo>
                    <a:lnTo>
                      <a:pt x="0" y="112"/>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76" name="Line 61"/>
              <p:cNvSpPr>
                <a:spLocks noChangeShapeType="1"/>
              </p:cNvSpPr>
              <p:nvPr/>
            </p:nvSpPr>
            <p:spPr bwMode="auto">
              <a:xfrm flipV="1">
                <a:off x="2656" y="792"/>
                <a:ext cx="544" cy="76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61" name="Line 63"/>
            <p:cNvSpPr>
              <a:spLocks noChangeShapeType="1"/>
            </p:cNvSpPr>
            <p:nvPr/>
          </p:nvSpPr>
          <p:spPr bwMode="auto">
            <a:xfrm>
              <a:off x="3192" y="808"/>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2" name="Line 64"/>
            <p:cNvSpPr>
              <a:spLocks noChangeShapeType="1"/>
            </p:cNvSpPr>
            <p:nvPr/>
          </p:nvSpPr>
          <p:spPr bwMode="auto">
            <a:xfrm>
              <a:off x="3192" y="864"/>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3" name="Line 65"/>
            <p:cNvSpPr>
              <a:spLocks noChangeShapeType="1"/>
            </p:cNvSpPr>
            <p:nvPr/>
          </p:nvSpPr>
          <p:spPr bwMode="auto">
            <a:xfrm>
              <a:off x="3192" y="920"/>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4" name="Line 66"/>
            <p:cNvSpPr>
              <a:spLocks noChangeShapeType="1"/>
            </p:cNvSpPr>
            <p:nvPr/>
          </p:nvSpPr>
          <p:spPr bwMode="auto">
            <a:xfrm>
              <a:off x="3192" y="976"/>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5" name="Line 67"/>
            <p:cNvSpPr>
              <a:spLocks noChangeShapeType="1"/>
            </p:cNvSpPr>
            <p:nvPr/>
          </p:nvSpPr>
          <p:spPr bwMode="auto">
            <a:xfrm>
              <a:off x="3192" y="1032"/>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6" name="Line 68"/>
            <p:cNvSpPr>
              <a:spLocks noChangeShapeType="1"/>
            </p:cNvSpPr>
            <p:nvPr/>
          </p:nvSpPr>
          <p:spPr bwMode="auto">
            <a:xfrm>
              <a:off x="3192" y="1088"/>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7" name="Line 69"/>
            <p:cNvSpPr>
              <a:spLocks noChangeShapeType="1"/>
            </p:cNvSpPr>
            <p:nvPr/>
          </p:nvSpPr>
          <p:spPr bwMode="auto">
            <a:xfrm>
              <a:off x="3192" y="1144"/>
              <a:ext cx="1"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8" name="Line 70"/>
            <p:cNvSpPr>
              <a:spLocks noChangeShapeType="1"/>
            </p:cNvSpPr>
            <p:nvPr/>
          </p:nvSpPr>
          <p:spPr bwMode="auto">
            <a:xfrm flipH="1">
              <a:off x="3160" y="116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9" name="Line 71"/>
            <p:cNvSpPr>
              <a:spLocks noChangeShapeType="1"/>
            </p:cNvSpPr>
            <p:nvPr/>
          </p:nvSpPr>
          <p:spPr bwMode="auto">
            <a:xfrm flipH="1">
              <a:off x="3104" y="116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0" name="Line 72"/>
            <p:cNvSpPr>
              <a:spLocks noChangeShapeType="1"/>
            </p:cNvSpPr>
            <p:nvPr/>
          </p:nvSpPr>
          <p:spPr bwMode="auto">
            <a:xfrm flipH="1">
              <a:off x="3048" y="116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1" name="Line 73"/>
            <p:cNvSpPr>
              <a:spLocks noChangeShapeType="1"/>
            </p:cNvSpPr>
            <p:nvPr/>
          </p:nvSpPr>
          <p:spPr bwMode="auto">
            <a:xfrm flipH="1">
              <a:off x="2992" y="116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2" name="Line 74"/>
            <p:cNvSpPr>
              <a:spLocks noChangeShapeType="1"/>
            </p:cNvSpPr>
            <p:nvPr/>
          </p:nvSpPr>
          <p:spPr bwMode="auto">
            <a:xfrm flipH="1">
              <a:off x="2936" y="116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3" name="Rectangle 76"/>
            <p:cNvSpPr>
              <a:spLocks noChangeArrowheads="1"/>
            </p:cNvSpPr>
            <p:nvPr/>
          </p:nvSpPr>
          <p:spPr bwMode="auto">
            <a:xfrm>
              <a:off x="3216" y="872"/>
              <a:ext cx="1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33FF"/>
                  </a:solidFill>
                </a:rPr>
                <a:t>G</a:t>
              </a:r>
              <a:endParaRPr lang="en-US" altLang="en-US" i="1">
                <a:latin typeface="Times" charset="0"/>
              </a:endParaRPr>
            </a:p>
          </p:txBody>
        </p:sp>
        <p:sp>
          <p:nvSpPr>
            <p:cNvPr id="41074" name="Rectangle 77"/>
            <p:cNvSpPr>
              <a:spLocks noChangeArrowheads="1"/>
            </p:cNvSpPr>
            <p:nvPr/>
          </p:nvSpPr>
          <p:spPr bwMode="auto">
            <a:xfrm>
              <a:off x="3528" y="1128"/>
              <a:ext cx="9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g</a:t>
              </a:r>
              <a:endParaRPr lang="en-US" altLang="en-US">
                <a:latin typeface="Times" charset="0"/>
              </a:endParaRPr>
            </a:p>
          </p:txBody>
        </p:sp>
      </p:grpSp>
      <p:sp>
        <p:nvSpPr>
          <p:cNvPr id="40965" name="Rectangle 5"/>
          <p:cNvSpPr>
            <a:spLocks noChangeArrowheads="1"/>
          </p:cNvSpPr>
          <p:nvPr/>
        </p:nvSpPr>
        <p:spPr bwMode="auto">
          <a:xfrm>
            <a:off x="1219200" y="2057400"/>
            <a:ext cx="1266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b="1">
                <a:latin typeface="Symbol" charset="2"/>
              </a:rPr>
              <a:t>t</a:t>
            </a:r>
            <a:r>
              <a:rPr lang="en-US" altLang="en-US" sz="2800" b="1"/>
              <a:t> = </a:t>
            </a:r>
            <a:r>
              <a:rPr lang="en-US" altLang="en-US" sz="2800" b="1" i="1">
                <a:solidFill>
                  <a:schemeClr val="accent2"/>
                </a:solidFill>
              </a:rPr>
              <a:t>G</a:t>
            </a:r>
            <a:r>
              <a:rPr lang="en-US" altLang="en-US" sz="2800" b="1"/>
              <a:t> </a:t>
            </a:r>
            <a:r>
              <a:rPr lang="en-US" altLang="en-US" sz="2800" b="1">
                <a:latin typeface="Symbol" charset="2"/>
              </a:rPr>
              <a:t>g</a:t>
            </a:r>
          </a:p>
        </p:txBody>
      </p:sp>
      <p:sp>
        <p:nvSpPr>
          <p:cNvPr id="40966" name="Rectangle 16"/>
          <p:cNvSpPr>
            <a:spLocks noGrp="1" noChangeArrowheads="1"/>
          </p:cNvSpPr>
          <p:nvPr>
            <p:ph type="title" idx="4294967295"/>
          </p:nvPr>
        </p:nvSpPr>
        <p:spPr/>
        <p:txBody>
          <a:bodyPr/>
          <a:lstStyle/>
          <a:p>
            <a:r>
              <a:rPr lang="en-US" altLang="en-US" smtClean="0">
                <a:ea typeface="ＭＳ Ｐゴシック" charset="-128"/>
              </a:rPr>
              <a:t>Other Elastic Properties</a:t>
            </a:r>
          </a:p>
        </p:txBody>
      </p:sp>
      <p:sp>
        <p:nvSpPr>
          <p:cNvPr id="40967" name="AutoShape 142"/>
          <p:cNvSpPr>
            <a:spLocks noChangeAspect="1" noChangeArrowheads="1" noTextEdit="1"/>
          </p:cNvSpPr>
          <p:nvPr/>
        </p:nvSpPr>
        <p:spPr bwMode="auto">
          <a:xfrm>
            <a:off x="1016000" y="5568950"/>
            <a:ext cx="172878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0968" name="Group 168"/>
          <p:cNvGrpSpPr>
            <a:grpSpLocks/>
          </p:cNvGrpSpPr>
          <p:nvPr/>
        </p:nvGrpSpPr>
        <p:grpSpPr bwMode="auto">
          <a:xfrm>
            <a:off x="6324600" y="762000"/>
            <a:ext cx="1860550" cy="2565400"/>
            <a:chOff x="3984" y="480"/>
            <a:chExt cx="1172" cy="1616"/>
          </a:xfrm>
        </p:grpSpPr>
        <p:sp>
          <p:nvSpPr>
            <p:cNvPr id="41036" name="Rectangle 14"/>
            <p:cNvSpPr>
              <a:spLocks noChangeArrowheads="1"/>
            </p:cNvSpPr>
            <p:nvPr/>
          </p:nvSpPr>
          <p:spPr bwMode="auto">
            <a:xfrm>
              <a:off x="4608" y="975"/>
              <a:ext cx="54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simple</a:t>
              </a:r>
            </a:p>
            <a:p>
              <a:r>
                <a:rPr lang="en-US" altLang="en-US" sz="1800"/>
                <a:t>torsion</a:t>
              </a:r>
            </a:p>
            <a:p>
              <a:r>
                <a:rPr lang="en-US" altLang="en-US" sz="1800"/>
                <a:t>test</a:t>
              </a:r>
            </a:p>
          </p:txBody>
        </p:sp>
        <p:sp>
          <p:nvSpPr>
            <p:cNvPr id="41037" name="AutoShape 80"/>
            <p:cNvSpPr>
              <a:spLocks noChangeAspect="1" noChangeArrowheads="1" noTextEdit="1"/>
            </p:cNvSpPr>
            <p:nvPr/>
          </p:nvSpPr>
          <p:spPr bwMode="auto">
            <a:xfrm>
              <a:off x="3984" y="480"/>
              <a:ext cx="864"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8" name="Oval 82"/>
            <p:cNvSpPr>
              <a:spLocks noChangeArrowheads="1"/>
            </p:cNvSpPr>
            <p:nvPr/>
          </p:nvSpPr>
          <p:spPr bwMode="auto">
            <a:xfrm>
              <a:off x="4228" y="1548"/>
              <a:ext cx="320" cy="136"/>
            </a:xfrm>
            <a:prstGeom prst="ellipse">
              <a:avLst/>
            </a:prstGeom>
            <a:solidFill>
              <a:srgbClr val="FFFFFF"/>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39" name="Rectangle 83"/>
            <p:cNvSpPr>
              <a:spLocks noChangeArrowheads="1"/>
            </p:cNvSpPr>
            <p:nvPr/>
          </p:nvSpPr>
          <p:spPr bwMode="auto">
            <a:xfrm>
              <a:off x="4228" y="924"/>
              <a:ext cx="320" cy="688"/>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40" name="Oval 84"/>
            <p:cNvSpPr>
              <a:spLocks noChangeArrowheads="1"/>
            </p:cNvSpPr>
            <p:nvPr/>
          </p:nvSpPr>
          <p:spPr bwMode="auto">
            <a:xfrm>
              <a:off x="4228" y="860"/>
              <a:ext cx="320" cy="144"/>
            </a:xfrm>
            <a:prstGeom prst="ellipse">
              <a:avLst/>
            </a:prstGeom>
            <a:solidFill>
              <a:srgbClr val="FFFFFF"/>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41" name="Line 85"/>
            <p:cNvSpPr>
              <a:spLocks noChangeShapeType="1"/>
            </p:cNvSpPr>
            <p:nvPr/>
          </p:nvSpPr>
          <p:spPr bwMode="auto">
            <a:xfrm>
              <a:off x="4248" y="1616"/>
              <a:ext cx="288"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2" name="Oval 86"/>
            <p:cNvSpPr>
              <a:spLocks noChangeArrowheads="1"/>
            </p:cNvSpPr>
            <p:nvPr/>
          </p:nvSpPr>
          <p:spPr bwMode="auto">
            <a:xfrm>
              <a:off x="4240" y="680"/>
              <a:ext cx="312" cy="144"/>
            </a:xfrm>
            <a:prstGeom prst="ellipse">
              <a:avLst/>
            </a:prstGeom>
            <a:solidFill>
              <a:srgbClr val="FFFFFF"/>
            </a:solidFill>
            <a:ln w="254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43" name="Freeform 87"/>
            <p:cNvSpPr>
              <a:spLocks/>
            </p:cNvSpPr>
            <p:nvPr/>
          </p:nvSpPr>
          <p:spPr bwMode="auto">
            <a:xfrm>
              <a:off x="4400" y="624"/>
              <a:ext cx="184" cy="232"/>
            </a:xfrm>
            <a:custGeom>
              <a:avLst/>
              <a:gdLst>
                <a:gd name="T0" fmla="*/ 184 w 184"/>
                <a:gd name="T1" fmla="*/ 0 h 232"/>
                <a:gd name="T2" fmla="*/ 0 w 184"/>
                <a:gd name="T3" fmla="*/ 112 h 232"/>
                <a:gd name="T4" fmla="*/ 184 w 184"/>
                <a:gd name="T5" fmla="*/ 232 h 232"/>
                <a:gd name="T6" fmla="*/ 184 w 184"/>
                <a:gd name="T7" fmla="*/ 0 h 232"/>
                <a:gd name="T8" fmla="*/ 0 60000 65536"/>
                <a:gd name="T9" fmla="*/ 0 60000 65536"/>
                <a:gd name="T10" fmla="*/ 0 60000 65536"/>
                <a:gd name="T11" fmla="*/ 0 60000 65536"/>
                <a:gd name="T12" fmla="*/ 0 w 184"/>
                <a:gd name="T13" fmla="*/ 0 h 232"/>
                <a:gd name="T14" fmla="*/ 184 w 184"/>
                <a:gd name="T15" fmla="*/ 232 h 232"/>
              </a:gdLst>
              <a:ahLst/>
              <a:cxnLst>
                <a:cxn ang="T8">
                  <a:pos x="T0" y="T1"/>
                </a:cxn>
                <a:cxn ang="T9">
                  <a:pos x="T2" y="T3"/>
                </a:cxn>
                <a:cxn ang="T10">
                  <a:pos x="T4" y="T5"/>
                </a:cxn>
                <a:cxn ang="T11">
                  <a:pos x="T6" y="T7"/>
                </a:cxn>
              </a:cxnLst>
              <a:rect l="T12" t="T13" r="T14" b="T15"/>
              <a:pathLst>
                <a:path w="184" h="232">
                  <a:moveTo>
                    <a:pt x="184" y="0"/>
                  </a:moveTo>
                  <a:lnTo>
                    <a:pt x="0" y="112"/>
                  </a:lnTo>
                  <a:lnTo>
                    <a:pt x="184" y="232"/>
                  </a:lnTo>
                  <a:lnTo>
                    <a:pt x="1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1044" name="Group 90"/>
            <p:cNvGrpSpPr>
              <a:grpSpLocks/>
            </p:cNvGrpSpPr>
            <p:nvPr/>
          </p:nvGrpSpPr>
          <p:grpSpPr bwMode="auto">
            <a:xfrm>
              <a:off x="4392" y="784"/>
              <a:ext cx="112" cy="96"/>
              <a:chOff x="4392" y="784"/>
              <a:chExt cx="112" cy="96"/>
            </a:xfrm>
          </p:grpSpPr>
          <p:sp>
            <p:nvSpPr>
              <p:cNvPr id="41054" name="Freeform 88"/>
              <p:cNvSpPr>
                <a:spLocks/>
              </p:cNvSpPr>
              <p:nvPr/>
            </p:nvSpPr>
            <p:spPr bwMode="auto">
              <a:xfrm>
                <a:off x="4392" y="784"/>
                <a:ext cx="112" cy="96"/>
              </a:xfrm>
              <a:custGeom>
                <a:avLst/>
                <a:gdLst>
                  <a:gd name="T0" fmla="*/ 112 w 112"/>
                  <a:gd name="T1" fmla="*/ 24 h 96"/>
                  <a:gd name="T2" fmla="*/ 24 w 112"/>
                  <a:gd name="T3" fmla="*/ 96 h 96"/>
                  <a:gd name="T4" fmla="*/ 40 w 112"/>
                  <a:gd name="T5" fmla="*/ 40 h 96"/>
                  <a:gd name="T6" fmla="*/ 0 w 112"/>
                  <a:gd name="T7" fmla="*/ 0 h 96"/>
                  <a:gd name="T8" fmla="*/ 112 w 112"/>
                  <a:gd name="T9" fmla="*/ 24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24"/>
                    </a:moveTo>
                    <a:lnTo>
                      <a:pt x="24" y="96"/>
                    </a:lnTo>
                    <a:lnTo>
                      <a:pt x="40" y="40"/>
                    </a:lnTo>
                    <a:lnTo>
                      <a:pt x="0" y="0"/>
                    </a:lnTo>
                    <a:lnTo>
                      <a:pt x="112" y="24"/>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55" name="Line 89"/>
              <p:cNvSpPr>
                <a:spLocks noChangeShapeType="1"/>
              </p:cNvSpPr>
              <p:nvPr/>
            </p:nvSpPr>
            <p:spPr bwMode="auto">
              <a:xfrm flipH="1">
                <a:off x="4432" y="824"/>
                <a:ext cx="8" cy="1"/>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45" name="Line 91"/>
            <p:cNvSpPr>
              <a:spLocks noChangeShapeType="1"/>
            </p:cNvSpPr>
            <p:nvPr/>
          </p:nvSpPr>
          <p:spPr bwMode="auto">
            <a:xfrm>
              <a:off x="4400" y="1008"/>
              <a:ext cx="8" cy="6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Oval 105"/>
            <p:cNvSpPr>
              <a:spLocks noChangeArrowheads="1"/>
            </p:cNvSpPr>
            <p:nvPr/>
          </p:nvSpPr>
          <p:spPr bwMode="auto">
            <a:xfrm>
              <a:off x="4240" y="1720"/>
              <a:ext cx="320" cy="144"/>
            </a:xfrm>
            <a:prstGeom prst="ellipse">
              <a:avLst/>
            </a:prstGeom>
            <a:solidFill>
              <a:srgbClr val="FFFFFF"/>
            </a:solidFill>
            <a:ln w="254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47" name="Freeform 106"/>
            <p:cNvSpPr>
              <a:spLocks/>
            </p:cNvSpPr>
            <p:nvPr/>
          </p:nvSpPr>
          <p:spPr bwMode="auto">
            <a:xfrm>
              <a:off x="4136" y="1720"/>
              <a:ext cx="184" cy="224"/>
            </a:xfrm>
            <a:custGeom>
              <a:avLst/>
              <a:gdLst>
                <a:gd name="T0" fmla="*/ 0 w 184"/>
                <a:gd name="T1" fmla="*/ 0 h 224"/>
                <a:gd name="T2" fmla="*/ 184 w 184"/>
                <a:gd name="T3" fmla="*/ 112 h 224"/>
                <a:gd name="T4" fmla="*/ 0 w 184"/>
                <a:gd name="T5" fmla="*/ 224 h 224"/>
                <a:gd name="T6" fmla="*/ 0 w 184"/>
                <a:gd name="T7" fmla="*/ 0 h 224"/>
                <a:gd name="T8" fmla="*/ 0 60000 65536"/>
                <a:gd name="T9" fmla="*/ 0 60000 65536"/>
                <a:gd name="T10" fmla="*/ 0 60000 65536"/>
                <a:gd name="T11" fmla="*/ 0 60000 65536"/>
                <a:gd name="T12" fmla="*/ 0 w 184"/>
                <a:gd name="T13" fmla="*/ 0 h 224"/>
                <a:gd name="T14" fmla="*/ 184 w 184"/>
                <a:gd name="T15" fmla="*/ 224 h 224"/>
              </a:gdLst>
              <a:ahLst/>
              <a:cxnLst>
                <a:cxn ang="T8">
                  <a:pos x="T0" y="T1"/>
                </a:cxn>
                <a:cxn ang="T9">
                  <a:pos x="T2" y="T3"/>
                </a:cxn>
                <a:cxn ang="T10">
                  <a:pos x="T4" y="T5"/>
                </a:cxn>
                <a:cxn ang="T11">
                  <a:pos x="T6" y="T7"/>
                </a:cxn>
              </a:cxnLst>
              <a:rect l="T12" t="T13" r="T14" b="T15"/>
              <a:pathLst>
                <a:path w="184" h="224">
                  <a:moveTo>
                    <a:pt x="0" y="0"/>
                  </a:moveTo>
                  <a:lnTo>
                    <a:pt x="184" y="112"/>
                  </a:lnTo>
                  <a:lnTo>
                    <a:pt x="0" y="2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1048" name="Group 109"/>
            <p:cNvGrpSpPr>
              <a:grpSpLocks/>
            </p:cNvGrpSpPr>
            <p:nvPr/>
          </p:nvGrpSpPr>
          <p:grpSpPr bwMode="auto">
            <a:xfrm>
              <a:off x="4296" y="1824"/>
              <a:ext cx="112" cy="96"/>
              <a:chOff x="4296" y="1824"/>
              <a:chExt cx="112" cy="96"/>
            </a:xfrm>
          </p:grpSpPr>
          <p:sp>
            <p:nvSpPr>
              <p:cNvPr id="41052" name="Freeform 107"/>
              <p:cNvSpPr>
                <a:spLocks/>
              </p:cNvSpPr>
              <p:nvPr/>
            </p:nvSpPr>
            <p:spPr bwMode="auto">
              <a:xfrm>
                <a:off x="4296" y="1824"/>
                <a:ext cx="112" cy="96"/>
              </a:xfrm>
              <a:custGeom>
                <a:avLst/>
                <a:gdLst>
                  <a:gd name="T0" fmla="*/ 0 w 112"/>
                  <a:gd name="T1" fmla="*/ 24 h 96"/>
                  <a:gd name="T2" fmla="*/ 112 w 112"/>
                  <a:gd name="T3" fmla="*/ 0 h 96"/>
                  <a:gd name="T4" fmla="*/ 72 w 112"/>
                  <a:gd name="T5" fmla="*/ 40 h 96"/>
                  <a:gd name="T6" fmla="*/ 88 w 112"/>
                  <a:gd name="T7" fmla="*/ 96 h 96"/>
                  <a:gd name="T8" fmla="*/ 0 w 112"/>
                  <a:gd name="T9" fmla="*/ 24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24"/>
                    </a:moveTo>
                    <a:lnTo>
                      <a:pt x="112" y="0"/>
                    </a:lnTo>
                    <a:lnTo>
                      <a:pt x="72" y="40"/>
                    </a:lnTo>
                    <a:lnTo>
                      <a:pt x="88" y="96"/>
                    </a:lnTo>
                    <a:lnTo>
                      <a:pt x="0" y="24"/>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53" name="Line 108"/>
              <p:cNvSpPr>
                <a:spLocks noChangeShapeType="1"/>
              </p:cNvSpPr>
              <p:nvPr/>
            </p:nvSpPr>
            <p:spPr bwMode="auto">
              <a:xfrm flipH="1">
                <a:off x="4360" y="1864"/>
                <a:ext cx="8" cy="1"/>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49" name="Rectangle 110"/>
            <p:cNvSpPr>
              <a:spLocks noChangeArrowheads="1"/>
            </p:cNvSpPr>
            <p:nvPr/>
          </p:nvSpPr>
          <p:spPr bwMode="auto">
            <a:xfrm>
              <a:off x="4520" y="592"/>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M</a:t>
              </a:r>
              <a:endParaRPr lang="en-US" altLang="en-US" i="1"/>
            </a:p>
          </p:txBody>
        </p:sp>
        <p:sp>
          <p:nvSpPr>
            <p:cNvPr id="41050" name="Rectangle 111"/>
            <p:cNvSpPr>
              <a:spLocks noChangeArrowheads="1"/>
            </p:cNvSpPr>
            <p:nvPr/>
          </p:nvSpPr>
          <p:spPr bwMode="auto">
            <a:xfrm>
              <a:off x="4072" y="1768"/>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M</a:t>
              </a:r>
              <a:endParaRPr lang="en-US" altLang="en-US" i="1"/>
            </a:p>
          </p:txBody>
        </p:sp>
        <p:sp>
          <p:nvSpPr>
            <p:cNvPr id="41051" name="Line 167"/>
            <p:cNvSpPr>
              <a:spLocks noChangeShapeType="1"/>
            </p:cNvSpPr>
            <p:nvPr/>
          </p:nvSpPr>
          <p:spPr bwMode="auto">
            <a:xfrm flipH="1">
              <a:off x="4328" y="1000"/>
              <a:ext cx="152" cy="672"/>
            </a:xfrm>
            <a:prstGeom prst="line">
              <a:avLst/>
            </a:prstGeom>
            <a:noFill/>
            <a:ln w="19050">
              <a:solidFill>
                <a:srgbClr val="0088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84"/>
          <p:cNvGrpSpPr>
            <a:grpSpLocks/>
          </p:cNvGrpSpPr>
          <p:nvPr/>
        </p:nvGrpSpPr>
        <p:grpSpPr bwMode="auto">
          <a:xfrm>
            <a:off x="457200" y="5105400"/>
            <a:ext cx="6553200" cy="1308100"/>
            <a:chOff x="288" y="3216"/>
            <a:chExt cx="4128" cy="824"/>
          </a:xfrm>
        </p:grpSpPr>
        <p:sp>
          <p:nvSpPr>
            <p:cNvPr id="41022" name="Rectangle 9"/>
            <p:cNvSpPr>
              <a:spLocks noChangeArrowheads="1"/>
            </p:cNvSpPr>
            <p:nvPr/>
          </p:nvSpPr>
          <p:spPr bwMode="auto">
            <a:xfrm>
              <a:off x="288" y="3216"/>
              <a:ext cx="4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Special relations for isotropic materials:</a:t>
              </a:r>
            </a:p>
          </p:txBody>
        </p:sp>
        <p:grpSp>
          <p:nvGrpSpPr>
            <p:cNvPr id="41023" name="Group 179"/>
            <p:cNvGrpSpPr>
              <a:grpSpLocks/>
            </p:cNvGrpSpPr>
            <p:nvPr/>
          </p:nvGrpSpPr>
          <p:grpSpPr bwMode="auto">
            <a:xfrm>
              <a:off x="664" y="3550"/>
              <a:ext cx="1013" cy="490"/>
              <a:chOff x="664" y="3545"/>
              <a:chExt cx="1013" cy="490"/>
            </a:xfrm>
          </p:grpSpPr>
          <p:sp>
            <p:nvSpPr>
              <p:cNvPr id="41031" name="Rectangle 148"/>
              <p:cNvSpPr>
                <a:spLocks noChangeArrowheads="1"/>
              </p:cNvSpPr>
              <p:nvPr/>
            </p:nvSpPr>
            <p:spPr bwMode="auto">
              <a:xfrm>
                <a:off x="1048" y="3805"/>
                <a:ext cx="60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solidFill>
                      <a:srgbClr val="000000"/>
                    </a:solidFill>
                  </a:rPr>
                  <a:t>2(1</a:t>
                </a:r>
                <a:r>
                  <a:rPr lang="en-US" altLang="en-US" sz="1200" b="1">
                    <a:solidFill>
                      <a:srgbClr val="000000"/>
                    </a:solidFill>
                  </a:rPr>
                  <a:t> </a:t>
                </a:r>
                <a:r>
                  <a:rPr lang="en-US" altLang="en-US" b="1">
                    <a:solidFill>
                      <a:srgbClr val="000000"/>
                    </a:solidFill>
                    <a:latin typeface="Symbol" charset="2"/>
                  </a:rPr>
                  <a:t>+</a:t>
                </a:r>
                <a:r>
                  <a:rPr lang="en-US" altLang="en-US" sz="1200" b="1">
                    <a:solidFill>
                      <a:srgbClr val="000000"/>
                    </a:solidFill>
                  </a:rPr>
                  <a:t> </a:t>
                </a:r>
                <a:r>
                  <a:rPr lang="en-US" altLang="en-US">
                    <a:solidFill>
                      <a:srgbClr val="000000"/>
                    </a:solidFill>
                    <a:latin typeface="Symbol" charset="2"/>
                  </a:rPr>
                  <a:t>n</a:t>
                </a:r>
                <a:r>
                  <a:rPr lang="en-US" altLang="en-US" b="1">
                    <a:solidFill>
                      <a:srgbClr val="000000"/>
                    </a:solidFill>
                  </a:rPr>
                  <a:t>)</a:t>
                </a:r>
                <a:endParaRPr lang="en-US" altLang="en-US">
                  <a:latin typeface="Times" charset="0"/>
                </a:endParaRPr>
              </a:p>
            </p:txBody>
          </p:sp>
          <p:sp>
            <p:nvSpPr>
              <p:cNvPr id="41032" name="Rectangle 149"/>
              <p:cNvSpPr>
                <a:spLocks noChangeArrowheads="1"/>
              </p:cNvSpPr>
              <p:nvPr/>
            </p:nvSpPr>
            <p:spPr bwMode="auto">
              <a:xfrm>
                <a:off x="1292" y="354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i="1">
                    <a:solidFill>
                      <a:srgbClr val="000000"/>
                    </a:solidFill>
                  </a:rPr>
                  <a:t>E</a:t>
                </a:r>
                <a:endParaRPr lang="en-US" altLang="en-US" i="1">
                  <a:latin typeface="Times" charset="0"/>
                </a:endParaRPr>
              </a:p>
            </p:txBody>
          </p:sp>
          <p:sp>
            <p:nvSpPr>
              <p:cNvPr id="41033" name="Rectangle 150"/>
              <p:cNvSpPr>
                <a:spLocks noChangeArrowheads="1"/>
              </p:cNvSpPr>
              <p:nvPr/>
            </p:nvSpPr>
            <p:spPr bwMode="auto">
              <a:xfrm>
                <a:off x="664" y="3646"/>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i="1">
                    <a:solidFill>
                      <a:srgbClr val="000000"/>
                    </a:solidFill>
                  </a:rPr>
                  <a:t>G</a:t>
                </a:r>
                <a:endParaRPr lang="en-US" altLang="en-US" i="1">
                  <a:latin typeface="Times" charset="0"/>
                </a:endParaRPr>
              </a:p>
            </p:txBody>
          </p:sp>
          <p:sp>
            <p:nvSpPr>
              <p:cNvPr id="41034" name="Rectangle 153"/>
              <p:cNvSpPr>
                <a:spLocks noChangeArrowheads="1"/>
              </p:cNvSpPr>
              <p:nvPr/>
            </p:nvSpPr>
            <p:spPr bwMode="auto">
              <a:xfrm>
                <a:off x="872" y="3626"/>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600">
                    <a:solidFill>
                      <a:srgbClr val="000000"/>
                    </a:solidFill>
                    <a:latin typeface="Symbol" charset="2"/>
                  </a:rPr>
                  <a:t>=</a:t>
                </a:r>
                <a:endParaRPr lang="en-US" altLang="en-US">
                  <a:latin typeface="Times" charset="0"/>
                </a:endParaRPr>
              </a:p>
            </p:txBody>
          </p:sp>
          <p:sp>
            <p:nvSpPr>
              <p:cNvPr id="41035" name="Line 174"/>
              <p:cNvSpPr>
                <a:spLocks noChangeShapeType="1"/>
              </p:cNvSpPr>
              <p:nvPr/>
            </p:nvSpPr>
            <p:spPr bwMode="auto">
              <a:xfrm>
                <a:off x="1050" y="3784"/>
                <a:ext cx="6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24" name="Group 178"/>
            <p:cNvGrpSpPr>
              <a:grpSpLocks/>
            </p:cNvGrpSpPr>
            <p:nvPr/>
          </p:nvGrpSpPr>
          <p:grpSpPr bwMode="auto">
            <a:xfrm>
              <a:off x="2232" y="3515"/>
              <a:ext cx="1113" cy="525"/>
              <a:chOff x="2232" y="3515"/>
              <a:chExt cx="1113" cy="525"/>
            </a:xfrm>
          </p:grpSpPr>
          <p:sp>
            <p:nvSpPr>
              <p:cNvPr id="41025" name="AutoShape 154"/>
              <p:cNvSpPr>
                <a:spLocks noChangeAspect="1" noChangeArrowheads="1" noTextEdit="1"/>
              </p:cNvSpPr>
              <p:nvPr/>
            </p:nvSpPr>
            <p:spPr bwMode="auto">
              <a:xfrm>
                <a:off x="2232" y="3515"/>
                <a:ext cx="1113"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26" name="Rectangle 161"/>
              <p:cNvSpPr>
                <a:spLocks noChangeArrowheads="1"/>
              </p:cNvSpPr>
              <p:nvPr/>
            </p:nvSpPr>
            <p:spPr bwMode="auto">
              <a:xfrm>
                <a:off x="2605" y="3793"/>
                <a:ext cx="7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solidFill>
                      <a:srgbClr val="000000"/>
                    </a:solidFill>
                  </a:rPr>
                  <a:t>3(1</a:t>
                </a:r>
                <a:r>
                  <a:rPr lang="en-US" altLang="en-US" sz="1200" b="1">
                    <a:solidFill>
                      <a:srgbClr val="000000"/>
                    </a:solidFill>
                  </a:rPr>
                  <a:t> </a:t>
                </a:r>
                <a:r>
                  <a:rPr lang="en-US" altLang="en-US" b="1">
                    <a:solidFill>
                      <a:srgbClr val="000000"/>
                    </a:solidFill>
                    <a:latin typeface="Symbol" charset="2"/>
                  </a:rPr>
                  <a:t>-</a:t>
                </a:r>
                <a:r>
                  <a:rPr lang="en-US" altLang="en-US" sz="1200" b="1">
                    <a:solidFill>
                      <a:srgbClr val="000000"/>
                    </a:solidFill>
                  </a:rPr>
                  <a:t> </a:t>
                </a:r>
                <a:r>
                  <a:rPr lang="en-US" altLang="en-US" b="1">
                    <a:solidFill>
                      <a:srgbClr val="000000"/>
                    </a:solidFill>
                  </a:rPr>
                  <a:t>2</a:t>
                </a:r>
                <a:r>
                  <a:rPr lang="en-US" altLang="en-US">
                    <a:solidFill>
                      <a:srgbClr val="000000"/>
                    </a:solidFill>
                    <a:latin typeface="Symbol" charset="2"/>
                  </a:rPr>
                  <a:t>n</a:t>
                </a:r>
                <a:r>
                  <a:rPr lang="en-US" altLang="en-US" b="1">
                    <a:solidFill>
                      <a:srgbClr val="000000"/>
                    </a:solidFill>
                  </a:rPr>
                  <a:t>)</a:t>
                </a:r>
                <a:endParaRPr lang="en-US" altLang="en-US">
                  <a:latin typeface="Times" charset="0"/>
                </a:endParaRPr>
              </a:p>
            </p:txBody>
          </p:sp>
          <p:sp>
            <p:nvSpPr>
              <p:cNvPr id="41027" name="Rectangle 162"/>
              <p:cNvSpPr>
                <a:spLocks noChangeArrowheads="1"/>
              </p:cNvSpPr>
              <p:nvPr/>
            </p:nvSpPr>
            <p:spPr bwMode="auto">
              <a:xfrm>
                <a:off x="2883" y="352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i="1">
                    <a:solidFill>
                      <a:srgbClr val="000000"/>
                    </a:solidFill>
                  </a:rPr>
                  <a:t>E</a:t>
                </a:r>
                <a:endParaRPr lang="en-US" altLang="en-US" i="1">
                  <a:latin typeface="Times" charset="0"/>
                </a:endParaRPr>
              </a:p>
            </p:txBody>
          </p:sp>
          <p:sp>
            <p:nvSpPr>
              <p:cNvPr id="41028" name="Rectangle 163"/>
              <p:cNvSpPr>
                <a:spLocks noChangeArrowheads="1"/>
              </p:cNvSpPr>
              <p:nvPr/>
            </p:nvSpPr>
            <p:spPr bwMode="auto">
              <a:xfrm>
                <a:off x="2249" y="364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i="1">
                    <a:solidFill>
                      <a:srgbClr val="000000"/>
                    </a:solidFill>
                  </a:rPr>
                  <a:t>K</a:t>
                </a:r>
                <a:endParaRPr lang="en-US" altLang="en-US" i="1">
                  <a:latin typeface="Times" charset="0"/>
                </a:endParaRPr>
              </a:p>
            </p:txBody>
          </p:sp>
          <p:sp>
            <p:nvSpPr>
              <p:cNvPr id="41029" name="Rectangle 166"/>
              <p:cNvSpPr>
                <a:spLocks noChangeArrowheads="1"/>
              </p:cNvSpPr>
              <p:nvPr/>
            </p:nvSpPr>
            <p:spPr bwMode="auto">
              <a:xfrm>
                <a:off x="2440" y="362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a:t>
                </a:r>
                <a:endParaRPr lang="en-US" altLang="en-US">
                  <a:latin typeface="Times" charset="0"/>
                </a:endParaRPr>
              </a:p>
            </p:txBody>
          </p:sp>
          <p:sp>
            <p:nvSpPr>
              <p:cNvPr id="41030" name="Line 177"/>
              <p:cNvSpPr>
                <a:spLocks noChangeShapeType="1"/>
              </p:cNvSpPr>
              <p:nvPr/>
            </p:nvSpPr>
            <p:spPr bwMode="auto">
              <a:xfrm>
                <a:off x="2612" y="3770"/>
                <a:ext cx="68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 name="Group 188"/>
          <p:cNvGrpSpPr>
            <a:grpSpLocks/>
          </p:cNvGrpSpPr>
          <p:nvPr/>
        </p:nvGrpSpPr>
        <p:grpSpPr bwMode="auto">
          <a:xfrm>
            <a:off x="457200" y="2971800"/>
            <a:ext cx="8132763" cy="2784475"/>
            <a:chOff x="288" y="1872"/>
            <a:chExt cx="5123" cy="1754"/>
          </a:xfrm>
        </p:grpSpPr>
        <p:sp>
          <p:nvSpPr>
            <p:cNvPr id="40971" name="Rectangle 6"/>
            <p:cNvSpPr>
              <a:spLocks noChangeArrowheads="1"/>
            </p:cNvSpPr>
            <p:nvPr/>
          </p:nvSpPr>
          <p:spPr bwMode="auto">
            <a:xfrm>
              <a:off x="288" y="1990"/>
              <a:ext cx="192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Elastic </a:t>
              </a:r>
              <a:r>
                <a:rPr lang="en-US" altLang="en-US" b="1">
                  <a:solidFill>
                    <a:schemeClr val="accent2"/>
                  </a:solidFill>
                </a:rPr>
                <a:t>Bulk</a:t>
              </a:r>
            </a:p>
            <a:p>
              <a:r>
                <a:rPr lang="en-US" altLang="en-US" b="1">
                  <a:solidFill>
                    <a:schemeClr val="accent2"/>
                  </a:solidFill>
                </a:rPr>
                <a:t>    modulus, K:</a:t>
              </a:r>
              <a:endParaRPr lang="en-US" altLang="en-US" b="1"/>
            </a:p>
          </p:txBody>
        </p:sp>
        <p:sp>
          <p:nvSpPr>
            <p:cNvPr id="40972" name="Rectangle 15"/>
            <p:cNvSpPr>
              <a:spLocks noChangeArrowheads="1"/>
            </p:cNvSpPr>
            <p:nvPr/>
          </p:nvSpPr>
          <p:spPr bwMode="auto">
            <a:xfrm>
              <a:off x="4704" y="2703"/>
              <a:ext cx="707"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t>pressure</a:t>
              </a:r>
            </a:p>
            <a:p>
              <a:r>
                <a:rPr lang="en-US" altLang="en-US" sz="1800"/>
                <a:t>test: Init.</a:t>
              </a:r>
            </a:p>
            <a:p>
              <a:r>
                <a:rPr lang="en-US" altLang="en-US" sz="1800"/>
                <a:t>vol =</a:t>
              </a:r>
              <a:r>
                <a:rPr lang="en-US" altLang="en-US" sz="1800" i="1"/>
                <a:t>V</a:t>
              </a:r>
              <a:r>
                <a:rPr lang="en-US" altLang="en-US" sz="2200" i="1" baseline="-10000"/>
                <a:t>o</a:t>
              </a:r>
              <a:r>
                <a:rPr lang="en-US" altLang="en-US" sz="1800"/>
                <a:t>.  </a:t>
              </a:r>
            </a:p>
            <a:p>
              <a:r>
                <a:rPr lang="en-US" altLang="en-US" sz="1800"/>
                <a:t>Vol chg.</a:t>
              </a:r>
            </a:p>
            <a:p>
              <a:r>
                <a:rPr lang="en-US" altLang="en-US" sz="1800"/>
                <a:t> = </a:t>
              </a:r>
              <a:r>
                <a:rPr lang="en-US" altLang="en-US" sz="1800">
                  <a:latin typeface="Symbol" charset="2"/>
                </a:rPr>
                <a:t>D</a:t>
              </a:r>
              <a:r>
                <a:rPr lang="en-US" altLang="en-US" sz="1800" i="1"/>
                <a:t>V</a:t>
              </a:r>
            </a:p>
          </p:txBody>
        </p:sp>
        <p:grpSp>
          <p:nvGrpSpPr>
            <p:cNvPr id="40973" name="Group 114"/>
            <p:cNvGrpSpPr>
              <a:grpSpLocks noChangeAspect="1"/>
            </p:cNvGrpSpPr>
            <p:nvPr/>
          </p:nvGrpSpPr>
          <p:grpSpPr bwMode="auto">
            <a:xfrm>
              <a:off x="3744" y="1872"/>
              <a:ext cx="1392" cy="1360"/>
              <a:chOff x="3744" y="1872"/>
              <a:chExt cx="1392" cy="1360"/>
            </a:xfrm>
          </p:grpSpPr>
          <p:sp>
            <p:nvSpPr>
              <p:cNvPr id="41004" name="AutoShape 113"/>
              <p:cNvSpPr>
                <a:spLocks noChangeAspect="1" noChangeArrowheads="1" noTextEdit="1"/>
              </p:cNvSpPr>
              <p:nvPr/>
            </p:nvSpPr>
            <p:spPr bwMode="auto">
              <a:xfrm>
                <a:off x="3744" y="1872"/>
                <a:ext cx="1392"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5" name="Rectangle 115"/>
              <p:cNvSpPr>
                <a:spLocks noChangeArrowheads="1"/>
              </p:cNvSpPr>
              <p:nvPr/>
            </p:nvSpPr>
            <p:spPr bwMode="auto">
              <a:xfrm>
                <a:off x="4112" y="2336"/>
                <a:ext cx="560" cy="568"/>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06" name="Rectangle 116"/>
              <p:cNvSpPr>
                <a:spLocks noChangeArrowheads="1"/>
              </p:cNvSpPr>
              <p:nvPr/>
            </p:nvSpPr>
            <p:spPr bwMode="auto">
              <a:xfrm>
                <a:off x="4168" y="2400"/>
                <a:ext cx="448" cy="448"/>
              </a:xfrm>
              <a:prstGeom prst="rect">
                <a:avLst/>
              </a:prstGeom>
              <a:solidFill>
                <a:srgbClr val="FFFFFF"/>
              </a:solidFill>
              <a:ln w="25400">
                <a:solidFill>
                  <a:srgbClr val="0088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1007" name="Group 119"/>
              <p:cNvGrpSpPr>
                <a:grpSpLocks/>
              </p:cNvGrpSpPr>
              <p:nvPr/>
            </p:nvGrpSpPr>
            <p:grpSpPr bwMode="auto">
              <a:xfrm>
                <a:off x="3904" y="2576"/>
                <a:ext cx="264" cy="96"/>
                <a:chOff x="3904" y="2576"/>
                <a:chExt cx="264" cy="96"/>
              </a:xfrm>
            </p:grpSpPr>
            <p:sp>
              <p:nvSpPr>
                <p:cNvPr id="41020" name="Freeform 117"/>
                <p:cNvSpPr>
                  <a:spLocks/>
                </p:cNvSpPr>
                <p:nvPr/>
              </p:nvSpPr>
              <p:spPr bwMode="auto">
                <a:xfrm>
                  <a:off x="4064" y="2576"/>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21" name="Line 118"/>
                <p:cNvSpPr>
                  <a:spLocks noChangeShapeType="1"/>
                </p:cNvSpPr>
                <p:nvPr/>
              </p:nvSpPr>
              <p:spPr bwMode="auto">
                <a:xfrm>
                  <a:off x="3904" y="2624"/>
                  <a:ext cx="192" cy="1"/>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08" name="Group 122"/>
              <p:cNvGrpSpPr>
                <a:grpSpLocks/>
              </p:cNvGrpSpPr>
              <p:nvPr/>
            </p:nvGrpSpPr>
            <p:grpSpPr bwMode="auto">
              <a:xfrm>
                <a:off x="4624" y="2576"/>
                <a:ext cx="264" cy="96"/>
                <a:chOff x="4624" y="2576"/>
                <a:chExt cx="264" cy="96"/>
              </a:xfrm>
            </p:grpSpPr>
            <p:sp>
              <p:nvSpPr>
                <p:cNvPr id="41018" name="Freeform 120"/>
                <p:cNvSpPr>
                  <a:spLocks/>
                </p:cNvSpPr>
                <p:nvPr/>
              </p:nvSpPr>
              <p:spPr bwMode="auto">
                <a:xfrm>
                  <a:off x="4624" y="2576"/>
                  <a:ext cx="104" cy="96"/>
                </a:xfrm>
                <a:custGeom>
                  <a:avLst/>
                  <a:gdLst>
                    <a:gd name="T0" fmla="*/ 0 w 104"/>
                    <a:gd name="T1" fmla="*/ 48 h 96"/>
                    <a:gd name="T2" fmla="*/ 104 w 104"/>
                    <a:gd name="T3" fmla="*/ 0 h 96"/>
                    <a:gd name="T4" fmla="*/ 72 w 104"/>
                    <a:gd name="T5" fmla="*/ 48 h 96"/>
                    <a:gd name="T6" fmla="*/ 104 w 104"/>
                    <a:gd name="T7" fmla="*/ 96 h 96"/>
                    <a:gd name="T8" fmla="*/ 0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48"/>
                      </a:moveTo>
                      <a:lnTo>
                        <a:pt x="104" y="0"/>
                      </a:lnTo>
                      <a:lnTo>
                        <a:pt x="72" y="48"/>
                      </a:lnTo>
                      <a:lnTo>
                        <a:pt x="104" y="96"/>
                      </a:lnTo>
                      <a:lnTo>
                        <a:pt x="0"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19" name="Line 121"/>
                <p:cNvSpPr>
                  <a:spLocks noChangeShapeType="1"/>
                </p:cNvSpPr>
                <p:nvPr/>
              </p:nvSpPr>
              <p:spPr bwMode="auto">
                <a:xfrm>
                  <a:off x="4696" y="2624"/>
                  <a:ext cx="192" cy="1"/>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09" name="Group 125"/>
              <p:cNvGrpSpPr>
                <a:grpSpLocks/>
              </p:cNvGrpSpPr>
              <p:nvPr/>
            </p:nvGrpSpPr>
            <p:grpSpPr bwMode="auto">
              <a:xfrm>
                <a:off x="4344" y="2144"/>
                <a:ext cx="96" cy="248"/>
                <a:chOff x="4344" y="2144"/>
                <a:chExt cx="96" cy="248"/>
              </a:xfrm>
            </p:grpSpPr>
            <p:sp>
              <p:nvSpPr>
                <p:cNvPr id="41016" name="Freeform 123"/>
                <p:cNvSpPr>
                  <a:spLocks/>
                </p:cNvSpPr>
                <p:nvPr/>
              </p:nvSpPr>
              <p:spPr bwMode="auto">
                <a:xfrm>
                  <a:off x="4344" y="2288"/>
                  <a:ext cx="96" cy="104"/>
                </a:xfrm>
                <a:custGeom>
                  <a:avLst/>
                  <a:gdLst>
                    <a:gd name="T0" fmla="*/ 48 w 96"/>
                    <a:gd name="T1" fmla="*/ 104 h 104"/>
                    <a:gd name="T2" fmla="*/ 0 w 96"/>
                    <a:gd name="T3" fmla="*/ 0 h 104"/>
                    <a:gd name="T4" fmla="*/ 48 w 96"/>
                    <a:gd name="T5" fmla="*/ 32 h 104"/>
                    <a:gd name="T6" fmla="*/ 96 w 96"/>
                    <a:gd name="T7" fmla="*/ 0 h 104"/>
                    <a:gd name="T8" fmla="*/ 48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104"/>
                      </a:moveTo>
                      <a:lnTo>
                        <a:pt x="0" y="0"/>
                      </a:lnTo>
                      <a:lnTo>
                        <a:pt x="48" y="32"/>
                      </a:lnTo>
                      <a:lnTo>
                        <a:pt x="96" y="0"/>
                      </a:lnTo>
                      <a:lnTo>
                        <a:pt x="48" y="104"/>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17" name="Line 124"/>
                <p:cNvSpPr>
                  <a:spLocks noChangeShapeType="1"/>
                </p:cNvSpPr>
                <p:nvPr/>
              </p:nvSpPr>
              <p:spPr bwMode="auto">
                <a:xfrm flipV="1">
                  <a:off x="4392" y="2144"/>
                  <a:ext cx="1" cy="176"/>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010" name="Group 128"/>
              <p:cNvGrpSpPr>
                <a:grpSpLocks/>
              </p:cNvGrpSpPr>
              <p:nvPr/>
            </p:nvGrpSpPr>
            <p:grpSpPr bwMode="auto">
              <a:xfrm>
                <a:off x="4344" y="2856"/>
                <a:ext cx="96" cy="248"/>
                <a:chOff x="4344" y="2856"/>
                <a:chExt cx="96" cy="248"/>
              </a:xfrm>
            </p:grpSpPr>
            <p:sp>
              <p:nvSpPr>
                <p:cNvPr id="41014" name="Freeform 126"/>
                <p:cNvSpPr>
                  <a:spLocks/>
                </p:cNvSpPr>
                <p:nvPr/>
              </p:nvSpPr>
              <p:spPr bwMode="auto">
                <a:xfrm>
                  <a:off x="4344" y="2856"/>
                  <a:ext cx="96" cy="104"/>
                </a:xfrm>
                <a:custGeom>
                  <a:avLst/>
                  <a:gdLst>
                    <a:gd name="T0" fmla="*/ 48 w 96"/>
                    <a:gd name="T1" fmla="*/ 0 h 104"/>
                    <a:gd name="T2" fmla="*/ 96 w 96"/>
                    <a:gd name="T3" fmla="*/ 104 h 104"/>
                    <a:gd name="T4" fmla="*/ 48 w 96"/>
                    <a:gd name="T5" fmla="*/ 72 h 104"/>
                    <a:gd name="T6" fmla="*/ 0 w 96"/>
                    <a:gd name="T7" fmla="*/ 104 h 104"/>
                    <a:gd name="T8" fmla="*/ 48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1015" name="Line 127"/>
                <p:cNvSpPr>
                  <a:spLocks noChangeShapeType="1"/>
                </p:cNvSpPr>
                <p:nvPr/>
              </p:nvSpPr>
              <p:spPr bwMode="auto">
                <a:xfrm flipV="1">
                  <a:off x="4392" y="2928"/>
                  <a:ext cx="1" cy="176"/>
                </a:xfrm>
                <a:prstGeom prst="line">
                  <a:avLst/>
                </a:prstGeom>
                <a:noFill/>
                <a:ln w="254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11" name="Rectangle 129"/>
              <p:cNvSpPr>
                <a:spLocks noChangeArrowheads="1"/>
              </p:cNvSpPr>
              <p:nvPr/>
            </p:nvSpPr>
            <p:spPr bwMode="auto">
              <a:xfrm>
                <a:off x="4432" y="1984"/>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P</a:t>
                </a:r>
                <a:endParaRPr lang="en-US" altLang="en-US" i="1"/>
              </a:p>
            </p:txBody>
          </p:sp>
          <p:sp>
            <p:nvSpPr>
              <p:cNvPr id="41012" name="Rectangle 130"/>
              <p:cNvSpPr>
                <a:spLocks noChangeArrowheads="1"/>
              </p:cNvSpPr>
              <p:nvPr/>
            </p:nvSpPr>
            <p:spPr bwMode="auto">
              <a:xfrm>
                <a:off x="3848" y="2352"/>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P</a:t>
                </a:r>
                <a:endParaRPr lang="en-US" altLang="en-US" i="1"/>
              </a:p>
            </p:txBody>
          </p:sp>
          <p:sp>
            <p:nvSpPr>
              <p:cNvPr id="41013" name="Rectangle 131"/>
              <p:cNvSpPr>
                <a:spLocks noChangeArrowheads="1"/>
              </p:cNvSpPr>
              <p:nvPr/>
            </p:nvSpPr>
            <p:spPr bwMode="auto">
              <a:xfrm>
                <a:off x="4856" y="2352"/>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P</a:t>
                </a:r>
                <a:endParaRPr lang="en-US" altLang="en-US" i="1"/>
              </a:p>
            </p:txBody>
          </p:sp>
        </p:grpSp>
        <p:grpSp>
          <p:nvGrpSpPr>
            <p:cNvPr id="40974" name="Group 141"/>
            <p:cNvGrpSpPr>
              <a:grpSpLocks/>
            </p:cNvGrpSpPr>
            <p:nvPr/>
          </p:nvGrpSpPr>
          <p:grpSpPr bwMode="auto">
            <a:xfrm>
              <a:off x="657" y="2440"/>
              <a:ext cx="972" cy="573"/>
              <a:chOff x="657" y="2440"/>
              <a:chExt cx="972" cy="573"/>
            </a:xfrm>
          </p:grpSpPr>
          <p:sp>
            <p:nvSpPr>
              <p:cNvPr id="40997" name="Rectangle 134"/>
              <p:cNvSpPr>
                <a:spLocks noChangeArrowheads="1"/>
              </p:cNvSpPr>
              <p:nvPr/>
            </p:nvSpPr>
            <p:spPr bwMode="auto">
              <a:xfrm>
                <a:off x="657" y="2576"/>
                <a:ext cx="47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P</a:t>
                </a:r>
                <a:r>
                  <a:rPr lang="en-US" altLang="en-US" sz="2800">
                    <a:solidFill>
                      <a:srgbClr val="000000"/>
                    </a:solidFill>
                  </a:rPr>
                  <a:t> = -</a:t>
                </a:r>
                <a:endParaRPr lang="en-US" altLang="en-US"/>
              </a:p>
            </p:txBody>
          </p:sp>
          <p:sp>
            <p:nvSpPr>
              <p:cNvPr id="40998" name="Rectangle 135"/>
              <p:cNvSpPr>
                <a:spLocks noChangeArrowheads="1"/>
              </p:cNvSpPr>
              <p:nvPr/>
            </p:nvSpPr>
            <p:spPr bwMode="auto">
              <a:xfrm>
                <a:off x="1136" y="257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33FF"/>
                    </a:solidFill>
                  </a:rPr>
                  <a:t>K</a:t>
                </a:r>
                <a:endParaRPr lang="en-US" altLang="en-US" i="1"/>
              </a:p>
            </p:txBody>
          </p:sp>
          <p:sp>
            <p:nvSpPr>
              <p:cNvPr id="40999" name="Rectangle 136"/>
              <p:cNvSpPr>
                <a:spLocks noChangeArrowheads="1"/>
              </p:cNvSpPr>
              <p:nvPr/>
            </p:nvSpPr>
            <p:spPr bwMode="auto">
              <a:xfrm>
                <a:off x="1320" y="2440"/>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D</a:t>
                </a:r>
                <a:endParaRPr lang="en-US" altLang="en-US">
                  <a:latin typeface="Times" charset="0"/>
                </a:endParaRPr>
              </a:p>
            </p:txBody>
          </p:sp>
          <p:sp>
            <p:nvSpPr>
              <p:cNvPr id="41000" name="Rectangle 137"/>
              <p:cNvSpPr>
                <a:spLocks noChangeArrowheads="1"/>
              </p:cNvSpPr>
              <p:nvPr/>
            </p:nvSpPr>
            <p:spPr bwMode="auto">
              <a:xfrm>
                <a:off x="1456" y="245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V</a:t>
                </a:r>
                <a:endParaRPr lang="en-US" altLang="en-US" i="1"/>
              </a:p>
            </p:txBody>
          </p:sp>
          <p:sp>
            <p:nvSpPr>
              <p:cNvPr id="41001" name="Line 138"/>
              <p:cNvSpPr>
                <a:spLocks noChangeShapeType="1"/>
              </p:cNvSpPr>
              <p:nvPr/>
            </p:nvSpPr>
            <p:spPr bwMode="auto">
              <a:xfrm>
                <a:off x="1328" y="2712"/>
                <a:ext cx="25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Rectangle 139"/>
              <p:cNvSpPr>
                <a:spLocks noChangeArrowheads="1"/>
              </p:cNvSpPr>
              <p:nvPr/>
            </p:nvSpPr>
            <p:spPr bwMode="auto">
              <a:xfrm>
                <a:off x="1352" y="269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V</a:t>
                </a:r>
                <a:endParaRPr lang="en-US" altLang="en-US" i="1"/>
              </a:p>
            </p:txBody>
          </p:sp>
          <p:sp>
            <p:nvSpPr>
              <p:cNvPr id="41003" name="Rectangle 140"/>
              <p:cNvSpPr>
                <a:spLocks noChangeArrowheads="1"/>
              </p:cNvSpPr>
              <p:nvPr/>
            </p:nvSpPr>
            <p:spPr bwMode="auto">
              <a:xfrm>
                <a:off x="1504" y="2744"/>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o</a:t>
                </a:r>
                <a:endParaRPr lang="en-US" altLang="en-US" i="1"/>
              </a:p>
            </p:txBody>
          </p:sp>
        </p:grpSp>
        <p:grpSp>
          <p:nvGrpSpPr>
            <p:cNvPr id="40975" name="Group 19"/>
            <p:cNvGrpSpPr>
              <a:grpSpLocks/>
            </p:cNvGrpSpPr>
            <p:nvPr/>
          </p:nvGrpSpPr>
          <p:grpSpPr bwMode="auto">
            <a:xfrm>
              <a:off x="2760" y="2152"/>
              <a:ext cx="80" cy="976"/>
              <a:chOff x="2760" y="2152"/>
              <a:chExt cx="80" cy="976"/>
            </a:xfrm>
          </p:grpSpPr>
          <p:sp>
            <p:nvSpPr>
              <p:cNvPr id="40995" name="Freeform 17"/>
              <p:cNvSpPr>
                <a:spLocks/>
              </p:cNvSpPr>
              <p:nvPr/>
            </p:nvSpPr>
            <p:spPr bwMode="auto">
              <a:xfrm>
                <a:off x="2760" y="215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0996" name="Line 18"/>
              <p:cNvSpPr>
                <a:spLocks noChangeShapeType="1"/>
              </p:cNvSpPr>
              <p:nvPr/>
            </p:nvSpPr>
            <p:spPr bwMode="auto">
              <a:xfrm flipV="1">
                <a:off x="2800" y="2208"/>
                <a:ext cx="1" cy="9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6" name="Group 22"/>
            <p:cNvGrpSpPr>
              <a:grpSpLocks/>
            </p:cNvGrpSpPr>
            <p:nvPr/>
          </p:nvGrpSpPr>
          <p:grpSpPr bwMode="auto">
            <a:xfrm>
              <a:off x="2248" y="2600"/>
              <a:ext cx="1112" cy="80"/>
              <a:chOff x="2248" y="2600"/>
              <a:chExt cx="1112" cy="80"/>
            </a:xfrm>
          </p:grpSpPr>
          <p:sp>
            <p:nvSpPr>
              <p:cNvPr id="40993" name="Freeform 20"/>
              <p:cNvSpPr>
                <a:spLocks/>
              </p:cNvSpPr>
              <p:nvPr/>
            </p:nvSpPr>
            <p:spPr bwMode="auto">
              <a:xfrm>
                <a:off x="3272" y="2600"/>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0994" name="Line 21"/>
              <p:cNvSpPr>
                <a:spLocks noChangeShapeType="1"/>
              </p:cNvSpPr>
              <p:nvPr/>
            </p:nvSpPr>
            <p:spPr bwMode="auto">
              <a:xfrm>
                <a:off x="2248" y="2640"/>
                <a:ext cx="105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77" name="Rectangle 23"/>
            <p:cNvSpPr>
              <a:spLocks noChangeArrowheads="1"/>
            </p:cNvSpPr>
            <p:nvPr/>
          </p:nvSpPr>
          <p:spPr bwMode="auto">
            <a:xfrm>
              <a:off x="2856" y="2000"/>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P</a:t>
              </a:r>
              <a:endParaRPr lang="en-US" altLang="en-US" i="1">
                <a:latin typeface="Times" charset="0"/>
              </a:endParaRPr>
            </a:p>
          </p:txBody>
        </p:sp>
        <p:sp>
          <p:nvSpPr>
            <p:cNvPr id="40978" name="Rectangle 24"/>
            <p:cNvSpPr>
              <a:spLocks noChangeArrowheads="1"/>
            </p:cNvSpPr>
            <p:nvPr/>
          </p:nvSpPr>
          <p:spPr bwMode="auto">
            <a:xfrm>
              <a:off x="3400" y="236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D</a:t>
              </a:r>
              <a:endParaRPr lang="en-US" altLang="en-US">
                <a:latin typeface="Times" charset="0"/>
              </a:endParaRPr>
            </a:p>
          </p:txBody>
        </p:sp>
        <p:sp>
          <p:nvSpPr>
            <p:cNvPr id="40979" name="Rectangle 25"/>
            <p:cNvSpPr>
              <a:spLocks noChangeArrowheads="1"/>
            </p:cNvSpPr>
            <p:nvPr/>
          </p:nvSpPr>
          <p:spPr bwMode="auto">
            <a:xfrm>
              <a:off x="3536" y="2384"/>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V</a:t>
              </a:r>
              <a:endParaRPr lang="en-US" altLang="en-US" i="1">
                <a:latin typeface="Times" charset="0"/>
              </a:endParaRPr>
            </a:p>
          </p:txBody>
        </p:sp>
        <p:grpSp>
          <p:nvGrpSpPr>
            <p:cNvPr id="40980" name="Group 32"/>
            <p:cNvGrpSpPr>
              <a:grpSpLocks/>
            </p:cNvGrpSpPr>
            <p:nvPr/>
          </p:nvGrpSpPr>
          <p:grpSpPr bwMode="auto">
            <a:xfrm>
              <a:off x="2312" y="2352"/>
              <a:ext cx="1040" cy="600"/>
              <a:chOff x="2312" y="2352"/>
              <a:chExt cx="1040" cy="600"/>
            </a:xfrm>
          </p:grpSpPr>
          <p:grpSp>
            <p:nvGrpSpPr>
              <p:cNvPr id="40987" name="Group 28"/>
              <p:cNvGrpSpPr>
                <a:grpSpLocks/>
              </p:cNvGrpSpPr>
              <p:nvPr/>
            </p:nvGrpSpPr>
            <p:grpSpPr bwMode="auto">
              <a:xfrm>
                <a:off x="2312" y="2352"/>
                <a:ext cx="888" cy="512"/>
                <a:chOff x="2312" y="2352"/>
                <a:chExt cx="888" cy="512"/>
              </a:xfrm>
            </p:grpSpPr>
            <p:sp>
              <p:nvSpPr>
                <p:cNvPr id="40991" name="Freeform 26"/>
                <p:cNvSpPr>
                  <a:spLocks/>
                </p:cNvSpPr>
                <p:nvPr/>
              </p:nvSpPr>
              <p:spPr bwMode="auto">
                <a:xfrm>
                  <a:off x="3088" y="2768"/>
                  <a:ext cx="112" cy="96"/>
                </a:xfrm>
                <a:custGeom>
                  <a:avLst/>
                  <a:gdLst>
                    <a:gd name="T0" fmla="*/ 112 w 112"/>
                    <a:gd name="T1" fmla="*/ 96 h 96"/>
                    <a:gd name="T2" fmla="*/ 0 w 112"/>
                    <a:gd name="T3" fmla="*/ 88 h 96"/>
                    <a:gd name="T4" fmla="*/ 48 w 112"/>
                    <a:gd name="T5" fmla="*/ 64 h 96"/>
                    <a:gd name="T6" fmla="*/ 48 w 112"/>
                    <a:gd name="T7" fmla="*/ 0 h 96"/>
                    <a:gd name="T8" fmla="*/ 112 w 112"/>
                    <a:gd name="T9" fmla="*/ 96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112" y="96"/>
                      </a:moveTo>
                      <a:lnTo>
                        <a:pt x="0" y="88"/>
                      </a:lnTo>
                      <a:lnTo>
                        <a:pt x="48" y="64"/>
                      </a:lnTo>
                      <a:lnTo>
                        <a:pt x="48" y="0"/>
                      </a:lnTo>
                      <a:lnTo>
                        <a:pt x="112" y="96"/>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0992" name="Line 27"/>
                <p:cNvSpPr>
                  <a:spLocks noChangeShapeType="1"/>
                </p:cNvSpPr>
                <p:nvPr/>
              </p:nvSpPr>
              <p:spPr bwMode="auto">
                <a:xfrm>
                  <a:off x="2312" y="2352"/>
                  <a:ext cx="824" cy="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88" name="Group 31"/>
              <p:cNvGrpSpPr>
                <a:grpSpLocks/>
              </p:cNvGrpSpPr>
              <p:nvPr/>
            </p:nvGrpSpPr>
            <p:grpSpPr bwMode="auto">
              <a:xfrm>
                <a:off x="2464" y="2440"/>
                <a:ext cx="888" cy="512"/>
                <a:chOff x="2464" y="2440"/>
                <a:chExt cx="888" cy="512"/>
              </a:xfrm>
            </p:grpSpPr>
            <p:sp>
              <p:nvSpPr>
                <p:cNvPr id="40989" name="Freeform 29"/>
                <p:cNvSpPr>
                  <a:spLocks/>
                </p:cNvSpPr>
                <p:nvPr/>
              </p:nvSpPr>
              <p:spPr bwMode="auto">
                <a:xfrm>
                  <a:off x="2464" y="2440"/>
                  <a:ext cx="112" cy="96"/>
                </a:xfrm>
                <a:custGeom>
                  <a:avLst/>
                  <a:gdLst>
                    <a:gd name="T0" fmla="*/ 0 w 112"/>
                    <a:gd name="T1" fmla="*/ 0 h 96"/>
                    <a:gd name="T2" fmla="*/ 112 w 112"/>
                    <a:gd name="T3" fmla="*/ 8 h 96"/>
                    <a:gd name="T4" fmla="*/ 64 w 112"/>
                    <a:gd name="T5" fmla="*/ 32 h 96"/>
                    <a:gd name="T6" fmla="*/ 64 w 112"/>
                    <a:gd name="T7" fmla="*/ 96 h 96"/>
                    <a:gd name="T8" fmla="*/ 0 w 112"/>
                    <a:gd name="T9" fmla="*/ 0 h 96"/>
                    <a:gd name="T10" fmla="*/ 0 60000 65536"/>
                    <a:gd name="T11" fmla="*/ 0 60000 65536"/>
                    <a:gd name="T12" fmla="*/ 0 60000 65536"/>
                    <a:gd name="T13" fmla="*/ 0 60000 65536"/>
                    <a:gd name="T14" fmla="*/ 0 60000 65536"/>
                    <a:gd name="T15" fmla="*/ 0 w 112"/>
                    <a:gd name="T16" fmla="*/ 0 h 96"/>
                    <a:gd name="T17" fmla="*/ 112 w 112"/>
                    <a:gd name="T18" fmla="*/ 96 h 96"/>
                  </a:gdLst>
                  <a:ahLst/>
                  <a:cxnLst>
                    <a:cxn ang="T10">
                      <a:pos x="T0" y="T1"/>
                    </a:cxn>
                    <a:cxn ang="T11">
                      <a:pos x="T2" y="T3"/>
                    </a:cxn>
                    <a:cxn ang="T12">
                      <a:pos x="T4" y="T5"/>
                    </a:cxn>
                    <a:cxn ang="T13">
                      <a:pos x="T6" y="T7"/>
                    </a:cxn>
                    <a:cxn ang="T14">
                      <a:pos x="T8" y="T9"/>
                    </a:cxn>
                  </a:cxnLst>
                  <a:rect l="T15" t="T16" r="T17" b="T18"/>
                  <a:pathLst>
                    <a:path w="112" h="96">
                      <a:moveTo>
                        <a:pt x="0" y="0"/>
                      </a:moveTo>
                      <a:lnTo>
                        <a:pt x="112" y="8"/>
                      </a:lnTo>
                      <a:lnTo>
                        <a:pt x="64" y="32"/>
                      </a:lnTo>
                      <a:lnTo>
                        <a:pt x="64" y="96"/>
                      </a:lnTo>
                      <a:lnTo>
                        <a:pt x="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0990" name="Line 30"/>
                <p:cNvSpPr>
                  <a:spLocks noChangeShapeType="1"/>
                </p:cNvSpPr>
                <p:nvPr/>
              </p:nvSpPr>
              <p:spPr bwMode="auto">
                <a:xfrm>
                  <a:off x="2528" y="2472"/>
                  <a:ext cx="824" cy="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0981" name="Rectangle 35"/>
            <p:cNvSpPr>
              <a:spLocks noChangeArrowheads="1"/>
            </p:cNvSpPr>
            <p:nvPr/>
          </p:nvSpPr>
          <p:spPr bwMode="auto">
            <a:xfrm>
              <a:off x="2852" y="273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33FF"/>
                  </a:solidFill>
                </a:rPr>
                <a:t>K</a:t>
              </a:r>
              <a:endParaRPr lang="en-US" altLang="en-US" i="1">
                <a:latin typeface="Times" charset="0"/>
              </a:endParaRPr>
            </a:p>
          </p:txBody>
        </p:sp>
        <p:sp>
          <p:nvSpPr>
            <p:cNvPr id="40982" name="Rectangle 47"/>
            <p:cNvSpPr>
              <a:spLocks noChangeArrowheads="1"/>
            </p:cNvSpPr>
            <p:nvPr/>
          </p:nvSpPr>
          <p:spPr bwMode="auto">
            <a:xfrm>
              <a:off x="3432" y="2624"/>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V</a:t>
              </a:r>
              <a:endParaRPr lang="en-US" altLang="en-US" i="1">
                <a:latin typeface="Times" charset="0"/>
              </a:endParaRPr>
            </a:p>
          </p:txBody>
        </p:sp>
        <p:sp>
          <p:nvSpPr>
            <p:cNvPr id="40983" name="Rectangle 48"/>
            <p:cNvSpPr>
              <a:spLocks noChangeArrowheads="1"/>
            </p:cNvSpPr>
            <p:nvPr/>
          </p:nvSpPr>
          <p:spPr bwMode="auto">
            <a:xfrm>
              <a:off x="3584" y="2672"/>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00"/>
                  </a:solidFill>
                </a:rPr>
                <a:t>o</a:t>
              </a:r>
              <a:endParaRPr lang="en-US" altLang="en-US" i="1">
                <a:latin typeface="Times" charset="0"/>
              </a:endParaRPr>
            </a:p>
          </p:txBody>
        </p:sp>
        <p:sp>
          <p:nvSpPr>
            <p:cNvPr id="40984" name="Line 181"/>
            <p:cNvSpPr>
              <a:spLocks noChangeShapeType="1"/>
            </p:cNvSpPr>
            <p:nvPr/>
          </p:nvSpPr>
          <p:spPr bwMode="auto">
            <a:xfrm>
              <a:off x="3420" y="2639"/>
              <a:ext cx="24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185"/>
            <p:cNvSpPr>
              <a:spLocks noChangeShapeType="1"/>
            </p:cNvSpPr>
            <p:nvPr/>
          </p:nvSpPr>
          <p:spPr bwMode="auto">
            <a:xfrm>
              <a:off x="3052" y="2956"/>
              <a:ext cx="29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186"/>
            <p:cNvSpPr>
              <a:spLocks noChangeShapeType="1"/>
            </p:cNvSpPr>
            <p:nvPr/>
          </p:nvSpPr>
          <p:spPr bwMode="auto">
            <a:xfrm flipV="1">
              <a:off x="3046" y="2770"/>
              <a:ext cx="0" cy="1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92" y="175901"/>
            <a:ext cx="7772400" cy="832503"/>
          </a:xfrm>
        </p:spPr>
        <p:txBody>
          <a:bodyPr/>
          <a:lstStyle/>
          <a:p>
            <a:r>
              <a:rPr lang="en-US" i="1" dirty="0"/>
              <a:t>E = 2G </a:t>
            </a:r>
            <a:r>
              <a:rPr lang="en-US" dirty="0"/>
              <a:t>(1+ ν</a:t>
            </a:r>
            <a:r>
              <a:rPr lang="en-US" dirty="0" smtClean="0"/>
              <a:t>)</a:t>
            </a:r>
            <a:endParaRPr lang="en-US" dirty="0"/>
          </a:p>
        </p:txBody>
      </p:sp>
      <p:sp>
        <p:nvSpPr>
          <p:cNvPr id="4" name="Slide Number Placeholder 3"/>
          <p:cNvSpPr>
            <a:spLocks noGrp="1"/>
          </p:cNvSpPr>
          <p:nvPr>
            <p:ph type="sldNum" sz="quarter" idx="12"/>
          </p:nvPr>
        </p:nvSpPr>
        <p:spPr/>
        <p:txBody>
          <a:bodyPr/>
          <a:lstStyle/>
          <a:p>
            <a:fld id="{3148EFA9-2C6B-4347-9986-E4A225371604}" type="slidenum">
              <a:rPr lang="en-US" altLang="en-US" smtClean="0"/>
              <a:pPr/>
              <a:t>16</a:t>
            </a:fld>
            <a:endParaRPr lang="en-US" altLang="en-US"/>
          </a:p>
        </p:txBody>
      </p:sp>
      <p:sp>
        <p:nvSpPr>
          <p:cNvPr id="5" name="Rectangle 4"/>
          <p:cNvSpPr/>
          <p:nvPr/>
        </p:nvSpPr>
        <p:spPr>
          <a:xfrm>
            <a:off x="367469" y="1115568"/>
            <a:ext cx="8622707" cy="2308324"/>
          </a:xfrm>
          <a:prstGeom prst="rect">
            <a:avLst/>
          </a:prstGeom>
        </p:spPr>
        <p:txBody>
          <a:bodyPr wrap="square">
            <a:spAutoFit/>
          </a:bodyPr>
          <a:lstStyle/>
          <a:p>
            <a:r>
              <a:rPr lang="en-US" dirty="0"/>
              <a:t>6.18</a:t>
            </a:r>
            <a:r>
              <a:rPr lang="en-US" i="1" dirty="0"/>
              <a:t>  A cylindrical specimen of a hypothetical metal alloy is stressed in compression.  If its original and final diameters are 20.000 and 20.025 mm, respectively, and its final length is 74.96 mm, compute its original length if the deformation is totally elastic.  The elastic and shear moduli for this alloy are 105 </a:t>
            </a:r>
            <a:r>
              <a:rPr lang="en-US" i="1" dirty="0" err="1"/>
              <a:t>GPa</a:t>
            </a:r>
            <a:r>
              <a:rPr lang="en-US" i="1" dirty="0"/>
              <a:t> and 39.7 </a:t>
            </a:r>
            <a:r>
              <a:rPr lang="en-US" i="1" dirty="0" err="1"/>
              <a:t>GPa</a:t>
            </a:r>
            <a:r>
              <a:rPr lang="en-US" i="1" dirty="0"/>
              <a:t>, respectively.</a:t>
            </a:r>
            <a:endParaRPr lang="en-US" dirty="0"/>
          </a:p>
        </p:txBody>
      </p:sp>
    </p:spTree>
    <p:extLst>
      <p:ext uri="{BB962C8B-B14F-4D97-AF65-F5344CB8AC3E}">
        <p14:creationId xmlns:p14="http://schemas.microsoft.com/office/powerpoint/2010/main" val="2320135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7F20055-14CB-4909-83CE-58A3D974D860}" type="slidenum">
              <a:rPr lang="en-US" altLang="en-US" sz="1200"/>
              <a:pPr/>
              <a:t>17</a:t>
            </a:fld>
            <a:endParaRPr lang="en-US" altLang="en-US" sz="1200"/>
          </a:p>
        </p:txBody>
      </p:sp>
      <p:sp>
        <p:nvSpPr>
          <p:cNvPr id="43011" name="Rectangle 5"/>
          <p:cNvSpPr>
            <a:spLocks noChangeArrowheads="1"/>
          </p:cNvSpPr>
          <p:nvPr/>
        </p:nvSpPr>
        <p:spPr bwMode="auto">
          <a:xfrm>
            <a:off x="2149475" y="1225550"/>
            <a:ext cx="708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chemeClr val="tx2"/>
                </a:solidFill>
              </a:rPr>
              <a:t>Metals</a:t>
            </a:r>
          </a:p>
          <a:p>
            <a:r>
              <a:rPr lang="en-US" altLang="en-US" sz="1400">
                <a:solidFill>
                  <a:schemeClr val="tx2"/>
                </a:solidFill>
              </a:rPr>
              <a:t>Alloys</a:t>
            </a:r>
          </a:p>
        </p:txBody>
      </p:sp>
      <p:sp>
        <p:nvSpPr>
          <p:cNvPr id="43012" name="Rectangle 6"/>
          <p:cNvSpPr>
            <a:spLocks noChangeArrowheads="1"/>
          </p:cNvSpPr>
          <p:nvPr/>
        </p:nvSpPr>
        <p:spPr bwMode="auto">
          <a:xfrm>
            <a:off x="2886075" y="1119188"/>
            <a:ext cx="974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FF"/>
                </a:solidFill>
              </a:rPr>
              <a:t>Graphite</a:t>
            </a:r>
          </a:p>
          <a:p>
            <a:r>
              <a:rPr lang="en-US" altLang="en-US" sz="1400">
                <a:solidFill>
                  <a:srgbClr val="0000FF"/>
                </a:solidFill>
              </a:rPr>
              <a:t>Ceramics</a:t>
            </a:r>
          </a:p>
          <a:p>
            <a:r>
              <a:rPr lang="en-US" altLang="en-US" sz="1400">
                <a:solidFill>
                  <a:srgbClr val="0000FF"/>
                </a:solidFill>
              </a:rPr>
              <a:t>Semicond</a:t>
            </a:r>
          </a:p>
        </p:txBody>
      </p:sp>
      <p:sp>
        <p:nvSpPr>
          <p:cNvPr id="43013" name="Rectangle 7"/>
          <p:cNvSpPr>
            <a:spLocks noChangeArrowheads="1"/>
          </p:cNvSpPr>
          <p:nvPr/>
        </p:nvSpPr>
        <p:spPr bwMode="auto">
          <a:xfrm>
            <a:off x="3783013" y="1331913"/>
            <a:ext cx="925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6600"/>
                </a:solidFill>
              </a:rPr>
              <a:t>Polymers</a:t>
            </a:r>
          </a:p>
        </p:txBody>
      </p:sp>
      <p:sp>
        <p:nvSpPr>
          <p:cNvPr id="43014" name="Rectangle 8"/>
          <p:cNvSpPr>
            <a:spLocks noChangeArrowheads="1"/>
          </p:cNvSpPr>
          <p:nvPr/>
        </p:nvSpPr>
        <p:spPr bwMode="auto">
          <a:xfrm>
            <a:off x="4610100" y="1225550"/>
            <a:ext cx="11223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1400">
                <a:solidFill>
                  <a:srgbClr val="D60093"/>
                </a:solidFill>
              </a:rPr>
              <a:t>Composites</a:t>
            </a:r>
          </a:p>
          <a:p>
            <a:pPr algn="ctr"/>
            <a:r>
              <a:rPr lang="en-US" altLang="en-US" sz="1400">
                <a:solidFill>
                  <a:srgbClr val="D60093"/>
                </a:solidFill>
              </a:rPr>
              <a:t>/fibers</a:t>
            </a:r>
          </a:p>
        </p:txBody>
      </p:sp>
      <p:sp>
        <p:nvSpPr>
          <p:cNvPr id="43015" name="Rectangle 9"/>
          <p:cNvSpPr>
            <a:spLocks noChangeArrowheads="1"/>
          </p:cNvSpPr>
          <p:nvPr/>
        </p:nvSpPr>
        <p:spPr bwMode="auto">
          <a:xfrm>
            <a:off x="381000" y="2590800"/>
            <a:ext cx="11160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i="1"/>
              <a:t>E</a:t>
            </a:r>
            <a:r>
              <a:rPr lang="en-US" altLang="en-US" sz="2200"/>
              <a:t>(GPa)</a:t>
            </a:r>
          </a:p>
        </p:txBody>
      </p:sp>
      <p:sp>
        <p:nvSpPr>
          <p:cNvPr id="43016" name="Line 11"/>
          <p:cNvSpPr>
            <a:spLocks noChangeShapeType="1"/>
          </p:cNvSpPr>
          <p:nvPr/>
        </p:nvSpPr>
        <p:spPr bwMode="auto">
          <a:xfrm flipV="1">
            <a:off x="533400" y="2971800"/>
            <a:ext cx="3048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7" name="Rectangle 13"/>
          <p:cNvSpPr>
            <a:spLocks noChangeArrowheads="1"/>
          </p:cNvSpPr>
          <p:nvPr/>
        </p:nvSpPr>
        <p:spPr bwMode="auto">
          <a:xfrm>
            <a:off x="5791200" y="3276600"/>
            <a:ext cx="2578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Based on data in Table B.2,</a:t>
            </a:r>
          </a:p>
          <a:p>
            <a:r>
              <a:rPr lang="en-US" altLang="en-US" sz="1400" i="1"/>
              <a:t>Callister </a:t>
            </a:r>
            <a:r>
              <a:rPr lang="en-US" altLang="en-US" sz="1400" i="1">
                <a:solidFill>
                  <a:srgbClr val="000000"/>
                </a:solidFill>
              </a:rPr>
              <a:t>&amp; Rethwisch 8e.</a:t>
            </a:r>
            <a:r>
              <a:rPr lang="en-US" altLang="en-US" sz="1400">
                <a:solidFill>
                  <a:srgbClr val="000000"/>
                </a:solidFill>
              </a:rPr>
              <a:t> </a:t>
            </a:r>
            <a:endParaRPr lang="en-US" altLang="en-US" sz="1400"/>
          </a:p>
          <a:p>
            <a:r>
              <a:rPr lang="en-US" altLang="en-US" sz="1400">
                <a:solidFill>
                  <a:srgbClr val="D60093"/>
                </a:solidFill>
              </a:rPr>
              <a:t>Composite data based on</a:t>
            </a:r>
          </a:p>
          <a:p>
            <a:r>
              <a:rPr lang="en-US" altLang="en-US" sz="1400">
                <a:solidFill>
                  <a:srgbClr val="D60093"/>
                </a:solidFill>
              </a:rPr>
              <a:t>reinforced epoxy with 60 vol%</a:t>
            </a:r>
          </a:p>
          <a:p>
            <a:r>
              <a:rPr lang="en-US" altLang="en-US" sz="1400">
                <a:solidFill>
                  <a:srgbClr val="D60093"/>
                </a:solidFill>
              </a:rPr>
              <a:t>of aligned</a:t>
            </a:r>
          </a:p>
          <a:p>
            <a:r>
              <a:rPr lang="en-US" altLang="en-US" sz="1400">
                <a:solidFill>
                  <a:srgbClr val="D60093"/>
                </a:solidFill>
              </a:rPr>
              <a:t>carbon (CFRE),</a:t>
            </a:r>
          </a:p>
          <a:p>
            <a:r>
              <a:rPr lang="en-US" altLang="en-US" sz="1400">
                <a:solidFill>
                  <a:srgbClr val="D60093"/>
                </a:solidFill>
              </a:rPr>
              <a:t>aramid (AFRE), or</a:t>
            </a:r>
          </a:p>
          <a:p>
            <a:r>
              <a:rPr lang="en-US" altLang="en-US" sz="1400">
                <a:solidFill>
                  <a:srgbClr val="D60093"/>
                </a:solidFill>
              </a:rPr>
              <a:t>glass (GFRE)</a:t>
            </a:r>
          </a:p>
          <a:p>
            <a:r>
              <a:rPr lang="en-US" altLang="en-US" sz="1400">
                <a:solidFill>
                  <a:srgbClr val="D60093"/>
                </a:solidFill>
              </a:rPr>
              <a:t>fibers.</a:t>
            </a:r>
          </a:p>
        </p:txBody>
      </p:sp>
      <p:sp>
        <p:nvSpPr>
          <p:cNvPr id="43018" name="Rectangle 14"/>
          <p:cNvSpPr>
            <a:spLocks noGrp="1" noChangeArrowheads="1"/>
          </p:cNvSpPr>
          <p:nvPr>
            <p:ph type="title" idx="4294967295"/>
          </p:nvPr>
        </p:nvSpPr>
        <p:spPr/>
        <p:txBody>
          <a:bodyPr/>
          <a:lstStyle/>
          <a:p>
            <a:r>
              <a:rPr lang="en-US" altLang="en-US" smtClean="0">
                <a:ea typeface="ＭＳ Ｐゴシック" charset="-128"/>
              </a:rPr>
              <a:t>Young’s Moduli:  Comparison</a:t>
            </a:r>
          </a:p>
        </p:txBody>
      </p:sp>
      <p:sp>
        <p:nvSpPr>
          <p:cNvPr id="43019" name="AutoShape 15"/>
          <p:cNvSpPr>
            <a:spLocks noChangeAspect="1" noChangeArrowheads="1" noTextEdit="1"/>
          </p:cNvSpPr>
          <p:nvPr/>
        </p:nvSpPr>
        <p:spPr bwMode="auto">
          <a:xfrm>
            <a:off x="381000" y="3810000"/>
            <a:ext cx="1066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20" name="Rectangle 17"/>
          <p:cNvSpPr>
            <a:spLocks noChangeArrowheads="1"/>
          </p:cNvSpPr>
          <p:nvPr/>
        </p:nvSpPr>
        <p:spPr bwMode="auto">
          <a:xfrm>
            <a:off x="393700" y="3911600"/>
            <a:ext cx="909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rPr>
              <a:t>10</a:t>
            </a:r>
            <a:r>
              <a:rPr lang="en-US" altLang="en-US" baseline="30000">
                <a:solidFill>
                  <a:srgbClr val="000000"/>
                </a:solidFill>
              </a:rPr>
              <a:t>9</a:t>
            </a:r>
            <a:r>
              <a:rPr lang="en-US" altLang="en-US">
                <a:solidFill>
                  <a:srgbClr val="000000"/>
                </a:solidFill>
              </a:rPr>
              <a:t> Pa</a:t>
            </a:r>
            <a:endParaRPr lang="en-US" altLang="en-US"/>
          </a:p>
        </p:txBody>
      </p:sp>
      <p:grpSp>
        <p:nvGrpSpPr>
          <p:cNvPr id="43021" name="Group 35"/>
          <p:cNvGrpSpPr>
            <a:grpSpLocks noChangeAspect="1"/>
          </p:cNvGrpSpPr>
          <p:nvPr/>
        </p:nvGrpSpPr>
        <p:grpSpPr bwMode="auto">
          <a:xfrm>
            <a:off x="1384300" y="1727200"/>
            <a:ext cx="4559300" cy="4978400"/>
            <a:chOff x="872" y="1088"/>
            <a:chExt cx="2872" cy="3136"/>
          </a:xfrm>
        </p:grpSpPr>
        <p:sp>
          <p:nvSpPr>
            <p:cNvPr id="43022" name="AutoShape 34"/>
            <p:cNvSpPr>
              <a:spLocks noChangeAspect="1" noChangeArrowheads="1" noTextEdit="1"/>
            </p:cNvSpPr>
            <p:nvPr/>
          </p:nvSpPr>
          <p:spPr bwMode="auto">
            <a:xfrm>
              <a:off x="872" y="1088"/>
              <a:ext cx="2872" cy="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23" name="Rectangle 36"/>
            <p:cNvSpPr>
              <a:spLocks noChangeArrowheads="1"/>
            </p:cNvSpPr>
            <p:nvPr/>
          </p:nvSpPr>
          <p:spPr bwMode="auto">
            <a:xfrm>
              <a:off x="2926" y="1676"/>
              <a:ext cx="663" cy="21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24" name="Rectangle 37"/>
            <p:cNvSpPr>
              <a:spLocks noChangeArrowheads="1"/>
            </p:cNvSpPr>
            <p:nvPr/>
          </p:nvSpPr>
          <p:spPr bwMode="auto">
            <a:xfrm>
              <a:off x="2392" y="3048"/>
              <a:ext cx="514" cy="1068"/>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25" name="Rectangle 38"/>
            <p:cNvSpPr>
              <a:spLocks noChangeArrowheads="1"/>
            </p:cNvSpPr>
            <p:nvPr/>
          </p:nvSpPr>
          <p:spPr bwMode="auto">
            <a:xfrm>
              <a:off x="1865" y="1189"/>
              <a:ext cx="514" cy="16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26" name="Rectangle 39"/>
            <p:cNvSpPr>
              <a:spLocks noChangeArrowheads="1"/>
            </p:cNvSpPr>
            <p:nvPr/>
          </p:nvSpPr>
          <p:spPr bwMode="auto">
            <a:xfrm>
              <a:off x="1325" y="1541"/>
              <a:ext cx="513" cy="851"/>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27" name="Rectangle 40"/>
            <p:cNvSpPr>
              <a:spLocks noChangeArrowheads="1"/>
            </p:cNvSpPr>
            <p:nvPr/>
          </p:nvSpPr>
          <p:spPr bwMode="auto">
            <a:xfrm>
              <a:off x="1298" y="1196"/>
              <a:ext cx="2290" cy="292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28" name="Line 41"/>
            <p:cNvSpPr>
              <a:spLocks noChangeShapeType="1"/>
            </p:cNvSpPr>
            <p:nvPr/>
          </p:nvSpPr>
          <p:spPr bwMode="auto">
            <a:xfrm>
              <a:off x="1176" y="4123"/>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42"/>
            <p:cNvSpPr>
              <a:spLocks noChangeShapeType="1"/>
            </p:cNvSpPr>
            <p:nvPr/>
          </p:nvSpPr>
          <p:spPr bwMode="auto">
            <a:xfrm>
              <a:off x="1176" y="1196"/>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Rectangle 43"/>
            <p:cNvSpPr>
              <a:spLocks noChangeArrowheads="1"/>
            </p:cNvSpPr>
            <p:nvPr/>
          </p:nvSpPr>
          <p:spPr bwMode="auto">
            <a:xfrm>
              <a:off x="1007" y="4055"/>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0.2</a:t>
              </a:r>
              <a:endParaRPr lang="en-US" altLang="en-US"/>
            </a:p>
          </p:txBody>
        </p:sp>
        <p:sp>
          <p:nvSpPr>
            <p:cNvPr id="43031" name="Rectangle 44"/>
            <p:cNvSpPr>
              <a:spLocks noChangeArrowheads="1"/>
            </p:cNvSpPr>
            <p:nvPr/>
          </p:nvSpPr>
          <p:spPr bwMode="auto">
            <a:xfrm>
              <a:off x="1088" y="283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8</a:t>
              </a:r>
              <a:endParaRPr lang="en-US" altLang="en-US"/>
            </a:p>
          </p:txBody>
        </p:sp>
        <p:sp>
          <p:nvSpPr>
            <p:cNvPr id="43032" name="Line 45"/>
            <p:cNvSpPr>
              <a:spLocks noChangeShapeType="1"/>
            </p:cNvSpPr>
            <p:nvPr/>
          </p:nvSpPr>
          <p:spPr bwMode="auto">
            <a:xfrm>
              <a:off x="1176" y="2893"/>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46"/>
            <p:cNvSpPr>
              <a:spLocks noChangeShapeType="1"/>
            </p:cNvSpPr>
            <p:nvPr/>
          </p:nvSpPr>
          <p:spPr bwMode="auto">
            <a:xfrm>
              <a:off x="1176" y="2588"/>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47"/>
            <p:cNvSpPr>
              <a:spLocks noChangeShapeType="1"/>
            </p:cNvSpPr>
            <p:nvPr/>
          </p:nvSpPr>
          <p:spPr bwMode="auto">
            <a:xfrm>
              <a:off x="1176" y="2352"/>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48"/>
            <p:cNvSpPr>
              <a:spLocks noChangeShapeType="1"/>
            </p:cNvSpPr>
            <p:nvPr/>
          </p:nvSpPr>
          <p:spPr bwMode="auto">
            <a:xfrm>
              <a:off x="1176" y="2217"/>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49"/>
            <p:cNvSpPr>
              <a:spLocks noChangeShapeType="1"/>
            </p:cNvSpPr>
            <p:nvPr/>
          </p:nvSpPr>
          <p:spPr bwMode="auto">
            <a:xfrm>
              <a:off x="1176" y="2122"/>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50"/>
            <p:cNvSpPr>
              <a:spLocks noChangeShapeType="1"/>
            </p:cNvSpPr>
            <p:nvPr/>
          </p:nvSpPr>
          <p:spPr bwMode="auto">
            <a:xfrm>
              <a:off x="1176" y="2048"/>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51"/>
            <p:cNvSpPr>
              <a:spLocks noChangeShapeType="1"/>
            </p:cNvSpPr>
            <p:nvPr/>
          </p:nvSpPr>
          <p:spPr bwMode="auto">
            <a:xfrm>
              <a:off x="1176" y="3764"/>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52"/>
            <p:cNvSpPr>
              <a:spLocks noChangeShapeType="1"/>
            </p:cNvSpPr>
            <p:nvPr/>
          </p:nvSpPr>
          <p:spPr bwMode="auto">
            <a:xfrm>
              <a:off x="1176" y="3122"/>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0" name="Line 53"/>
            <p:cNvSpPr>
              <a:spLocks noChangeShapeType="1"/>
            </p:cNvSpPr>
            <p:nvPr/>
          </p:nvSpPr>
          <p:spPr bwMode="auto">
            <a:xfrm>
              <a:off x="1176" y="3589"/>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54"/>
            <p:cNvSpPr>
              <a:spLocks noChangeShapeType="1"/>
            </p:cNvSpPr>
            <p:nvPr/>
          </p:nvSpPr>
          <p:spPr bwMode="auto">
            <a:xfrm>
              <a:off x="1176" y="3359"/>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2" name="Line 55"/>
            <p:cNvSpPr>
              <a:spLocks noChangeShapeType="1"/>
            </p:cNvSpPr>
            <p:nvPr/>
          </p:nvSpPr>
          <p:spPr bwMode="auto">
            <a:xfrm>
              <a:off x="1176" y="2987"/>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Rectangle 56"/>
            <p:cNvSpPr>
              <a:spLocks noChangeArrowheads="1"/>
            </p:cNvSpPr>
            <p:nvPr/>
          </p:nvSpPr>
          <p:spPr bwMode="auto">
            <a:xfrm>
              <a:off x="1007" y="3710"/>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0.6</a:t>
              </a:r>
              <a:endParaRPr lang="en-US" altLang="en-US"/>
            </a:p>
          </p:txBody>
        </p:sp>
        <p:sp>
          <p:nvSpPr>
            <p:cNvPr id="43044" name="Rectangle 57"/>
            <p:cNvSpPr>
              <a:spLocks noChangeArrowheads="1"/>
            </p:cNvSpPr>
            <p:nvPr/>
          </p:nvSpPr>
          <p:spPr bwMode="auto">
            <a:xfrm>
              <a:off x="1088" y="352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1</a:t>
              </a:r>
              <a:endParaRPr lang="en-US" altLang="en-US"/>
            </a:p>
          </p:txBody>
        </p:sp>
        <p:sp>
          <p:nvSpPr>
            <p:cNvPr id="43045" name="Rectangle 58"/>
            <p:cNvSpPr>
              <a:spLocks noChangeArrowheads="1"/>
            </p:cNvSpPr>
            <p:nvPr/>
          </p:nvSpPr>
          <p:spPr bwMode="auto">
            <a:xfrm>
              <a:off x="1386" y="2237"/>
              <a:ext cx="4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Magnesium,</a:t>
              </a:r>
              <a:endParaRPr lang="en-US" altLang="en-US"/>
            </a:p>
          </p:txBody>
        </p:sp>
        <p:sp>
          <p:nvSpPr>
            <p:cNvPr id="43046" name="Rectangle 59"/>
            <p:cNvSpPr>
              <a:spLocks noChangeArrowheads="1"/>
            </p:cNvSpPr>
            <p:nvPr/>
          </p:nvSpPr>
          <p:spPr bwMode="auto">
            <a:xfrm>
              <a:off x="1386" y="2136"/>
              <a:ext cx="3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Aluminum</a:t>
              </a:r>
              <a:endParaRPr lang="en-US" altLang="en-US"/>
            </a:p>
          </p:txBody>
        </p:sp>
        <p:sp>
          <p:nvSpPr>
            <p:cNvPr id="43047" name="Rectangle 60"/>
            <p:cNvSpPr>
              <a:spLocks noChangeArrowheads="1"/>
            </p:cNvSpPr>
            <p:nvPr/>
          </p:nvSpPr>
          <p:spPr bwMode="auto">
            <a:xfrm>
              <a:off x="1386" y="1859"/>
              <a:ext cx="3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Platinum</a:t>
              </a:r>
              <a:endParaRPr lang="en-US" altLang="en-US"/>
            </a:p>
          </p:txBody>
        </p:sp>
        <p:sp>
          <p:nvSpPr>
            <p:cNvPr id="43048" name="Rectangle 61"/>
            <p:cNvSpPr>
              <a:spLocks noChangeArrowheads="1"/>
            </p:cNvSpPr>
            <p:nvPr/>
          </p:nvSpPr>
          <p:spPr bwMode="auto">
            <a:xfrm>
              <a:off x="1386" y="2075"/>
              <a:ext cx="41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Silver, Gold</a:t>
              </a:r>
              <a:endParaRPr lang="en-US" altLang="en-US"/>
            </a:p>
          </p:txBody>
        </p:sp>
        <p:sp>
          <p:nvSpPr>
            <p:cNvPr id="43049" name="Rectangle 62"/>
            <p:cNvSpPr>
              <a:spLocks noChangeArrowheads="1"/>
            </p:cNvSpPr>
            <p:nvPr/>
          </p:nvSpPr>
          <p:spPr bwMode="auto">
            <a:xfrm>
              <a:off x="1386" y="1791"/>
              <a:ext cx="3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Tantalum</a:t>
              </a:r>
              <a:endParaRPr lang="en-US" altLang="en-US"/>
            </a:p>
          </p:txBody>
        </p:sp>
        <p:sp>
          <p:nvSpPr>
            <p:cNvPr id="43050" name="Rectangle 63"/>
            <p:cNvSpPr>
              <a:spLocks noChangeArrowheads="1"/>
            </p:cNvSpPr>
            <p:nvPr/>
          </p:nvSpPr>
          <p:spPr bwMode="auto">
            <a:xfrm>
              <a:off x="1386" y="2014"/>
              <a:ext cx="2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Zinc, Ti</a:t>
              </a:r>
              <a:endParaRPr lang="en-US" altLang="en-US"/>
            </a:p>
          </p:txBody>
        </p:sp>
        <p:sp>
          <p:nvSpPr>
            <p:cNvPr id="43051" name="Rectangle 64"/>
            <p:cNvSpPr>
              <a:spLocks noChangeArrowheads="1"/>
            </p:cNvSpPr>
            <p:nvPr/>
          </p:nvSpPr>
          <p:spPr bwMode="auto">
            <a:xfrm>
              <a:off x="1386" y="1724"/>
              <a:ext cx="3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Steel, Ni</a:t>
              </a:r>
              <a:endParaRPr lang="en-US" altLang="en-US"/>
            </a:p>
          </p:txBody>
        </p:sp>
        <p:sp>
          <p:nvSpPr>
            <p:cNvPr id="43052" name="Rectangle 65"/>
            <p:cNvSpPr>
              <a:spLocks noChangeArrowheads="1"/>
            </p:cNvSpPr>
            <p:nvPr/>
          </p:nvSpPr>
          <p:spPr bwMode="auto">
            <a:xfrm>
              <a:off x="1386" y="1616"/>
              <a:ext cx="4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Molybdenum</a:t>
              </a:r>
              <a:endParaRPr lang="en-US" altLang="en-US"/>
            </a:p>
          </p:txBody>
        </p:sp>
        <p:sp>
          <p:nvSpPr>
            <p:cNvPr id="43053" name="Oval 66"/>
            <p:cNvSpPr>
              <a:spLocks noChangeArrowheads="1"/>
            </p:cNvSpPr>
            <p:nvPr/>
          </p:nvSpPr>
          <p:spPr bwMode="auto">
            <a:xfrm>
              <a:off x="1338" y="2298"/>
              <a:ext cx="34" cy="3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54" name="Oval 67"/>
            <p:cNvSpPr>
              <a:spLocks noChangeArrowheads="1"/>
            </p:cNvSpPr>
            <p:nvPr/>
          </p:nvSpPr>
          <p:spPr bwMode="auto">
            <a:xfrm>
              <a:off x="1886" y="2764"/>
              <a:ext cx="40" cy="34"/>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55" name="Rectangle 68"/>
            <p:cNvSpPr>
              <a:spLocks noChangeArrowheads="1"/>
            </p:cNvSpPr>
            <p:nvPr/>
          </p:nvSpPr>
          <p:spPr bwMode="auto">
            <a:xfrm>
              <a:off x="1940" y="273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G</a:t>
              </a:r>
              <a:endParaRPr lang="en-US" altLang="en-US"/>
            </a:p>
          </p:txBody>
        </p:sp>
        <p:sp>
          <p:nvSpPr>
            <p:cNvPr id="43056" name="Rectangle 69"/>
            <p:cNvSpPr>
              <a:spLocks noChangeArrowheads="1"/>
            </p:cNvSpPr>
            <p:nvPr/>
          </p:nvSpPr>
          <p:spPr bwMode="auto">
            <a:xfrm>
              <a:off x="2007" y="2731"/>
              <a:ext cx="2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raphite</a:t>
              </a:r>
              <a:endParaRPr lang="en-US" altLang="en-US"/>
            </a:p>
          </p:txBody>
        </p:sp>
        <p:sp>
          <p:nvSpPr>
            <p:cNvPr id="43057" name="Rectangle 70"/>
            <p:cNvSpPr>
              <a:spLocks noChangeArrowheads="1"/>
            </p:cNvSpPr>
            <p:nvPr/>
          </p:nvSpPr>
          <p:spPr bwMode="auto">
            <a:xfrm>
              <a:off x="1940" y="184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Si crystal</a:t>
              </a:r>
              <a:endParaRPr lang="en-US" altLang="en-US"/>
            </a:p>
          </p:txBody>
        </p:sp>
        <p:sp>
          <p:nvSpPr>
            <p:cNvPr id="43058" name="Rectangle 71"/>
            <p:cNvSpPr>
              <a:spLocks noChangeArrowheads="1"/>
            </p:cNvSpPr>
            <p:nvPr/>
          </p:nvSpPr>
          <p:spPr bwMode="auto">
            <a:xfrm>
              <a:off x="1940" y="2116"/>
              <a:ext cx="2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Glass</a:t>
              </a:r>
              <a:endParaRPr lang="en-US" altLang="en-US"/>
            </a:p>
          </p:txBody>
        </p:sp>
        <p:sp>
          <p:nvSpPr>
            <p:cNvPr id="43059" name="Rectangle 72"/>
            <p:cNvSpPr>
              <a:spLocks noChangeArrowheads="1"/>
            </p:cNvSpPr>
            <p:nvPr/>
          </p:nvSpPr>
          <p:spPr bwMode="auto">
            <a:xfrm>
              <a:off x="2163" y="2116"/>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a:t>
              </a:r>
              <a:endParaRPr lang="en-US" altLang="en-US"/>
            </a:p>
          </p:txBody>
        </p:sp>
        <p:sp>
          <p:nvSpPr>
            <p:cNvPr id="43060" name="Rectangle 73"/>
            <p:cNvSpPr>
              <a:spLocks noChangeArrowheads="1"/>
            </p:cNvSpPr>
            <p:nvPr/>
          </p:nvSpPr>
          <p:spPr bwMode="auto">
            <a:xfrm>
              <a:off x="2190" y="2116"/>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soda</a:t>
              </a:r>
              <a:endParaRPr lang="en-US" altLang="en-US"/>
            </a:p>
          </p:txBody>
        </p:sp>
        <p:sp>
          <p:nvSpPr>
            <p:cNvPr id="43061" name="Rectangle 74"/>
            <p:cNvSpPr>
              <a:spLocks noChangeArrowheads="1"/>
            </p:cNvSpPr>
            <p:nvPr/>
          </p:nvSpPr>
          <p:spPr bwMode="auto">
            <a:xfrm>
              <a:off x="1940" y="2393"/>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Concrete</a:t>
              </a:r>
              <a:endParaRPr lang="en-US" altLang="en-US"/>
            </a:p>
          </p:txBody>
        </p:sp>
        <p:sp>
          <p:nvSpPr>
            <p:cNvPr id="43062" name="Rectangle 75"/>
            <p:cNvSpPr>
              <a:spLocks noChangeArrowheads="1"/>
            </p:cNvSpPr>
            <p:nvPr/>
          </p:nvSpPr>
          <p:spPr bwMode="auto">
            <a:xfrm>
              <a:off x="1940" y="1629"/>
              <a:ext cx="3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Si nitride</a:t>
              </a:r>
              <a:endParaRPr lang="en-US" altLang="en-US"/>
            </a:p>
          </p:txBody>
        </p:sp>
        <p:sp>
          <p:nvSpPr>
            <p:cNvPr id="43063" name="Rectangle 76"/>
            <p:cNvSpPr>
              <a:spLocks noChangeArrowheads="1"/>
            </p:cNvSpPr>
            <p:nvPr/>
          </p:nvSpPr>
          <p:spPr bwMode="auto">
            <a:xfrm>
              <a:off x="1940" y="1548"/>
              <a:ext cx="28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Al oxide</a:t>
              </a:r>
              <a:endParaRPr lang="en-US" altLang="en-US"/>
            </a:p>
          </p:txBody>
        </p:sp>
        <p:sp>
          <p:nvSpPr>
            <p:cNvPr id="43064" name="Rectangle 77"/>
            <p:cNvSpPr>
              <a:spLocks noChangeArrowheads="1"/>
            </p:cNvSpPr>
            <p:nvPr/>
          </p:nvSpPr>
          <p:spPr bwMode="auto">
            <a:xfrm>
              <a:off x="2467" y="3285"/>
              <a:ext cx="1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PC</a:t>
              </a:r>
              <a:endParaRPr lang="en-US" altLang="en-US"/>
            </a:p>
          </p:txBody>
        </p:sp>
        <p:sp>
          <p:nvSpPr>
            <p:cNvPr id="43065" name="Rectangle 78"/>
            <p:cNvSpPr>
              <a:spLocks noChangeArrowheads="1"/>
            </p:cNvSpPr>
            <p:nvPr/>
          </p:nvSpPr>
          <p:spPr bwMode="auto">
            <a:xfrm>
              <a:off x="2967" y="3711"/>
              <a:ext cx="5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Wood(    grain)</a:t>
              </a:r>
              <a:endParaRPr lang="en-US" altLang="en-US"/>
            </a:p>
          </p:txBody>
        </p:sp>
        <p:sp>
          <p:nvSpPr>
            <p:cNvPr id="43066" name="Rectangle 79"/>
            <p:cNvSpPr>
              <a:spLocks noChangeArrowheads="1"/>
            </p:cNvSpPr>
            <p:nvPr/>
          </p:nvSpPr>
          <p:spPr bwMode="auto">
            <a:xfrm>
              <a:off x="2967" y="2974"/>
              <a:ext cx="5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AFRE(   fibers)</a:t>
              </a:r>
              <a:endParaRPr lang="en-US" altLang="en-US"/>
            </a:p>
          </p:txBody>
        </p:sp>
        <p:sp>
          <p:nvSpPr>
            <p:cNvPr id="43067" name="Rectangle 80"/>
            <p:cNvSpPr>
              <a:spLocks noChangeArrowheads="1"/>
            </p:cNvSpPr>
            <p:nvPr/>
          </p:nvSpPr>
          <p:spPr bwMode="auto">
            <a:xfrm>
              <a:off x="3535" y="2974"/>
              <a:ext cx="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a:t>
              </a:r>
              <a:endParaRPr lang="en-US" altLang="en-US"/>
            </a:p>
          </p:txBody>
        </p:sp>
        <p:sp>
          <p:nvSpPr>
            <p:cNvPr id="43068" name="Rectangle 81"/>
            <p:cNvSpPr>
              <a:spLocks noChangeArrowheads="1"/>
            </p:cNvSpPr>
            <p:nvPr/>
          </p:nvSpPr>
          <p:spPr bwMode="auto">
            <a:xfrm>
              <a:off x="2967" y="2636"/>
              <a:ext cx="2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CFRE</a:t>
              </a:r>
              <a:endParaRPr lang="en-US" altLang="en-US"/>
            </a:p>
          </p:txBody>
        </p:sp>
        <p:sp>
          <p:nvSpPr>
            <p:cNvPr id="43069" name="Rectangle 82"/>
            <p:cNvSpPr>
              <a:spLocks noChangeArrowheads="1"/>
            </p:cNvSpPr>
            <p:nvPr/>
          </p:nvSpPr>
          <p:spPr bwMode="auto">
            <a:xfrm>
              <a:off x="3190" y="2636"/>
              <a:ext cx="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a:t>
              </a:r>
              <a:endParaRPr lang="en-US" altLang="en-US"/>
            </a:p>
          </p:txBody>
        </p:sp>
        <p:sp>
          <p:nvSpPr>
            <p:cNvPr id="43070" name="Rectangle 83"/>
            <p:cNvSpPr>
              <a:spLocks noChangeArrowheads="1"/>
            </p:cNvSpPr>
            <p:nvPr/>
          </p:nvSpPr>
          <p:spPr bwMode="auto">
            <a:xfrm>
              <a:off x="2967" y="2508"/>
              <a:ext cx="2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GFRE*</a:t>
              </a:r>
              <a:endParaRPr lang="en-US" altLang="en-US"/>
            </a:p>
          </p:txBody>
        </p:sp>
        <p:sp>
          <p:nvSpPr>
            <p:cNvPr id="43071" name="Oval 84"/>
            <p:cNvSpPr>
              <a:spLocks noChangeArrowheads="1"/>
            </p:cNvSpPr>
            <p:nvPr/>
          </p:nvSpPr>
          <p:spPr bwMode="auto">
            <a:xfrm>
              <a:off x="2926" y="2142"/>
              <a:ext cx="41" cy="34"/>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72" name="Rectangle 85"/>
            <p:cNvSpPr>
              <a:spLocks noChangeArrowheads="1"/>
            </p:cNvSpPr>
            <p:nvPr/>
          </p:nvSpPr>
          <p:spPr bwMode="auto">
            <a:xfrm>
              <a:off x="2967" y="2162"/>
              <a:ext cx="53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00DD"/>
                  </a:solidFill>
                </a:rPr>
                <a:t>Glass fibers only</a:t>
              </a:r>
              <a:endParaRPr lang="en-US" altLang="en-US"/>
            </a:p>
          </p:txBody>
        </p:sp>
        <p:sp>
          <p:nvSpPr>
            <p:cNvPr id="43073" name="Rectangle 86"/>
            <p:cNvSpPr>
              <a:spLocks noChangeArrowheads="1"/>
            </p:cNvSpPr>
            <p:nvPr/>
          </p:nvSpPr>
          <p:spPr bwMode="auto">
            <a:xfrm>
              <a:off x="2967" y="1541"/>
              <a:ext cx="25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00DD"/>
                  </a:solidFill>
                </a:rPr>
                <a:t>Carbon </a:t>
              </a:r>
              <a:endParaRPr lang="en-US" altLang="en-US"/>
            </a:p>
          </p:txBody>
        </p:sp>
        <p:sp>
          <p:nvSpPr>
            <p:cNvPr id="43074" name="Rectangle 87"/>
            <p:cNvSpPr>
              <a:spLocks noChangeArrowheads="1"/>
            </p:cNvSpPr>
            <p:nvPr/>
          </p:nvSpPr>
          <p:spPr bwMode="auto">
            <a:xfrm>
              <a:off x="3230" y="1541"/>
              <a:ext cx="3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00DD"/>
                  </a:solidFill>
                </a:rPr>
                <a:t>fibers only</a:t>
              </a:r>
              <a:endParaRPr lang="en-US" altLang="en-US"/>
            </a:p>
          </p:txBody>
        </p:sp>
        <p:sp>
          <p:nvSpPr>
            <p:cNvPr id="43075" name="Rectangle 88"/>
            <p:cNvSpPr>
              <a:spLocks noChangeArrowheads="1"/>
            </p:cNvSpPr>
            <p:nvPr/>
          </p:nvSpPr>
          <p:spPr bwMode="auto">
            <a:xfrm>
              <a:off x="2967" y="1919"/>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8800"/>
                  </a:solidFill>
                </a:rPr>
                <a:t>A</a:t>
              </a:r>
              <a:endParaRPr lang="en-US" altLang="en-US"/>
            </a:p>
          </p:txBody>
        </p:sp>
        <p:sp>
          <p:nvSpPr>
            <p:cNvPr id="43076" name="Rectangle 89"/>
            <p:cNvSpPr>
              <a:spLocks noChangeArrowheads="1"/>
            </p:cNvSpPr>
            <p:nvPr/>
          </p:nvSpPr>
          <p:spPr bwMode="auto">
            <a:xfrm>
              <a:off x="3014" y="1919"/>
              <a:ext cx="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8800"/>
                  </a:solidFill>
                </a:rPr>
                <a:t>ramid fibers only</a:t>
              </a:r>
              <a:endParaRPr lang="en-US" altLang="en-US"/>
            </a:p>
          </p:txBody>
        </p:sp>
        <p:sp>
          <p:nvSpPr>
            <p:cNvPr id="43077" name="Oval 90"/>
            <p:cNvSpPr>
              <a:spLocks noChangeArrowheads="1"/>
            </p:cNvSpPr>
            <p:nvPr/>
          </p:nvSpPr>
          <p:spPr bwMode="auto">
            <a:xfrm>
              <a:off x="2933" y="1933"/>
              <a:ext cx="34" cy="40"/>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078" name="Rectangle 91"/>
            <p:cNvSpPr>
              <a:spLocks noChangeArrowheads="1"/>
            </p:cNvSpPr>
            <p:nvPr/>
          </p:nvSpPr>
          <p:spPr bwMode="auto">
            <a:xfrm>
              <a:off x="2967" y="3278"/>
              <a:ext cx="3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8800"/>
                  </a:solidFill>
                </a:rPr>
                <a:t>Epoxy only</a:t>
              </a:r>
              <a:endParaRPr lang="en-US" altLang="en-US"/>
            </a:p>
          </p:txBody>
        </p:sp>
        <p:sp>
          <p:nvSpPr>
            <p:cNvPr id="43079" name="Line 92"/>
            <p:cNvSpPr>
              <a:spLocks noChangeShapeType="1"/>
            </p:cNvSpPr>
            <p:nvPr/>
          </p:nvSpPr>
          <p:spPr bwMode="auto">
            <a:xfrm>
              <a:off x="1176" y="3900"/>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0" name="Line 93"/>
            <p:cNvSpPr>
              <a:spLocks noChangeShapeType="1"/>
            </p:cNvSpPr>
            <p:nvPr/>
          </p:nvSpPr>
          <p:spPr bwMode="auto">
            <a:xfrm>
              <a:off x="1176" y="3663"/>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1" name="Rectangle 94"/>
            <p:cNvSpPr>
              <a:spLocks noChangeArrowheads="1"/>
            </p:cNvSpPr>
            <p:nvPr/>
          </p:nvSpPr>
          <p:spPr bwMode="auto">
            <a:xfrm>
              <a:off x="1007" y="3845"/>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0.4</a:t>
              </a:r>
              <a:endParaRPr lang="en-US" altLang="en-US"/>
            </a:p>
          </p:txBody>
        </p:sp>
        <p:sp>
          <p:nvSpPr>
            <p:cNvPr id="43082" name="Rectangle 95"/>
            <p:cNvSpPr>
              <a:spLocks noChangeArrowheads="1"/>
            </p:cNvSpPr>
            <p:nvPr/>
          </p:nvSpPr>
          <p:spPr bwMode="auto">
            <a:xfrm>
              <a:off x="1007" y="3609"/>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0.8</a:t>
              </a:r>
              <a:endParaRPr lang="en-US" altLang="en-US"/>
            </a:p>
          </p:txBody>
        </p:sp>
        <p:sp>
          <p:nvSpPr>
            <p:cNvPr id="43083" name="Rectangle 96"/>
            <p:cNvSpPr>
              <a:spLocks noChangeArrowheads="1"/>
            </p:cNvSpPr>
            <p:nvPr/>
          </p:nvSpPr>
          <p:spPr bwMode="auto">
            <a:xfrm>
              <a:off x="1088" y="330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2</a:t>
              </a:r>
              <a:endParaRPr lang="en-US" altLang="en-US"/>
            </a:p>
          </p:txBody>
        </p:sp>
        <p:sp>
          <p:nvSpPr>
            <p:cNvPr id="43084" name="Rectangle 97"/>
            <p:cNvSpPr>
              <a:spLocks noChangeArrowheads="1"/>
            </p:cNvSpPr>
            <p:nvPr/>
          </p:nvSpPr>
          <p:spPr bwMode="auto">
            <a:xfrm>
              <a:off x="1088" y="30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4</a:t>
              </a:r>
              <a:endParaRPr lang="en-US" altLang="en-US"/>
            </a:p>
          </p:txBody>
        </p:sp>
        <p:sp>
          <p:nvSpPr>
            <p:cNvPr id="43085" name="Rectangle 98"/>
            <p:cNvSpPr>
              <a:spLocks noChangeArrowheads="1"/>
            </p:cNvSpPr>
            <p:nvPr/>
          </p:nvSpPr>
          <p:spPr bwMode="auto">
            <a:xfrm>
              <a:off x="1088" y="293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6</a:t>
              </a:r>
              <a:endParaRPr lang="en-US" altLang="en-US"/>
            </a:p>
          </p:txBody>
        </p:sp>
        <p:sp>
          <p:nvSpPr>
            <p:cNvPr id="43086" name="Line 99"/>
            <p:cNvSpPr>
              <a:spLocks noChangeShapeType="1"/>
            </p:cNvSpPr>
            <p:nvPr/>
          </p:nvSpPr>
          <p:spPr bwMode="auto">
            <a:xfrm>
              <a:off x="1176" y="2818"/>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7" name="Rectangle 100"/>
            <p:cNvSpPr>
              <a:spLocks noChangeArrowheads="1"/>
            </p:cNvSpPr>
            <p:nvPr/>
          </p:nvSpPr>
          <p:spPr bwMode="auto">
            <a:xfrm>
              <a:off x="1034" y="2764"/>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10</a:t>
              </a:r>
              <a:endParaRPr lang="en-US" altLang="en-US"/>
            </a:p>
          </p:txBody>
        </p:sp>
        <p:sp>
          <p:nvSpPr>
            <p:cNvPr id="43088" name="Rectangle 101"/>
            <p:cNvSpPr>
              <a:spLocks noChangeArrowheads="1"/>
            </p:cNvSpPr>
            <p:nvPr/>
          </p:nvSpPr>
          <p:spPr bwMode="auto">
            <a:xfrm>
              <a:off x="1034" y="25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2</a:t>
              </a:r>
              <a:endParaRPr lang="en-US" altLang="en-US"/>
            </a:p>
          </p:txBody>
        </p:sp>
        <p:sp>
          <p:nvSpPr>
            <p:cNvPr id="43089" name="Rectangle 102"/>
            <p:cNvSpPr>
              <a:spLocks noChangeArrowheads="1"/>
            </p:cNvSpPr>
            <p:nvPr/>
          </p:nvSpPr>
          <p:spPr bwMode="auto">
            <a:xfrm>
              <a:off x="1088" y="25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a:t>
              </a:r>
              <a:endParaRPr lang="en-US" altLang="en-US"/>
            </a:p>
          </p:txBody>
        </p:sp>
        <p:sp>
          <p:nvSpPr>
            <p:cNvPr id="43090" name="Rectangle 103"/>
            <p:cNvSpPr>
              <a:spLocks noChangeArrowheads="1"/>
            </p:cNvSpPr>
            <p:nvPr/>
          </p:nvSpPr>
          <p:spPr bwMode="auto">
            <a:xfrm>
              <a:off x="1034" y="229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4</a:t>
              </a:r>
              <a:endParaRPr lang="en-US" altLang="en-US"/>
            </a:p>
          </p:txBody>
        </p:sp>
        <p:sp>
          <p:nvSpPr>
            <p:cNvPr id="43091" name="Rectangle 104"/>
            <p:cNvSpPr>
              <a:spLocks noChangeArrowheads="1"/>
            </p:cNvSpPr>
            <p:nvPr/>
          </p:nvSpPr>
          <p:spPr bwMode="auto">
            <a:xfrm>
              <a:off x="1088" y="229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a:t>
              </a:r>
              <a:endParaRPr lang="en-US" altLang="en-US"/>
            </a:p>
          </p:txBody>
        </p:sp>
        <p:sp>
          <p:nvSpPr>
            <p:cNvPr id="43092" name="Rectangle 105"/>
            <p:cNvSpPr>
              <a:spLocks noChangeArrowheads="1"/>
            </p:cNvSpPr>
            <p:nvPr/>
          </p:nvSpPr>
          <p:spPr bwMode="auto">
            <a:xfrm>
              <a:off x="1034" y="216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6</a:t>
              </a:r>
              <a:endParaRPr lang="en-US" altLang="en-US"/>
            </a:p>
          </p:txBody>
        </p:sp>
        <p:sp>
          <p:nvSpPr>
            <p:cNvPr id="43093" name="Rectangle 106"/>
            <p:cNvSpPr>
              <a:spLocks noChangeArrowheads="1"/>
            </p:cNvSpPr>
            <p:nvPr/>
          </p:nvSpPr>
          <p:spPr bwMode="auto">
            <a:xfrm>
              <a:off x="1088" y="216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a:t>
              </a:r>
              <a:endParaRPr lang="en-US" altLang="en-US"/>
            </a:p>
          </p:txBody>
        </p:sp>
        <p:sp>
          <p:nvSpPr>
            <p:cNvPr id="43094" name="Rectangle 107"/>
            <p:cNvSpPr>
              <a:spLocks noChangeArrowheads="1"/>
            </p:cNvSpPr>
            <p:nvPr/>
          </p:nvSpPr>
          <p:spPr bwMode="auto">
            <a:xfrm>
              <a:off x="1034" y="20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8</a:t>
              </a:r>
              <a:endParaRPr lang="en-US" altLang="en-US"/>
            </a:p>
          </p:txBody>
        </p:sp>
        <p:sp>
          <p:nvSpPr>
            <p:cNvPr id="43095" name="Rectangle 108"/>
            <p:cNvSpPr>
              <a:spLocks noChangeArrowheads="1"/>
            </p:cNvSpPr>
            <p:nvPr/>
          </p:nvSpPr>
          <p:spPr bwMode="auto">
            <a:xfrm>
              <a:off x="1088" y="20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a:t>
              </a:r>
              <a:endParaRPr lang="en-US" altLang="en-US"/>
            </a:p>
          </p:txBody>
        </p:sp>
        <p:sp>
          <p:nvSpPr>
            <p:cNvPr id="43096" name="Rectangle 109"/>
            <p:cNvSpPr>
              <a:spLocks noChangeArrowheads="1"/>
            </p:cNvSpPr>
            <p:nvPr/>
          </p:nvSpPr>
          <p:spPr bwMode="auto">
            <a:xfrm>
              <a:off x="980" y="1994"/>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10</a:t>
              </a:r>
              <a:endParaRPr lang="en-US" altLang="en-US"/>
            </a:p>
          </p:txBody>
        </p:sp>
        <p:sp>
          <p:nvSpPr>
            <p:cNvPr id="43097" name="Rectangle 110"/>
            <p:cNvSpPr>
              <a:spLocks noChangeArrowheads="1"/>
            </p:cNvSpPr>
            <p:nvPr/>
          </p:nvSpPr>
          <p:spPr bwMode="auto">
            <a:xfrm>
              <a:off x="1095" y="199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a:t>
              </a:r>
              <a:endParaRPr lang="en-US" altLang="en-US"/>
            </a:p>
          </p:txBody>
        </p:sp>
        <p:sp>
          <p:nvSpPr>
            <p:cNvPr id="43098" name="Rectangle 111"/>
            <p:cNvSpPr>
              <a:spLocks noChangeArrowheads="1"/>
            </p:cNvSpPr>
            <p:nvPr/>
          </p:nvSpPr>
          <p:spPr bwMode="auto">
            <a:xfrm>
              <a:off x="980" y="17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2</a:t>
              </a:r>
              <a:endParaRPr lang="en-US" altLang="en-US"/>
            </a:p>
          </p:txBody>
        </p:sp>
        <p:sp>
          <p:nvSpPr>
            <p:cNvPr id="43099" name="Rectangle 112"/>
            <p:cNvSpPr>
              <a:spLocks noChangeArrowheads="1"/>
            </p:cNvSpPr>
            <p:nvPr/>
          </p:nvSpPr>
          <p:spPr bwMode="auto">
            <a:xfrm>
              <a:off x="1034" y="1764"/>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00</a:t>
              </a:r>
              <a:endParaRPr lang="en-US" altLang="en-US"/>
            </a:p>
          </p:txBody>
        </p:sp>
        <p:sp>
          <p:nvSpPr>
            <p:cNvPr id="43100" name="Rectangle 113"/>
            <p:cNvSpPr>
              <a:spLocks noChangeArrowheads="1"/>
            </p:cNvSpPr>
            <p:nvPr/>
          </p:nvSpPr>
          <p:spPr bwMode="auto">
            <a:xfrm>
              <a:off x="980" y="138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6</a:t>
              </a:r>
              <a:endParaRPr lang="en-US" altLang="en-US"/>
            </a:p>
          </p:txBody>
        </p:sp>
        <p:sp>
          <p:nvSpPr>
            <p:cNvPr id="43101" name="Rectangle 114"/>
            <p:cNvSpPr>
              <a:spLocks noChangeArrowheads="1"/>
            </p:cNvSpPr>
            <p:nvPr/>
          </p:nvSpPr>
          <p:spPr bwMode="auto">
            <a:xfrm>
              <a:off x="1034" y="1385"/>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00</a:t>
              </a:r>
              <a:endParaRPr lang="en-US" altLang="en-US"/>
            </a:p>
          </p:txBody>
        </p:sp>
        <p:sp>
          <p:nvSpPr>
            <p:cNvPr id="43102" name="Rectangle 115"/>
            <p:cNvSpPr>
              <a:spLocks noChangeArrowheads="1"/>
            </p:cNvSpPr>
            <p:nvPr/>
          </p:nvSpPr>
          <p:spPr bwMode="auto">
            <a:xfrm>
              <a:off x="980" y="129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8</a:t>
              </a:r>
              <a:endParaRPr lang="en-US" altLang="en-US"/>
            </a:p>
          </p:txBody>
        </p:sp>
        <p:sp>
          <p:nvSpPr>
            <p:cNvPr id="43103" name="Rectangle 116"/>
            <p:cNvSpPr>
              <a:spLocks noChangeArrowheads="1"/>
            </p:cNvSpPr>
            <p:nvPr/>
          </p:nvSpPr>
          <p:spPr bwMode="auto">
            <a:xfrm>
              <a:off x="1034" y="1291"/>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00</a:t>
              </a:r>
              <a:endParaRPr lang="en-US" altLang="en-US"/>
            </a:p>
          </p:txBody>
        </p:sp>
        <p:sp>
          <p:nvSpPr>
            <p:cNvPr id="43104" name="Rectangle 117"/>
            <p:cNvSpPr>
              <a:spLocks noChangeArrowheads="1"/>
            </p:cNvSpPr>
            <p:nvPr/>
          </p:nvSpPr>
          <p:spPr bwMode="auto">
            <a:xfrm>
              <a:off x="919" y="1216"/>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10</a:t>
              </a:r>
              <a:endParaRPr lang="en-US" altLang="en-US"/>
            </a:p>
          </p:txBody>
        </p:sp>
        <p:sp>
          <p:nvSpPr>
            <p:cNvPr id="43105" name="Rectangle 118"/>
            <p:cNvSpPr>
              <a:spLocks noChangeArrowheads="1"/>
            </p:cNvSpPr>
            <p:nvPr/>
          </p:nvSpPr>
          <p:spPr bwMode="auto">
            <a:xfrm>
              <a:off x="1034" y="1216"/>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00</a:t>
              </a:r>
              <a:endParaRPr lang="en-US" altLang="en-US"/>
            </a:p>
          </p:txBody>
        </p:sp>
        <p:sp>
          <p:nvSpPr>
            <p:cNvPr id="43106" name="Rectangle 119"/>
            <p:cNvSpPr>
              <a:spLocks noChangeArrowheads="1"/>
            </p:cNvSpPr>
            <p:nvPr/>
          </p:nvSpPr>
          <p:spPr bwMode="auto">
            <a:xfrm>
              <a:off x="919" y="1135"/>
              <a:ext cx="2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1200</a:t>
              </a:r>
              <a:endParaRPr lang="en-US" altLang="en-US"/>
            </a:p>
          </p:txBody>
        </p:sp>
        <p:sp>
          <p:nvSpPr>
            <p:cNvPr id="43107" name="Line 120"/>
            <p:cNvSpPr>
              <a:spLocks noChangeShapeType="1"/>
            </p:cNvSpPr>
            <p:nvPr/>
          </p:nvSpPr>
          <p:spPr bwMode="auto">
            <a:xfrm>
              <a:off x="1176" y="1811"/>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8" name="Line 121"/>
            <p:cNvSpPr>
              <a:spLocks noChangeShapeType="1"/>
            </p:cNvSpPr>
            <p:nvPr/>
          </p:nvSpPr>
          <p:spPr bwMode="auto">
            <a:xfrm>
              <a:off x="1176" y="1581"/>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9" name="Line 122"/>
            <p:cNvSpPr>
              <a:spLocks noChangeShapeType="1"/>
            </p:cNvSpPr>
            <p:nvPr/>
          </p:nvSpPr>
          <p:spPr bwMode="auto">
            <a:xfrm>
              <a:off x="1176" y="1439"/>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0" name="Line 123"/>
            <p:cNvSpPr>
              <a:spLocks noChangeShapeType="1"/>
            </p:cNvSpPr>
            <p:nvPr/>
          </p:nvSpPr>
          <p:spPr bwMode="auto">
            <a:xfrm>
              <a:off x="1176" y="1345"/>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 name="Line 124"/>
            <p:cNvSpPr>
              <a:spLocks noChangeShapeType="1"/>
            </p:cNvSpPr>
            <p:nvPr/>
          </p:nvSpPr>
          <p:spPr bwMode="auto">
            <a:xfrm>
              <a:off x="1176" y="1270"/>
              <a:ext cx="12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2" name="Rectangle 125"/>
            <p:cNvSpPr>
              <a:spLocks noChangeArrowheads="1"/>
            </p:cNvSpPr>
            <p:nvPr/>
          </p:nvSpPr>
          <p:spPr bwMode="auto">
            <a:xfrm>
              <a:off x="980" y="152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4</a:t>
              </a:r>
              <a:endParaRPr lang="en-US" altLang="en-US"/>
            </a:p>
          </p:txBody>
        </p:sp>
        <p:sp>
          <p:nvSpPr>
            <p:cNvPr id="43113" name="Rectangle 126"/>
            <p:cNvSpPr>
              <a:spLocks noChangeArrowheads="1"/>
            </p:cNvSpPr>
            <p:nvPr/>
          </p:nvSpPr>
          <p:spPr bwMode="auto">
            <a:xfrm>
              <a:off x="1034" y="1520"/>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00</a:t>
              </a:r>
              <a:endParaRPr lang="en-US" altLang="en-US"/>
            </a:p>
          </p:txBody>
        </p:sp>
        <p:sp>
          <p:nvSpPr>
            <p:cNvPr id="43114" name="Oval 127"/>
            <p:cNvSpPr>
              <a:spLocks noChangeArrowheads="1"/>
            </p:cNvSpPr>
            <p:nvPr/>
          </p:nvSpPr>
          <p:spPr bwMode="auto">
            <a:xfrm>
              <a:off x="1338" y="2149"/>
              <a:ext cx="34" cy="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15" name="Oval 128"/>
            <p:cNvSpPr>
              <a:spLocks noChangeArrowheads="1"/>
            </p:cNvSpPr>
            <p:nvPr/>
          </p:nvSpPr>
          <p:spPr bwMode="auto">
            <a:xfrm>
              <a:off x="1338" y="2115"/>
              <a:ext cx="34" cy="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16" name="Rectangle 129"/>
            <p:cNvSpPr>
              <a:spLocks noChangeArrowheads="1"/>
            </p:cNvSpPr>
            <p:nvPr/>
          </p:nvSpPr>
          <p:spPr bwMode="auto">
            <a:xfrm>
              <a:off x="1386" y="2298"/>
              <a:ext cx="1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Tin</a:t>
              </a:r>
              <a:endParaRPr lang="en-US" altLang="en-US"/>
            </a:p>
          </p:txBody>
        </p:sp>
        <p:sp>
          <p:nvSpPr>
            <p:cNvPr id="43117" name="Oval 130"/>
            <p:cNvSpPr>
              <a:spLocks noChangeArrowheads="1"/>
            </p:cNvSpPr>
            <p:nvPr/>
          </p:nvSpPr>
          <p:spPr bwMode="auto">
            <a:xfrm>
              <a:off x="1338" y="2021"/>
              <a:ext cx="34"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18" name="Rectangle 131"/>
            <p:cNvSpPr>
              <a:spLocks noChangeArrowheads="1"/>
            </p:cNvSpPr>
            <p:nvPr/>
          </p:nvSpPr>
          <p:spPr bwMode="auto">
            <a:xfrm>
              <a:off x="1386" y="1926"/>
              <a:ext cx="3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Cu alloys</a:t>
              </a:r>
              <a:endParaRPr lang="en-US" altLang="en-US"/>
            </a:p>
          </p:txBody>
        </p:sp>
        <p:grpSp>
          <p:nvGrpSpPr>
            <p:cNvPr id="43119" name="Group 135"/>
            <p:cNvGrpSpPr>
              <a:grpSpLocks/>
            </p:cNvGrpSpPr>
            <p:nvPr/>
          </p:nvGrpSpPr>
          <p:grpSpPr bwMode="auto">
            <a:xfrm>
              <a:off x="1338" y="1906"/>
              <a:ext cx="27" cy="135"/>
              <a:chOff x="1338" y="1906"/>
              <a:chExt cx="27" cy="135"/>
            </a:xfrm>
          </p:grpSpPr>
          <p:sp>
            <p:nvSpPr>
              <p:cNvPr id="43204" name="Freeform 132"/>
              <p:cNvSpPr>
                <a:spLocks/>
              </p:cNvSpPr>
              <p:nvPr/>
            </p:nvSpPr>
            <p:spPr bwMode="auto">
              <a:xfrm>
                <a:off x="1338" y="2000"/>
                <a:ext cx="27" cy="41"/>
              </a:xfrm>
              <a:custGeom>
                <a:avLst/>
                <a:gdLst>
                  <a:gd name="T0" fmla="*/ 14 w 27"/>
                  <a:gd name="T1" fmla="*/ 41 h 41"/>
                  <a:gd name="T2" fmla="*/ 0 w 27"/>
                  <a:gd name="T3" fmla="*/ 0 h 41"/>
                  <a:gd name="T4" fmla="*/ 14 w 27"/>
                  <a:gd name="T5" fmla="*/ 14 h 41"/>
                  <a:gd name="T6" fmla="*/ 27 w 27"/>
                  <a:gd name="T7" fmla="*/ 0 h 41"/>
                  <a:gd name="T8" fmla="*/ 14 w 27"/>
                  <a:gd name="T9" fmla="*/ 41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14" y="41"/>
                    </a:moveTo>
                    <a:lnTo>
                      <a:pt x="0" y="0"/>
                    </a:lnTo>
                    <a:lnTo>
                      <a:pt x="14" y="14"/>
                    </a:lnTo>
                    <a:lnTo>
                      <a:pt x="27" y="0"/>
                    </a:lnTo>
                    <a:lnTo>
                      <a:pt x="14" y="41"/>
                    </a:lnTo>
                    <a:close/>
                  </a:path>
                </a:pathLst>
              </a:custGeom>
              <a:solidFill>
                <a:srgbClr val="FF0000"/>
              </a:solidFill>
              <a:ln w="11113">
                <a:solidFill>
                  <a:srgbClr val="FF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205" name="Freeform 133"/>
              <p:cNvSpPr>
                <a:spLocks/>
              </p:cNvSpPr>
              <p:nvPr/>
            </p:nvSpPr>
            <p:spPr bwMode="auto">
              <a:xfrm>
                <a:off x="1338" y="1906"/>
                <a:ext cx="27" cy="40"/>
              </a:xfrm>
              <a:custGeom>
                <a:avLst/>
                <a:gdLst>
                  <a:gd name="T0" fmla="*/ 14 w 27"/>
                  <a:gd name="T1" fmla="*/ 0 h 40"/>
                  <a:gd name="T2" fmla="*/ 27 w 27"/>
                  <a:gd name="T3" fmla="*/ 40 h 40"/>
                  <a:gd name="T4" fmla="*/ 14 w 27"/>
                  <a:gd name="T5" fmla="*/ 27 h 40"/>
                  <a:gd name="T6" fmla="*/ 0 w 27"/>
                  <a:gd name="T7" fmla="*/ 40 h 40"/>
                  <a:gd name="T8" fmla="*/ 14 w 27"/>
                  <a:gd name="T9" fmla="*/ 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4" y="0"/>
                    </a:moveTo>
                    <a:lnTo>
                      <a:pt x="27" y="40"/>
                    </a:lnTo>
                    <a:lnTo>
                      <a:pt x="14" y="27"/>
                    </a:lnTo>
                    <a:lnTo>
                      <a:pt x="0" y="40"/>
                    </a:lnTo>
                    <a:lnTo>
                      <a:pt x="14" y="0"/>
                    </a:lnTo>
                    <a:close/>
                  </a:path>
                </a:pathLst>
              </a:custGeom>
              <a:solidFill>
                <a:srgbClr val="FF0000"/>
              </a:solidFill>
              <a:ln w="11113">
                <a:solidFill>
                  <a:srgbClr val="FF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206" name="Line 134"/>
              <p:cNvSpPr>
                <a:spLocks noChangeShapeType="1"/>
              </p:cNvSpPr>
              <p:nvPr/>
            </p:nvSpPr>
            <p:spPr bwMode="auto">
              <a:xfrm flipV="1">
                <a:off x="1352" y="1933"/>
                <a:ext cx="1" cy="8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20" name="Oval 136"/>
            <p:cNvSpPr>
              <a:spLocks noChangeArrowheads="1"/>
            </p:cNvSpPr>
            <p:nvPr/>
          </p:nvSpPr>
          <p:spPr bwMode="auto">
            <a:xfrm>
              <a:off x="1338" y="1845"/>
              <a:ext cx="34" cy="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1" name="Oval 137"/>
            <p:cNvSpPr>
              <a:spLocks noChangeArrowheads="1"/>
            </p:cNvSpPr>
            <p:nvPr/>
          </p:nvSpPr>
          <p:spPr bwMode="auto">
            <a:xfrm>
              <a:off x="1338" y="1818"/>
              <a:ext cx="34"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2" name="Oval 138"/>
            <p:cNvSpPr>
              <a:spLocks noChangeArrowheads="1"/>
            </p:cNvSpPr>
            <p:nvPr/>
          </p:nvSpPr>
          <p:spPr bwMode="auto">
            <a:xfrm>
              <a:off x="1338" y="1784"/>
              <a:ext cx="34" cy="3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3" name="Oval 139"/>
            <p:cNvSpPr>
              <a:spLocks noChangeArrowheads="1"/>
            </p:cNvSpPr>
            <p:nvPr/>
          </p:nvSpPr>
          <p:spPr bwMode="auto">
            <a:xfrm>
              <a:off x="1338" y="1635"/>
              <a:ext cx="34" cy="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4" name="Oval 140"/>
            <p:cNvSpPr>
              <a:spLocks noChangeArrowheads="1"/>
            </p:cNvSpPr>
            <p:nvPr/>
          </p:nvSpPr>
          <p:spPr bwMode="auto">
            <a:xfrm>
              <a:off x="1338" y="1561"/>
              <a:ext cx="34" cy="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5" name="Rectangle 141"/>
            <p:cNvSpPr>
              <a:spLocks noChangeArrowheads="1"/>
            </p:cNvSpPr>
            <p:nvPr/>
          </p:nvSpPr>
          <p:spPr bwMode="auto">
            <a:xfrm>
              <a:off x="1386" y="1534"/>
              <a:ext cx="3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Tungsten</a:t>
              </a:r>
              <a:endParaRPr lang="en-US" altLang="en-US"/>
            </a:p>
          </p:txBody>
        </p:sp>
        <p:sp>
          <p:nvSpPr>
            <p:cNvPr id="43126" name="Oval 142"/>
            <p:cNvSpPr>
              <a:spLocks noChangeArrowheads="1"/>
            </p:cNvSpPr>
            <p:nvPr/>
          </p:nvSpPr>
          <p:spPr bwMode="auto">
            <a:xfrm>
              <a:off x="1886" y="2419"/>
              <a:ext cx="40" cy="41"/>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27" name="Oval 143"/>
            <p:cNvSpPr>
              <a:spLocks noChangeArrowheads="1"/>
            </p:cNvSpPr>
            <p:nvPr/>
          </p:nvSpPr>
          <p:spPr bwMode="auto">
            <a:xfrm>
              <a:off x="1886" y="2142"/>
              <a:ext cx="40" cy="41"/>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3128" name="Group 147"/>
            <p:cNvGrpSpPr>
              <a:grpSpLocks/>
            </p:cNvGrpSpPr>
            <p:nvPr/>
          </p:nvGrpSpPr>
          <p:grpSpPr bwMode="auto">
            <a:xfrm>
              <a:off x="1892" y="1825"/>
              <a:ext cx="27" cy="135"/>
              <a:chOff x="1892" y="1825"/>
              <a:chExt cx="27" cy="135"/>
            </a:xfrm>
          </p:grpSpPr>
          <p:sp>
            <p:nvSpPr>
              <p:cNvPr id="43201" name="Freeform 144"/>
              <p:cNvSpPr>
                <a:spLocks/>
              </p:cNvSpPr>
              <p:nvPr/>
            </p:nvSpPr>
            <p:spPr bwMode="auto">
              <a:xfrm>
                <a:off x="1892" y="1919"/>
                <a:ext cx="27" cy="41"/>
              </a:xfrm>
              <a:custGeom>
                <a:avLst/>
                <a:gdLst>
                  <a:gd name="T0" fmla="*/ 14 w 27"/>
                  <a:gd name="T1" fmla="*/ 41 h 41"/>
                  <a:gd name="T2" fmla="*/ 0 w 27"/>
                  <a:gd name="T3" fmla="*/ 0 h 41"/>
                  <a:gd name="T4" fmla="*/ 14 w 27"/>
                  <a:gd name="T5" fmla="*/ 14 h 41"/>
                  <a:gd name="T6" fmla="*/ 27 w 27"/>
                  <a:gd name="T7" fmla="*/ 0 h 41"/>
                  <a:gd name="T8" fmla="*/ 14 w 27"/>
                  <a:gd name="T9" fmla="*/ 41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14" y="41"/>
                    </a:moveTo>
                    <a:lnTo>
                      <a:pt x="0" y="0"/>
                    </a:lnTo>
                    <a:lnTo>
                      <a:pt x="14" y="14"/>
                    </a:lnTo>
                    <a:lnTo>
                      <a:pt x="27" y="0"/>
                    </a:lnTo>
                    <a:lnTo>
                      <a:pt x="14" y="41"/>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202" name="Freeform 145"/>
              <p:cNvSpPr>
                <a:spLocks/>
              </p:cNvSpPr>
              <p:nvPr/>
            </p:nvSpPr>
            <p:spPr bwMode="auto">
              <a:xfrm>
                <a:off x="1892" y="1825"/>
                <a:ext cx="27" cy="40"/>
              </a:xfrm>
              <a:custGeom>
                <a:avLst/>
                <a:gdLst>
                  <a:gd name="T0" fmla="*/ 14 w 27"/>
                  <a:gd name="T1" fmla="*/ 0 h 40"/>
                  <a:gd name="T2" fmla="*/ 27 w 27"/>
                  <a:gd name="T3" fmla="*/ 40 h 40"/>
                  <a:gd name="T4" fmla="*/ 14 w 27"/>
                  <a:gd name="T5" fmla="*/ 27 h 40"/>
                  <a:gd name="T6" fmla="*/ 0 w 27"/>
                  <a:gd name="T7" fmla="*/ 40 h 40"/>
                  <a:gd name="T8" fmla="*/ 14 w 27"/>
                  <a:gd name="T9" fmla="*/ 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4" y="0"/>
                    </a:moveTo>
                    <a:lnTo>
                      <a:pt x="27" y="40"/>
                    </a:lnTo>
                    <a:lnTo>
                      <a:pt x="14" y="27"/>
                    </a:lnTo>
                    <a:lnTo>
                      <a:pt x="0" y="40"/>
                    </a:lnTo>
                    <a:lnTo>
                      <a:pt x="14" y="0"/>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203" name="Line 146"/>
              <p:cNvSpPr>
                <a:spLocks noChangeShapeType="1"/>
              </p:cNvSpPr>
              <p:nvPr/>
            </p:nvSpPr>
            <p:spPr bwMode="auto">
              <a:xfrm flipV="1">
                <a:off x="1906" y="1852"/>
                <a:ext cx="1" cy="81"/>
              </a:xfrm>
              <a:prstGeom prst="line">
                <a:avLst/>
              </a:prstGeom>
              <a:noFill/>
              <a:ln w="11113">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29" name="Rectangle 148"/>
            <p:cNvSpPr>
              <a:spLocks noChangeArrowheads="1"/>
            </p:cNvSpPr>
            <p:nvPr/>
          </p:nvSpPr>
          <p:spPr bwMode="auto">
            <a:xfrm>
              <a:off x="1973" y="1926"/>
              <a:ext cx="20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00DD"/>
                  </a:solidFill>
                </a:rPr>
                <a:t>&lt;100&gt;</a:t>
              </a:r>
              <a:endParaRPr lang="en-US" altLang="en-US"/>
            </a:p>
          </p:txBody>
        </p:sp>
        <p:sp>
          <p:nvSpPr>
            <p:cNvPr id="43130" name="Rectangle 149"/>
            <p:cNvSpPr>
              <a:spLocks noChangeArrowheads="1"/>
            </p:cNvSpPr>
            <p:nvPr/>
          </p:nvSpPr>
          <p:spPr bwMode="auto">
            <a:xfrm>
              <a:off x="1973" y="1797"/>
              <a:ext cx="20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00DD"/>
                  </a:solidFill>
                </a:rPr>
                <a:t>&lt;111&gt;</a:t>
              </a:r>
              <a:endParaRPr lang="en-US" altLang="en-US"/>
            </a:p>
          </p:txBody>
        </p:sp>
        <p:sp>
          <p:nvSpPr>
            <p:cNvPr id="43131" name="Oval 150"/>
            <p:cNvSpPr>
              <a:spLocks noChangeArrowheads="1"/>
            </p:cNvSpPr>
            <p:nvPr/>
          </p:nvSpPr>
          <p:spPr bwMode="auto">
            <a:xfrm>
              <a:off x="1886" y="1649"/>
              <a:ext cx="40" cy="41"/>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32" name="Oval 151"/>
            <p:cNvSpPr>
              <a:spLocks noChangeArrowheads="1"/>
            </p:cNvSpPr>
            <p:nvPr/>
          </p:nvSpPr>
          <p:spPr bwMode="auto">
            <a:xfrm>
              <a:off x="1886" y="1568"/>
              <a:ext cx="40" cy="40"/>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3133" name="Group 155"/>
            <p:cNvGrpSpPr>
              <a:grpSpLocks/>
            </p:cNvGrpSpPr>
            <p:nvPr/>
          </p:nvGrpSpPr>
          <p:grpSpPr bwMode="auto">
            <a:xfrm>
              <a:off x="1886" y="1507"/>
              <a:ext cx="27" cy="277"/>
              <a:chOff x="1886" y="1507"/>
              <a:chExt cx="27" cy="277"/>
            </a:xfrm>
          </p:grpSpPr>
          <p:sp>
            <p:nvSpPr>
              <p:cNvPr id="43198" name="Freeform 152"/>
              <p:cNvSpPr>
                <a:spLocks/>
              </p:cNvSpPr>
              <p:nvPr/>
            </p:nvSpPr>
            <p:spPr bwMode="auto">
              <a:xfrm>
                <a:off x="1886" y="1744"/>
                <a:ext cx="27" cy="40"/>
              </a:xfrm>
              <a:custGeom>
                <a:avLst/>
                <a:gdLst>
                  <a:gd name="T0" fmla="*/ 13 w 27"/>
                  <a:gd name="T1" fmla="*/ 40 h 40"/>
                  <a:gd name="T2" fmla="*/ 0 w 27"/>
                  <a:gd name="T3" fmla="*/ 0 h 40"/>
                  <a:gd name="T4" fmla="*/ 13 w 27"/>
                  <a:gd name="T5" fmla="*/ 13 h 40"/>
                  <a:gd name="T6" fmla="*/ 27 w 27"/>
                  <a:gd name="T7" fmla="*/ 0 h 40"/>
                  <a:gd name="T8" fmla="*/ 13 w 27"/>
                  <a:gd name="T9" fmla="*/ 4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3" y="40"/>
                    </a:moveTo>
                    <a:lnTo>
                      <a:pt x="0" y="0"/>
                    </a:lnTo>
                    <a:lnTo>
                      <a:pt x="13" y="13"/>
                    </a:lnTo>
                    <a:lnTo>
                      <a:pt x="27" y="0"/>
                    </a:lnTo>
                    <a:lnTo>
                      <a:pt x="13" y="40"/>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9" name="Freeform 153"/>
              <p:cNvSpPr>
                <a:spLocks/>
              </p:cNvSpPr>
              <p:nvPr/>
            </p:nvSpPr>
            <p:spPr bwMode="auto">
              <a:xfrm>
                <a:off x="1886" y="1507"/>
                <a:ext cx="27" cy="41"/>
              </a:xfrm>
              <a:custGeom>
                <a:avLst/>
                <a:gdLst>
                  <a:gd name="T0" fmla="*/ 13 w 27"/>
                  <a:gd name="T1" fmla="*/ 0 h 41"/>
                  <a:gd name="T2" fmla="*/ 27 w 27"/>
                  <a:gd name="T3" fmla="*/ 41 h 41"/>
                  <a:gd name="T4" fmla="*/ 13 w 27"/>
                  <a:gd name="T5" fmla="*/ 27 h 41"/>
                  <a:gd name="T6" fmla="*/ 0 w 27"/>
                  <a:gd name="T7" fmla="*/ 41 h 41"/>
                  <a:gd name="T8" fmla="*/ 13 w 27"/>
                  <a:gd name="T9" fmla="*/ 0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13" y="0"/>
                    </a:moveTo>
                    <a:lnTo>
                      <a:pt x="27" y="41"/>
                    </a:lnTo>
                    <a:lnTo>
                      <a:pt x="13" y="27"/>
                    </a:lnTo>
                    <a:lnTo>
                      <a:pt x="0" y="41"/>
                    </a:lnTo>
                    <a:lnTo>
                      <a:pt x="13" y="0"/>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200" name="Line 154"/>
              <p:cNvSpPr>
                <a:spLocks noChangeShapeType="1"/>
              </p:cNvSpPr>
              <p:nvPr/>
            </p:nvSpPr>
            <p:spPr bwMode="auto">
              <a:xfrm flipV="1">
                <a:off x="1899" y="1534"/>
                <a:ext cx="1" cy="223"/>
              </a:xfrm>
              <a:prstGeom prst="line">
                <a:avLst/>
              </a:prstGeom>
              <a:noFill/>
              <a:ln w="11113">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34" name="Rectangle 156"/>
            <p:cNvSpPr>
              <a:spLocks noChangeArrowheads="1"/>
            </p:cNvSpPr>
            <p:nvPr/>
          </p:nvSpPr>
          <p:spPr bwMode="auto">
            <a:xfrm>
              <a:off x="1940" y="1467"/>
              <a:ext cx="3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Si carbide</a:t>
              </a:r>
              <a:endParaRPr lang="en-US" altLang="en-US"/>
            </a:p>
          </p:txBody>
        </p:sp>
        <p:grpSp>
          <p:nvGrpSpPr>
            <p:cNvPr id="43135" name="Group 160"/>
            <p:cNvGrpSpPr>
              <a:grpSpLocks/>
            </p:cNvGrpSpPr>
            <p:nvPr/>
          </p:nvGrpSpPr>
          <p:grpSpPr bwMode="auto">
            <a:xfrm>
              <a:off x="1886" y="1203"/>
              <a:ext cx="27" cy="182"/>
              <a:chOff x="1886" y="1203"/>
              <a:chExt cx="27" cy="182"/>
            </a:xfrm>
          </p:grpSpPr>
          <p:sp>
            <p:nvSpPr>
              <p:cNvPr id="43195" name="Freeform 157"/>
              <p:cNvSpPr>
                <a:spLocks/>
              </p:cNvSpPr>
              <p:nvPr/>
            </p:nvSpPr>
            <p:spPr bwMode="auto">
              <a:xfrm>
                <a:off x="1886" y="1345"/>
                <a:ext cx="27" cy="40"/>
              </a:xfrm>
              <a:custGeom>
                <a:avLst/>
                <a:gdLst>
                  <a:gd name="T0" fmla="*/ 13 w 27"/>
                  <a:gd name="T1" fmla="*/ 40 h 40"/>
                  <a:gd name="T2" fmla="*/ 0 w 27"/>
                  <a:gd name="T3" fmla="*/ 0 h 40"/>
                  <a:gd name="T4" fmla="*/ 13 w 27"/>
                  <a:gd name="T5" fmla="*/ 13 h 40"/>
                  <a:gd name="T6" fmla="*/ 27 w 27"/>
                  <a:gd name="T7" fmla="*/ 0 h 40"/>
                  <a:gd name="T8" fmla="*/ 13 w 27"/>
                  <a:gd name="T9" fmla="*/ 4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3" y="40"/>
                    </a:moveTo>
                    <a:lnTo>
                      <a:pt x="0" y="0"/>
                    </a:lnTo>
                    <a:lnTo>
                      <a:pt x="13" y="13"/>
                    </a:lnTo>
                    <a:lnTo>
                      <a:pt x="27" y="0"/>
                    </a:lnTo>
                    <a:lnTo>
                      <a:pt x="13" y="40"/>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6" name="Freeform 158"/>
              <p:cNvSpPr>
                <a:spLocks/>
              </p:cNvSpPr>
              <p:nvPr/>
            </p:nvSpPr>
            <p:spPr bwMode="auto">
              <a:xfrm>
                <a:off x="1886" y="1203"/>
                <a:ext cx="27" cy="40"/>
              </a:xfrm>
              <a:custGeom>
                <a:avLst/>
                <a:gdLst>
                  <a:gd name="T0" fmla="*/ 13 w 27"/>
                  <a:gd name="T1" fmla="*/ 0 h 40"/>
                  <a:gd name="T2" fmla="*/ 27 w 27"/>
                  <a:gd name="T3" fmla="*/ 40 h 40"/>
                  <a:gd name="T4" fmla="*/ 13 w 27"/>
                  <a:gd name="T5" fmla="*/ 27 h 40"/>
                  <a:gd name="T6" fmla="*/ 0 w 27"/>
                  <a:gd name="T7" fmla="*/ 40 h 40"/>
                  <a:gd name="T8" fmla="*/ 13 w 27"/>
                  <a:gd name="T9" fmla="*/ 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3" y="0"/>
                    </a:moveTo>
                    <a:lnTo>
                      <a:pt x="27" y="40"/>
                    </a:lnTo>
                    <a:lnTo>
                      <a:pt x="13" y="27"/>
                    </a:lnTo>
                    <a:lnTo>
                      <a:pt x="0" y="40"/>
                    </a:lnTo>
                    <a:lnTo>
                      <a:pt x="13" y="0"/>
                    </a:lnTo>
                    <a:close/>
                  </a:path>
                </a:pathLst>
              </a:custGeom>
              <a:solidFill>
                <a:srgbClr val="0000DD"/>
              </a:solidFill>
              <a:ln w="11113">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7" name="Line 159"/>
              <p:cNvSpPr>
                <a:spLocks noChangeShapeType="1"/>
              </p:cNvSpPr>
              <p:nvPr/>
            </p:nvSpPr>
            <p:spPr bwMode="auto">
              <a:xfrm flipV="1">
                <a:off x="1899" y="1230"/>
                <a:ext cx="1" cy="128"/>
              </a:xfrm>
              <a:prstGeom prst="line">
                <a:avLst/>
              </a:prstGeom>
              <a:noFill/>
              <a:ln w="11113">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36" name="Rectangle 161"/>
            <p:cNvSpPr>
              <a:spLocks noChangeArrowheads="1"/>
            </p:cNvSpPr>
            <p:nvPr/>
          </p:nvSpPr>
          <p:spPr bwMode="auto">
            <a:xfrm>
              <a:off x="1940" y="1257"/>
              <a:ext cx="3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Diamond</a:t>
              </a:r>
              <a:endParaRPr lang="en-US" altLang="en-US"/>
            </a:p>
          </p:txBody>
        </p:sp>
        <p:sp>
          <p:nvSpPr>
            <p:cNvPr id="43137" name="Oval 162"/>
            <p:cNvSpPr>
              <a:spLocks noChangeArrowheads="1"/>
            </p:cNvSpPr>
            <p:nvPr/>
          </p:nvSpPr>
          <p:spPr bwMode="auto">
            <a:xfrm>
              <a:off x="2420" y="3805"/>
              <a:ext cx="40" cy="34"/>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38" name="Rectangle 163"/>
            <p:cNvSpPr>
              <a:spLocks noChangeArrowheads="1"/>
            </p:cNvSpPr>
            <p:nvPr/>
          </p:nvSpPr>
          <p:spPr bwMode="auto">
            <a:xfrm>
              <a:off x="2467" y="3778"/>
              <a:ext cx="15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PTF</a:t>
              </a:r>
              <a:endParaRPr lang="en-US" altLang="en-US"/>
            </a:p>
          </p:txBody>
        </p:sp>
        <p:sp>
          <p:nvSpPr>
            <p:cNvPr id="43139" name="Rectangle 164"/>
            <p:cNvSpPr>
              <a:spLocks noChangeArrowheads="1"/>
            </p:cNvSpPr>
            <p:nvPr/>
          </p:nvSpPr>
          <p:spPr bwMode="auto">
            <a:xfrm>
              <a:off x="2622" y="3778"/>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E</a:t>
              </a:r>
              <a:endParaRPr lang="en-US" altLang="en-US"/>
            </a:p>
          </p:txBody>
        </p:sp>
        <p:sp>
          <p:nvSpPr>
            <p:cNvPr id="43140" name="Rectangle 165"/>
            <p:cNvSpPr>
              <a:spLocks noChangeArrowheads="1"/>
            </p:cNvSpPr>
            <p:nvPr/>
          </p:nvSpPr>
          <p:spPr bwMode="auto">
            <a:xfrm>
              <a:off x="2467" y="3515"/>
              <a:ext cx="1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HDP</a:t>
              </a:r>
              <a:endParaRPr lang="en-US" altLang="en-US"/>
            </a:p>
          </p:txBody>
        </p:sp>
        <p:sp>
          <p:nvSpPr>
            <p:cNvPr id="43141" name="Rectangle 166"/>
            <p:cNvSpPr>
              <a:spLocks noChangeArrowheads="1"/>
            </p:cNvSpPr>
            <p:nvPr/>
          </p:nvSpPr>
          <p:spPr bwMode="auto">
            <a:xfrm>
              <a:off x="2643" y="3515"/>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E</a:t>
              </a:r>
              <a:endParaRPr lang="en-US" altLang="en-US"/>
            </a:p>
          </p:txBody>
        </p:sp>
        <p:sp>
          <p:nvSpPr>
            <p:cNvPr id="43142" name="Oval 167"/>
            <p:cNvSpPr>
              <a:spLocks noChangeArrowheads="1"/>
            </p:cNvSpPr>
            <p:nvPr/>
          </p:nvSpPr>
          <p:spPr bwMode="auto">
            <a:xfrm>
              <a:off x="2420" y="3535"/>
              <a:ext cx="40" cy="40"/>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43" name="Oval 168"/>
            <p:cNvSpPr>
              <a:spLocks noChangeArrowheads="1"/>
            </p:cNvSpPr>
            <p:nvPr/>
          </p:nvSpPr>
          <p:spPr bwMode="auto">
            <a:xfrm>
              <a:off x="2420" y="4069"/>
              <a:ext cx="40" cy="33"/>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44" name="Rectangle 169"/>
            <p:cNvSpPr>
              <a:spLocks noChangeArrowheads="1"/>
            </p:cNvSpPr>
            <p:nvPr/>
          </p:nvSpPr>
          <p:spPr bwMode="auto">
            <a:xfrm>
              <a:off x="2467" y="4042"/>
              <a:ext cx="20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LDPE</a:t>
              </a:r>
              <a:endParaRPr lang="en-US" altLang="en-US"/>
            </a:p>
          </p:txBody>
        </p:sp>
        <p:sp>
          <p:nvSpPr>
            <p:cNvPr id="43145" name="Oval 170"/>
            <p:cNvSpPr>
              <a:spLocks noChangeArrowheads="1"/>
            </p:cNvSpPr>
            <p:nvPr/>
          </p:nvSpPr>
          <p:spPr bwMode="auto">
            <a:xfrm>
              <a:off x="2420" y="3474"/>
              <a:ext cx="40" cy="40"/>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46" name="Rectangle 171"/>
            <p:cNvSpPr>
              <a:spLocks noChangeArrowheads="1"/>
            </p:cNvSpPr>
            <p:nvPr/>
          </p:nvSpPr>
          <p:spPr bwMode="auto">
            <a:xfrm>
              <a:off x="2467" y="3454"/>
              <a:ext cx="10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PP</a:t>
              </a:r>
              <a:endParaRPr lang="en-US" altLang="en-US"/>
            </a:p>
          </p:txBody>
        </p:sp>
        <p:grpSp>
          <p:nvGrpSpPr>
            <p:cNvPr id="43147" name="Group 175"/>
            <p:cNvGrpSpPr>
              <a:grpSpLocks/>
            </p:cNvGrpSpPr>
            <p:nvPr/>
          </p:nvGrpSpPr>
          <p:grpSpPr bwMode="auto">
            <a:xfrm>
              <a:off x="2392" y="3082"/>
              <a:ext cx="28" cy="277"/>
              <a:chOff x="2392" y="3082"/>
              <a:chExt cx="28" cy="277"/>
            </a:xfrm>
          </p:grpSpPr>
          <p:sp>
            <p:nvSpPr>
              <p:cNvPr id="43192" name="Freeform 172"/>
              <p:cNvSpPr>
                <a:spLocks/>
              </p:cNvSpPr>
              <p:nvPr/>
            </p:nvSpPr>
            <p:spPr bwMode="auto">
              <a:xfrm>
                <a:off x="2392" y="3318"/>
                <a:ext cx="28" cy="41"/>
              </a:xfrm>
              <a:custGeom>
                <a:avLst/>
                <a:gdLst>
                  <a:gd name="T0" fmla="*/ 14 w 28"/>
                  <a:gd name="T1" fmla="*/ 41 h 41"/>
                  <a:gd name="T2" fmla="*/ 0 w 28"/>
                  <a:gd name="T3" fmla="*/ 0 h 41"/>
                  <a:gd name="T4" fmla="*/ 14 w 28"/>
                  <a:gd name="T5" fmla="*/ 14 h 41"/>
                  <a:gd name="T6" fmla="*/ 28 w 28"/>
                  <a:gd name="T7" fmla="*/ 0 h 41"/>
                  <a:gd name="T8" fmla="*/ 14 w 28"/>
                  <a:gd name="T9" fmla="*/ 41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14" y="41"/>
                    </a:moveTo>
                    <a:lnTo>
                      <a:pt x="0" y="0"/>
                    </a:lnTo>
                    <a:lnTo>
                      <a:pt x="14" y="14"/>
                    </a:lnTo>
                    <a:lnTo>
                      <a:pt x="28" y="0"/>
                    </a:lnTo>
                    <a:lnTo>
                      <a:pt x="14" y="41"/>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3" name="Freeform 173"/>
              <p:cNvSpPr>
                <a:spLocks/>
              </p:cNvSpPr>
              <p:nvPr/>
            </p:nvSpPr>
            <p:spPr bwMode="auto">
              <a:xfrm>
                <a:off x="2392" y="3082"/>
                <a:ext cx="28" cy="40"/>
              </a:xfrm>
              <a:custGeom>
                <a:avLst/>
                <a:gdLst>
                  <a:gd name="T0" fmla="*/ 14 w 28"/>
                  <a:gd name="T1" fmla="*/ 0 h 40"/>
                  <a:gd name="T2" fmla="*/ 28 w 28"/>
                  <a:gd name="T3" fmla="*/ 40 h 40"/>
                  <a:gd name="T4" fmla="*/ 14 w 28"/>
                  <a:gd name="T5" fmla="*/ 27 h 40"/>
                  <a:gd name="T6" fmla="*/ 0 w 28"/>
                  <a:gd name="T7" fmla="*/ 40 h 40"/>
                  <a:gd name="T8" fmla="*/ 14 w 28"/>
                  <a:gd name="T9" fmla="*/ 0 h 40"/>
                  <a:gd name="T10" fmla="*/ 0 60000 65536"/>
                  <a:gd name="T11" fmla="*/ 0 60000 65536"/>
                  <a:gd name="T12" fmla="*/ 0 60000 65536"/>
                  <a:gd name="T13" fmla="*/ 0 60000 65536"/>
                  <a:gd name="T14" fmla="*/ 0 60000 65536"/>
                  <a:gd name="T15" fmla="*/ 0 w 28"/>
                  <a:gd name="T16" fmla="*/ 0 h 40"/>
                  <a:gd name="T17" fmla="*/ 28 w 28"/>
                  <a:gd name="T18" fmla="*/ 40 h 40"/>
                </a:gdLst>
                <a:ahLst/>
                <a:cxnLst>
                  <a:cxn ang="T10">
                    <a:pos x="T0" y="T1"/>
                  </a:cxn>
                  <a:cxn ang="T11">
                    <a:pos x="T2" y="T3"/>
                  </a:cxn>
                  <a:cxn ang="T12">
                    <a:pos x="T4" y="T5"/>
                  </a:cxn>
                  <a:cxn ang="T13">
                    <a:pos x="T6" y="T7"/>
                  </a:cxn>
                  <a:cxn ang="T14">
                    <a:pos x="T8" y="T9"/>
                  </a:cxn>
                </a:cxnLst>
                <a:rect l="T15" t="T16" r="T17" b="T18"/>
                <a:pathLst>
                  <a:path w="28" h="40">
                    <a:moveTo>
                      <a:pt x="14" y="0"/>
                    </a:moveTo>
                    <a:lnTo>
                      <a:pt x="28" y="40"/>
                    </a:lnTo>
                    <a:lnTo>
                      <a:pt x="14" y="27"/>
                    </a:lnTo>
                    <a:lnTo>
                      <a:pt x="0" y="40"/>
                    </a:lnTo>
                    <a:lnTo>
                      <a:pt x="14" y="0"/>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4" name="Line 174"/>
              <p:cNvSpPr>
                <a:spLocks noChangeShapeType="1"/>
              </p:cNvSpPr>
              <p:nvPr/>
            </p:nvSpPr>
            <p:spPr bwMode="auto">
              <a:xfrm flipV="1">
                <a:off x="2406" y="3109"/>
                <a:ext cx="1" cy="223"/>
              </a:xfrm>
              <a:prstGeom prst="line">
                <a:avLst/>
              </a:prstGeom>
              <a:noFill/>
              <a:ln w="11113">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48" name="Rectangle 176"/>
            <p:cNvSpPr>
              <a:spLocks noChangeArrowheads="1"/>
            </p:cNvSpPr>
            <p:nvPr/>
          </p:nvSpPr>
          <p:spPr bwMode="auto">
            <a:xfrm>
              <a:off x="2413" y="3028"/>
              <a:ext cx="3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Polyester</a:t>
              </a:r>
              <a:endParaRPr lang="en-US" altLang="en-US"/>
            </a:p>
          </p:txBody>
        </p:sp>
        <p:sp>
          <p:nvSpPr>
            <p:cNvPr id="43149" name="Oval 177"/>
            <p:cNvSpPr>
              <a:spLocks noChangeArrowheads="1"/>
            </p:cNvSpPr>
            <p:nvPr/>
          </p:nvSpPr>
          <p:spPr bwMode="auto">
            <a:xfrm>
              <a:off x="2420" y="3291"/>
              <a:ext cx="40" cy="41"/>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3150" name="Group 181"/>
            <p:cNvGrpSpPr>
              <a:grpSpLocks/>
            </p:cNvGrpSpPr>
            <p:nvPr/>
          </p:nvGrpSpPr>
          <p:grpSpPr bwMode="auto">
            <a:xfrm>
              <a:off x="2494" y="3176"/>
              <a:ext cx="27" cy="115"/>
              <a:chOff x="2494" y="3176"/>
              <a:chExt cx="27" cy="115"/>
            </a:xfrm>
          </p:grpSpPr>
          <p:sp>
            <p:nvSpPr>
              <p:cNvPr id="43189" name="Freeform 178"/>
              <p:cNvSpPr>
                <a:spLocks/>
              </p:cNvSpPr>
              <p:nvPr/>
            </p:nvSpPr>
            <p:spPr bwMode="auto">
              <a:xfrm>
                <a:off x="2494" y="3251"/>
                <a:ext cx="27" cy="40"/>
              </a:xfrm>
              <a:custGeom>
                <a:avLst/>
                <a:gdLst>
                  <a:gd name="T0" fmla="*/ 13 w 27"/>
                  <a:gd name="T1" fmla="*/ 40 h 40"/>
                  <a:gd name="T2" fmla="*/ 0 w 27"/>
                  <a:gd name="T3" fmla="*/ 0 h 40"/>
                  <a:gd name="T4" fmla="*/ 13 w 27"/>
                  <a:gd name="T5" fmla="*/ 13 h 40"/>
                  <a:gd name="T6" fmla="*/ 27 w 27"/>
                  <a:gd name="T7" fmla="*/ 0 h 40"/>
                  <a:gd name="T8" fmla="*/ 13 w 27"/>
                  <a:gd name="T9" fmla="*/ 4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3" y="40"/>
                    </a:moveTo>
                    <a:lnTo>
                      <a:pt x="0" y="0"/>
                    </a:lnTo>
                    <a:lnTo>
                      <a:pt x="13" y="13"/>
                    </a:lnTo>
                    <a:lnTo>
                      <a:pt x="27" y="0"/>
                    </a:lnTo>
                    <a:lnTo>
                      <a:pt x="13" y="40"/>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0" name="Freeform 179"/>
              <p:cNvSpPr>
                <a:spLocks/>
              </p:cNvSpPr>
              <p:nvPr/>
            </p:nvSpPr>
            <p:spPr bwMode="auto">
              <a:xfrm>
                <a:off x="2494" y="3176"/>
                <a:ext cx="27" cy="41"/>
              </a:xfrm>
              <a:custGeom>
                <a:avLst/>
                <a:gdLst>
                  <a:gd name="T0" fmla="*/ 13 w 27"/>
                  <a:gd name="T1" fmla="*/ 0 h 41"/>
                  <a:gd name="T2" fmla="*/ 27 w 27"/>
                  <a:gd name="T3" fmla="*/ 41 h 41"/>
                  <a:gd name="T4" fmla="*/ 13 w 27"/>
                  <a:gd name="T5" fmla="*/ 27 h 41"/>
                  <a:gd name="T6" fmla="*/ 0 w 27"/>
                  <a:gd name="T7" fmla="*/ 41 h 41"/>
                  <a:gd name="T8" fmla="*/ 13 w 27"/>
                  <a:gd name="T9" fmla="*/ 0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13" y="0"/>
                    </a:moveTo>
                    <a:lnTo>
                      <a:pt x="27" y="41"/>
                    </a:lnTo>
                    <a:lnTo>
                      <a:pt x="13" y="27"/>
                    </a:lnTo>
                    <a:lnTo>
                      <a:pt x="0" y="41"/>
                    </a:lnTo>
                    <a:lnTo>
                      <a:pt x="13" y="0"/>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91" name="Line 180"/>
              <p:cNvSpPr>
                <a:spLocks noChangeShapeType="1"/>
              </p:cNvSpPr>
              <p:nvPr/>
            </p:nvSpPr>
            <p:spPr bwMode="auto">
              <a:xfrm flipV="1">
                <a:off x="2507" y="3203"/>
                <a:ext cx="1" cy="61"/>
              </a:xfrm>
              <a:prstGeom prst="line">
                <a:avLst/>
              </a:prstGeom>
              <a:noFill/>
              <a:ln w="11113">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51" name="Rectangle 182"/>
            <p:cNvSpPr>
              <a:spLocks noChangeArrowheads="1"/>
            </p:cNvSpPr>
            <p:nvPr/>
          </p:nvSpPr>
          <p:spPr bwMode="auto">
            <a:xfrm>
              <a:off x="2534" y="3197"/>
              <a:ext cx="10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PS</a:t>
              </a:r>
              <a:endParaRPr lang="en-US" altLang="en-US"/>
            </a:p>
          </p:txBody>
        </p:sp>
        <p:grpSp>
          <p:nvGrpSpPr>
            <p:cNvPr id="43152" name="Group 186"/>
            <p:cNvGrpSpPr>
              <a:grpSpLocks/>
            </p:cNvGrpSpPr>
            <p:nvPr/>
          </p:nvGrpSpPr>
          <p:grpSpPr bwMode="auto">
            <a:xfrm>
              <a:off x="2460" y="3109"/>
              <a:ext cx="27" cy="115"/>
              <a:chOff x="2460" y="3109"/>
              <a:chExt cx="27" cy="115"/>
            </a:xfrm>
          </p:grpSpPr>
          <p:sp>
            <p:nvSpPr>
              <p:cNvPr id="43186" name="Freeform 183"/>
              <p:cNvSpPr>
                <a:spLocks/>
              </p:cNvSpPr>
              <p:nvPr/>
            </p:nvSpPr>
            <p:spPr bwMode="auto">
              <a:xfrm>
                <a:off x="2460" y="3183"/>
                <a:ext cx="27" cy="41"/>
              </a:xfrm>
              <a:custGeom>
                <a:avLst/>
                <a:gdLst>
                  <a:gd name="T0" fmla="*/ 14 w 27"/>
                  <a:gd name="T1" fmla="*/ 41 h 41"/>
                  <a:gd name="T2" fmla="*/ 0 w 27"/>
                  <a:gd name="T3" fmla="*/ 0 h 41"/>
                  <a:gd name="T4" fmla="*/ 14 w 27"/>
                  <a:gd name="T5" fmla="*/ 14 h 41"/>
                  <a:gd name="T6" fmla="*/ 27 w 27"/>
                  <a:gd name="T7" fmla="*/ 0 h 41"/>
                  <a:gd name="T8" fmla="*/ 14 w 27"/>
                  <a:gd name="T9" fmla="*/ 41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14" y="41"/>
                    </a:moveTo>
                    <a:lnTo>
                      <a:pt x="0" y="0"/>
                    </a:lnTo>
                    <a:lnTo>
                      <a:pt x="14" y="14"/>
                    </a:lnTo>
                    <a:lnTo>
                      <a:pt x="27" y="0"/>
                    </a:lnTo>
                    <a:lnTo>
                      <a:pt x="14" y="41"/>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87" name="Freeform 184"/>
              <p:cNvSpPr>
                <a:spLocks/>
              </p:cNvSpPr>
              <p:nvPr/>
            </p:nvSpPr>
            <p:spPr bwMode="auto">
              <a:xfrm>
                <a:off x="2460" y="3109"/>
                <a:ext cx="27" cy="40"/>
              </a:xfrm>
              <a:custGeom>
                <a:avLst/>
                <a:gdLst>
                  <a:gd name="T0" fmla="*/ 14 w 27"/>
                  <a:gd name="T1" fmla="*/ 0 h 40"/>
                  <a:gd name="T2" fmla="*/ 27 w 27"/>
                  <a:gd name="T3" fmla="*/ 40 h 40"/>
                  <a:gd name="T4" fmla="*/ 14 w 27"/>
                  <a:gd name="T5" fmla="*/ 27 h 40"/>
                  <a:gd name="T6" fmla="*/ 0 w 27"/>
                  <a:gd name="T7" fmla="*/ 40 h 40"/>
                  <a:gd name="T8" fmla="*/ 14 w 27"/>
                  <a:gd name="T9" fmla="*/ 0 h 40"/>
                  <a:gd name="T10" fmla="*/ 0 60000 65536"/>
                  <a:gd name="T11" fmla="*/ 0 60000 65536"/>
                  <a:gd name="T12" fmla="*/ 0 60000 65536"/>
                  <a:gd name="T13" fmla="*/ 0 60000 65536"/>
                  <a:gd name="T14" fmla="*/ 0 60000 65536"/>
                  <a:gd name="T15" fmla="*/ 0 w 27"/>
                  <a:gd name="T16" fmla="*/ 0 h 40"/>
                  <a:gd name="T17" fmla="*/ 27 w 27"/>
                  <a:gd name="T18" fmla="*/ 40 h 40"/>
                </a:gdLst>
                <a:ahLst/>
                <a:cxnLst>
                  <a:cxn ang="T10">
                    <a:pos x="T0" y="T1"/>
                  </a:cxn>
                  <a:cxn ang="T11">
                    <a:pos x="T2" y="T3"/>
                  </a:cxn>
                  <a:cxn ang="T12">
                    <a:pos x="T4" y="T5"/>
                  </a:cxn>
                  <a:cxn ang="T13">
                    <a:pos x="T6" y="T7"/>
                  </a:cxn>
                  <a:cxn ang="T14">
                    <a:pos x="T8" y="T9"/>
                  </a:cxn>
                </a:cxnLst>
                <a:rect l="T15" t="T16" r="T17" b="T18"/>
                <a:pathLst>
                  <a:path w="27" h="40">
                    <a:moveTo>
                      <a:pt x="14" y="0"/>
                    </a:moveTo>
                    <a:lnTo>
                      <a:pt x="27" y="40"/>
                    </a:lnTo>
                    <a:lnTo>
                      <a:pt x="14" y="27"/>
                    </a:lnTo>
                    <a:lnTo>
                      <a:pt x="0" y="40"/>
                    </a:lnTo>
                    <a:lnTo>
                      <a:pt x="14" y="0"/>
                    </a:lnTo>
                    <a:close/>
                  </a:path>
                </a:pathLst>
              </a:custGeom>
              <a:solidFill>
                <a:srgbClr val="008800"/>
              </a:solidFill>
              <a:ln w="11113">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88" name="Line 185"/>
              <p:cNvSpPr>
                <a:spLocks noChangeShapeType="1"/>
              </p:cNvSpPr>
              <p:nvPr/>
            </p:nvSpPr>
            <p:spPr bwMode="auto">
              <a:xfrm flipV="1">
                <a:off x="2474" y="3136"/>
                <a:ext cx="1" cy="61"/>
              </a:xfrm>
              <a:prstGeom prst="line">
                <a:avLst/>
              </a:prstGeom>
              <a:noFill/>
              <a:ln w="11113">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53" name="Rectangle 187"/>
            <p:cNvSpPr>
              <a:spLocks noChangeArrowheads="1"/>
            </p:cNvSpPr>
            <p:nvPr/>
          </p:nvSpPr>
          <p:spPr bwMode="auto">
            <a:xfrm>
              <a:off x="2514" y="3123"/>
              <a:ext cx="1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PET</a:t>
              </a:r>
              <a:endParaRPr lang="en-US" altLang="en-US"/>
            </a:p>
          </p:txBody>
        </p:sp>
        <p:sp>
          <p:nvSpPr>
            <p:cNvPr id="43154" name="Oval 188"/>
            <p:cNvSpPr>
              <a:spLocks noChangeArrowheads="1"/>
            </p:cNvSpPr>
            <p:nvPr/>
          </p:nvSpPr>
          <p:spPr bwMode="auto">
            <a:xfrm>
              <a:off x="2926" y="3737"/>
              <a:ext cx="41" cy="41"/>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3155" name="Group 191"/>
            <p:cNvGrpSpPr>
              <a:grpSpLocks/>
            </p:cNvGrpSpPr>
            <p:nvPr/>
          </p:nvGrpSpPr>
          <p:grpSpPr bwMode="auto">
            <a:xfrm>
              <a:off x="3237" y="3724"/>
              <a:ext cx="61" cy="62"/>
              <a:chOff x="3237" y="3724"/>
              <a:chExt cx="61" cy="62"/>
            </a:xfrm>
          </p:grpSpPr>
          <p:sp>
            <p:nvSpPr>
              <p:cNvPr id="43184" name="Line 189"/>
              <p:cNvSpPr>
                <a:spLocks noChangeShapeType="1"/>
              </p:cNvSpPr>
              <p:nvPr/>
            </p:nvSpPr>
            <p:spPr bwMode="auto">
              <a:xfrm flipV="1">
                <a:off x="3264" y="3724"/>
                <a:ext cx="1" cy="6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85" name="Line 190"/>
              <p:cNvSpPr>
                <a:spLocks noChangeShapeType="1"/>
              </p:cNvSpPr>
              <p:nvPr/>
            </p:nvSpPr>
            <p:spPr bwMode="auto">
              <a:xfrm>
                <a:off x="3237" y="3785"/>
                <a:ext cx="61" cy="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56" name="Oval 192"/>
            <p:cNvSpPr>
              <a:spLocks noChangeArrowheads="1"/>
            </p:cNvSpPr>
            <p:nvPr/>
          </p:nvSpPr>
          <p:spPr bwMode="auto">
            <a:xfrm>
              <a:off x="2926" y="2994"/>
              <a:ext cx="41" cy="40"/>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3157" name="Group 195"/>
            <p:cNvGrpSpPr>
              <a:grpSpLocks/>
            </p:cNvGrpSpPr>
            <p:nvPr/>
          </p:nvGrpSpPr>
          <p:grpSpPr bwMode="auto">
            <a:xfrm>
              <a:off x="3217" y="2987"/>
              <a:ext cx="61" cy="62"/>
              <a:chOff x="3217" y="2987"/>
              <a:chExt cx="61" cy="62"/>
            </a:xfrm>
          </p:grpSpPr>
          <p:sp>
            <p:nvSpPr>
              <p:cNvPr id="43182" name="Line 193"/>
              <p:cNvSpPr>
                <a:spLocks noChangeShapeType="1"/>
              </p:cNvSpPr>
              <p:nvPr/>
            </p:nvSpPr>
            <p:spPr bwMode="auto">
              <a:xfrm flipV="1">
                <a:off x="3244" y="2987"/>
                <a:ext cx="1" cy="6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83" name="Line 194"/>
              <p:cNvSpPr>
                <a:spLocks noChangeShapeType="1"/>
              </p:cNvSpPr>
              <p:nvPr/>
            </p:nvSpPr>
            <p:spPr bwMode="auto">
              <a:xfrm>
                <a:off x="3217" y="3048"/>
                <a:ext cx="61" cy="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58" name="Oval 196"/>
            <p:cNvSpPr>
              <a:spLocks noChangeArrowheads="1"/>
            </p:cNvSpPr>
            <p:nvPr/>
          </p:nvSpPr>
          <p:spPr bwMode="auto">
            <a:xfrm>
              <a:off x="2926" y="2920"/>
              <a:ext cx="41" cy="40"/>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59" name="Rectangle 197"/>
            <p:cNvSpPr>
              <a:spLocks noChangeArrowheads="1"/>
            </p:cNvSpPr>
            <p:nvPr/>
          </p:nvSpPr>
          <p:spPr bwMode="auto">
            <a:xfrm>
              <a:off x="2967" y="289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C</a:t>
              </a:r>
              <a:endParaRPr lang="en-US" altLang="en-US"/>
            </a:p>
          </p:txBody>
        </p:sp>
        <p:sp>
          <p:nvSpPr>
            <p:cNvPr id="43160" name="Rectangle 198"/>
            <p:cNvSpPr>
              <a:spLocks noChangeArrowheads="1"/>
            </p:cNvSpPr>
            <p:nvPr/>
          </p:nvSpPr>
          <p:spPr bwMode="auto">
            <a:xfrm>
              <a:off x="3028" y="2893"/>
              <a:ext cx="4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FRE(   fibers)</a:t>
              </a:r>
              <a:endParaRPr lang="en-US" altLang="en-US"/>
            </a:p>
          </p:txBody>
        </p:sp>
        <p:sp>
          <p:nvSpPr>
            <p:cNvPr id="43161" name="Rectangle 199"/>
            <p:cNvSpPr>
              <a:spLocks noChangeArrowheads="1"/>
            </p:cNvSpPr>
            <p:nvPr/>
          </p:nvSpPr>
          <p:spPr bwMode="auto">
            <a:xfrm>
              <a:off x="3535" y="2893"/>
              <a:ext cx="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a:t>
              </a:r>
              <a:endParaRPr lang="en-US" altLang="en-US"/>
            </a:p>
          </p:txBody>
        </p:sp>
        <p:sp>
          <p:nvSpPr>
            <p:cNvPr id="43162" name="Oval 200"/>
            <p:cNvSpPr>
              <a:spLocks noChangeArrowheads="1"/>
            </p:cNvSpPr>
            <p:nvPr/>
          </p:nvSpPr>
          <p:spPr bwMode="auto">
            <a:xfrm>
              <a:off x="2926" y="2737"/>
              <a:ext cx="41" cy="41"/>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63" name="Rectangle 201"/>
            <p:cNvSpPr>
              <a:spLocks noChangeArrowheads="1"/>
            </p:cNvSpPr>
            <p:nvPr/>
          </p:nvSpPr>
          <p:spPr bwMode="auto">
            <a:xfrm>
              <a:off x="2967" y="2710"/>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G</a:t>
              </a:r>
              <a:endParaRPr lang="en-US" altLang="en-US"/>
            </a:p>
          </p:txBody>
        </p:sp>
        <p:sp>
          <p:nvSpPr>
            <p:cNvPr id="43164" name="Rectangle 202"/>
            <p:cNvSpPr>
              <a:spLocks noChangeArrowheads="1"/>
            </p:cNvSpPr>
            <p:nvPr/>
          </p:nvSpPr>
          <p:spPr bwMode="auto">
            <a:xfrm>
              <a:off x="3034" y="2710"/>
              <a:ext cx="50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FRE(   fibers)*</a:t>
              </a:r>
              <a:endParaRPr lang="en-US" altLang="en-US"/>
            </a:p>
          </p:txBody>
        </p:sp>
        <p:grpSp>
          <p:nvGrpSpPr>
            <p:cNvPr id="43165" name="Group 205"/>
            <p:cNvGrpSpPr>
              <a:grpSpLocks/>
            </p:cNvGrpSpPr>
            <p:nvPr/>
          </p:nvGrpSpPr>
          <p:grpSpPr bwMode="auto">
            <a:xfrm>
              <a:off x="3217" y="2906"/>
              <a:ext cx="61" cy="62"/>
              <a:chOff x="3217" y="2906"/>
              <a:chExt cx="61" cy="62"/>
            </a:xfrm>
          </p:grpSpPr>
          <p:sp>
            <p:nvSpPr>
              <p:cNvPr id="43180" name="Line 203"/>
              <p:cNvSpPr>
                <a:spLocks noChangeShapeType="1"/>
              </p:cNvSpPr>
              <p:nvPr/>
            </p:nvSpPr>
            <p:spPr bwMode="auto">
              <a:xfrm flipV="1">
                <a:off x="3244" y="2906"/>
                <a:ext cx="1" cy="6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81" name="Line 204"/>
              <p:cNvSpPr>
                <a:spLocks noChangeShapeType="1"/>
              </p:cNvSpPr>
              <p:nvPr/>
            </p:nvSpPr>
            <p:spPr bwMode="auto">
              <a:xfrm>
                <a:off x="3217" y="2967"/>
                <a:ext cx="61" cy="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166" name="Group 208"/>
            <p:cNvGrpSpPr>
              <a:grpSpLocks/>
            </p:cNvGrpSpPr>
            <p:nvPr/>
          </p:nvGrpSpPr>
          <p:grpSpPr bwMode="auto">
            <a:xfrm>
              <a:off x="3217" y="2724"/>
              <a:ext cx="61" cy="61"/>
              <a:chOff x="3217" y="2724"/>
              <a:chExt cx="61" cy="61"/>
            </a:xfrm>
          </p:grpSpPr>
          <p:sp>
            <p:nvSpPr>
              <p:cNvPr id="43178" name="Line 206"/>
              <p:cNvSpPr>
                <a:spLocks noChangeShapeType="1"/>
              </p:cNvSpPr>
              <p:nvPr/>
            </p:nvSpPr>
            <p:spPr bwMode="auto">
              <a:xfrm flipV="1">
                <a:off x="3244" y="2724"/>
                <a:ext cx="1" cy="60"/>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79" name="Line 207"/>
              <p:cNvSpPr>
                <a:spLocks noChangeShapeType="1"/>
              </p:cNvSpPr>
              <p:nvPr/>
            </p:nvSpPr>
            <p:spPr bwMode="auto">
              <a:xfrm>
                <a:off x="3217" y="2784"/>
                <a:ext cx="61" cy="1"/>
              </a:xfrm>
              <a:prstGeom prst="line">
                <a:avLst/>
              </a:prstGeom>
              <a:noFill/>
              <a:ln w="11113">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167" name="Oval 209"/>
            <p:cNvSpPr>
              <a:spLocks noChangeArrowheads="1"/>
            </p:cNvSpPr>
            <p:nvPr/>
          </p:nvSpPr>
          <p:spPr bwMode="auto">
            <a:xfrm>
              <a:off x="2926" y="2298"/>
              <a:ext cx="41" cy="34"/>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68" name="Rectangle 210"/>
            <p:cNvSpPr>
              <a:spLocks noChangeArrowheads="1"/>
            </p:cNvSpPr>
            <p:nvPr/>
          </p:nvSpPr>
          <p:spPr bwMode="auto">
            <a:xfrm>
              <a:off x="2967" y="227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G</a:t>
              </a:r>
              <a:endParaRPr lang="en-US" altLang="en-US"/>
            </a:p>
          </p:txBody>
        </p:sp>
        <p:sp>
          <p:nvSpPr>
            <p:cNvPr id="43169" name="Rectangle 211"/>
            <p:cNvSpPr>
              <a:spLocks noChangeArrowheads="1"/>
            </p:cNvSpPr>
            <p:nvPr/>
          </p:nvSpPr>
          <p:spPr bwMode="auto">
            <a:xfrm>
              <a:off x="3034" y="2271"/>
              <a:ext cx="5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FRE(|| fibers)*</a:t>
              </a:r>
              <a:endParaRPr lang="en-US" altLang="en-US"/>
            </a:p>
          </p:txBody>
        </p:sp>
        <p:sp>
          <p:nvSpPr>
            <p:cNvPr id="43170" name="Oval 212"/>
            <p:cNvSpPr>
              <a:spLocks noChangeArrowheads="1"/>
            </p:cNvSpPr>
            <p:nvPr/>
          </p:nvSpPr>
          <p:spPr bwMode="auto">
            <a:xfrm>
              <a:off x="2926" y="2115"/>
              <a:ext cx="41" cy="34"/>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71" name="Rectangle 213"/>
            <p:cNvSpPr>
              <a:spLocks noChangeArrowheads="1"/>
            </p:cNvSpPr>
            <p:nvPr/>
          </p:nvSpPr>
          <p:spPr bwMode="auto">
            <a:xfrm>
              <a:off x="2967" y="2089"/>
              <a:ext cx="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A</a:t>
              </a:r>
              <a:endParaRPr lang="en-US" altLang="en-US"/>
            </a:p>
          </p:txBody>
        </p:sp>
        <p:sp>
          <p:nvSpPr>
            <p:cNvPr id="43172" name="Rectangle 214"/>
            <p:cNvSpPr>
              <a:spLocks noChangeArrowheads="1"/>
            </p:cNvSpPr>
            <p:nvPr/>
          </p:nvSpPr>
          <p:spPr bwMode="auto">
            <a:xfrm>
              <a:off x="3028" y="2089"/>
              <a:ext cx="5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FRE(|| fibers)*</a:t>
              </a:r>
              <a:endParaRPr lang="en-US" altLang="en-US"/>
            </a:p>
          </p:txBody>
        </p:sp>
        <p:sp>
          <p:nvSpPr>
            <p:cNvPr id="43173" name="Rectangle 215"/>
            <p:cNvSpPr>
              <a:spLocks noChangeArrowheads="1"/>
            </p:cNvSpPr>
            <p:nvPr/>
          </p:nvSpPr>
          <p:spPr bwMode="auto">
            <a:xfrm>
              <a:off x="2967" y="1730"/>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C</a:t>
              </a:r>
              <a:endParaRPr lang="en-US" altLang="en-US"/>
            </a:p>
          </p:txBody>
        </p:sp>
        <p:sp>
          <p:nvSpPr>
            <p:cNvPr id="43174" name="Rectangle 216"/>
            <p:cNvSpPr>
              <a:spLocks noChangeArrowheads="1"/>
            </p:cNvSpPr>
            <p:nvPr/>
          </p:nvSpPr>
          <p:spPr bwMode="auto">
            <a:xfrm>
              <a:off x="3028" y="1730"/>
              <a:ext cx="5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33CC"/>
                  </a:solidFill>
                </a:rPr>
                <a:t>FRE(|| fibers)*</a:t>
              </a:r>
              <a:endParaRPr lang="en-US" altLang="en-US"/>
            </a:p>
          </p:txBody>
        </p:sp>
        <p:sp>
          <p:nvSpPr>
            <p:cNvPr id="43175" name="Oval 217"/>
            <p:cNvSpPr>
              <a:spLocks noChangeArrowheads="1"/>
            </p:cNvSpPr>
            <p:nvPr/>
          </p:nvSpPr>
          <p:spPr bwMode="auto">
            <a:xfrm>
              <a:off x="2926" y="1757"/>
              <a:ext cx="41" cy="41"/>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76" name="Oval 218"/>
            <p:cNvSpPr>
              <a:spLocks noChangeArrowheads="1"/>
            </p:cNvSpPr>
            <p:nvPr/>
          </p:nvSpPr>
          <p:spPr bwMode="auto">
            <a:xfrm>
              <a:off x="2926" y="1554"/>
              <a:ext cx="41" cy="41"/>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3177" name="Oval 219"/>
            <p:cNvSpPr>
              <a:spLocks noChangeArrowheads="1"/>
            </p:cNvSpPr>
            <p:nvPr/>
          </p:nvSpPr>
          <p:spPr bwMode="auto">
            <a:xfrm>
              <a:off x="2926" y="3291"/>
              <a:ext cx="41" cy="41"/>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2F985E9-3153-4BBD-8D01-9FB7A530B137}" type="slidenum">
              <a:rPr lang="en-US" altLang="en-US" sz="1200"/>
              <a:pPr/>
              <a:t>18</a:t>
            </a:fld>
            <a:endParaRPr lang="en-US" altLang="en-US" sz="1200"/>
          </a:p>
        </p:txBody>
      </p:sp>
      <p:sp>
        <p:nvSpPr>
          <p:cNvPr id="47107" name="Rectangle 4"/>
          <p:cNvSpPr>
            <a:spLocks noChangeArrowheads="1"/>
          </p:cNvSpPr>
          <p:nvPr/>
        </p:nvSpPr>
        <p:spPr bwMode="auto">
          <a:xfrm>
            <a:off x="3836988" y="838200"/>
            <a:ext cx="49307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t>(at lower temperatures, i.e. </a:t>
            </a:r>
            <a:r>
              <a:rPr lang="en-US" altLang="en-US" sz="2200" i="1"/>
              <a:t>T</a:t>
            </a:r>
            <a:r>
              <a:rPr lang="en-US" altLang="en-US" sz="2200"/>
              <a:t> &lt; </a:t>
            </a:r>
            <a:r>
              <a:rPr lang="en-US" altLang="en-US" sz="2200" i="1"/>
              <a:t>T</a:t>
            </a:r>
            <a:r>
              <a:rPr lang="en-US" altLang="en-US" sz="2200" i="1" baseline="-10000"/>
              <a:t>melt</a:t>
            </a:r>
            <a:r>
              <a:rPr lang="en-US" altLang="en-US" sz="2200"/>
              <a:t>/3)</a:t>
            </a:r>
          </a:p>
        </p:txBody>
      </p:sp>
      <p:sp>
        <p:nvSpPr>
          <p:cNvPr id="47108" name="Rectangle 6"/>
          <p:cNvSpPr>
            <a:spLocks noGrp="1" noChangeArrowheads="1"/>
          </p:cNvSpPr>
          <p:nvPr>
            <p:ph type="title" idx="4294967295"/>
          </p:nvPr>
        </p:nvSpPr>
        <p:spPr/>
        <p:txBody>
          <a:bodyPr/>
          <a:lstStyle/>
          <a:p>
            <a:r>
              <a:rPr lang="en-US" altLang="en-US" sz="3200" smtClean="0">
                <a:ea typeface="ＭＳ Ｐゴシック" charset="-128"/>
              </a:rPr>
              <a:t>Plastic (Permanent) Deformation</a:t>
            </a:r>
          </a:p>
        </p:txBody>
      </p:sp>
      <p:sp>
        <p:nvSpPr>
          <p:cNvPr id="47109" name="Rectangle 3"/>
          <p:cNvSpPr>
            <a:spLocks noChangeArrowheads="1"/>
          </p:cNvSpPr>
          <p:nvPr/>
        </p:nvSpPr>
        <p:spPr bwMode="auto">
          <a:xfrm>
            <a:off x="304800" y="1524000"/>
            <a:ext cx="4038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Simple tension test:</a:t>
            </a:r>
          </a:p>
        </p:txBody>
      </p:sp>
      <p:sp>
        <p:nvSpPr>
          <p:cNvPr id="47110" name="Rectangle 9"/>
          <p:cNvSpPr>
            <a:spLocks noChangeArrowheads="1"/>
          </p:cNvSpPr>
          <p:nvPr/>
        </p:nvSpPr>
        <p:spPr bwMode="auto">
          <a:xfrm>
            <a:off x="612775" y="2281238"/>
            <a:ext cx="237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0000"/>
                </a:solidFill>
              </a:rPr>
              <a:t>engineering stress, </a:t>
            </a:r>
            <a:r>
              <a:rPr lang="en-US" altLang="en-US" sz="2000">
                <a:solidFill>
                  <a:srgbClr val="000000"/>
                </a:solidFill>
                <a:latin typeface="Symbol" charset="2"/>
              </a:rPr>
              <a:t>s</a:t>
            </a:r>
            <a:endParaRPr lang="en-US" altLang="en-US" sz="2000"/>
          </a:p>
        </p:txBody>
      </p:sp>
      <p:sp>
        <p:nvSpPr>
          <p:cNvPr id="47111" name="Rectangle 11"/>
          <p:cNvSpPr>
            <a:spLocks noChangeArrowheads="1"/>
          </p:cNvSpPr>
          <p:nvPr/>
        </p:nvSpPr>
        <p:spPr bwMode="auto">
          <a:xfrm>
            <a:off x="4503738" y="5080000"/>
            <a:ext cx="234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0000"/>
                </a:solidFill>
              </a:rPr>
              <a:t>engineering strain, </a:t>
            </a:r>
            <a:r>
              <a:rPr lang="en-US" altLang="en-US" sz="2000">
                <a:solidFill>
                  <a:srgbClr val="000000"/>
                </a:solidFill>
                <a:latin typeface="Symbol" charset="2"/>
              </a:rPr>
              <a:t>e</a:t>
            </a:r>
            <a:r>
              <a:rPr lang="en-US" altLang="en-US" sz="2000">
                <a:solidFill>
                  <a:srgbClr val="000000"/>
                </a:solidFill>
              </a:rPr>
              <a:t> </a:t>
            </a:r>
            <a:endParaRPr lang="en-US" altLang="en-US" sz="2000"/>
          </a:p>
        </p:txBody>
      </p:sp>
      <p:sp>
        <p:nvSpPr>
          <p:cNvPr id="47112" name="Freeform 16"/>
          <p:cNvSpPr>
            <a:spLocks/>
          </p:cNvSpPr>
          <p:nvPr/>
        </p:nvSpPr>
        <p:spPr bwMode="auto">
          <a:xfrm>
            <a:off x="6472238" y="4940300"/>
            <a:ext cx="165100" cy="152400"/>
          </a:xfrm>
          <a:custGeom>
            <a:avLst/>
            <a:gdLst>
              <a:gd name="T0" fmla="*/ 2147483647 w 104"/>
              <a:gd name="T1" fmla="*/ 2147483647 h 96"/>
              <a:gd name="T2" fmla="*/ 0 w 104"/>
              <a:gd name="T3" fmla="*/ 2147483647 h 96"/>
              <a:gd name="T4" fmla="*/ 2147483647 w 104"/>
              <a:gd name="T5" fmla="*/ 2147483647 h 96"/>
              <a:gd name="T6" fmla="*/ 0 w 104"/>
              <a:gd name="T7" fmla="*/ 0 h 96"/>
              <a:gd name="T8" fmla="*/ 2147483647 w 104"/>
              <a:gd name="T9" fmla="*/ 2147483647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13" name="Line 17"/>
          <p:cNvSpPr>
            <a:spLocks noChangeShapeType="1"/>
          </p:cNvSpPr>
          <p:nvPr/>
        </p:nvSpPr>
        <p:spPr bwMode="auto">
          <a:xfrm>
            <a:off x="3132138" y="5016500"/>
            <a:ext cx="33909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14" name="Group 21"/>
          <p:cNvGrpSpPr>
            <a:grpSpLocks/>
          </p:cNvGrpSpPr>
          <p:nvPr/>
        </p:nvGrpSpPr>
        <p:grpSpPr bwMode="auto">
          <a:xfrm>
            <a:off x="3144838" y="3517900"/>
            <a:ext cx="736600" cy="1473200"/>
            <a:chOff x="1973" y="2224"/>
            <a:chExt cx="464" cy="928"/>
          </a:xfrm>
        </p:grpSpPr>
        <p:sp>
          <p:nvSpPr>
            <p:cNvPr id="47229" name="Freeform 19"/>
            <p:cNvSpPr>
              <a:spLocks/>
            </p:cNvSpPr>
            <p:nvPr/>
          </p:nvSpPr>
          <p:spPr bwMode="auto">
            <a:xfrm>
              <a:off x="2349" y="2224"/>
              <a:ext cx="88" cy="112"/>
            </a:xfrm>
            <a:custGeom>
              <a:avLst/>
              <a:gdLst>
                <a:gd name="T0" fmla="*/ 88 w 88"/>
                <a:gd name="T1" fmla="*/ 0 h 112"/>
                <a:gd name="T2" fmla="*/ 88 w 88"/>
                <a:gd name="T3" fmla="*/ 112 h 112"/>
                <a:gd name="T4" fmla="*/ 56 w 88"/>
                <a:gd name="T5" fmla="*/ 64 h 112"/>
                <a:gd name="T6" fmla="*/ 0 w 88"/>
                <a:gd name="T7" fmla="*/ 72 h 112"/>
                <a:gd name="T8" fmla="*/ 88 w 88"/>
                <a:gd name="T9" fmla="*/ 0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0"/>
                  </a:moveTo>
                  <a:lnTo>
                    <a:pt x="88" y="112"/>
                  </a:lnTo>
                  <a:lnTo>
                    <a:pt x="56" y="64"/>
                  </a:lnTo>
                  <a:lnTo>
                    <a:pt x="0" y="72"/>
                  </a:lnTo>
                  <a:lnTo>
                    <a:pt x="88" y="0"/>
                  </a:lnTo>
                  <a:close/>
                </a:path>
              </a:pathLst>
            </a:custGeom>
            <a:solidFill>
              <a:srgbClr val="FF9999"/>
            </a:solidFill>
            <a:ln w="38100">
              <a:solidFill>
                <a:srgbClr val="FF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30" name="Line 20"/>
            <p:cNvSpPr>
              <a:spLocks noChangeShapeType="1"/>
            </p:cNvSpPr>
            <p:nvPr/>
          </p:nvSpPr>
          <p:spPr bwMode="auto">
            <a:xfrm flipV="1">
              <a:off x="1973" y="2288"/>
              <a:ext cx="432" cy="864"/>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15" name="Group 24"/>
          <p:cNvGrpSpPr>
            <a:grpSpLocks/>
          </p:cNvGrpSpPr>
          <p:nvPr/>
        </p:nvGrpSpPr>
        <p:grpSpPr bwMode="auto">
          <a:xfrm>
            <a:off x="3271838" y="3276600"/>
            <a:ext cx="736600" cy="1473200"/>
            <a:chOff x="2053" y="2072"/>
            <a:chExt cx="464" cy="928"/>
          </a:xfrm>
        </p:grpSpPr>
        <p:sp>
          <p:nvSpPr>
            <p:cNvPr id="47227" name="Freeform 22"/>
            <p:cNvSpPr>
              <a:spLocks/>
            </p:cNvSpPr>
            <p:nvPr/>
          </p:nvSpPr>
          <p:spPr bwMode="auto">
            <a:xfrm>
              <a:off x="2053" y="2888"/>
              <a:ext cx="88" cy="112"/>
            </a:xfrm>
            <a:custGeom>
              <a:avLst/>
              <a:gdLst>
                <a:gd name="T0" fmla="*/ 0 w 88"/>
                <a:gd name="T1" fmla="*/ 112 h 112"/>
                <a:gd name="T2" fmla="*/ 0 w 88"/>
                <a:gd name="T3" fmla="*/ 0 h 112"/>
                <a:gd name="T4" fmla="*/ 32 w 88"/>
                <a:gd name="T5" fmla="*/ 48 h 112"/>
                <a:gd name="T6" fmla="*/ 88 w 88"/>
                <a:gd name="T7" fmla="*/ 40 h 112"/>
                <a:gd name="T8" fmla="*/ 0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112"/>
                  </a:moveTo>
                  <a:lnTo>
                    <a:pt x="0" y="0"/>
                  </a:lnTo>
                  <a:lnTo>
                    <a:pt x="32" y="48"/>
                  </a:lnTo>
                  <a:lnTo>
                    <a:pt x="88" y="40"/>
                  </a:lnTo>
                  <a:lnTo>
                    <a:pt x="0" y="112"/>
                  </a:lnTo>
                  <a:close/>
                </a:path>
              </a:pathLst>
            </a:custGeom>
            <a:solidFill>
              <a:srgbClr val="FF9999"/>
            </a:solidFill>
            <a:ln w="38100">
              <a:solidFill>
                <a:srgbClr val="FF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8" name="Line 23"/>
            <p:cNvSpPr>
              <a:spLocks noChangeShapeType="1"/>
            </p:cNvSpPr>
            <p:nvPr/>
          </p:nvSpPr>
          <p:spPr bwMode="auto">
            <a:xfrm flipV="1">
              <a:off x="2085" y="2072"/>
              <a:ext cx="432" cy="864"/>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16" name="Group 89"/>
          <p:cNvGrpSpPr>
            <a:grpSpLocks/>
          </p:cNvGrpSpPr>
          <p:nvPr/>
        </p:nvGrpSpPr>
        <p:grpSpPr bwMode="auto">
          <a:xfrm>
            <a:off x="1417638" y="3086100"/>
            <a:ext cx="914400" cy="1231900"/>
            <a:chOff x="893" y="1944"/>
            <a:chExt cx="576" cy="776"/>
          </a:xfrm>
        </p:grpSpPr>
        <p:grpSp>
          <p:nvGrpSpPr>
            <p:cNvPr id="47202" name="Group 68"/>
            <p:cNvGrpSpPr>
              <a:grpSpLocks/>
            </p:cNvGrpSpPr>
            <p:nvPr/>
          </p:nvGrpSpPr>
          <p:grpSpPr bwMode="auto">
            <a:xfrm>
              <a:off x="893" y="2576"/>
              <a:ext cx="520" cy="144"/>
              <a:chOff x="893" y="2576"/>
              <a:chExt cx="520" cy="144"/>
            </a:xfrm>
          </p:grpSpPr>
          <p:sp>
            <p:nvSpPr>
              <p:cNvPr id="47223" name="Oval 64"/>
              <p:cNvSpPr>
                <a:spLocks noChangeArrowheads="1"/>
              </p:cNvSpPr>
              <p:nvPr/>
            </p:nvSpPr>
            <p:spPr bwMode="auto">
              <a:xfrm>
                <a:off x="893" y="257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4" name="Oval 65"/>
              <p:cNvSpPr>
                <a:spLocks noChangeArrowheads="1"/>
              </p:cNvSpPr>
              <p:nvPr/>
            </p:nvSpPr>
            <p:spPr bwMode="auto">
              <a:xfrm>
                <a:off x="1021" y="257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5" name="Oval 66"/>
              <p:cNvSpPr>
                <a:spLocks noChangeArrowheads="1"/>
              </p:cNvSpPr>
              <p:nvPr/>
            </p:nvSpPr>
            <p:spPr bwMode="auto">
              <a:xfrm>
                <a:off x="1141" y="257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6" name="Oval 67"/>
              <p:cNvSpPr>
                <a:spLocks noChangeArrowheads="1"/>
              </p:cNvSpPr>
              <p:nvPr/>
            </p:nvSpPr>
            <p:spPr bwMode="auto">
              <a:xfrm>
                <a:off x="1269" y="257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203" name="Group 73"/>
            <p:cNvGrpSpPr>
              <a:grpSpLocks/>
            </p:cNvGrpSpPr>
            <p:nvPr/>
          </p:nvGrpSpPr>
          <p:grpSpPr bwMode="auto">
            <a:xfrm>
              <a:off x="957" y="2416"/>
              <a:ext cx="512" cy="144"/>
              <a:chOff x="957" y="2416"/>
              <a:chExt cx="512" cy="144"/>
            </a:xfrm>
          </p:grpSpPr>
          <p:sp>
            <p:nvSpPr>
              <p:cNvPr id="47219" name="Oval 69"/>
              <p:cNvSpPr>
                <a:spLocks noChangeArrowheads="1"/>
              </p:cNvSpPr>
              <p:nvPr/>
            </p:nvSpPr>
            <p:spPr bwMode="auto">
              <a:xfrm>
                <a:off x="957" y="241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0" name="Oval 70"/>
              <p:cNvSpPr>
                <a:spLocks noChangeArrowheads="1"/>
              </p:cNvSpPr>
              <p:nvPr/>
            </p:nvSpPr>
            <p:spPr bwMode="auto">
              <a:xfrm>
                <a:off x="1077" y="241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1" name="Oval 71"/>
              <p:cNvSpPr>
                <a:spLocks noChangeArrowheads="1"/>
              </p:cNvSpPr>
              <p:nvPr/>
            </p:nvSpPr>
            <p:spPr bwMode="auto">
              <a:xfrm>
                <a:off x="1205" y="241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22" name="Oval 72"/>
              <p:cNvSpPr>
                <a:spLocks noChangeArrowheads="1"/>
              </p:cNvSpPr>
              <p:nvPr/>
            </p:nvSpPr>
            <p:spPr bwMode="auto">
              <a:xfrm>
                <a:off x="1325" y="241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204" name="Group 78"/>
            <p:cNvGrpSpPr>
              <a:grpSpLocks/>
            </p:cNvGrpSpPr>
            <p:nvPr/>
          </p:nvGrpSpPr>
          <p:grpSpPr bwMode="auto">
            <a:xfrm>
              <a:off x="893" y="2256"/>
              <a:ext cx="520" cy="144"/>
              <a:chOff x="893" y="2256"/>
              <a:chExt cx="520" cy="144"/>
            </a:xfrm>
          </p:grpSpPr>
          <p:sp>
            <p:nvSpPr>
              <p:cNvPr id="47215" name="Oval 74"/>
              <p:cNvSpPr>
                <a:spLocks noChangeArrowheads="1"/>
              </p:cNvSpPr>
              <p:nvPr/>
            </p:nvSpPr>
            <p:spPr bwMode="auto">
              <a:xfrm>
                <a:off x="893" y="225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6" name="Oval 75"/>
              <p:cNvSpPr>
                <a:spLocks noChangeArrowheads="1"/>
              </p:cNvSpPr>
              <p:nvPr/>
            </p:nvSpPr>
            <p:spPr bwMode="auto">
              <a:xfrm>
                <a:off x="1021" y="225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7" name="Oval 76"/>
              <p:cNvSpPr>
                <a:spLocks noChangeArrowheads="1"/>
              </p:cNvSpPr>
              <p:nvPr/>
            </p:nvSpPr>
            <p:spPr bwMode="auto">
              <a:xfrm>
                <a:off x="1141" y="225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8" name="Oval 77"/>
              <p:cNvSpPr>
                <a:spLocks noChangeArrowheads="1"/>
              </p:cNvSpPr>
              <p:nvPr/>
            </p:nvSpPr>
            <p:spPr bwMode="auto">
              <a:xfrm>
                <a:off x="1269" y="2256"/>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205" name="Group 83"/>
            <p:cNvGrpSpPr>
              <a:grpSpLocks/>
            </p:cNvGrpSpPr>
            <p:nvPr/>
          </p:nvGrpSpPr>
          <p:grpSpPr bwMode="auto">
            <a:xfrm>
              <a:off x="957" y="2104"/>
              <a:ext cx="512" cy="144"/>
              <a:chOff x="957" y="2104"/>
              <a:chExt cx="512" cy="144"/>
            </a:xfrm>
          </p:grpSpPr>
          <p:sp>
            <p:nvSpPr>
              <p:cNvPr id="47211" name="Oval 79"/>
              <p:cNvSpPr>
                <a:spLocks noChangeArrowheads="1"/>
              </p:cNvSpPr>
              <p:nvPr/>
            </p:nvSpPr>
            <p:spPr bwMode="auto">
              <a:xfrm>
                <a:off x="957" y="210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2" name="Oval 80"/>
              <p:cNvSpPr>
                <a:spLocks noChangeArrowheads="1"/>
              </p:cNvSpPr>
              <p:nvPr/>
            </p:nvSpPr>
            <p:spPr bwMode="auto">
              <a:xfrm>
                <a:off x="1077" y="210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3" name="Oval 81"/>
              <p:cNvSpPr>
                <a:spLocks noChangeArrowheads="1"/>
              </p:cNvSpPr>
              <p:nvPr/>
            </p:nvSpPr>
            <p:spPr bwMode="auto">
              <a:xfrm>
                <a:off x="1205" y="210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4" name="Oval 82"/>
              <p:cNvSpPr>
                <a:spLocks noChangeArrowheads="1"/>
              </p:cNvSpPr>
              <p:nvPr/>
            </p:nvSpPr>
            <p:spPr bwMode="auto">
              <a:xfrm>
                <a:off x="1325" y="210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206" name="Group 88"/>
            <p:cNvGrpSpPr>
              <a:grpSpLocks/>
            </p:cNvGrpSpPr>
            <p:nvPr/>
          </p:nvGrpSpPr>
          <p:grpSpPr bwMode="auto">
            <a:xfrm>
              <a:off x="893" y="1944"/>
              <a:ext cx="520" cy="144"/>
              <a:chOff x="893" y="1944"/>
              <a:chExt cx="520" cy="144"/>
            </a:xfrm>
          </p:grpSpPr>
          <p:sp>
            <p:nvSpPr>
              <p:cNvPr id="47207" name="Oval 84"/>
              <p:cNvSpPr>
                <a:spLocks noChangeArrowheads="1"/>
              </p:cNvSpPr>
              <p:nvPr/>
            </p:nvSpPr>
            <p:spPr bwMode="auto">
              <a:xfrm>
                <a:off x="893" y="194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08" name="Oval 85"/>
              <p:cNvSpPr>
                <a:spLocks noChangeArrowheads="1"/>
              </p:cNvSpPr>
              <p:nvPr/>
            </p:nvSpPr>
            <p:spPr bwMode="auto">
              <a:xfrm>
                <a:off x="1021" y="194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09" name="Oval 86"/>
              <p:cNvSpPr>
                <a:spLocks noChangeArrowheads="1"/>
              </p:cNvSpPr>
              <p:nvPr/>
            </p:nvSpPr>
            <p:spPr bwMode="auto">
              <a:xfrm>
                <a:off x="1141" y="194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10" name="Oval 87"/>
              <p:cNvSpPr>
                <a:spLocks noChangeArrowheads="1"/>
              </p:cNvSpPr>
              <p:nvPr/>
            </p:nvSpPr>
            <p:spPr bwMode="auto">
              <a:xfrm>
                <a:off x="1269" y="1944"/>
                <a:ext cx="144" cy="144"/>
              </a:xfrm>
              <a:prstGeom prst="ellipse">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sp>
        <p:nvSpPr>
          <p:cNvPr id="47117" name="Rectangle 90"/>
          <p:cNvSpPr>
            <a:spLocks noChangeArrowheads="1"/>
          </p:cNvSpPr>
          <p:nvPr/>
        </p:nvSpPr>
        <p:spPr bwMode="auto">
          <a:xfrm>
            <a:off x="1436688" y="3079750"/>
            <a:ext cx="901700" cy="1231900"/>
          </a:xfrm>
          <a:prstGeom prst="rect">
            <a:avLst/>
          </a:prstGeom>
          <a:noFill/>
          <a:ln w="1270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0" name="Group 170"/>
          <p:cNvGrpSpPr>
            <a:grpSpLocks/>
          </p:cNvGrpSpPr>
          <p:nvPr/>
        </p:nvGrpSpPr>
        <p:grpSpPr bwMode="auto">
          <a:xfrm>
            <a:off x="3678238" y="2755900"/>
            <a:ext cx="1181100" cy="2324100"/>
            <a:chOff x="2317" y="1736"/>
            <a:chExt cx="744" cy="1464"/>
          </a:xfrm>
        </p:grpSpPr>
        <p:sp>
          <p:nvSpPr>
            <p:cNvPr id="47199" name="Freeform 26"/>
            <p:cNvSpPr>
              <a:spLocks/>
            </p:cNvSpPr>
            <p:nvPr/>
          </p:nvSpPr>
          <p:spPr bwMode="auto">
            <a:xfrm>
              <a:off x="2357" y="3032"/>
              <a:ext cx="88" cy="112"/>
            </a:xfrm>
            <a:custGeom>
              <a:avLst/>
              <a:gdLst>
                <a:gd name="T0" fmla="*/ 0 w 88"/>
                <a:gd name="T1" fmla="*/ 112 h 112"/>
                <a:gd name="T2" fmla="*/ 0 w 88"/>
                <a:gd name="T3" fmla="*/ 0 h 112"/>
                <a:gd name="T4" fmla="*/ 32 w 88"/>
                <a:gd name="T5" fmla="*/ 48 h 112"/>
                <a:gd name="T6" fmla="*/ 88 w 88"/>
                <a:gd name="T7" fmla="*/ 40 h 112"/>
                <a:gd name="T8" fmla="*/ 0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112"/>
                  </a:moveTo>
                  <a:lnTo>
                    <a:pt x="0" y="0"/>
                  </a:lnTo>
                  <a:lnTo>
                    <a:pt x="32" y="48"/>
                  </a:lnTo>
                  <a:lnTo>
                    <a:pt x="88" y="40"/>
                  </a:lnTo>
                  <a:lnTo>
                    <a:pt x="0" y="112"/>
                  </a:lnTo>
                  <a:close/>
                </a:path>
              </a:pathLst>
            </a:custGeom>
            <a:solidFill>
              <a:srgbClr val="660000"/>
            </a:solidFill>
            <a:ln w="38100">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200" name="Line 27"/>
            <p:cNvSpPr>
              <a:spLocks noChangeShapeType="1"/>
            </p:cNvSpPr>
            <p:nvPr/>
          </p:nvSpPr>
          <p:spPr bwMode="auto">
            <a:xfrm flipV="1">
              <a:off x="2389" y="1736"/>
              <a:ext cx="672" cy="1344"/>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1" name="Oval 124"/>
            <p:cNvSpPr>
              <a:spLocks noChangeArrowheads="1"/>
            </p:cNvSpPr>
            <p:nvPr/>
          </p:nvSpPr>
          <p:spPr bwMode="auto">
            <a:xfrm>
              <a:off x="2317" y="3128"/>
              <a:ext cx="64" cy="72"/>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1" name="Group 169"/>
          <p:cNvGrpSpPr>
            <a:grpSpLocks/>
          </p:cNvGrpSpPr>
          <p:nvPr/>
        </p:nvGrpSpPr>
        <p:grpSpPr bwMode="auto">
          <a:xfrm>
            <a:off x="4006850" y="1536700"/>
            <a:ext cx="3170238" cy="1752600"/>
            <a:chOff x="2524" y="968"/>
            <a:chExt cx="1997" cy="1104"/>
          </a:xfrm>
        </p:grpSpPr>
        <p:sp>
          <p:nvSpPr>
            <p:cNvPr id="47166" name="Freeform 29"/>
            <p:cNvSpPr>
              <a:spLocks/>
            </p:cNvSpPr>
            <p:nvPr/>
          </p:nvSpPr>
          <p:spPr bwMode="auto">
            <a:xfrm>
              <a:off x="2524" y="1736"/>
              <a:ext cx="536" cy="328"/>
            </a:xfrm>
            <a:custGeom>
              <a:avLst/>
              <a:gdLst>
                <a:gd name="T0" fmla="*/ 0 w 536"/>
                <a:gd name="T1" fmla="*/ 328 h 328"/>
                <a:gd name="T2" fmla="*/ 56 w 536"/>
                <a:gd name="T3" fmla="*/ 240 h 328"/>
                <a:gd name="T4" fmla="*/ 136 w 536"/>
                <a:gd name="T5" fmla="*/ 160 h 328"/>
                <a:gd name="T6" fmla="*/ 232 w 536"/>
                <a:gd name="T7" fmla="*/ 96 h 328"/>
                <a:gd name="T8" fmla="*/ 376 w 536"/>
                <a:gd name="T9" fmla="*/ 40 h 328"/>
                <a:gd name="T10" fmla="*/ 536 w 536"/>
                <a:gd name="T11" fmla="*/ 0 h 328"/>
                <a:gd name="T12" fmla="*/ 0 60000 65536"/>
                <a:gd name="T13" fmla="*/ 0 60000 65536"/>
                <a:gd name="T14" fmla="*/ 0 60000 65536"/>
                <a:gd name="T15" fmla="*/ 0 60000 65536"/>
                <a:gd name="T16" fmla="*/ 0 60000 65536"/>
                <a:gd name="T17" fmla="*/ 0 60000 65536"/>
                <a:gd name="T18" fmla="*/ 0 w 536"/>
                <a:gd name="T19" fmla="*/ 0 h 328"/>
                <a:gd name="T20" fmla="*/ 536 w 536"/>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536" h="328">
                  <a:moveTo>
                    <a:pt x="0" y="328"/>
                  </a:moveTo>
                  <a:lnTo>
                    <a:pt x="56" y="240"/>
                  </a:lnTo>
                  <a:lnTo>
                    <a:pt x="136" y="160"/>
                  </a:lnTo>
                  <a:lnTo>
                    <a:pt x="232" y="96"/>
                  </a:lnTo>
                  <a:lnTo>
                    <a:pt x="376" y="40"/>
                  </a:lnTo>
                  <a:lnTo>
                    <a:pt x="536"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7167" name="Group 168"/>
            <p:cNvGrpSpPr>
              <a:grpSpLocks/>
            </p:cNvGrpSpPr>
            <p:nvPr/>
          </p:nvGrpSpPr>
          <p:grpSpPr bwMode="auto">
            <a:xfrm>
              <a:off x="2801" y="1232"/>
              <a:ext cx="1080" cy="376"/>
              <a:chOff x="2801" y="1232"/>
              <a:chExt cx="1080" cy="376"/>
            </a:xfrm>
          </p:grpSpPr>
          <p:sp>
            <p:nvSpPr>
              <p:cNvPr id="47197" name="Rectangle 33"/>
              <p:cNvSpPr>
                <a:spLocks noChangeArrowheads="1"/>
              </p:cNvSpPr>
              <p:nvPr/>
            </p:nvSpPr>
            <p:spPr bwMode="auto">
              <a:xfrm>
                <a:off x="2801" y="1232"/>
                <a:ext cx="10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FF0000"/>
                    </a:solidFill>
                  </a:rPr>
                  <a:t>Elastic+Plastic </a:t>
                </a:r>
                <a:endParaRPr lang="en-US" altLang="en-US"/>
              </a:p>
            </p:txBody>
          </p:sp>
          <p:sp>
            <p:nvSpPr>
              <p:cNvPr id="47198" name="Rectangle 34"/>
              <p:cNvSpPr>
                <a:spLocks noChangeArrowheads="1"/>
              </p:cNvSpPr>
              <p:nvPr/>
            </p:nvSpPr>
            <p:spPr bwMode="auto">
              <a:xfrm>
                <a:off x="2801" y="1416"/>
                <a:ext cx="10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FF0000"/>
                    </a:solidFill>
                  </a:rPr>
                  <a:t>at larger stress</a:t>
                </a:r>
                <a:endParaRPr lang="en-US" altLang="en-US"/>
              </a:p>
            </p:txBody>
          </p:sp>
        </p:grpSp>
        <p:grpSp>
          <p:nvGrpSpPr>
            <p:cNvPr id="47168" name="Group 167"/>
            <p:cNvGrpSpPr>
              <a:grpSpLocks/>
            </p:cNvGrpSpPr>
            <p:nvPr/>
          </p:nvGrpSpPr>
          <p:grpSpPr bwMode="auto">
            <a:xfrm>
              <a:off x="4037" y="968"/>
              <a:ext cx="484" cy="1104"/>
              <a:chOff x="4037" y="968"/>
              <a:chExt cx="484" cy="1104"/>
            </a:xfrm>
          </p:grpSpPr>
          <p:sp>
            <p:nvSpPr>
              <p:cNvPr id="47172" name="Oval 35"/>
              <p:cNvSpPr>
                <a:spLocks noChangeArrowheads="1"/>
              </p:cNvSpPr>
              <p:nvPr/>
            </p:nvSpPr>
            <p:spPr bwMode="auto">
              <a:xfrm>
                <a:off x="4109" y="17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73" name="Oval 36"/>
              <p:cNvSpPr>
                <a:spLocks noChangeArrowheads="1"/>
              </p:cNvSpPr>
              <p:nvPr/>
            </p:nvSpPr>
            <p:spPr bwMode="auto">
              <a:xfrm>
                <a:off x="4173" y="160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74" name="Oval 37"/>
              <p:cNvSpPr>
                <a:spLocks noChangeArrowheads="1"/>
              </p:cNvSpPr>
              <p:nvPr/>
            </p:nvSpPr>
            <p:spPr bwMode="auto">
              <a:xfrm>
                <a:off x="4237" y="14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75" name="Oval 38"/>
              <p:cNvSpPr>
                <a:spLocks noChangeArrowheads="1"/>
              </p:cNvSpPr>
              <p:nvPr/>
            </p:nvSpPr>
            <p:spPr bwMode="auto">
              <a:xfrm>
                <a:off x="4293" y="129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47176" name="Group 45"/>
              <p:cNvGrpSpPr>
                <a:grpSpLocks/>
              </p:cNvGrpSpPr>
              <p:nvPr/>
            </p:nvGrpSpPr>
            <p:grpSpPr bwMode="auto">
              <a:xfrm>
                <a:off x="4173" y="1448"/>
                <a:ext cx="328" cy="624"/>
                <a:chOff x="4173" y="1448"/>
                <a:chExt cx="328" cy="624"/>
              </a:xfrm>
            </p:grpSpPr>
            <p:sp>
              <p:nvSpPr>
                <p:cNvPr id="47191" name="Oval 39"/>
                <p:cNvSpPr>
                  <a:spLocks noChangeArrowheads="1"/>
                </p:cNvSpPr>
                <p:nvPr/>
              </p:nvSpPr>
              <p:spPr bwMode="auto">
                <a:xfrm>
                  <a:off x="4173" y="192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2" name="Oval 40"/>
                <p:cNvSpPr>
                  <a:spLocks noChangeArrowheads="1"/>
                </p:cNvSpPr>
                <p:nvPr/>
              </p:nvSpPr>
              <p:spPr bwMode="auto">
                <a:xfrm>
                  <a:off x="4293" y="192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3" name="Oval 41"/>
                <p:cNvSpPr>
                  <a:spLocks noChangeArrowheads="1"/>
                </p:cNvSpPr>
                <p:nvPr/>
              </p:nvSpPr>
              <p:spPr bwMode="auto">
                <a:xfrm>
                  <a:off x="4229" y="17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4" name="Oval 42"/>
                <p:cNvSpPr>
                  <a:spLocks noChangeArrowheads="1"/>
                </p:cNvSpPr>
                <p:nvPr/>
              </p:nvSpPr>
              <p:spPr bwMode="auto">
                <a:xfrm>
                  <a:off x="4357" y="17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5" name="Oval 43"/>
                <p:cNvSpPr>
                  <a:spLocks noChangeArrowheads="1"/>
                </p:cNvSpPr>
                <p:nvPr/>
              </p:nvSpPr>
              <p:spPr bwMode="auto">
                <a:xfrm>
                  <a:off x="4293" y="160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6" name="Oval 44"/>
                <p:cNvSpPr>
                  <a:spLocks noChangeArrowheads="1"/>
                </p:cNvSpPr>
                <p:nvPr/>
              </p:nvSpPr>
              <p:spPr bwMode="auto">
                <a:xfrm>
                  <a:off x="4357" y="14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177" name="Group 55"/>
              <p:cNvGrpSpPr>
                <a:grpSpLocks/>
              </p:cNvGrpSpPr>
              <p:nvPr/>
            </p:nvGrpSpPr>
            <p:grpSpPr bwMode="auto">
              <a:xfrm>
                <a:off x="4045" y="976"/>
                <a:ext cx="392" cy="776"/>
                <a:chOff x="4045" y="976"/>
                <a:chExt cx="392" cy="776"/>
              </a:xfrm>
            </p:grpSpPr>
            <p:sp>
              <p:nvSpPr>
                <p:cNvPr id="47182" name="Oval 46"/>
                <p:cNvSpPr>
                  <a:spLocks noChangeArrowheads="1"/>
                </p:cNvSpPr>
                <p:nvPr/>
              </p:nvSpPr>
              <p:spPr bwMode="auto">
                <a:xfrm>
                  <a:off x="4045" y="160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3" name="Oval 47"/>
                <p:cNvSpPr>
                  <a:spLocks noChangeArrowheads="1"/>
                </p:cNvSpPr>
                <p:nvPr/>
              </p:nvSpPr>
              <p:spPr bwMode="auto">
                <a:xfrm>
                  <a:off x="4101" y="14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4" name="Oval 48"/>
                <p:cNvSpPr>
                  <a:spLocks noChangeArrowheads="1"/>
                </p:cNvSpPr>
                <p:nvPr/>
              </p:nvSpPr>
              <p:spPr bwMode="auto">
                <a:xfrm>
                  <a:off x="4045" y="128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5" name="Oval 49"/>
                <p:cNvSpPr>
                  <a:spLocks noChangeArrowheads="1"/>
                </p:cNvSpPr>
                <p:nvPr/>
              </p:nvSpPr>
              <p:spPr bwMode="auto">
                <a:xfrm>
                  <a:off x="4165" y="128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6" name="Oval 50"/>
                <p:cNvSpPr>
                  <a:spLocks noChangeArrowheads="1"/>
                </p:cNvSpPr>
                <p:nvPr/>
              </p:nvSpPr>
              <p:spPr bwMode="auto">
                <a:xfrm>
                  <a:off x="4101" y="113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7" name="Oval 51"/>
                <p:cNvSpPr>
                  <a:spLocks noChangeArrowheads="1"/>
                </p:cNvSpPr>
                <p:nvPr/>
              </p:nvSpPr>
              <p:spPr bwMode="auto">
                <a:xfrm>
                  <a:off x="4229" y="113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8" name="Oval 52"/>
                <p:cNvSpPr>
                  <a:spLocks noChangeArrowheads="1"/>
                </p:cNvSpPr>
                <p:nvPr/>
              </p:nvSpPr>
              <p:spPr bwMode="auto">
                <a:xfrm>
                  <a:off x="4045" y="97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9" name="Oval 53"/>
                <p:cNvSpPr>
                  <a:spLocks noChangeArrowheads="1"/>
                </p:cNvSpPr>
                <p:nvPr/>
              </p:nvSpPr>
              <p:spPr bwMode="auto">
                <a:xfrm>
                  <a:off x="4165" y="97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90" name="Oval 54"/>
                <p:cNvSpPr>
                  <a:spLocks noChangeArrowheads="1"/>
                </p:cNvSpPr>
                <p:nvPr/>
              </p:nvSpPr>
              <p:spPr bwMode="auto">
                <a:xfrm>
                  <a:off x="4293" y="97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47178" name="Oval 56"/>
              <p:cNvSpPr>
                <a:spLocks noChangeArrowheads="1"/>
              </p:cNvSpPr>
              <p:nvPr/>
            </p:nvSpPr>
            <p:spPr bwMode="auto">
              <a:xfrm>
                <a:off x="4357" y="113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79" name="Freeform 57"/>
              <p:cNvSpPr>
                <a:spLocks/>
              </p:cNvSpPr>
              <p:nvPr/>
            </p:nvSpPr>
            <p:spPr bwMode="auto">
              <a:xfrm>
                <a:off x="4153" y="1288"/>
                <a:ext cx="344" cy="776"/>
              </a:xfrm>
              <a:custGeom>
                <a:avLst/>
                <a:gdLst>
                  <a:gd name="T0" fmla="*/ 304 w 344"/>
                  <a:gd name="T1" fmla="*/ 0 h 776"/>
                  <a:gd name="T2" fmla="*/ 344 w 344"/>
                  <a:gd name="T3" fmla="*/ 0 h 776"/>
                  <a:gd name="T4" fmla="*/ 344 w 344"/>
                  <a:gd name="T5" fmla="*/ 776 h 776"/>
                  <a:gd name="T6" fmla="*/ 0 w 344"/>
                  <a:gd name="T7" fmla="*/ 776 h 776"/>
                  <a:gd name="T8" fmla="*/ 304 w 344"/>
                  <a:gd name="T9" fmla="*/ 0 h 776"/>
                  <a:gd name="T10" fmla="*/ 0 60000 65536"/>
                  <a:gd name="T11" fmla="*/ 0 60000 65536"/>
                  <a:gd name="T12" fmla="*/ 0 60000 65536"/>
                  <a:gd name="T13" fmla="*/ 0 60000 65536"/>
                  <a:gd name="T14" fmla="*/ 0 60000 65536"/>
                  <a:gd name="T15" fmla="*/ 0 w 344"/>
                  <a:gd name="T16" fmla="*/ 0 h 776"/>
                  <a:gd name="T17" fmla="*/ 344 w 344"/>
                  <a:gd name="T18" fmla="*/ 776 h 776"/>
                </a:gdLst>
                <a:ahLst/>
                <a:cxnLst>
                  <a:cxn ang="T10">
                    <a:pos x="T0" y="T1"/>
                  </a:cxn>
                  <a:cxn ang="T11">
                    <a:pos x="T2" y="T3"/>
                  </a:cxn>
                  <a:cxn ang="T12">
                    <a:pos x="T4" y="T5"/>
                  </a:cxn>
                  <a:cxn ang="T13">
                    <a:pos x="T6" y="T7"/>
                  </a:cxn>
                  <a:cxn ang="T14">
                    <a:pos x="T8" y="T9"/>
                  </a:cxn>
                </a:cxnLst>
                <a:rect l="T15" t="T16" r="T17" b="T18"/>
                <a:pathLst>
                  <a:path w="344" h="776">
                    <a:moveTo>
                      <a:pt x="304" y="0"/>
                    </a:moveTo>
                    <a:lnTo>
                      <a:pt x="344" y="0"/>
                    </a:lnTo>
                    <a:lnTo>
                      <a:pt x="344" y="776"/>
                    </a:lnTo>
                    <a:lnTo>
                      <a:pt x="0" y="776"/>
                    </a:lnTo>
                    <a:lnTo>
                      <a:pt x="304"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0" name="Freeform 59"/>
              <p:cNvSpPr>
                <a:spLocks/>
              </p:cNvSpPr>
              <p:nvPr/>
            </p:nvSpPr>
            <p:spPr bwMode="auto">
              <a:xfrm>
                <a:off x="4037" y="968"/>
                <a:ext cx="416" cy="776"/>
              </a:xfrm>
              <a:custGeom>
                <a:avLst/>
                <a:gdLst>
                  <a:gd name="T0" fmla="*/ 112 w 416"/>
                  <a:gd name="T1" fmla="*/ 776 h 776"/>
                  <a:gd name="T2" fmla="*/ 0 w 416"/>
                  <a:gd name="T3" fmla="*/ 776 h 776"/>
                  <a:gd name="T4" fmla="*/ 0 w 416"/>
                  <a:gd name="T5" fmla="*/ 0 h 776"/>
                  <a:gd name="T6" fmla="*/ 416 w 416"/>
                  <a:gd name="T7" fmla="*/ 0 h 776"/>
                  <a:gd name="T8" fmla="*/ 112 w 416"/>
                  <a:gd name="T9" fmla="*/ 776 h 776"/>
                  <a:gd name="T10" fmla="*/ 0 60000 65536"/>
                  <a:gd name="T11" fmla="*/ 0 60000 65536"/>
                  <a:gd name="T12" fmla="*/ 0 60000 65536"/>
                  <a:gd name="T13" fmla="*/ 0 60000 65536"/>
                  <a:gd name="T14" fmla="*/ 0 60000 65536"/>
                  <a:gd name="T15" fmla="*/ 0 w 416"/>
                  <a:gd name="T16" fmla="*/ 0 h 776"/>
                  <a:gd name="T17" fmla="*/ 416 w 416"/>
                  <a:gd name="T18" fmla="*/ 776 h 776"/>
                </a:gdLst>
                <a:ahLst/>
                <a:cxnLst>
                  <a:cxn ang="T10">
                    <a:pos x="T0" y="T1"/>
                  </a:cxn>
                  <a:cxn ang="T11">
                    <a:pos x="T2" y="T3"/>
                  </a:cxn>
                  <a:cxn ang="T12">
                    <a:pos x="T4" y="T5"/>
                  </a:cxn>
                  <a:cxn ang="T13">
                    <a:pos x="T6" y="T7"/>
                  </a:cxn>
                  <a:cxn ang="T14">
                    <a:pos x="T8" y="T9"/>
                  </a:cxn>
                </a:cxnLst>
                <a:rect l="T15" t="T16" r="T17" b="T18"/>
                <a:pathLst>
                  <a:path w="416" h="776">
                    <a:moveTo>
                      <a:pt x="112" y="776"/>
                    </a:moveTo>
                    <a:lnTo>
                      <a:pt x="0" y="776"/>
                    </a:lnTo>
                    <a:lnTo>
                      <a:pt x="0" y="0"/>
                    </a:lnTo>
                    <a:lnTo>
                      <a:pt x="416" y="0"/>
                    </a:lnTo>
                    <a:lnTo>
                      <a:pt x="112" y="776"/>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81" name="Freeform 61"/>
              <p:cNvSpPr>
                <a:spLocks/>
              </p:cNvSpPr>
              <p:nvPr/>
            </p:nvSpPr>
            <p:spPr bwMode="auto">
              <a:xfrm>
                <a:off x="4081" y="1136"/>
                <a:ext cx="440" cy="776"/>
              </a:xfrm>
              <a:custGeom>
                <a:avLst/>
                <a:gdLst>
                  <a:gd name="T0" fmla="*/ 304 w 440"/>
                  <a:gd name="T1" fmla="*/ 0 h 776"/>
                  <a:gd name="T2" fmla="*/ 440 w 440"/>
                  <a:gd name="T3" fmla="*/ 0 h 776"/>
                  <a:gd name="T4" fmla="*/ 128 w 440"/>
                  <a:gd name="T5" fmla="*/ 776 h 776"/>
                  <a:gd name="T6" fmla="*/ 0 w 440"/>
                  <a:gd name="T7" fmla="*/ 776 h 776"/>
                  <a:gd name="T8" fmla="*/ 304 w 440"/>
                  <a:gd name="T9" fmla="*/ 0 h 776"/>
                  <a:gd name="T10" fmla="*/ 0 60000 65536"/>
                  <a:gd name="T11" fmla="*/ 0 60000 65536"/>
                  <a:gd name="T12" fmla="*/ 0 60000 65536"/>
                  <a:gd name="T13" fmla="*/ 0 60000 65536"/>
                  <a:gd name="T14" fmla="*/ 0 60000 65536"/>
                  <a:gd name="T15" fmla="*/ 0 w 440"/>
                  <a:gd name="T16" fmla="*/ 0 h 776"/>
                  <a:gd name="T17" fmla="*/ 440 w 440"/>
                  <a:gd name="T18" fmla="*/ 776 h 776"/>
                </a:gdLst>
                <a:ahLst/>
                <a:cxnLst>
                  <a:cxn ang="T10">
                    <a:pos x="T0" y="T1"/>
                  </a:cxn>
                  <a:cxn ang="T11">
                    <a:pos x="T2" y="T3"/>
                  </a:cxn>
                  <a:cxn ang="T12">
                    <a:pos x="T4" y="T5"/>
                  </a:cxn>
                  <a:cxn ang="T13">
                    <a:pos x="T6" y="T7"/>
                  </a:cxn>
                  <a:cxn ang="T14">
                    <a:pos x="T8" y="T9"/>
                  </a:cxn>
                </a:cxnLst>
                <a:rect l="T15" t="T16" r="T17" b="T18"/>
                <a:pathLst>
                  <a:path w="440" h="776">
                    <a:moveTo>
                      <a:pt x="304" y="0"/>
                    </a:moveTo>
                    <a:lnTo>
                      <a:pt x="440" y="0"/>
                    </a:lnTo>
                    <a:lnTo>
                      <a:pt x="128" y="776"/>
                    </a:lnTo>
                    <a:lnTo>
                      <a:pt x="0" y="776"/>
                    </a:lnTo>
                    <a:lnTo>
                      <a:pt x="304"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47169" name="Group 166"/>
            <p:cNvGrpSpPr>
              <a:grpSpLocks/>
            </p:cNvGrpSpPr>
            <p:nvPr/>
          </p:nvGrpSpPr>
          <p:grpSpPr bwMode="auto">
            <a:xfrm>
              <a:off x="2701" y="1464"/>
              <a:ext cx="80" cy="360"/>
              <a:chOff x="2701" y="1464"/>
              <a:chExt cx="80" cy="360"/>
            </a:xfrm>
          </p:grpSpPr>
          <p:sp>
            <p:nvSpPr>
              <p:cNvPr id="47170" name="Freeform 125"/>
              <p:cNvSpPr>
                <a:spLocks/>
              </p:cNvSpPr>
              <p:nvPr/>
            </p:nvSpPr>
            <p:spPr bwMode="auto">
              <a:xfrm>
                <a:off x="2701" y="1728"/>
                <a:ext cx="80" cy="96"/>
              </a:xfrm>
              <a:custGeom>
                <a:avLst/>
                <a:gdLst>
                  <a:gd name="T0" fmla="*/ 24 w 80"/>
                  <a:gd name="T1" fmla="*/ 96 h 96"/>
                  <a:gd name="T2" fmla="*/ 0 w 80"/>
                  <a:gd name="T3" fmla="*/ 0 h 96"/>
                  <a:gd name="T4" fmla="*/ 32 w 80"/>
                  <a:gd name="T5" fmla="*/ 40 h 96"/>
                  <a:gd name="T6" fmla="*/ 80 w 80"/>
                  <a:gd name="T7" fmla="*/ 16 h 96"/>
                  <a:gd name="T8" fmla="*/ 24 w 80"/>
                  <a:gd name="T9" fmla="*/ 96 h 96"/>
                  <a:gd name="T10" fmla="*/ 0 60000 65536"/>
                  <a:gd name="T11" fmla="*/ 0 60000 65536"/>
                  <a:gd name="T12" fmla="*/ 0 60000 65536"/>
                  <a:gd name="T13" fmla="*/ 0 60000 65536"/>
                  <a:gd name="T14" fmla="*/ 0 60000 65536"/>
                  <a:gd name="T15" fmla="*/ 0 w 80"/>
                  <a:gd name="T16" fmla="*/ 0 h 96"/>
                  <a:gd name="T17" fmla="*/ 80 w 80"/>
                  <a:gd name="T18" fmla="*/ 96 h 96"/>
                </a:gdLst>
                <a:ahLst/>
                <a:cxnLst>
                  <a:cxn ang="T10">
                    <a:pos x="T0" y="T1"/>
                  </a:cxn>
                  <a:cxn ang="T11">
                    <a:pos x="T2" y="T3"/>
                  </a:cxn>
                  <a:cxn ang="T12">
                    <a:pos x="T4" y="T5"/>
                  </a:cxn>
                  <a:cxn ang="T13">
                    <a:pos x="T6" y="T7"/>
                  </a:cxn>
                  <a:cxn ang="T14">
                    <a:pos x="T8" y="T9"/>
                  </a:cxn>
                </a:cxnLst>
                <a:rect l="T15" t="T16" r="T17" b="T18"/>
                <a:pathLst>
                  <a:path w="80" h="96">
                    <a:moveTo>
                      <a:pt x="24" y="96"/>
                    </a:moveTo>
                    <a:lnTo>
                      <a:pt x="0" y="0"/>
                    </a:lnTo>
                    <a:lnTo>
                      <a:pt x="32" y="40"/>
                    </a:lnTo>
                    <a:lnTo>
                      <a:pt x="80" y="16"/>
                    </a:lnTo>
                    <a:lnTo>
                      <a:pt x="24" y="96"/>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71" name="Line 126"/>
              <p:cNvSpPr>
                <a:spLocks noChangeShapeType="1"/>
              </p:cNvSpPr>
              <p:nvPr/>
            </p:nvSpPr>
            <p:spPr bwMode="auto">
              <a:xfrm flipV="1">
                <a:off x="2733" y="1464"/>
                <a:ext cx="48" cy="3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7" name="Group 174"/>
          <p:cNvGrpSpPr>
            <a:grpSpLocks/>
          </p:cNvGrpSpPr>
          <p:nvPr/>
        </p:nvGrpSpPr>
        <p:grpSpPr bwMode="auto">
          <a:xfrm>
            <a:off x="2801938" y="5014913"/>
            <a:ext cx="2355850" cy="952500"/>
            <a:chOff x="1765" y="3159"/>
            <a:chExt cx="1484" cy="600"/>
          </a:xfrm>
        </p:grpSpPr>
        <p:sp>
          <p:nvSpPr>
            <p:cNvPr id="47156" name="Line 128"/>
            <p:cNvSpPr>
              <a:spLocks noChangeShapeType="1"/>
            </p:cNvSpPr>
            <p:nvPr/>
          </p:nvSpPr>
          <p:spPr bwMode="auto">
            <a:xfrm>
              <a:off x="1973" y="3200"/>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130"/>
            <p:cNvSpPr>
              <a:spLocks noChangeShapeType="1"/>
            </p:cNvSpPr>
            <p:nvPr/>
          </p:nvSpPr>
          <p:spPr bwMode="auto">
            <a:xfrm>
              <a:off x="2341" y="3200"/>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8" name="Freeform 132"/>
            <p:cNvSpPr>
              <a:spLocks/>
            </p:cNvSpPr>
            <p:nvPr/>
          </p:nvSpPr>
          <p:spPr bwMode="auto">
            <a:xfrm>
              <a:off x="1885" y="3288"/>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9" name="Line 133"/>
            <p:cNvSpPr>
              <a:spLocks noChangeShapeType="1"/>
            </p:cNvSpPr>
            <p:nvPr/>
          </p:nvSpPr>
          <p:spPr bwMode="auto">
            <a:xfrm>
              <a:off x="1765" y="3328"/>
              <a:ext cx="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0" name="Freeform 135"/>
            <p:cNvSpPr>
              <a:spLocks/>
            </p:cNvSpPr>
            <p:nvPr/>
          </p:nvSpPr>
          <p:spPr bwMode="auto">
            <a:xfrm>
              <a:off x="2341" y="3288"/>
              <a:ext cx="88" cy="80"/>
            </a:xfrm>
            <a:custGeom>
              <a:avLst/>
              <a:gdLst>
                <a:gd name="T0" fmla="*/ 0 w 88"/>
                <a:gd name="T1" fmla="*/ 40 h 80"/>
                <a:gd name="T2" fmla="*/ 88 w 88"/>
                <a:gd name="T3" fmla="*/ 0 h 80"/>
                <a:gd name="T4" fmla="*/ 56 w 88"/>
                <a:gd name="T5" fmla="*/ 40 h 80"/>
                <a:gd name="T6" fmla="*/ 88 w 88"/>
                <a:gd name="T7" fmla="*/ 80 h 80"/>
                <a:gd name="T8" fmla="*/ 0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0" y="40"/>
                  </a:moveTo>
                  <a:lnTo>
                    <a:pt x="88" y="0"/>
                  </a:lnTo>
                  <a:lnTo>
                    <a:pt x="56" y="40"/>
                  </a:lnTo>
                  <a:lnTo>
                    <a:pt x="88" y="80"/>
                  </a:lnTo>
                  <a:lnTo>
                    <a:pt x="0"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61" name="Line 136"/>
            <p:cNvSpPr>
              <a:spLocks noChangeShapeType="1"/>
            </p:cNvSpPr>
            <p:nvPr/>
          </p:nvSpPr>
          <p:spPr bwMode="auto">
            <a:xfrm>
              <a:off x="2397" y="3328"/>
              <a:ext cx="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2" name="Rectangle 138"/>
            <p:cNvSpPr>
              <a:spLocks noChangeArrowheads="1"/>
            </p:cNvSpPr>
            <p:nvPr/>
          </p:nvSpPr>
          <p:spPr bwMode="auto">
            <a:xfrm>
              <a:off x="2061" y="3159"/>
              <a:ext cx="18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9999"/>
                  </a:solidFill>
                  <a:latin typeface="Symbol" charset="2"/>
                </a:rPr>
                <a:t>e</a:t>
              </a:r>
              <a:r>
                <a:rPr lang="en-US" altLang="en-US" sz="2800" i="1" baseline="-25000">
                  <a:solidFill>
                    <a:srgbClr val="009999"/>
                  </a:solidFill>
                </a:rPr>
                <a:t>p</a:t>
              </a:r>
              <a:endParaRPr lang="en-US" altLang="en-US">
                <a:latin typeface="Times" charset="0"/>
              </a:endParaRPr>
            </a:p>
          </p:txBody>
        </p:sp>
        <p:sp>
          <p:nvSpPr>
            <p:cNvPr id="47163" name="Rectangle 141"/>
            <p:cNvSpPr>
              <a:spLocks noChangeArrowheads="1"/>
            </p:cNvSpPr>
            <p:nvPr/>
          </p:nvSpPr>
          <p:spPr bwMode="auto">
            <a:xfrm>
              <a:off x="2360" y="3567"/>
              <a:ext cx="8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9999"/>
                  </a:solidFill>
                </a:rPr>
                <a:t>plastic strain</a:t>
              </a:r>
              <a:endParaRPr lang="en-US" altLang="en-US"/>
            </a:p>
          </p:txBody>
        </p:sp>
        <p:sp>
          <p:nvSpPr>
            <p:cNvPr id="47164" name="Freeform 142"/>
            <p:cNvSpPr>
              <a:spLocks/>
            </p:cNvSpPr>
            <p:nvPr/>
          </p:nvSpPr>
          <p:spPr bwMode="auto">
            <a:xfrm>
              <a:off x="2221" y="3479"/>
              <a:ext cx="88" cy="88"/>
            </a:xfrm>
            <a:custGeom>
              <a:avLst/>
              <a:gdLst>
                <a:gd name="T0" fmla="*/ 8 w 88"/>
                <a:gd name="T1" fmla="*/ 0 h 88"/>
                <a:gd name="T2" fmla="*/ 88 w 88"/>
                <a:gd name="T3" fmla="*/ 40 h 88"/>
                <a:gd name="T4" fmla="*/ 32 w 88"/>
                <a:gd name="T5" fmla="*/ 40 h 88"/>
                <a:gd name="T6" fmla="*/ 0 w 88"/>
                <a:gd name="T7" fmla="*/ 88 h 88"/>
                <a:gd name="T8" fmla="*/ 8 w 88"/>
                <a:gd name="T9" fmla="*/ 0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8" y="0"/>
                  </a:moveTo>
                  <a:lnTo>
                    <a:pt x="88" y="40"/>
                  </a:lnTo>
                  <a:lnTo>
                    <a:pt x="32" y="40"/>
                  </a:lnTo>
                  <a:lnTo>
                    <a:pt x="0" y="88"/>
                  </a:lnTo>
                  <a:lnTo>
                    <a:pt x="8" y="0"/>
                  </a:lnTo>
                  <a:close/>
                </a:path>
              </a:pathLst>
            </a:custGeom>
            <a:solidFill>
              <a:srgbClr val="009999"/>
            </a:solidFill>
            <a:ln w="12700">
              <a:solidFill>
                <a:srgbClr val="00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65" name="Line 143"/>
            <p:cNvSpPr>
              <a:spLocks noChangeShapeType="1"/>
            </p:cNvSpPr>
            <p:nvPr/>
          </p:nvSpPr>
          <p:spPr bwMode="auto">
            <a:xfrm>
              <a:off x="2253" y="3519"/>
              <a:ext cx="56" cy="112"/>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21" name="Freeform 13"/>
          <p:cNvSpPr>
            <a:spLocks/>
          </p:cNvSpPr>
          <p:nvPr/>
        </p:nvSpPr>
        <p:spPr bwMode="auto">
          <a:xfrm>
            <a:off x="3068638" y="2222500"/>
            <a:ext cx="152400" cy="165100"/>
          </a:xfrm>
          <a:custGeom>
            <a:avLst/>
            <a:gdLst>
              <a:gd name="T0" fmla="*/ 2147483647 w 96"/>
              <a:gd name="T1" fmla="*/ 0 h 104"/>
              <a:gd name="T2" fmla="*/ 2147483647 w 96"/>
              <a:gd name="T3" fmla="*/ 2147483647 h 104"/>
              <a:gd name="T4" fmla="*/ 2147483647 w 96"/>
              <a:gd name="T5" fmla="*/ 2147483647 h 104"/>
              <a:gd name="T6" fmla="*/ 0 w 96"/>
              <a:gd name="T7" fmla="*/ 2147483647 h 104"/>
              <a:gd name="T8" fmla="*/ 2147483647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22" name="Line 14"/>
          <p:cNvSpPr>
            <a:spLocks noChangeShapeType="1"/>
          </p:cNvSpPr>
          <p:nvPr/>
        </p:nvSpPr>
        <p:spPr bwMode="auto">
          <a:xfrm flipV="1">
            <a:off x="3144838" y="2336800"/>
            <a:ext cx="1587" cy="2667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Rectangle 31"/>
          <p:cNvSpPr>
            <a:spLocks noChangeArrowheads="1"/>
          </p:cNvSpPr>
          <p:nvPr/>
        </p:nvSpPr>
        <p:spPr bwMode="auto">
          <a:xfrm>
            <a:off x="2420938" y="3187700"/>
            <a:ext cx="1146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FF9999"/>
                </a:solidFill>
              </a:rPr>
              <a:t>Elastic </a:t>
            </a:r>
            <a:endParaRPr lang="en-US" altLang="en-US"/>
          </a:p>
        </p:txBody>
      </p:sp>
      <p:sp>
        <p:nvSpPr>
          <p:cNvPr id="47124" name="Rectangle 32"/>
          <p:cNvSpPr>
            <a:spLocks noChangeArrowheads="1"/>
          </p:cNvSpPr>
          <p:nvPr/>
        </p:nvSpPr>
        <p:spPr bwMode="auto">
          <a:xfrm>
            <a:off x="2420938" y="359410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FF9999"/>
                </a:solidFill>
              </a:rPr>
              <a:t>initially</a:t>
            </a:r>
            <a:endParaRPr lang="en-US" altLang="en-US"/>
          </a:p>
        </p:txBody>
      </p:sp>
      <p:sp>
        <p:nvSpPr>
          <p:cNvPr id="47125" name="Rectangle 147"/>
          <p:cNvSpPr>
            <a:spLocks noChangeArrowheads="1"/>
          </p:cNvSpPr>
          <p:nvPr/>
        </p:nvSpPr>
        <p:spPr bwMode="auto">
          <a:xfrm>
            <a:off x="5624513" y="5653088"/>
            <a:ext cx="203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6.10(a),</a:t>
            </a:r>
          </a:p>
          <a:p>
            <a:r>
              <a:rPr lang="en-US" altLang="en-US" sz="1200" i="1">
                <a:solidFill>
                  <a:srgbClr val="000000"/>
                </a:solidFill>
              </a:rPr>
              <a:t>Callister &amp; Rethwisch 8e.</a:t>
            </a:r>
            <a:r>
              <a:rPr lang="en-US" altLang="en-US" sz="1200">
                <a:solidFill>
                  <a:srgbClr val="000000"/>
                </a:solidFill>
              </a:rPr>
              <a:t> </a:t>
            </a:r>
          </a:p>
        </p:txBody>
      </p:sp>
      <p:grpSp>
        <p:nvGrpSpPr>
          <p:cNvPr id="18" name="Group 173"/>
          <p:cNvGrpSpPr>
            <a:grpSpLocks/>
          </p:cNvGrpSpPr>
          <p:nvPr/>
        </p:nvGrpSpPr>
        <p:grpSpPr bwMode="auto">
          <a:xfrm>
            <a:off x="3779838" y="3644900"/>
            <a:ext cx="4375150" cy="1466850"/>
            <a:chOff x="2381" y="2296"/>
            <a:chExt cx="2756" cy="924"/>
          </a:xfrm>
        </p:grpSpPr>
        <p:sp>
          <p:nvSpPr>
            <p:cNvPr id="47127" name="Rectangle 119"/>
            <p:cNvSpPr>
              <a:spLocks noChangeArrowheads="1"/>
            </p:cNvSpPr>
            <p:nvPr/>
          </p:nvSpPr>
          <p:spPr bwMode="auto">
            <a:xfrm>
              <a:off x="2837" y="2504"/>
              <a:ext cx="1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990000"/>
                  </a:solidFill>
                </a:rPr>
                <a:t>permanent (plastic) </a:t>
              </a:r>
              <a:endParaRPr lang="en-US" altLang="en-US"/>
            </a:p>
          </p:txBody>
        </p:sp>
        <p:sp>
          <p:nvSpPr>
            <p:cNvPr id="47128" name="Rectangle 120"/>
            <p:cNvSpPr>
              <a:spLocks noChangeArrowheads="1"/>
            </p:cNvSpPr>
            <p:nvPr/>
          </p:nvSpPr>
          <p:spPr bwMode="auto">
            <a:xfrm>
              <a:off x="2837" y="2688"/>
              <a:ext cx="14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990000"/>
                  </a:solidFill>
                </a:rPr>
                <a:t>after load is removed</a:t>
              </a:r>
              <a:endParaRPr lang="en-US" altLang="en-US"/>
            </a:p>
          </p:txBody>
        </p:sp>
        <p:grpSp>
          <p:nvGrpSpPr>
            <p:cNvPr id="47129" name="Group 171"/>
            <p:cNvGrpSpPr>
              <a:grpSpLocks/>
            </p:cNvGrpSpPr>
            <p:nvPr/>
          </p:nvGrpSpPr>
          <p:grpSpPr bwMode="auto">
            <a:xfrm>
              <a:off x="2381" y="2928"/>
              <a:ext cx="456" cy="216"/>
              <a:chOff x="2381" y="2928"/>
              <a:chExt cx="456" cy="216"/>
            </a:xfrm>
          </p:grpSpPr>
          <p:sp>
            <p:nvSpPr>
              <p:cNvPr id="47154" name="Freeform 121"/>
              <p:cNvSpPr>
                <a:spLocks/>
              </p:cNvSpPr>
              <p:nvPr/>
            </p:nvSpPr>
            <p:spPr bwMode="auto">
              <a:xfrm>
                <a:off x="2381" y="3072"/>
                <a:ext cx="96" cy="72"/>
              </a:xfrm>
              <a:custGeom>
                <a:avLst/>
                <a:gdLst>
                  <a:gd name="T0" fmla="*/ 0 w 96"/>
                  <a:gd name="T1" fmla="*/ 72 h 72"/>
                  <a:gd name="T2" fmla="*/ 64 w 96"/>
                  <a:gd name="T3" fmla="*/ 0 h 72"/>
                  <a:gd name="T4" fmla="*/ 48 w 96"/>
                  <a:gd name="T5" fmla="*/ 48 h 72"/>
                  <a:gd name="T6" fmla="*/ 96 w 96"/>
                  <a:gd name="T7" fmla="*/ 72 h 72"/>
                  <a:gd name="T8" fmla="*/ 0 w 96"/>
                  <a:gd name="T9" fmla="*/ 72 h 72"/>
                  <a:gd name="T10" fmla="*/ 0 60000 65536"/>
                  <a:gd name="T11" fmla="*/ 0 60000 65536"/>
                  <a:gd name="T12" fmla="*/ 0 60000 65536"/>
                  <a:gd name="T13" fmla="*/ 0 60000 65536"/>
                  <a:gd name="T14" fmla="*/ 0 60000 65536"/>
                  <a:gd name="T15" fmla="*/ 0 w 96"/>
                  <a:gd name="T16" fmla="*/ 0 h 72"/>
                  <a:gd name="T17" fmla="*/ 96 w 96"/>
                  <a:gd name="T18" fmla="*/ 72 h 72"/>
                </a:gdLst>
                <a:ahLst/>
                <a:cxnLst>
                  <a:cxn ang="T10">
                    <a:pos x="T0" y="T1"/>
                  </a:cxn>
                  <a:cxn ang="T11">
                    <a:pos x="T2" y="T3"/>
                  </a:cxn>
                  <a:cxn ang="T12">
                    <a:pos x="T4" y="T5"/>
                  </a:cxn>
                  <a:cxn ang="T13">
                    <a:pos x="T6" y="T7"/>
                  </a:cxn>
                  <a:cxn ang="T14">
                    <a:pos x="T8" y="T9"/>
                  </a:cxn>
                </a:cxnLst>
                <a:rect l="T15" t="T16" r="T17" b="T18"/>
                <a:pathLst>
                  <a:path w="96" h="72">
                    <a:moveTo>
                      <a:pt x="0" y="72"/>
                    </a:moveTo>
                    <a:lnTo>
                      <a:pt x="64" y="0"/>
                    </a:lnTo>
                    <a:lnTo>
                      <a:pt x="48" y="48"/>
                    </a:lnTo>
                    <a:lnTo>
                      <a:pt x="96" y="72"/>
                    </a:lnTo>
                    <a:lnTo>
                      <a:pt x="0" y="72"/>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5" name="Line 122"/>
              <p:cNvSpPr>
                <a:spLocks noChangeShapeType="1"/>
              </p:cNvSpPr>
              <p:nvPr/>
            </p:nvSpPr>
            <p:spPr bwMode="auto">
              <a:xfrm flipV="1">
                <a:off x="2429" y="2928"/>
                <a:ext cx="408" cy="1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0" name="Group 172"/>
            <p:cNvGrpSpPr>
              <a:grpSpLocks/>
            </p:cNvGrpSpPr>
            <p:nvPr/>
          </p:nvGrpSpPr>
          <p:grpSpPr bwMode="auto">
            <a:xfrm>
              <a:off x="4628" y="2296"/>
              <a:ext cx="509" cy="924"/>
              <a:chOff x="4628" y="2296"/>
              <a:chExt cx="509" cy="924"/>
            </a:xfrm>
          </p:grpSpPr>
          <p:sp>
            <p:nvSpPr>
              <p:cNvPr id="47131" name="Oval 92"/>
              <p:cNvSpPr>
                <a:spLocks noChangeArrowheads="1"/>
              </p:cNvSpPr>
              <p:nvPr/>
            </p:nvSpPr>
            <p:spPr bwMode="auto">
              <a:xfrm>
                <a:off x="4709" y="294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2" name="Oval 93"/>
              <p:cNvSpPr>
                <a:spLocks noChangeArrowheads="1"/>
              </p:cNvSpPr>
              <p:nvPr/>
            </p:nvSpPr>
            <p:spPr bwMode="auto">
              <a:xfrm>
                <a:off x="4765" y="2816"/>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3" name="Oval 94"/>
              <p:cNvSpPr>
                <a:spLocks noChangeArrowheads="1"/>
              </p:cNvSpPr>
              <p:nvPr/>
            </p:nvSpPr>
            <p:spPr bwMode="auto">
              <a:xfrm>
                <a:off x="4829" y="2696"/>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4" name="Oval 95"/>
              <p:cNvSpPr>
                <a:spLocks noChangeArrowheads="1"/>
              </p:cNvSpPr>
              <p:nvPr/>
            </p:nvSpPr>
            <p:spPr bwMode="auto">
              <a:xfrm>
                <a:off x="4893" y="2568"/>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5" name="Oval 96"/>
              <p:cNvSpPr>
                <a:spLocks noChangeArrowheads="1"/>
              </p:cNvSpPr>
              <p:nvPr/>
            </p:nvSpPr>
            <p:spPr bwMode="auto">
              <a:xfrm>
                <a:off x="4765" y="3072"/>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6" name="Oval 97"/>
              <p:cNvSpPr>
                <a:spLocks noChangeArrowheads="1"/>
              </p:cNvSpPr>
              <p:nvPr/>
            </p:nvSpPr>
            <p:spPr bwMode="auto">
              <a:xfrm>
                <a:off x="4893" y="3072"/>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7" name="Oval 98"/>
              <p:cNvSpPr>
                <a:spLocks noChangeArrowheads="1"/>
              </p:cNvSpPr>
              <p:nvPr/>
            </p:nvSpPr>
            <p:spPr bwMode="auto">
              <a:xfrm>
                <a:off x="4829" y="294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8" name="Oval 99"/>
              <p:cNvSpPr>
                <a:spLocks noChangeArrowheads="1"/>
              </p:cNvSpPr>
              <p:nvPr/>
            </p:nvSpPr>
            <p:spPr bwMode="auto">
              <a:xfrm>
                <a:off x="4957" y="294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39" name="Oval 100"/>
              <p:cNvSpPr>
                <a:spLocks noChangeArrowheads="1"/>
              </p:cNvSpPr>
              <p:nvPr/>
            </p:nvSpPr>
            <p:spPr bwMode="auto">
              <a:xfrm>
                <a:off x="4893" y="2816"/>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0" name="Oval 101"/>
              <p:cNvSpPr>
                <a:spLocks noChangeArrowheads="1"/>
              </p:cNvSpPr>
              <p:nvPr/>
            </p:nvSpPr>
            <p:spPr bwMode="auto">
              <a:xfrm>
                <a:off x="4949" y="2688"/>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1" name="Oval 102"/>
              <p:cNvSpPr>
                <a:spLocks noChangeArrowheads="1"/>
              </p:cNvSpPr>
              <p:nvPr/>
            </p:nvSpPr>
            <p:spPr bwMode="auto">
              <a:xfrm>
                <a:off x="4637" y="2816"/>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2" name="Oval 103"/>
              <p:cNvSpPr>
                <a:spLocks noChangeArrowheads="1"/>
              </p:cNvSpPr>
              <p:nvPr/>
            </p:nvSpPr>
            <p:spPr bwMode="auto">
              <a:xfrm>
                <a:off x="4701" y="2696"/>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3" name="Oval 104"/>
              <p:cNvSpPr>
                <a:spLocks noChangeArrowheads="1"/>
              </p:cNvSpPr>
              <p:nvPr/>
            </p:nvSpPr>
            <p:spPr bwMode="auto">
              <a:xfrm>
                <a:off x="4645" y="2568"/>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4" name="Oval 105"/>
              <p:cNvSpPr>
                <a:spLocks noChangeArrowheads="1"/>
              </p:cNvSpPr>
              <p:nvPr/>
            </p:nvSpPr>
            <p:spPr bwMode="auto">
              <a:xfrm>
                <a:off x="4765" y="2568"/>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5" name="Oval 106"/>
              <p:cNvSpPr>
                <a:spLocks noChangeArrowheads="1"/>
              </p:cNvSpPr>
              <p:nvPr/>
            </p:nvSpPr>
            <p:spPr bwMode="auto">
              <a:xfrm>
                <a:off x="4701" y="2440"/>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6" name="Oval 107"/>
              <p:cNvSpPr>
                <a:spLocks noChangeArrowheads="1"/>
              </p:cNvSpPr>
              <p:nvPr/>
            </p:nvSpPr>
            <p:spPr bwMode="auto">
              <a:xfrm>
                <a:off x="4821" y="2440"/>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7" name="Oval 108"/>
              <p:cNvSpPr>
                <a:spLocks noChangeArrowheads="1"/>
              </p:cNvSpPr>
              <p:nvPr/>
            </p:nvSpPr>
            <p:spPr bwMode="auto">
              <a:xfrm>
                <a:off x="4957" y="2440"/>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8" name="Oval 111"/>
              <p:cNvSpPr>
                <a:spLocks noChangeArrowheads="1"/>
              </p:cNvSpPr>
              <p:nvPr/>
            </p:nvSpPr>
            <p:spPr bwMode="auto">
              <a:xfrm>
                <a:off x="4645" y="230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49" name="Oval 112"/>
              <p:cNvSpPr>
                <a:spLocks noChangeArrowheads="1"/>
              </p:cNvSpPr>
              <p:nvPr/>
            </p:nvSpPr>
            <p:spPr bwMode="auto">
              <a:xfrm>
                <a:off x="4765" y="230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0" name="Oval 113"/>
              <p:cNvSpPr>
                <a:spLocks noChangeArrowheads="1"/>
              </p:cNvSpPr>
              <p:nvPr/>
            </p:nvSpPr>
            <p:spPr bwMode="auto">
              <a:xfrm>
                <a:off x="4885" y="2304"/>
                <a:ext cx="144" cy="14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1" name="Freeform 159"/>
              <p:cNvSpPr>
                <a:spLocks/>
              </p:cNvSpPr>
              <p:nvPr/>
            </p:nvSpPr>
            <p:spPr bwMode="auto">
              <a:xfrm>
                <a:off x="4628" y="2296"/>
                <a:ext cx="432" cy="688"/>
              </a:xfrm>
              <a:custGeom>
                <a:avLst/>
                <a:gdLst>
                  <a:gd name="T0" fmla="*/ 0 w 432"/>
                  <a:gd name="T1" fmla="*/ 0 h 688"/>
                  <a:gd name="T2" fmla="*/ 0 w 432"/>
                  <a:gd name="T3" fmla="*/ 688 h 688"/>
                  <a:gd name="T4" fmla="*/ 84 w 432"/>
                  <a:gd name="T5" fmla="*/ 688 h 688"/>
                  <a:gd name="T6" fmla="*/ 432 w 432"/>
                  <a:gd name="T7" fmla="*/ 0 h 688"/>
                  <a:gd name="T8" fmla="*/ 0 w 432"/>
                  <a:gd name="T9" fmla="*/ 0 h 688"/>
                  <a:gd name="T10" fmla="*/ 0 60000 65536"/>
                  <a:gd name="T11" fmla="*/ 0 60000 65536"/>
                  <a:gd name="T12" fmla="*/ 0 60000 65536"/>
                  <a:gd name="T13" fmla="*/ 0 60000 65536"/>
                  <a:gd name="T14" fmla="*/ 0 60000 65536"/>
                  <a:gd name="T15" fmla="*/ 0 w 432"/>
                  <a:gd name="T16" fmla="*/ 0 h 688"/>
                  <a:gd name="T17" fmla="*/ 432 w 432"/>
                  <a:gd name="T18" fmla="*/ 688 h 688"/>
                </a:gdLst>
                <a:ahLst/>
                <a:cxnLst>
                  <a:cxn ang="T10">
                    <a:pos x="T0" y="T1"/>
                  </a:cxn>
                  <a:cxn ang="T11">
                    <a:pos x="T2" y="T3"/>
                  </a:cxn>
                  <a:cxn ang="T12">
                    <a:pos x="T4" y="T5"/>
                  </a:cxn>
                  <a:cxn ang="T13">
                    <a:pos x="T6" y="T7"/>
                  </a:cxn>
                  <a:cxn ang="T14">
                    <a:pos x="T8" y="T9"/>
                  </a:cxn>
                </a:cxnLst>
                <a:rect l="T15" t="T16" r="T17" b="T18"/>
                <a:pathLst>
                  <a:path w="432" h="688">
                    <a:moveTo>
                      <a:pt x="0" y="0"/>
                    </a:moveTo>
                    <a:lnTo>
                      <a:pt x="0" y="688"/>
                    </a:lnTo>
                    <a:lnTo>
                      <a:pt x="84" y="688"/>
                    </a:lnTo>
                    <a:lnTo>
                      <a:pt x="432" y="0"/>
                    </a:lnTo>
                    <a:lnTo>
                      <a:pt x="0" y="0"/>
                    </a:lnTo>
                    <a:close/>
                  </a:path>
                </a:pathLst>
              </a:custGeom>
              <a:noFill/>
              <a:ln w="19050">
                <a:solidFill>
                  <a:srgbClr val="6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2" name="Freeform 163"/>
              <p:cNvSpPr>
                <a:spLocks/>
              </p:cNvSpPr>
              <p:nvPr/>
            </p:nvSpPr>
            <p:spPr bwMode="auto">
              <a:xfrm>
                <a:off x="4732" y="2532"/>
                <a:ext cx="380" cy="688"/>
              </a:xfrm>
              <a:custGeom>
                <a:avLst/>
                <a:gdLst>
                  <a:gd name="T0" fmla="*/ 0 w 380"/>
                  <a:gd name="T1" fmla="*/ 688 h 688"/>
                  <a:gd name="T2" fmla="*/ 380 w 380"/>
                  <a:gd name="T3" fmla="*/ 688 h 688"/>
                  <a:gd name="T4" fmla="*/ 380 w 380"/>
                  <a:gd name="T5" fmla="*/ 0 h 688"/>
                  <a:gd name="T6" fmla="*/ 348 w 380"/>
                  <a:gd name="T7" fmla="*/ 0 h 688"/>
                  <a:gd name="T8" fmla="*/ 0 w 380"/>
                  <a:gd name="T9" fmla="*/ 688 h 688"/>
                  <a:gd name="T10" fmla="*/ 0 60000 65536"/>
                  <a:gd name="T11" fmla="*/ 0 60000 65536"/>
                  <a:gd name="T12" fmla="*/ 0 60000 65536"/>
                  <a:gd name="T13" fmla="*/ 0 60000 65536"/>
                  <a:gd name="T14" fmla="*/ 0 60000 65536"/>
                  <a:gd name="T15" fmla="*/ 0 w 380"/>
                  <a:gd name="T16" fmla="*/ 0 h 688"/>
                  <a:gd name="T17" fmla="*/ 380 w 380"/>
                  <a:gd name="T18" fmla="*/ 688 h 688"/>
                </a:gdLst>
                <a:ahLst/>
                <a:cxnLst>
                  <a:cxn ang="T10">
                    <a:pos x="T0" y="T1"/>
                  </a:cxn>
                  <a:cxn ang="T11">
                    <a:pos x="T2" y="T3"/>
                  </a:cxn>
                  <a:cxn ang="T12">
                    <a:pos x="T4" y="T5"/>
                  </a:cxn>
                  <a:cxn ang="T13">
                    <a:pos x="T6" y="T7"/>
                  </a:cxn>
                  <a:cxn ang="T14">
                    <a:pos x="T8" y="T9"/>
                  </a:cxn>
                </a:cxnLst>
                <a:rect l="T15" t="T16" r="T17" b="T18"/>
                <a:pathLst>
                  <a:path w="380" h="688">
                    <a:moveTo>
                      <a:pt x="0" y="688"/>
                    </a:moveTo>
                    <a:lnTo>
                      <a:pt x="380" y="688"/>
                    </a:lnTo>
                    <a:lnTo>
                      <a:pt x="380" y="0"/>
                    </a:lnTo>
                    <a:lnTo>
                      <a:pt x="348" y="0"/>
                    </a:lnTo>
                    <a:lnTo>
                      <a:pt x="0" y="688"/>
                    </a:lnTo>
                    <a:close/>
                  </a:path>
                </a:pathLst>
              </a:custGeom>
              <a:noFill/>
              <a:ln w="19050">
                <a:solidFill>
                  <a:srgbClr val="6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7153" name="Freeform 164"/>
              <p:cNvSpPr>
                <a:spLocks/>
              </p:cNvSpPr>
              <p:nvPr/>
            </p:nvSpPr>
            <p:spPr bwMode="auto">
              <a:xfrm>
                <a:off x="4664" y="2428"/>
                <a:ext cx="473" cy="656"/>
              </a:xfrm>
              <a:custGeom>
                <a:avLst/>
                <a:gdLst>
                  <a:gd name="T0" fmla="*/ 238 w 496"/>
                  <a:gd name="T1" fmla="*/ 0 h 688"/>
                  <a:gd name="T2" fmla="*/ 339 w 496"/>
                  <a:gd name="T3" fmla="*/ 0 h 688"/>
                  <a:gd name="T4" fmla="*/ 101 w 496"/>
                  <a:gd name="T5" fmla="*/ 470 h 688"/>
                  <a:gd name="T6" fmla="*/ 0 w 496"/>
                  <a:gd name="T7" fmla="*/ 470 h 688"/>
                  <a:gd name="T8" fmla="*/ 238 w 496"/>
                  <a:gd name="T9" fmla="*/ 0 h 688"/>
                  <a:gd name="T10" fmla="*/ 0 60000 65536"/>
                  <a:gd name="T11" fmla="*/ 0 60000 65536"/>
                  <a:gd name="T12" fmla="*/ 0 60000 65536"/>
                  <a:gd name="T13" fmla="*/ 0 60000 65536"/>
                  <a:gd name="T14" fmla="*/ 0 60000 65536"/>
                  <a:gd name="T15" fmla="*/ 0 w 496"/>
                  <a:gd name="T16" fmla="*/ 0 h 688"/>
                  <a:gd name="T17" fmla="*/ 496 w 496"/>
                  <a:gd name="T18" fmla="*/ 688 h 688"/>
                </a:gdLst>
                <a:ahLst/>
                <a:cxnLst>
                  <a:cxn ang="T10">
                    <a:pos x="T0" y="T1"/>
                  </a:cxn>
                  <a:cxn ang="T11">
                    <a:pos x="T2" y="T3"/>
                  </a:cxn>
                  <a:cxn ang="T12">
                    <a:pos x="T4" y="T5"/>
                  </a:cxn>
                  <a:cxn ang="T13">
                    <a:pos x="T6" y="T7"/>
                  </a:cxn>
                  <a:cxn ang="T14">
                    <a:pos x="T8" y="T9"/>
                  </a:cxn>
                </a:cxnLst>
                <a:rect l="T15" t="T16" r="T17" b="T18"/>
                <a:pathLst>
                  <a:path w="496" h="688">
                    <a:moveTo>
                      <a:pt x="348" y="0"/>
                    </a:moveTo>
                    <a:lnTo>
                      <a:pt x="496" y="0"/>
                    </a:lnTo>
                    <a:lnTo>
                      <a:pt x="148" y="688"/>
                    </a:lnTo>
                    <a:lnTo>
                      <a:pt x="0" y="688"/>
                    </a:lnTo>
                    <a:lnTo>
                      <a:pt x="348" y="0"/>
                    </a:lnTo>
                    <a:close/>
                  </a:path>
                </a:pathLst>
              </a:custGeom>
              <a:noFill/>
              <a:ln w="19050">
                <a:solidFill>
                  <a:srgbClr val="6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249643B-0194-4B54-9814-FDE1CC83BB69}" type="slidenum">
              <a:rPr lang="en-US" altLang="en-US" sz="1200"/>
              <a:pPr/>
              <a:t>19</a:t>
            </a:fld>
            <a:endParaRPr lang="en-US" altLang="en-US" sz="1200"/>
          </a:p>
        </p:txBody>
      </p:sp>
      <p:sp>
        <p:nvSpPr>
          <p:cNvPr id="49155" name="Rectangle 3"/>
          <p:cNvSpPr>
            <a:spLocks noChangeArrowheads="1"/>
          </p:cNvSpPr>
          <p:nvPr/>
        </p:nvSpPr>
        <p:spPr bwMode="auto">
          <a:xfrm>
            <a:off x="457200" y="1219200"/>
            <a:ext cx="8382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Stress at which </a:t>
            </a:r>
            <a:r>
              <a:rPr lang="en-US" altLang="en-US" b="1" i="1">
                <a:solidFill>
                  <a:schemeClr val="accent2"/>
                </a:solidFill>
              </a:rPr>
              <a:t>noticeable</a:t>
            </a:r>
            <a:r>
              <a:rPr lang="en-US" altLang="en-US" b="1">
                <a:solidFill>
                  <a:schemeClr val="accent2"/>
                </a:solidFill>
              </a:rPr>
              <a:t> </a:t>
            </a:r>
            <a:r>
              <a:rPr lang="en-US" altLang="en-US" b="1"/>
              <a:t>plastic deformation has</a:t>
            </a:r>
          </a:p>
          <a:p>
            <a:r>
              <a:rPr lang="en-US" altLang="en-US" b="1"/>
              <a:t>    occurred.</a:t>
            </a:r>
          </a:p>
        </p:txBody>
      </p:sp>
      <p:sp>
        <p:nvSpPr>
          <p:cNvPr id="49156" name="Line 4"/>
          <p:cNvSpPr>
            <a:spLocks noChangeShapeType="1"/>
          </p:cNvSpPr>
          <p:nvPr/>
        </p:nvSpPr>
        <p:spPr bwMode="auto">
          <a:xfrm rot="-1083381" flipH="1" flipV="1">
            <a:off x="4046538" y="1570038"/>
            <a:ext cx="4572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7" name="Rectangle 5"/>
          <p:cNvSpPr>
            <a:spLocks noChangeArrowheads="1"/>
          </p:cNvSpPr>
          <p:nvPr/>
        </p:nvSpPr>
        <p:spPr bwMode="auto">
          <a:xfrm>
            <a:off x="4527550" y="1760538"/>
            <a:ext cx="254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when </a:t>
            </a:r>
            <a:r>
              <a:rPr lang="en-US" altLang="en-US">
                <a:latin typeface="Symbol" charset="2"/>
              </a:rPr>
              <a:t>e</a:t>
            </a:r>
            <a:r>
              <a:rPr lang="en-US" altLang="en-US" sz="2800" i="1" baseline="-25000"/>
              <a:t>p</a:t>
            </a:r>
            <a:r>
              <a:rPr lang="en-US" altLang="en-US"/>
              <a:t>  = 0.002 </a:t>
            </a:r>
          </a:p>
        </p:txBody>
      </p:sp>
      <p:sp>
        <p:nvSpPr>
          <p:cNvPr id="49158" name="Rectangle 7"/>
          <p:cNvSpPr>
            <a:spLocks noGrp="1" noChangeArrowheads="1"/>
          </p:cNvSpPr>
          <p:nvPr>
            <p:ph type="title" idx="4294967295"/>
          </p:nvPr>
        </p:nvSpPr>
        <p:spPr/>
        <p:txBody>
          <a:bodyPr/>
          <a:lstStyle/>
          <a:p>
            <a:r>
              <a:rPr lang="en-US" altLang="en-US" smtClean="0">
                <a:ea typeface="ＭＳ Ｐゴシック" charset="-128"/>
              </a:rPr>
              <a:t>Yield Strength, </a:t>
            </a:r>
            <a:r>
              <a:rPr lang="en-US" altLang="en-US" smtClean="0">
                <a:latin typeface="Symbol" charset="2"/>
                <a:ea typeface="ＭＳ Ｐゴシック" charset="-128"/>
              </a:rPr>
              <a:t>s</a:t>
            </a:r>
            <a:r>
              <a:rPr lang="en-US" altLang="en-US" baseline="-15000" smtClean="0">
                <a:ea typeface="ＭＳ Ｐゴシック" charset="-128"/>
              </a:rPr>
              <a:t>y</a:t>
            </a:r>
          </a:p>
        </p:txBody>
      </p:sp>
      <p:sp>
        <p:nvSpPr>
          <p:cNvPr id="49159" name="Text Box 8"/>
          <p:cNvSpPr txBox="1">
            <a:spLocks noChangeArrowheads="1"/>
          </p:cNvSpPr>
          <p:nvPr/>
        </p:nvSpPr>
        <p:spPr bwMode="auto">
          <a:xfrm>
            <a:off x="5240338" y="2462213"/>
            <a:ext cx="349408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800" dirty="0">
                <a:sym typeface="Symbol" charset="2"/>
              </a:rPr>
              <a:t></a:t>
            </a:r>
            <a:r>
              <a:rPr lang="en-US" altLang="en-US" sz="2800" i="1" baseline="-25000" dirty="0">
                <a:sym typeface="Symbol" charset="2"/>
              </a:rPr>
              <a:t>y</a:t>
            </a:r>
            <a:r>
              <a:rPr lang="en-US" altLang="en-US" sz="2800" dirty="0">
                <a:sym typeface="Symbol" charset="2"/>
              </a:rPr>
              <a:t> = yield strength</a:t>
            </a:r>
          </a:p>
          <a:p>
            <a:pPr eaLnBrk="1" hangingPunct="1">
              <a:spcBef>
                <a:spcPct val="50000"/>
              </a:spcBef>
            </a:pPr>
            <a:endParaRPr lang="en-US" altLang="en-US" dirty="0">
              <a:sym typeface="Symbol" charset="2"/>
            </a:endParaRPr>
          </a:p>
          <a:p>
            <a:pPr eaLnBrk="1" hangingPunct="1">
              <a:spcBef>
                <a:spcPct val="50000"/>
              </a:spcBef>
            </a:pPr>
            <a:r>
              <a:rPr lang="en-US" altLang="en-US" dirty="0">
                <a:sym typeface="Symbol" charset="2"/>
              </a:rPr>
              <a:t>Note: for 2 inch sample</a:t>
            </a:r>
          </a:p>
          <a:p>
            <a:pPr eaLnBrk="1" hangingPunct="1">
              <a:spcBef>
                <a:spcPct val="50000"/>
              </a:spcBef>
            </a:pPr>
            <a:r>
              <a:rPr lang="en-US" altLang="en-US" dirty="0">
                <a:sym typeface="Symbol" charset="2"/>
              </a:rPr>
              <a:t>	 = 0.002 = </a:t>
            </a:r>
            <a:r>
              <a:rPr lang="en-US" altLang="en-US" i="1" dirty="0">
                <a:sym typeface="Symbol" charset="2"/>
              </a:rPr>
              <a:t>z</a:t>
            </a:r>
            <a:r>
              <a:rPr lang="en-US" altLang="en-US" dirty="0">
                <a:sym typeface="Symbol" charset="2"/>
              </a:rPr>
              <a:t>/</a:t>
            </a:r>
            <a:r>
              <a:rPr lang="en-US" altLang="en-US" i="1" dirty="0">
                <a:sym typeface="Symbol" charset="2"/>
              </a:rPr>
              <a:t>z</a:t>
            </a:r>
          </a:p>
          <a:p>
            <a:pPr eaLnBrk="1" hangingPunct="1">
              <a:spcBef>
                <a:spcPct val="50000"/>
              </a:spcBef>
            </a:pPr>
            <a:r>
              <a:rPr lang="en-US" altLang="en-US" dirty="0">
                <a:sym typeface="Symbol" charset="2"/>
              </a:rPr>
              <a:t>	 </a:t>
            </a:r>
            <a:r>
              <a:rPr lang="en-US" altLang="en-US" i="1" dirty="0">
                <a:sym typeface="Symbol" charset="2"/>
              </a:rPr>
              <a:t>z</a:t>
            </a:r>
            <a:r>
              <a:rPr lang="en-US" altLang="en-US" dirty="0">
                <a:sym typeface="Symbol" charset="2"/>
              </a:rPr>
              <a:t> = 0.004 in</a:t>
            </a:r>
          </a:p>
        </p:txBody>
      </p:sp>
      <p:sp>
        <p:nvSpPr>
          <p:cNvPr id="49160" name="Rectangle 57"/>
          <p:cNvSpPr>
            <a:spLocks noChangeArrowheads="1"/>
          </p:cNvSpPr>
          <p:nvPr/>
        </p:nvSpPr>
        <p:spPr bwMode="auto">
          <a:xfrm>
            <a:off x="2982913" y="5972175"/>
            <a:ext cx="203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6.10(a),</a:t>
            </a:r>
          </a:p>
          <a:p>
            <a:r>
              <a:rPr lang="en-US" altLang="en-US" sz="1200" i="1">
                <a:solidFill>
                  <a:srgbClr val="000000"/>
                </a:solidFill>
              </a:rPr>
              <a:t>Callister &amp; Rethwisch 8e.</a:t>
            </a:r>
            <a:r>
              <a:rPr lang="en-US" altLang="en-US" sz="1200">
                <a:solidFill>
                  <a:srgbClr val="000000"/>
                </a:solidFill>
              </a:rPr>
              <a:t> </a:t>
            </a:r>
          </a:p>
        </p:txBody>
      </p:sp>
      <p:grpSp>
        <p:nvGrpSpPr>
          <p:cNvPr id="49161" name="Group 61"/>
          <p:cNvGrpSpPr>
            <a:grpSpLocks/>
          </p:cNvGrpSpPr>
          <p:nvPr/>
        </p:nvGrpSpPr>
        <p:grpSpPr bwMode="auto">
          <a:xfrm>
            <a:off x="987425" y="2352675"/>
            <a:ext cx="4090988" cy="3870325"/>
            <a:chOff x="622" y="1482"/>
            <a:chExt cx="2577" cy="2438"/>
          </a:xfrm>
        </p:grpSpPr>
        <p:grpSp>
          <p:nvGrpSpPr>
            <p:cNvPr id="49162" name="Group 13"/>
            <p:cNvGrpSpPr>
              <a:grpSpLocks/>
            </p:cNvGrpSpPr>
            <p:nvPr/>
          </p:nvGrpSpPr>
          <p:grpSpPr bwMode="auto">
            <a:xfrm>
              <a:off x="886" y="1650"/>
              <a:ext cx="96" cy="1752"/>
              <a:chOff x="886" y="1650"/>
              <a:chExt cx="96" cy="1752"/>
            </a:xfrm>
          </p:grpSpPr>
          <p:sp>
            <p:nvSpPr>
              <p:cNvPr id="49198" name="Freeform 11"/>
              <p:cNvSpPr>
                <a:spLocks/>
              </p:cNvSpPr>
              <p:nvPr/>
            </p:nvSpPr>
            <p:spPr bwMode="auto">
              <a:xfrm>
                <a:off x="886" y="1650"/>
                <a:ext cx="96" cy="104"/>
              </a:xfrm>
              <a:custGeom>
                <a:avLst/>
                <a:gdLst>
                  <a:gd name="T0" fmla="*/ 48 w 96"/>
                  <a:gd name="T1" fmla="*/ 0 h 104"/>
                  <a:gd name="T2" fmla="*/ 96 w 96"/>
                  <a:gd name="T3" fmla="*/ 104 h 104"/>
                  <a:gd name="T4" fmla="*/ 48 w 96"/>
                  <a:gd name="T5" fmla="*/ 72 h 104"/>
                  <a:gd name="T6" fmla="*/ 0 w 96"/>
                  <a:gd name="T7" fmla="*/ 104 h 104"/>
                  <a:gd name="T8" fmla="*/ 48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99" name="Line 12"/>
              <p:cNvSpPr>
                <a:spLocks noChangeShapeType="1"/>
              </p:cNvSpPr>
              <p:nvPr/>
            </p:nvSpPr>
            <p:spPr bwMode="auto">
              <a:xfrm flipV="1">
                <a:off x="934" y="1722"/>
                <a:ext cx="1" cy="16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63" name="Group 16"/>
            <p:cNvGrpSpPr>
              <a:grpSpLocks/>
            </p:cNvGrpSpPr>
            <p:nvPr/>
          </p:nvGrpSpPr>
          <p:grpSpPr bwMode="auto">
            <a:xfrm>
              <a:off x="934" y="3362"/>
              <a:ext cx="2200" cy="96"/>
              <a:chOff x="934" y="3362"/>
              <a:chExt cx="2200" cy="96"/>
            </a:xfrm>
          </p:grpSpPr>
          <p:sp>
            <p:nvSpPr>
              <p:cNvPr id="49196" name="Freeform 14"/>
              <p:cNvSpPr>
                <a:spLocks/>
              </p:cNvSpPr>
              <p:nvPr/>
            </p:nvSpPr>
            <p:spPr bwMode="auto">
              <a:xfrm>
                <a:off x="3030" y="3362"/>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97" name="Line 15"/>
              <p:cNvSpPr>
                <a:spLocks noChangeShapeType="1"/>
              </p:cNvSpPr>
              <p:nvPr/>
            </p:nvSpPr>
            <p:spPr bwMode="auto">
              <a:xfrm>
                <a:off x="934" y="3410"/>
                <a:ext cx="212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64" name="Group 23"/>
            <p:cNvGrpSpPr>
              <a:grpSpLocks/>
            </p:cNvGrpSpPr>
            <p:nvPr/>
          </p:nvGrpSpPr>
          <p:grpSpPr bwMode="auto">
            <a:xfrm>
              <a:off x="934" y="2322"/>
              <a:ext cx="536" cy="1088"/>
              <a:chOff x="934" y="2322"/>
              <a:chExt cx="536" cy="1088"/>
            </a:xfrm>
          </p:grpSpPr>
          <p:grpSp>
            <p:nvGrpSpPr>
              <p:cNvPr id="49190" name="Group 19"/>
              <p:cNvGrpSpPr>
                <a:grpSpLocks/>
              </p:cNvGrpSpPr>
              <p:nvPr/>
            </p:nvGrpSpPr>
            <p:grpSpPr bwMode="auto">
              <a:xfrm>
                <a:off x="934" y="2474"/>
                <a:ext cx="456" cy="936"/>
                <a:chOff x="934" y="2474"/>
                <a:chExt cx="456" cy="936"/>
              </a:xfrm>
            </p:grpSpPr>
            <p:sp>
              <p:nvSpPr>
                <p:cNvPr id="49194" name="Freeform 17"/>
                <p:cNvSpPr>
                  <a:spLocks/>
                </p:cNvSpPr>
                <p:nvPr/>
              </p:nvSpPr>
              <p:spPr bwMode="auto">
                <a:xfrm>
                  <a:off x="1302" y="2474"/>
                  <a:ext cx="88" cy="112"/>
                </a:xfrm>
                <a:custGeom>
                  <a:avLst/>
                  <a:gdLst>
                    <a:gd name="T0" fmla="*/ 88 w 88"/>
                    <a:gd name="T1" fmla="*/ 0 h 112"/>
                    <a:gd name="T2" fmla="*/ 88 w 88"/>
                    <a:gd name="T3" fmla="*/ 112 h 112"/>
                    <a:gd name="T4" fmla="*/ 56 w 88"/>
                    <a:gd name="T5" fmla="*/ 64 h 112"/>
                    <a:gd name="T6" fmla="*/ 0 w 88"/>
                    <a:gd name="T7" fmla="*/ 72 h 112"/>
                    <a:gd name="T8" fmla="*/ 88 w 88"/>
                    <a:gd name="T9" fmla="*/ 0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0"/>
                      </a:moveTo>
                      <a:lnTo>
                        <a:pt x="88" y="112"/>
                      </a:lnTo>
                      <a:lnTo>
                        <a:pt x="56" y="64"/>
                      </a:lnTo>
                      <a:lnTo>
                        <a:pt x="0" y="72"/>
                      </a:lnTo>
                      <a:lnTo>
                        <a:pt x="88" y="0"/>
                      </a:lnTo>
                      <a:close/>
                    </a:path>
                  </a:pathLst>
                </a:custGeom>
                <a:solidFill>
                  <a:srgbClr val="FF9999"/>
                </a:solidFill>
                <a:ln w="38100">
                  <a:solidFill>
                    <a:srgbClr val="FF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95" name="Line 18"/>
                <p:cNvSpPr>
                  <a:spLocks noChangeShapeType="1"/>
                </p:cNvSpPr>
                <p:nvPr/>
              </p:nvSpPr>
              <p:spPr bwMode="auto">
                <a:xfrm flipV="1">
                  <a:off x="934" y="2538"/>
                  <a:ext cx="424" cy="872"/>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1" name="Group 22"/>
              <p:cNvGrpSpPr>
                <a:grpSpLocks/>
              </p:cNvGrpSpPr>
              <p:nvPr/>
            </p:nvGrpSpPr>
            <p:grpSpPr bwMode="auto">
              <a:xfrm>
                <a:off x="1014" y="2322"/>
                <a:ext cx="456" cy="936"/>
                <a:chOff x="1014" y="2322"/>
                <a:chExt cx="456" cy="936"/>
              </a:xfrm>
            </p:grpSpPr>
            <p:sp>
              <p:nvSpPr>
                <p:cNvPr id="49192" name="Freeform 20"/>
                <p:cNvSpPr>
                  <a:spLocks/>
                </p:cNvSpPr>
                <p:nvPr/>
              </p:nvSpPr>
              <p:spPr bwMode="auto">
                <a:xfrm>
                  <a:off x="1014" y="3146"/>
                  <a:ext cx="88" cy="112"/>
                </a:xfrm>
                <a:custGeom>
                  <a:avLst/>
                  <a:gdLst>
                    <a:gd name="T0" fmla="*/ 0 w 88"/>
                    <a:gd name="T1" fmla="*/ 112 h 112"/>
                    <a:gd name="T2" fmla="*/ 0 w 88"/>
                    <a:gd name="T3" fmla="*/ 0 h 112"/>
                    <a:gd name="T4" fmla="*/ 32 w 88"/>
                    <a:gd name="T5" fmla="*/ 48 h 112"/>
                    <a:gd name="T6" fmla="*/ 88 w 88"/>
                    <a:gd name="T7" fmla="*/ 40 h 112"/>
                    <a:gd name="T8" fmla="*/ 0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112"/>
                      </a:moveTo>
                      <a:lnTo>
                        <a:pt x="0" y="0"/>
                      </a:lnTo>
                      <a:lnTo>
                        <a:pt x="32" y="48"/>
                      </a:lnTo>
                      <a:lnTo>
                        <a:pt x="88" y="40"/>
                      </a:lnTo>
                      <a:lnTo>
                        <a:pt x="0" y="112"/>
                      </a:lnTo>
                      <a:close/>
                    </a:path>
                  </a:pathLst>
                </a:custGeom>
                <a:solidFill>
                  <a:srgbClr val="FF9999"/>
                </a:solidFill>
                <a:ln w="38100">
                  <a:solidFill>
                    <a:srgbClr val="FF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93" name="Line 21"/>
                <p:cNvSpPr>
                  <a:spLocks noChangeShapeType="1"/>
                </p:cNvSpPr>
                <p:nvPr/>
              </p:nvSpPr>
              <p:spPr bwMode="auto">
                <a:xfrm flipV="1">
                  <a:off x="1046" y="2322"/>
                  <a:ext cx="424" cy="872"/>
                </a:xfrm>
                <a:prstGeom prst="line">
                  <a:avLst/>
                </a:prstGeom>
                <a:noFill/>
                <a:ln w="38100">
                  <a:solidFill>
                    <a:srgbClr val="FF99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165" name="Group 26"/>
            <p:cNvGrpSpPr>
              <a:grpSpLocks/>
            </p:cNvGrpSpPr>
            <p:nvPr/>
          </p:nvGrpSpPr>
          <p:grpSpPr bwMode="auto">
            <a:xfrm>
              <a:off x="1310" y="1986"/>
              <a:ext cx="704" cy="1416"/>
              <a:chOff x="1310" y="1986"/>
              <a:chExt cx="704" cy="1416"/>
            </a:xfrm>
          </p:grpSpPr>
          <p:sp>
            <p:nvSpPr>
              <p:cNvPr id="49188" name="Freeform 24"/>
              <p:cNvSpPr>
                <a:spLocks/>
              </p:cNvSpPr>
              <p:nvPr/>
            </p:nvSpPr>
            <p:spPr bwMode="auto">
              <a:xfrm>
                <a:off x="1310" y="3290"/>
                <a:ext cx="88" cy="112"/>
              </a:xfrm>
              <a:custGeom>
                <a:avLst/>
                <a:gdLst>
                  <a:gd name="T0" fmla="*/ 0 w 88"/>
                  <a:gd name="T1" fmla="*/ 112 h 112"/>
                  <a:gd name="T2" fmla="*/ 0 w 88"/>
                  <a:gd name="T3" fmla="*/ 0 h 112"/>
                  <a:gd name="T4" fmla="*/ 32 w 88"/>
                  <a:gd name="T5" fmla="*/ 48 h 112"/>
                  <a:gd name="T6" fmla="*/ 88 w 88"/>
                  <a:gd name="T7" fmla="*/ 40 h 112"/>
                  <a:gd name="T8" fmla="*/ 0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0" y="112"/>
                    </a:moveTo>
                    <a:lnTo>
                      <a:pt x="0" y="0"/>
                    </a:lnTo>
                    <a:lnTo>
                      <a:pt x="32" y="48"/>
                    </a:lnTo>
                    <a:lnTo>
                      <a:pt x="88" y="40"/>
                    </a:lnTo>
                    <a:lnTo>
                      <a:pt x="0" y="112"/>
                    </a:lnTo>
                    <a:close/>
                  </a:path>
                </a:pathLst>
              </a:custGeom>
              <a:solidFill>
                <a:srgbClr val="660000"/>
              </a:solidFill>
              <a:ln w="38100">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89" name="Line 25"/>
              <p:cNvSpPr>
                <a:spLocks noChangeShapeType="1"/>
              </p:cNvSpPr>
              <p:nvPr/>
            </p:nvSpPr>
            <p:spPr bwMode="auto">
              <a:xfrm flipV="1">
                <a:off x="1342" y="1986"/>
                <a:ext cx="672" cy="1352"/>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66" name="Oval 29"/>
            <p:cNvSpPr>
              <a:spLocks noChangeArrowheads="1"/>
            </p:cNvSpPr>
            <p:nvPr/>
          </p:nvSpPr>
          <p:spPr bwMode="auto">
            <a:xfrm>
              <a:off x="1270" y="3386"/>
              <a:ext cx="72" cy="64"/>
            </a:xfrm>
            <a:prstGeom prst="ellipse">
              <a:avLst/>
            </a:pr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67" name="Rectangle 30"/>
            <p:cNvSpPr>
              <a:spLocks noChangeArrowheads="1"/>
            </p:cNvSpPr>
            <p:nvPr/>
          </p:nvSpPr>
          <p:spPr bwMode="auto">
            <a:xfrm>
              <a:off x="982" y="1490"/>
              <a:ext cx="11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tensile stress, </a:t>
              </a:r>
              <a:endParaRPr lang="en-US" altLang="en-US"/>
            </a:p>
          </p:txBody>
        </p:sp>
        <p:sp>
          <p:nvSpPr>
            <p:cNvPr id="49168" name="Rectangle 31"/>
            <p:cNvSpPr>
              <a:spLocks noChangeArrowheads="1"/>
            </p:cNvSpPr>
            <p:nvPr/>
          </p:nvSpPr>
          <p:spPr bwMode="auto">
            <a:xfrm>
              <a:off x="2087" y="1482"/>
              <a:ext cx="1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latin typeface="Symbol" charset="2"/>
                </a:rPr>
                <a:t>s</a:t>
              </a:r>
              <a:endParaRPr lang="en-US" altLang="en-US">
                <a:latin typeface="Times" charset="0"/>
              </a:endParaRPr>
            </a:p>
          </p:txBody>
        </p:sp>
        <p:sp>
          <p:nvSpPr>
            <p:cNvPr id="49169" name="Rectangle 32"/>
            <p:cNvSpPr>
              <a:spLocks noChangeArrowheads="1"/>
            </p:cNvSpPr>
            <p:nvPr/>
          </p:nvSpPr>
          <p:spPr bwMode="auto">
            <a:xfrm>
              <a:off x="1638" y="3434"/>
              <a:ext cx="149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engineering strain, </a:t>
              </a:r>
              <a:endParaRPr lang="en-US" altLang="en-US"/>
            </a:p>
          </p:txBody>
        </p:sp>
        <p:sp>
          <p:nvSpPr>
            <p:cNvPr id="49170" name="Rectangle 33"/>
            <p:cNvSpPr>
              <a:spLocks noChangeArrowheads="1"/>
            </p:cNvSpPr>
            <p:nvPr/>
          </p:nvSpPr>
          <p:spPr bwMode="auto">
            <a:xfrm>
              <a:off x="3122" y="3426"/>
              <a:ext cx="7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latin typeface="Symbol" charset="2"/>
                </a:rPr>
                <a:t>e</a:t>
              </a:r>
              <a:endParaRPr lang="en-US" altLang="en-US">
                <a:latin typeface="Times" charset="0"/>
              </a:endParaRPr>
            </a:p>
          </p:txBody>
        </p:sp>
        <p:sp>
          <p:nvSpPr>
            <p:cNvPr id="49171" name="Line 34"/>
            <p:cNvSpPr>
              <a:spLocks noChangeShapeType="1"/>
            </p:cNvSpPr>
            <p:nvPr/>
          </p:nvSpPr>
          <p:spPr bwMode="auto">
            <a:xfrm>
              <a:off x="926" y="3458"/>
              <a:ext cx="1" cy="184"/>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36"/>
            <p:cNvSpPr>
              <a:spLocks noChangeShapeType="1"/>
            </p:cNvSpPr>
            <p:nvPr/>
          </p:nvSpPr>
          <p:spPr bwMode="auto">
            <a:xfrm>
              <a:off x="1302" y="3458"/>
              <a:ext cx="1" cy="184"/>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73" name="Group 40"/>
            <p:cNvGrpSpPr>
              <a:grpSpLocks/>
            </p:cNvGrpSpPr>
            <p:nvPr/>
          </p:nvGrpSpPr>
          <p:grpSpPr bwMode="auto">
            <a:xfrm>
              <a:off x="718" y="3546"/>
              <a:ext cx="208" cy="80"/>
              <a:chOff x="718" y="3546"/>
              <a:chExt cx="208" cy="80"/>
            </a:xfrm>
          </p:grpSpPr>
          <p:sp>
            <p:nvSpPr>
              <p:cNvPr id="49186" name="Freeform 38"/>
              <p:cNvSpPr>
                <a:spLocks/>
              </p:cNvSpPr>
              <p:nvPr/>
            </p:nvSpPr>
            <p:spPr bwMode="auto">
              <a:xfrm>
                <a:off x="838" y="3546"/>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99"/>
              </a:solidFill>
              <a:ln w="12700">
                <a:solidFill>
                  <a:srgbClr val="0000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87" name="Line 39"/>
              <p:cNvSpPr>
                <a:spLocks noChangeShapeType="1"/>
              </p:cNvSpPr>
              <p:nvPr/>
            </p:nvSpPr>
            <p:spPr bwMode="auto">
              <a:xfrm>
                <a:off x="718" y="3586"/>
                <a:ext cx="152" cy="1"/>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74" name="Group 43"/>
            <p:cNvGrpSpPr>
              <a:grpSpLocks/>
            </p:cNvGrpSpPr>
            <p:nvPr/>
          </p:nvGrpSpPr>
          <p:grpSpPr bwMode="auto">
            <a:xfrm>
              <a:off x="1302" y="3546"/>
              <a:ext cx="208" cy="80"/>
              <a:chOff x="1302" y="3546"/>
              <a:chExt cx="208" cy="80"/>
            </a:xfrm>
          </p:grpSpPr>
          <p:sp>
            <p:nvSpPr>
              <p:cNvPr id="49184" name="Freeform 41"/>
              <p:cNvSpPr>
                <a:spLocks/>
              </p:cNvSpPr>
              <p:nvPr/>
            </p:nvSpPr>
            <p:spPr bwMode="auto">
              <a:xfrm>
                <a:off x="1302" y="3546"/>
                <a:ext cx="88" cy="80"/>
              </a:xfrm>
              <a:custGeom>
                <a:avLst/>
                <a:gdLst>
                  <a:gd name="T0" fmla="*/ 0 w 88"/>
                  <a:gd name="T1" fmla="*/ 40 h 80"/>
                  <a:gd name="T2" fmla="*/ 88 w 88"/>
                  <a:gd name="T3" fmla="*/ 0 h 80"/>
                  <a:gd name="T4" fmla="*/ 56 w 88"/>
                  <a:gd name="T5" fmla="*/ 40 h 80"/>
                  <a:gd name="T6" fmla="*/ 88 w 88"/>
                  <a:gd name="T7" fmla="*/ 80 h 80"/>
                  <a:gd name="T8" fmla="*/ 0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0" y="40"/>
                    </a:moveTo>
                    <a:lnTo>
                      <a:pt x="88" y="0"/>
                    </a:lnTo>
                    <a:lnTo>
                      <a:pt x="56" y="40"/>
                    </a:lnTo>
                    <a:lnTo>
                      <a:pt x="88" y="80"/>
                    </a:lnTo>
                    <a:lnTo>
                      <a:pt x="0" y="40"/>
                    </a:lnTo>
                    <a:close/>
                  </a:path>
                </a:pathLst>
              </a:custGeom>
              <a:solidFill>
                <a:srgbClr val="000099"/>
              </a:solidFill>
              <a:ln w="12700">
                <a:solidFill>
                  <a:srgbClr val="0000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49185" name="Line 42"/>
              <p:cNvSpPr>
                <a:spLocks noChangeShapeType="1"/>
              </p:cNvSpPr>
              <p:nvPr/>
            </p:nvSpPr>
            <p:spPr bwMode="auto">
              <a:xfrm>
                <a:off x="1358" y="3586"/>
                <a:ext cx="152" cy="1"/>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75" name="Line 44"/>
            <p:cNvSpPr>
              <a:spLocks noChangeShapeType="1"/>
            </p:cNvSpPr>
            <p:nvPr/>
          </p:nvSpPr>
          <p:spPr bwMode="auto">
            <a:xfrm flipH="1">
              <a:off x="1806" y="1978"/>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45"/>
            <p:cNvSpPr>
              <a:spLocks noChangeShapeType="1"/>
            </p:cNvSpPr>
            <p:nvPr/>
          </p:nvSpPr>
          <p:spPr bwMode="auto">
            <a:xfrm flipH="1">
              <a:off x="1566" y="1978"/>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46"/>
            <p:cNvSpPr>
              <a:spLocks noChangeShapeType="1"/>
            </p:cNvSpPr>
            <p:nvPr/>
          </p:nvSpPr>
          <p:spPr bwMode="auto">
            <a:xfrm flipH="1">
              <a:off x="1326" y="1978"/>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47"/>
            <p:cNvSpPr>
              <a:spLocks noChangeShapeType="1"/>
            </p:cNvSpPr>
            <p:nvPr/>
          </p:nvSpPr>
          <p:spPr bwMode="auto">
            <a:xfrm flipH="1">
              <a:off x="1086" y="1978"/>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48"/>
            <p:cNvSpPr>
              <a:spLocks noChangeShapeType="1"/>
            </p:cNvSpPr>
            <p:nvPr/>
          </p:nvSpPr>
          <p:spPr bwMode="auto">
            <a:xfrm flipH="1">
              <a:off x="934" y="1978"/>
              <a:ext cx="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Rectangle 49"/>
            <p:cNvSpPr>
              <a:spLocks noChangeArrowheads="1"/>
            </p:cNvSpPr>
            <p:nvPr/>
          </p:nvSpPr>
          <p:spPr bwMode="auto">
            <a:xfrm>
              <a:off x="622" y="1778"/>
              <a:ext cx="2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r>
                <a:rPr lang="en-US" altLang="en-US" sz="2800" i="1" baseline="-25000">
                  <a:solidFill>
                    <a:srgbClr val="000000"/>
                  </a:solidFill>
                </a:rPr>
                <a:t>y</a:t>
              </a:r>
              <a:endParaRPr lang="en-US" altLang="en-US" i="1">
                <a:latin typeface="Times" charset="0"/>
              </a:endParaRPr>
            </a:p>
          </p:txBody>
        </p:sp>
        <p:sp>
          <p:nvSpPr>
            <p:cNvPr id="49181" name="Rectangle 51"/>
            <p:cNvSpPr>
              <a:spLocks noChangeArrowheads="1"/>
            </p:cNvSpPr>
            <p:nvPr/>
          </p:nvSpPr>
          <p:spPr bwMode="auto">
            <a:xfrm>
              <a:off x="622" y="3682"/>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99"/>
                  </a:solidFill>
                  <a:latin typeface="Symbol" charset="2"/>
                </a:rPr>
                <a:t>e</a:t>
              </a:r>
              <a:r>
                <a:rPr lang="en-US" altLang="en-US" i="1" baseline="-25000">
                  <a:solidFill>
                    <a:srgbClr val="000099"/>
                  </a:solidFill>
                  <a:cs typeface="Arial" charset="0"/>
                </a:rPr>
                <a:t>p</a:t>
              </a:r>
              <a:endParaRPr lang="en-US" altLang="en-US">
                <a:latin typeface="Times" charset="0"/>
              </a:endParaRPr>
            </a:p>
          </p:txBody>
        </p:sp>
        <p:sp>
          <p:nvSpPr>
            <p:cNvPr id="49182" name="Rectangle 53"/>
            <p:cNvSpPr>
              <a:spLocks noChangeArrowheads="1"/>
            </p:cNvSpPr>
            <p:nvPr/>
          </p:nvSpPr>
          <p:spPr bwMode="auto">
            <a:xfrm>
              <a:off x="794" y="3690"/>
              <a:ext cx="6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99"/>
                  </a:solidFill>
                </a:rPr>
                <a:t> = 0.002</a:t>
              </a:r>
              <a:endParaRPr lang="en-US" altLang="en-US"/>
            </a:p>
          </p:txBody>
        </p:sp>
        <p:sp>
          <p:nvSpPr>
            <p:cNvPr id="49183" name="Freeform 60"/>
            <p:cNvSpPr>
              <a:spLocks/>
            </p:cNvSpPr>
            <p:nvPr/>
          </p:nvSpPr>
          <p:spPr bwMode="auto">
            <a:xfrm>
              <a:off x="1473" y="1990"/>
              <a:ext cx="532" cy="329"/>
            </a:xfrm>
            <a:custGeom>
              <a:avLst/>
              <a:gdLst>
                <a:gd name="T0" fmla="*/ 0 w 532"/>
                <a:gd name="T1" fmla="*/ 329 h 329"/>
                <a:gd name="T2" fmla="*/ 131 w 532"/>
                <a:gd name="T3" fmla="*/ 161 h 329"/>
                <a:gd name="T4" fmla="*/ 372 w 532"/>
                <a:gd name="T5" fmla="*/ 37 h 329"/>
                <a:gd name="T6" fmla="*/ 532 w 532"/>
                <a:gd name="T7" fmla="*/ 0 h 329"/>
                <a:gd name="T8" fmla="*/ 0 60000 65536"/>
                <a:gd name="T9" fmla="*/ 0 60000 65536"/>
                <a:gd name="T10" fmla="*/ 0 60000 65536"/>
                <a:gd name="T11" fmla="*/ 0 60000 65536"/>
                <a:gd name="T12" fmla="*/ 0 w 532"/>
                <a:gd name="T13" fmla="*/ 0 h 329"/>
                <a:gd name="T14" fmla="*/ 532 w 532"/>
                <a:gd name="T15" fmla="*/ 329 h 329"/>
              </a:gdLst>
              <a:ahLst/>
              <a:cxnLst>
                <a:cxn ang="T8">
                  <a:pos x="T0" y="T1"/>
                </a:cxn>
                <a:cxn ang="T9">
                  <a:pos x="T2" y="T3"/>
                </a:cxn>
                <a:cxn ang="T10">
                  <a:pos x="T4" y="T5"/>
                </a:cxn>
                <a:cxn ang="T11">
                  <a:pos x="T6" y="T7"/>
                </a:cxn>
              </a:cxnLst>
              <a:rect l="T12" t="T13" r="T14" b="T15"/>
              <a:pathLst>
                <a:path w="532" h="329">
                  <a:moveTo>
                    <a:pt x="0" y="329"/>
                  </a:moveTo>
                  <a:cubicBezTo>
                    <a:pt x="34" y="269"/>
                    <a:pt x="69" y="210"/>
                    <a:pt x="131" y="161"/>
                  </a:cubicBezTo>
                  <a:cubicBezTo>
                    <a:pt x="193" y="112"/>
                    <a:pt x="305" y="64"/>
                    <a:pt x="372" y="37"/>
                  </a:cubicBezTo>
                  <a:cubicBezTo>
                    <a:pt x="439" y="10"/>
                    <a:pt x="485" y="5"/>
                    <a:pt x="532" y="0"/>
                  </a:cubicBez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D6FD1D3-50DA-466D-80EA-9547482E4888}" type="slidenum">
              <a:rPr lang="en-US" altLang="en-US" sz="1200"/>
              <a:pPr/>
              <a:t>2</a:t>
            </a:fld>
            <a:endParaRPr lang="en-US" altLang="en-US" sz="1200"/>
          </a:p>
        </p:txBody>
      </p:sp>
      <p:sp>
        <p:nvSpPr>
          <p:cNvPr id="18435" name="Rectangle 7"/>
          <p:cNvSpPr>
            <a:spLocks noChangeArrowheads="1"/>
          </p:cNvSpPr>
          <p:nvPr/>
        </p:nvSpPr>
        <p:spPr bwMode="auto">
          <a:xfrm>
            <a:off x="812800" y="5029200"/>
            <a:ext cx="3387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Elastic means </a:t>
            </a:r>
            <a:r>
              <a:rPr lang="en-US" altLang="en-US">
                <a:solidFill>
                  <a:schemeClr val="accent2"/>
                </a:solidFill>
              </a:rPr>
              <a:t>reversible</a:t>
            </a:r>
            <a:r>
              <a:rPr lang="en-US" altLang="en-US"/>
              <a:t>!</a:t>
            </a:r>
          </a:p>
        </p:txBody>
      </p:sp>
      <p:sp>
        <p:nvSpPr>
          <p:cNvPr id="18436" name="Rectangle 9"/>
          <p:cNvSpPr>
            <a:spLocks noGrp="1" noChangeArrowheads="1"/>
          </p:cNvSpPr>
          <p:nvPr>
            <p:ph type="title" idx="4294967295"/>
          </p:nvPr>
        </p:nvSpPr>
        <p:spPr/>
        <p:txBody>
          <a:bodyPr/>
          <a:lstStyle/>
          <a:p>
            <a:r>
              <a:rPr lang="en-US" altLang="en-US" smtClean="0">
                <a:ea typeface="ＭＳ Ｐゴシック" charset="-128"/>
              </a:rPr>
              <a:t>Elastic Deformation</a:t>
            </a:r>
          </a:p>
        </p:txBody>
      </p:sp>
      <p:grpSp>
        <p:nvGrpSpPr>
          <p:cNvPr id="2" name="Group 175"/>
          <p:cNvGrpSpPr>
            <a:grpSpLocks/>
          </p:cNvGrpSpPr>
          <p:nvPr/>
        </p:nvGrpSpPr>
        <p:grpSpPr bwMode="auto">
          <a:xfrm>
            <a:off x="2971800" y="1143000"/>
            <a:ext cx="2959100" cy="3386138"/>
            <a:chOff x="2971800" y="1143000"/>
            <a:chExt cx="2959100" cy="3386138"/>
          </a:xfrm>
        </p:grpSpPr>
        <p:grpSp>
          <p:nvGrpSpPr>
            <p:cNvPr id="18552" name="Group 261"/>
            <p:cNvGrpSpPr>
              <a:grpSpLocks/>
            </p:cNvGrpSpPr>
            <p:nvPr/>
          </p:nvGrpSpPr>
          <p:grpSpPr bwMode="auto">
            <a:xfrm>
              <a:off x="3759200" y="1155700"/>
              <a:ext cx="419100" cy="127000"/>
              <a:chOff x="2368" y="728"/>
              <a:chExt cx="264" cy="80"/>
            </a:xfrm>
          </p:grpSpPr>
          <p:sp>
            <p:nvSpPr>
              <p:cNvPr id="18606" name="Line 221"/>
              <p:cNvSpPr>
                <a:spLocks noChangeShapeType="1"/>
              </p:cNvSpPr>
              <p:nvPr/>
            </p:nvSpPr>
            <p:spPr bwMode="auto">
              <a:xfrm flipV="1">
                <a:off x="2368" y="728"/>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 name="Line 222"/>
              <p:cNvSpPr>
                <a:spLocks noChangeShapeType="1"/>
              </p:cNvSpPr>
              <p:nvPr/>
            </p:nvSpPr>
            <p:spPr bwMode="auto">
              <a:xfrm flipV="1">
                <a:off x="2419" y="728"/>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 name="Line 223"/>
              <p:cNvSpPr>
                <a:spLocks noChangeShapeType="1"/>
              </p:cNvSpPr>
              <p:nvPr/>
            </p:nvSpPr>
            <p:spPr bwMode="auto">
              <a:xfrm flipV="1">
                <a:off x="2470" y="728"/>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9" name="Line 224"/>
              <p:cNvSpPr>
                <a:spLocks noChangeShapeType="1"/>
              </p:cNvSpPr>
              <p:nvPr/>
            </p:nvSpPr>
            <p:spPr bwMode="auto">
              <a:xfrm flipV="1">
                <a:off x="2520" y="728"/>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53" name="Rectangle 5"/>
            <p:cNvSpPr>
              <a:spLocks noChangeArrowheads="1"/>
            </p:cNvSpPr>
            <p:nvPr/>
          </p:nvSpPr>
          <p:spPr bwMode="auto">
            <a:xfrm>
              <a:off x="4114800" y="1143000"/>
              <a:ext cx="176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2. Small load</a:t>
              </a:r>
            </a:p>
          </p:txBody>
        </p:sp>
        <p:sp>
          <p:nvSpPr>
            <p:cNvPr id="18554" name="Rectangle 124"/>
            <p:cNvSpPr>
              <a:spLocks noChangeArrowheads="1"/>
            </p:cNvSpPr>
            <p:nvPr/>
          </p:nvSpPr>
          <p:spPr bwMode="auto">
            <a:xfrm>
              <a:off x="3759200" y="1270000"/>
              <a:ext cx="254000" cy="25908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8555" name="Group 127"/>
            <p:cNvGrpSpPr>
              <a:grpSpLocks/>
            </p:cNvGrpSpPr>
            <p:nvPr/>
          </p:nvGrpSpPr>
          <p:grpSpPr bwMode="auto">
            <a:xfrm>
              <a:off x="3784600" y="3911600"/>
              <a:ext cx="177800" cy="393700"/>
              <a:chOff x="2384" y="2464"/>
              <a:chExt cx="112" cy="248"/>
            </a:xfrm>
          </p:grpSpPr>
          <p:sp>
            <p:nvSpPr>
              <p:cNvPr id="18604" name="Freeform 125"/>
              <p:cNvSpPr>
                <a:spLocks/>
              </p:cNvSpPr>
              <p:nvPr/>
            </p:nvSpPr>
            <p:spPr bwMode="auto">
              <a:xfrm>
                <a:off x="2384" y="2592"/>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605" name="Line 126"/>
              <p:cNvSpPr>
                <a:spLocks noChangeShapeType="1"/>
              </p:cNvSpPr>
              <p:nvPr/>
            </p:nvSpPr>
            <p:spPr bwMode="auto">
              <a:xfrm flipV="1">
                <a:off x="2440" y="2464"/>
                <a:ext cx="1" cy="16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 name="Group 153"/>
            <p:cNvGrpSpPr>
              <a:grpSpLocks/>
            </p:cNvGrpSpPr>
            <p:nvPr/>
          </p:nvGrpSpPr>
          <p:grpSpPr bwMode="auto">
            <a:xfrm>
              <a:off x="4178300" y="1727200"/>
              <a:ext cx="914400" cy="1231900"/>
              <a:chOff x="2632" y="1088"/>
              <a:chExt cx="576" cy="776"/>
            </a:xfrm>
          </p:grpSpPr>
          <p:grpSp>
            <p:nvGrpSpPr>
              <p:cNvPr id="18579" name="Group 132"/>
              <p:cNvGrpSpPr>
                <a:grpSpLocks/>
              </p:cNvGrpSpPr>
              <p:nvPr/>
            </p:nvGrpSpPr>
            <p:grpSpPr bwMode="auto">
              <a:xfrm>
                <a:off x="2632" y="1720"/>
                <a:ext cx="512" cy="144"/>
                <a:chOff x="2632" y="1720"/>
                <a:chExt cx="512" cy="144"/>
              </a:xfrm>
            </p:grpSpPr>
            <p:sp>
              <p:nvSpPr>
                <p:cNvPr id="18600" name="Oval 128"/>
                <p:cNvSpPr>
                  <a:spLocks noChangeArrowheads="1"/>
                </p:cNvSpPr>
                <p:nvPr/>
              </p:nvSpPr>
              <p:spPr bwMode="auto">
                <a:xfrm>
                  <a:off x="2632" y="172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601" name="Oval 129"/>
                <p:cNvSpPr>
                  <a:spLocks noChangeArrowheads="1"/>
                </p:cNvSpPr>
                <p:nvPr/>
              </p:nvSpPr>
              <p:spPr bwMode="auto">
                <a:xfrm>
                  <a:off x="2752" y="172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602" name="Oval 130"/>
                <p:cNvSpPr>
                  <a:spLocks noChangeArrowheads="1"/>
                </p:cNvSpPr>
                <p:nvPr/>
              </p:nvSpPr>
              <p:spPr bwMode="auto">
                <a:xfrm>
                  <a:off x="2880" y="172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603" name="Oval 131"/>
                <p:cNvSpPr>
                  <a:spLocks noChangeArrowheads="1"/>
                </p:cNvSpPr>
                <p:nvPr/>
              </p:nvSpPr>
              <p:spPr bwMode="auto">
                <a:xfrm>
                  <a:off x="3000" y="172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80" name="Group 137"/>
              <p:cNvGrpSpPr>
                <a:grpSpLocks/>
              </p:cNvGrpSpPr>
              <p:nvPr/>
            </p:nvGrpSpPr>
            <p:grpSpPr bwMode="auto">
              <a:xfrm>
                <a:off x="2688" y="1560"/>
                <a:ext cx="520" cy="144"/>
                <a:chOff x="2688" y="1560"/>
                <a:chExt cx="520" cy="144"/>
              </a:xfrm>
            </p:grpSpPr>
            <p:sp>
              <p:nvSpPr>
                <p:cNvPr id="18596" name="Oval 133"/>
                <p:cNvSpPr>
                  <a:spLocks noChangeArrowheads="1"/>
                </p:cNvSpPr>
                <p:nvPr/>
              </p:nvSpPr>
              <p:spPr bwMode="auto">
                <a:xfrm>
                  <a:off x="2688" y="156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7" name="Oval 134"/>
                <p:cNvSpPr>
                  <a:spLocks noChangeArrowheads="1"/>
                </p:cNvSpPr>
                <p:nvPr/>
              </p:nvSpPr>
              <p:spPr bwMode="auto">
                <a:xfrm>
                  <a:off x="2816" y="156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8" name="Oval 135"/>
                <p:cNvSpPr>
                  <a:spLocks noChangeArrowheads="1"/>
                </p:cNvSpPr>
                <p:nvPr/>
              </p:nvSpPr>
              <p:spPr bwMode="auto">
                <a:xfrm>
                  <a:off x="2936" y="156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9" name="Oval 136"/>
                <p:cNvSpPr>
                  <a:spLocks noChangeArrowheads="1"/>
                </p:cNvSpPr>
                <p:nvPr/>
              </p:nvSpPr>
              <p:spPr bwMode="auto">
                <a:xfrm>
                  <a:off x="3064" y="156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81" name="Group 142"/>
              <p:cNvGrpSpPr>
                <a:grpSpLocks/>
              </p:cNvGrpSpPr>
              <p:nvPr/>
            </p:nvGrpSpPr>
            <p:grpSpPr bwMode="auto">
              <a:xfrm>
                <a:off x="2632" y="1400"/>
                <a:ext cx="512" cy="144"/>
                <a:chOff x="2632" y="1400"/>
                <a:chExt cx="512" cy="144"/>
              </a:xfrm>
            </p:grpSpPr>
            <p:sp>
              <p:nvSpPr>
                <p:cNvPr id="18592" name="Oval 138"/>
                <p:cNvSpPr>
                  <a:spLocks noChangeArrowheads="1"/>
                </p:cNvSpPr>
                <p:nvPr/>
              </p:nvSpPr>
              <p:spPr bwMode="auto">
                <a:xfrm>
                  <a:off x="2632" y="140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3" name="Oval 139"/>
                <p:cNvSpPr>
                  <a:spLocks noChangeArrowheads="1"/>
                </p:cNvSpPr>
                <p:nvPr/>
              </p:nvSpPr>
              <p:spPr bwMode="auto">
                <a:xfrm>
                  <a:off x="2752" y="140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4" name="Oval 140"/>
                <p:cNvSpPr>
                  <a:spLocks noChangeArrowheads="1"/>
                </p:cNvSpPr>
                <p:nvPr/>
              </p:nvSpPr>
              <p:spPr bwMode="auto">
                <a:xfrm>
                  <a:off x="2880" y="140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5" name="Oval 141"/>
                <p:cNvSpPr>
                  <a:spLocks noChangeArrowheads="1"/>
                </p:cNvSpPr>
                <p:nvPr/>
              </p:nvSpPr>
              <p:spPr bwMode="auto">
                <a:xfrm>
                  <a:off x="3000" y="1400"/>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82" name="Group 147"/>
              <p:cNvGrpSpPr>
                <a:grpSpLocks/>
              </p:cNvGrpSpPr>
              <p:nvPr/>
            </p:nvGrpSpPr>
            <p:grpSpPr bwMode="auto">
              <a:xfrm>
                <a:off x="2688" y="1248"/>
                <a:ext cx="520" cy="144"/>
                <a:chOff x="2688" y="1248"/>
                <a:chExt cx="520" cy="144"/>
              </a:xfrm>
            </p:grpSpPr>
            <p:sp>
              <p:nvSpPr>
                <p:cNvPr id="18588" name="Oval 143"/>
                <p:cNvSpPr>
                  <a:spLocks noChangeArrowheads="1"/>
                </p:cNvSpPr>
                <p:nvPr/>
              </p:nvSpPr>
              <p:spPr bwMode="auto">
                <a:xfrm>
                  <a:off x="2688" y="124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89" name="Oval 144"/>
                <p:cNvSpPr>
                  <a:spLocks noChangeArrowheads="1"/>
                </p:cNvSpPr>
                <p:nvPr/>
              </p:nvSpPr>
              <p:spPr bwMode="auto">
                <a:xfrm>
                  <a:off x="2816" y="124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0" name="Oval 145"/>
                <p:cNvSpPr>
                  <a:spLocks noChangeArrowheads="1"/>
                </p:cNvSpPr>
                <p:nvPr/>
              </p:nvSpPr>
              <p:spPr bwMode="auto">
                <a:xfrm>
                  <a:off x="2936" y="124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91" name="Oval 146"/>
                <p:cNvSpPr>
                  <a:spLocks noChangeArrowheads="1"/>
                </p:cNvSpPr>
                <p:nvPr/>
              </p:nvSpPr>
              <p:spPr bwMode="auto">
                <a:xfrm>
                  <a:off x="3064" y="124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83" name="Group 152"/>
              <p:cNvGrpSpPr>
                <a:grpSpLocks/>
              </p:cNvGrpSpPr>
              <p:nvPr/>
            </p:nvGrpSpPr>
            <p:grpSpPr bwMode="auto">
              <a:xfrm>
                <a:off x="2632" y="1088"/>
                <a:ext cx="512" cy="144"/>
                <a:chOff x="2632" y="1088"/>
                <a:chExt cx="512" cy="144"/>
              </a:xfrm>
            </p:grpSpPr>
            <p:sp>
              <p:nvSpPr>
                <p:cNvPr id="18584" name="Oval 148"/>
                <p:cNvSpPr>
                  <a:spLocks noChangeArrowheads="1"/>
                </p:cNvSpPr>
                <p:nvPr/>
              </p:nvSpPr>
              <p:spPr bwMode="auto">
                <a:xfrm>
                  <a:off x="2632" y="108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85" name="Oval 149"/>
                <p:cNvSpPr>
                  <a:spLocks noChangeArrowheads="1"/>
                </p:cNvSpPr>
                <p:nvPr/>
              </p:nvSpPr>
              <p:spPr bwMode="auto">
                <a:xfrm>
                  <a:off x="2752" y="108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86" name="Oval 150"/>
                <p:cNvSpPr>
                  <a:spLocks noChangeArrowheads="1"/>
                </p:cNvSpPr>
                <p:nvPr/>
              </p:nvSpPr>
              <p:spPr bwMode="auto">
                <a:xfrm>
                  <a:off x="2880" y="108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87" name="Oval 151"/>
                <p:cNvSpPr>
                  <a:spLocks noChangeArrowheads="1"/>
                </p:cNvSpPr>
                <p:nvPr/>
              </p:nvSpPr>
              <p:spPr bwMode="auto">
                <a:xfrm>
                  <a:off x="3000" y="1088"/>
                  <a:ext cx="144" cy="14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sp>
          <p:nvSpPr>
            <p:cNvPr id="18557" name="Rectangle 154"/>
            <p:cNvSpPr>
              <a:spLocks noChangeArrowheads="1"/>
            </p:cNvSpPr>
            <p:nvPr/>
          </p:nvSpPr>
          <p:spPr bwMode="auto">
            <a:xfrm>
              <a:off x="4038600" y="4102100"/>
              <a:ext cx="21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sp>
          <p:nvSpPr>
            <p:cNvPr id="18558" name="Rectangle 155"/>
            <p:cNvSpPr>
              <a:spLocks noChangeArrowheads="1"/>
            </p:cNvSpPr>
            <p:nvPr/>
          </p:nvSpPr>
          <p:spPr bwMode="auto">
            <a:xfrm>
              <a:off x="3867150" y="2317750"/>
              <a:ext cx="127000" cy="254000"/>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59" name="Line 156"/>
            <p:cNvSpPr>
              <a:spLocks noChangeShapeType="1"/>
            </p:cNvSpPr>
            <p:nvPr/>
          </p:nvSpPr>
          <p:spPr bwMode="auto">
            <a:xfrm>
              <a:off x="31750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 name="Line 157"/>
            <p:cNvSpPr>
              <a:spLocks noChangeShapeType="1"/>
            </p:cNvSpPr>
            <p:nvPr/>
          </p:nvSpPr>
          <p:spPr bwMode="auto">
            <a:xfrm>
              <a:off x="32639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 name="Line 158"/>
            <p:cNvSpPr>
              <a:spLocks noChangeShapeType="1"/>
            </p:cNvSpPr>
            <p:nvPr/>
          </p:nvSpPr>
          <p:spPr bwMode="auto">
            <a:xfrm>
              <a:off x="33528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 name="Line 159"/>
            <p:cNvSpPr>
              <a:spLocks noChangeShapeType="1"/>
            </p:cNvSpPr>
            <p:nvPr/>
          </p:nvSpPr>
          <p:spPr bwMode="auto">
            <a:xfrm>
              <a:off x="34417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 name="Line 160"/>
            <p:cNvSpPr>
              <a:spLocks noChangeShapeType="1"/>
            </p:cNvSpPr>
            <p:nvPr/>
          </p:nvSpPr>
          <p:spPr bwMode="auto">
            <a:xfrm>
              <a:off x="35306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 name="Line 161"/>
            <p:cNvSpPr>
              <a:spLocks noChangeShapeType="1"/>
            </p:cNvSpPr>
            <p:nvPr/>
          </p:nvSpPr>
          <p:spPr bwMode="auto">
            <a:xfrm>
              <a:off x="36195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 name="Line 162"/>
            <p:cNvSpPr>
              <a:spLocks noChangeShapeType="1"/>
            </p:cNvSpPr>
            <p:nvPr/>
          </p:nvSpPr>
          <p:spPr bwMode="auto">
            <a:xfrm>
              <a:off x="3708400" y="3848100"/>
              <a:ext cx="381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566" name="Group 165"/>
            <p:cNvGrpSpPr>
              <a:grpSpLocks/>
            </p:cNvGrpSpPr>
            <p:nvPr/>
          </p:nvGrpSpPr>
          <p:grpSpPr bwMode="auto">
            <a:xfrm>
              <a:off x="3492500" y="3200400"/>
              <a:ext cx="127000" cy="444500"/>
              <a:chOff x="2200" y="2016"/>
              <a:chExt cx="80" cy="280"/>
            </a:xfrm>
          </p:grpSpPr>
          <p:sp>
            <p:nvSpPr>
              <p:cNvPr id="18577" name="Freeform 163"/>
              <p:cNvSpPr>
                <a:spLocks/>
              </p:cNvSpPr>
              <p:nvPr/>
            </p:nvSpPr>
            <p:spPr bwMode="auto">
              <a:xfrm>
                <a:off x="2200" y="2208"/>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78" name="Line 164"/>
              <p:cNvSpPr>
                <a:spLocks noChangeShapeType="1"/>
              </p:cNvSpPr>
              <p:nvPr/>
            </p:nvSpPr>
            <p:spPr bwMode="auto">
              <a:xfrm flipV="1">
                <a:off x="2240" y="2016"/>
                <a:ext cx="1" cy="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67" name="Group 168"/>
            <p:cNvGrpSpPr>
              <a:grpSpLocks/>
            </p:cNvGrpSpPr>
            <p:nvPr/>
          </p:nvGrpSpPr>
          <p:grpSpPr bwMode="auto">
            <a:xfrm>
              <a:off x="3479800" y="3860800"/>
              <a:ext cx="127000" cy="444500"/>
              <a:chOff x="2192" y="2432"/>
              <a:chExt cx="80" cy="280"/>
            </a:xfrm>
          </p:grpSpPr>
          <p:sp>
            <p:nvSpPr>
              <p:cNvPr id="18575" name="Freeform 166"/>
              <p:cNvSpPr>
                <a:spLocks/>
              </p:cNvSpPr>
              <p:nvPr/>
            </p:nvSpPr>
            <p:spPr bwMode="auto">
              <a:xfrm>
                <a:off x="2192" y="243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76" name="Line 167"/>
              <p:cNvSpPr>
                <a:spLocks noChangeShapeType="1"/>
              </p:cNvSpPr>
              <p:nvPr/>
            </p:nvSpPr>
            <p:spPr bwMode="auto">
              <a:xfrm flipV="1">
                <a:off x="2232" y="2488"/>
                <a:ext cx="1" cy="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68" name="Rectangle 169"/>
            <p:cNvSpPr>
              <a:spLocks noChangeArrowheads="1"/>
            </p:cNvSpPr>
            <p:nvPr/>
          </p:nvSpPr>
          <p:spPr bwMode="auto">
            <a:xfrm>
              <a:off x="2971800" y="3429000"/>
              <a:ext cx="1762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d</a:t>
              </a:r>
              <a:endParaRPr lang="en-US" altLang="en-US">
                <a:latin typeface="Times" charset="0"/>
              </a:endParaRPr>
            </a:p>
          </p:txBody>
        </p:sp>
        <p:sp>
          <p:nvSpPr>
            <p:cNvPr id="18569" name="Rectangle 170"/>
            <p:cNvSpPr>
              <a:spLocks noChangeArrowheads="1"/>
            </p:cNvSpPr>
            <p:nvPr/>
          </p:nvSpPr>
          <p:spPr bwMode="auto">
            <a:xfrm>
              <a:off x="4171950" y="1720850"/>
              <a:ext cx="889000" cy="1231900"/>
            </a:xfrm>
            <a:prstGeom prst="rect">
              <a:avLst/>
            </a:prstGeom>
            <a:noFill/>
            <a:ln w="12700">
              <a:solidFill>
                <a:srgbClr val="FF666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8570" name="Group 173"/>
            <p:cNvGrpSpPr>
              <a:grpSpLocks/>
            </p:cNvGrpSpPr>
            <p:nvPr/>
          </p:nvGrpSpPr>
          <p:grpSpPr bwMode="auto">
            <a:xfrm>
              <a:off x="3937000" y="2298700"/>
              <a:ext cx="381000" cy="165100"/>
              <a:chOff x="2480" y="1448"/>
              <a:chExt cx="240" cy="104"/>
            </a:xfrm>
          </p:grpSpPr>
          <p:sp>
            <p:nvSpPr>
              <p:cNvPr id="18573" name="Freeform 171"/>
              <p:cNvSpPr>
                <a:spLocks/>
              </p:cNvSpPr>
              <p:nvPr/>
            </p:nvSpPr>
            <p:spPr bwMode="auto">
              <a:xfrm>
                <a:off x="2480" y="1448"/>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74" name="Line 172"/>
              <p:cNvSpPr>
                <a:spLocks noChangeShapeType="1"/>
              </p:cNvSpPr>
              <p:nvPr/>
            </p:nvSpPr>
            <p:spPr bwMode="auto">
              <a:xfrm flipV="1">
                <a:off x="2560" y="1472"/>
                <a:ext cx="160" cy="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71" name="Rectangle 207"/>
            <p:cNvSpPr>
              <a:spLocks noChangeArrowheads="1"/>
            </p:cNvSpPr>
            <p:nvPr/>
          </p:nvSpPr>
          <p:spPr bwMode="auto">
            <a:xfrm>
              <a:off x="5092700" y="1905000"/>
              <a:ext cx="838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990000"/>
                  </a:solidFill>
                </a:rPr>
                <a:t>bonds </a:t>
              </a:r>
              <a:endParaRPr lang="en-US" altLang="en-US"/>
            </a:p>
          </p:txBody>
        </p:sp>
        <p:sp>
          <p:nvSpPr>
            <p:cNvPr id="18572" name="Rectangle 208"/>
            <p:cNvSpPr>
              <a:spLocks noChangeArrowheads="1"/>
            </p:cNvSpPr>
            <p:nvPr/>
          </p:nvSpPr>
          <p:spPr bwMode="auto">
            <a:xfrm>
              <a:off x="5092700" y="2235200"/>
              <a:ext cx="838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990000"/>
                  </a:solidFill>
                </a:rPr>
                <a:t>stretch</a:t>
              </a:r>
              <a:endParaRPr lang="en-US" altLang="en-US"/>
            </a:p>
          </p:txBody>
        </p:sp>
      </p:grpSp>
      <p:grpSp>
        <p:nvGrpSpPr>
          <p:cNvPr id="18438" name="Group 174"/>
          <p:cNvGrpSpPr>
            <a:grpSpLocks/>
          </p:cNvGrpSpPr>
          <p:nvPr/>
        </p:nvGrpSpPr>
        <p:grpSpPr bwMode="auto">
          <a:xfrm>
            <a:off x="812800" y="1143000"/>
            <a:ext cx="6845300" cy="2513013"/>
            <a:chOff x="812800" y="1143000"/>
            <a:chExt cx="6845300" cy="2513013"/>
          </a:xfrm>
        </p:grpSpPr>
        <p:sp>
          <p:nvSpPr>
            <p:cNvPr id="18511" name="Line 227"/>
            <p:cNvSpPr>
              <a:spLocks noChangeShapeType="1"/>
            </p:cNvSpPr>
            <p:nvPr/>
          </p:nvSpPr>
          <p:spPr bwMode="auto">
            <a:xfrm>
              <a:off x="812800" y="3656013"/>
              <a:ext cx="6845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512" name="Group 173"/>
            <p:cNvGrpSpPr>
              <a:grpSpLocks/>
            </p:cNvGrpSpPr>
            <p:nvPr/>
          </p:nvGrpSpPr>
          <p:grpSpPr bwMode="auto">
            <a:xfrm>
              <a:off x="1117600" y="1143000"/>
              <a:ext cx="1536700" cy="2513013"/>
              <a:chOff x="1117600" y="1143000"/>
              <a:chExt cx="1536700" cy="2513013"/>
            </a:xfrm>
          </p:grpSpPr>
          <p:sp>
            <p:nvSpPr>
              <p:cNvPr id="18513" name="Rectangle 4"/>
              <p:cNvSpPr>
                <a:spLocks noChangeArrowheads="1"/>
              </p:cNvSpPr>
              <p:nvPr/>
            </p:nvSpPr>
            <p:spPr bwMode="auto">
              <a:xfrm>
                <a:off x="1600200" y="1143000"/>
                <a:ext cx="1050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1. Initial</a:t>
                </a:r>
              </a:p>
            </p:txBody>
          </p:sp>
          <p:grpSp>
            <p:nvGrpSpPr>
              <p:cNvPr id="18514" name="Group 215"/>
              <p:cNvGrpSpPr>
                <a:grpSpLocks/>
              </p:cNvGrpSpPr>
              <p:nvPr/>
            </p:nvGrpSpPr>
            <p:grpSpPr bwMode="auto">
              <a:xfrm>
                <a:off x="1130300" y="1143000"/>
                <a:ext cx="508000" cy="127000"/>
                <a:chOff x="712" y="720"/>
                <a:chExt cx="320" cy="80"/>
              </a:xfrm>
            </p:grpSpPr>
            <p:sp>
              <p:nvSpPr>
                <p:cNvPr id="18548" name="Line 211"/>
                <p:cNvSpPr>
                  <a:spLocks noChangeShapeType="1"/>
                </p:cNvSpPr>
                <p:nvPr/>
              </p:nvSpPr>
              <p:spPr bwMode="auto">
                <a:xfrm flipV="1">
                  <a:off x="712" y="720"/>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9" name="Line 212"/>
                <p:cNvSpPr>
                  <a:spLocks noChangeShapeType="1"/>
                </p:cNvSpPr>
                <p:nvPr/>
              </p:nvSpPr>
              <p:spPr bwMode="auto">
                <a:xfrm flipV="1">
                  <a:off x="784" y="720"/>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0" name="Line 213"/>
                <p:cNvSpPr>
                  <a:spLocks noChangeShapeType="1"/>
                </p:cNvSpPr>
                <p:nvPr/>
              </p:nvSpPr>
              <p:spPr bwMode="auto">
                <a:xfrm flipV="1">
                  <a:off x="848" y="720"/>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1" name="Line 214"/>
                <p:cNvSpPr>
                  <a:spLocks noChangeShapeType="1"/>
                </p:cNvSpPr>
                <p:nvPr/>
              </p:nvSpPr>
              <p:spPr bwMode="auto">
                <a:xfrm flipV="1">
                  <a:off x="920" y="720"/>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15" name="Group 123"/>
              <p:cNvGrpSpPr>
                <a:grpSpLocks/>
              </p:cNvGrpSpPr>
              <p:nvPr/>
            </p:nvGrpSpPr>
            <p:grpSpPr bwMode="auto">
              <a:xfrm>
                <a:off x="1117600" y="1255713"/>
                <a:ext cx="1536700" cy="2400300"/>
                <a:chOff x="704" y="800"/>
                <a:chExt cx="968" cy="1512"/>
              </a:xfrm>
            </p:grpSpPr>
            <p:sp>
              <p:nvSpPr>
                <p:cNvPr id="18516" name="Rectangle 91"/>
                <p:cNvSpPr>
                  <a:spLocks noChangeArrowheads="1"/>
                </p:cNvSpPr>
                <p:nvPr/>
              </p:nvSpPr>
              <p:spPr bwMode="auto">
                <a:xfrm>
                  <a:off x="704" y="800"/>
                  <a:ext cx="216" cy="1512"/>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8517" name="Group 117"/>
                <p:cNvGrpSpPr>
                  <a:grpSpLocks/>
                </p:cNvGrpSpPr>
                <p:nvPr/>
              </p:nvGrpSpPr>
              <p:grpSpPr bwMode="auto">
                <a:xfrm>
                  <a:off x="1024" y="1144"/>
                  <a:ext cx="648" cy="648"/>
                  <a:chOff x="1024" y="1144"/>
                  <a:chExt cx="648" cy="648"/>
                </a:xfrm>
              </p:grpSpPr>
              <p:grpSp>
                <p:nvGrpSpPr>
                  <p:cNvPr id="18523" name="Group 96"/>
                  <p:cNvGrpSpPr>
                    <a:grpSpLocks/>
                  </p:cNvGrpSpPr>
                  <p:nvPr/>
                </p:nvGrpSpPr>
                <p:grpSpPr bwMode="auto">
                  <a:xfrm>
                    <a:off x="1024" y="1144"/>
                    <a:ext cx="576" cy="144"/>
                    <a:chOff x="1024" y="1144"/>
                    <a:chExt cx="576" cy="144"/>
                  </a:xfrm>
                </p:grpSpPr>
                <p:sp>
                  <p:nvSpPr>
                    <p:cNvPr id="18544" name="Oval 92"/>
                    <p:cNvSpPr>
                      <a:spLocks noChangeArrowheads="1"/>
                    </p:cNvSpPr>
                    <p:nvPr/>
                  </p:nvSpPr>
                  <p:spPr bwMode="auto">
                    <a:xfrm>
                      <a:off x="1024" y="114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5" name="Oval 93"/>
                    <p:cNvSpPr>
                      <a:spLocks noChangeArrowheads="1"/>
                    </p:cNvSpPr>
                    <p:nvPr/>
                  </p:nvSpPr>
                  <p:spPr bwMode="auto">
                    <a:xfrm>
                      <a:off x="1168" y="114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6" name="Oval 94"/>
                    <p:cNvSpPr>
                      <a:spLocks noChangeArrowheads="1"/>
                    </p:cNvSpPr>
                    <p:nvPr/>
                  </p:nvSpPr>
                  <p:spPr bwMode="auto">
                    <a:xfrm>
                      <a:off x="1312" y="114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7" name="Oval 95"/>
                    <p:cNvSpPr>
                      <a:spLocks noChangeArrowheads="1"/>
                    </p:cNvSpPr>
                    <p:nvPr/>
                  </p:nvSpPr>
                  <p:spPr bwMode="auto">
                    <a:xfrm>
                      <a:off x="1456" y="114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24" name="Group 101"/>
                  <p:cNvGrpSpPr>
                    <a:grpSpLocks/>
                  </p:cNvGrpSpPr>
                  <p:nvPr/>
                </p:nvGrpSpPr>
                <p:grpSpPr bwMode="auto">
                  <a:xfrm>
                    <a:off x="1096" y="1272"/>
                    <a:ext cx="576" cy="144"/>
                    <a:chOff x="1096" y="1272"/>
                    <a:chExt cx="576" cy="144"/>
                  </a:xfrm>
                </p:grpSpPr>
                <p:sp>
                  <p:nvSpPr>
                    <p:cNvPr id="18540" name="Oval 97"/>
                    <p:cNvSpPr>
                      <a:spLocks noChangeArrowheads="1"/>
                    </p:cNvSpPr>
                    <p:nvPr/>
                  </p:nvSpPr>
                  <p:spPr bwMode="auto">
                    <a:xfrm>
                      <a:off x="1096"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1" name="Oval 98"/>
                    <p:cNvSpPr>
                      <a:spLocks noChangeArrowheads="1"/>
                    </p:cNvSpPr>
                    <p:nvPr/>
                  </p:nvSpPr>
                  <p:spPr bwMode="auto">
                    <a:xfrm>
                      <a:off x="1240"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2" name="Oval 99"/>
                    <p:cNvSpPr>
                      <a:spLocks noChangeArrowheads="1"/>
                    </p:cNvSpPr>
                    <p:nvPr/>
                  </p:nvSpPr>
                  <p:spPr bwMode="auto">
                    <a:xfrm>
                      <a:off x="1384"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43" name="Oval 100"/>
                    <p:cNvSpPr>
                      <a:spLocks noChangeArrowheads="1"/>
                    </p:cNvSpPr>
                    <p:nvPr/>
                  </p:nvSpPr>
                  <p:spPr bwMode="auto">
                    <a:xfrm>
                      <a:off x="1528"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25" name="Group 106"/>
                  <p:cNvGrpSpPr>
                    <a:grpSpLocks/>
                  </p:cNvGrpSpPr>
                  <p:nvPr/>
                </p:nvGrpSpPr>
                <p:grpSpPr bwMode="auto">
                  <a:xfrm>
                    <a:off x="1024" y="1392"/>
                    <a:ext cx="576" cy="144"/>
                    <a:chOff x="1024" y="1392"/>
                    <a:chExt cx="576" cy="144"/>
                  </a:xfrm>
                </p:grpSpPr>
                <p:sp>
                  <p:nvSpPr>
                    <p:cNvPr id="18536" name="Oval 102"/>
                    <p:cNvSpPr>
                      <a:spLocks noChangeArrowheads="1"/>
                    </p:cNvSpPr>
                    <p:nvPr/>
                  </p:nvSpPr>
                  <p:spPr bwMode="auto">
                    <a:xfrm>
                      <a:off x="1024" y="13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7" name="Oval 103"/>
                    <p:cNvSpPr>
                      <a:spLocks noChangeArrowheads="1"/>
                    </p:cNvSpPr>
                    <p:nvPr/>
                  </p:nvSpPr>
                  <p:spPr bwMode="auto">
                    <a:xfrm>
                      <a:off x="1168" y="13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8" name="Oval 104"/>
                    <p:cNvSpPr>
                      <a:spLocks noChangeArrowheads="1"/>
                    </p:cNvSpPr>
                    <p:nvPr/>
                  </p:nvSpPr>
                  <p:spPr bwMode="auto">
                    <a:xfrm>
                      <a:off x="1312" y="13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9" name="Oval 105"/>
                    <p:cNvSpPr>
                      <a:spLocks noChangeArrowheads="1"/>
                    </p:cNvSpPr>
                    <p:nvPr/>
                  </p:nvSpPr>
                  <p:spPr bwMode="auto">
                    <a:xfrm>
                      <a:off x="1456" y="13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26" name="Group 111"/>
                  <p:cNvGrpSpPr>
                    <a:grpSpLocks/>
                  </p:cNvGrpSpPr>
                  <p:nvPr/>
                </p:nvGrpSpPr>
                <p:grpSpPr bwMode="auto">
                  <a:xfrm>
                    <a:off x="1096" y="1520"/>
                    <a:ext cx="576" cy="144"/>
                    <a:chOff x="1096" y="1520"/>
                    <a:chExt cx="576" cy="144"/>
                  </a:xfrm>
                </p:grpSpPr>
                <p:sp>
                  <p:nvSpPr>
                    <p:cNvPr id="18532" name="Oval 107"/>
                    <p:cNvSpPr>
                      <a:spLocks noChangeArrowheads="1"/>
                    </p:cNvSpPr>
                    <p:nvPr/>
                  </p:nvSpPr>
                  <p:spPr bwMode="auto">
                    <a:xfrm>
                      <a:off x="1096"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3" name="Oval 108"/>
                    <p:cNvSpPr>
                      <a:spLocks noChangeArrowheads="1"/>
                    </p:cNvSpPr>
                    <p:nvPr/>
                  </p:nvSpPr>
                  <p:spPr bwMode="auto">
                    <a:xfrm>
                      <a:off x="1240"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4" name="Oval 109"/>
                    <p:cNvSpPr>
                      <a:spLocks noChangeArrowheads="1"/>
                    </p:cNvSpPr>
                    <p:nvPr/>
                  </p:nvSpPr>
                  <p:spPr bwMode="auto">
                    <a:xfrm>
                      <a:off x="1384"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5" name="Oval 110"/>
                    <p:cNvSpPr>
                      <a:spLocks noChangeArrowheads="1"/>
                    </p:cNvSpPr>
                    <p:nvPr/>
                  </p:nvSpPr>
                  <p:spPr bwMode="auto">
                    <a:xfrm>
                      <a:off x="1528"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527" name="Group 116"/>
                  <p:cNvGrpSpPr>
                    <a:grpSpLocks/>
                  </p:cNvGrpSpPr>
                  <p:nvPr/>
                </p:nvGrpSpPr>
                <p:grpSpPr bwMode="auto">
                  <a:xfrm>
                    <a:off x="1024" y="1648"/>
                    <a:ext cx="576" cy="144"/>
                    <a:chOff x="1024" y="1648"/>
                    <a:chExt cx="576" cy="144"/>
                  </a:xfrm>
                </p:grpSpPr>
                <p:sp>
                  <p:nvSpPr>
                    <p:cNvPr id="18528" name="Oval 112"/>
                    <p:cNvSpPr>
                      <a:spLocks noChangeArrowheads="1"/>
                    </p:cNvSpPr>
                    <p:nvPr/>
                  </p:nvSpPr>
                  <p:spPr bwMode="auto">
                    <a:xfrm>
                      <a:off x="1024"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29" name="Oval 113"/>
                    <p:cNvSpPr>
                      <a:spLocks noChangeArrowheads="1"/>
                    </p:cNvSpPr>
                    <p:nvPr/>
                  </p:nvSpPr>
                  <p:spPr bwMode="auto">
                    <a:xfrm>
                      <a:off x="1168"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0" name="Oval 114"/>
                    <p:cNvSpPr>
                      <a:spLocks noChangeArrowheads="1"/>
                    </p:cNvSpPr>
                    <p:nvPr/>
                  </p:nvSpPr>
                  <p:spPr bwMode="auto">
                    <a:xfrm>
                      <a:off x="1312"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31" name="Oval 115"/>
                    <p:cNvSpPr>
                      <a:spLocks noChangeArrowheads="1"/>
                    </p:cNvSpPr>
                    <p:nvPr/>
                  </p:nvSpPr>
                  <p:spPr bwMode="auto">
                    <a:xfrm>
                      <a:off x="1456"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grpSp>
              <p:nvGrpSpPr>
                <p:cNvPr id="18518" name="Group 120"/>
                <p:cNvGrpSpPr>
                  <a:grpSpLocks/>
                </p:cNvGrpSpPr>
                <p:nvPr/>
              </p:nvGrpSpPr>
              <p:grpSpPr bwMode="auto">
                <a:xfrm>
                  <a:off x="896" y="1408"/>
                  <a:ext cx="240" cy="104"/>
                  <a:chOff x="896" y="1408"/>
                  <a:chExt cx="240" cy="104"/>
                </a:xfrm>
              </p:grpSpPr>
              <p:sp>
                <p:nvSpPr>
                  <p:cNvPr id="18521" name="Freeform 118"/>
                  <p:cNvSpPr>
                    <a:spLocks/>
                  </p:cNvSpPr>
                  <p:nvPr/>
                </p:nvSpPr>
                <p:spPr bwMode="auto">
                  <a:xfrm>
                    <a:off x="896" y="1408"/>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22" name="Line 119"/>
                  <p:cNvSpPr>
                    <a:spLocks noChangeShapeType="1"/>
                  </p:cNvSpPr>
                  <p:nvPr/>
                </p:nvSpPr>
                <p:spPr bwMode="auto">
                  <a:xfrm flipV="1">
                    <a:off x="976" y="1432"/>
                    <a:ext cx="160" cy="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19" name="Rectangle 121"/>
                <p:cNvSpPr>
                  <a:spLocks noChangeArrowheads="1"/>
                </p:cNvSpPr>
                <p:nvPr/>
              </p:nvSpPr>
              <p:spPr bwMode="auto">
                <a:xfrm>
                  <a:off x="804" y="1444"/>
                  <a:ext cx="112" cy="104"/>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20" name="Rectangle 122"/>
                <p:cNvSpPr>
                  <a:spLocks noChangeArrowheads="1"/>
                </p:cNvSpPr>
                <p:nvPr/>
              </p:nvSpPr>
              <p:spPr bwMode="auto">
                <a:xfrm>
                  <a:off x="1028" y="1140"/>
                  <a:ext cx="640" cy="648"/>
                </a:xfrm>
                <a:prstGeom prst="rect">
                  <a:avLst/>
                </a:prstGeom>
                <a:noFill/>
                <a:ln w="12700">
                  <a:solidFill>
                    <a:srgbClr val="66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grpSp>
      <p:grpSp>
        <p:nvGrpSpPr>
          <p:cNvPr id="25" name="Group 176"/>
          <p:cNvGrpSpPr>
            <a:grpSpLocks/>
          </p:cNvGrpSpPr>
          <p:nvPr/>
        </p:nvGrpSpPr>
        <p:grpSpPr bwMode="auto">
          <a:xfrm>
            <a:off x="6578600" y="1143000"/>
            <a:ext cx="1812925" cy="2511425"/>
            <a:chOff x="6578600" y="1143000"/>
            <a:chExt cx="1812925" cy="2511425"/>
          </a:xfrm>
        </p:grpSpPr>
        <p:sp>
          <p:nvSpPr>
            <p:cNvPr id="18470" name="Rectangle 6"/>
            <p:cNvSpPr>
              <a:spLocks noChangeArrowheads="1"/>
            </p:cNvSpPr>
            <p:nvPr/>
          </p:nvSpPr>
          <p:spPr bwMode="auto">
            <a:xfrm>
              <a:off x="7086600" y="1143000"/>
              <a:ext cx="1304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3. Unload</a:t>
              </a:r>
            </a:p>
          </p:txBody>
        </p:sp>
        <p:sp>
          <p:nvSpPr>
            <p:cNvPr id="18471" name="Rectangle 209"/>
            <p:cNvSpPr>
              <a:spLocks noChangeArrowheads="1"/>
            </p:cNvSpPr>
            <p:nvPr/>
          </p:nvSpPr>
          <p:spPr bwMode="auto">
            <a:xfrm>
              <a:off x="7073900" y="2806700"/>
              <a:ext cx="1117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770000"/>
                  </a:solidFill>
                </a:rPr>
                <a:t>return to </a:t>
              </a:r>
              <a:endParaRPr lang="en-US" altLang="en-US"/>
            </a:p>
          </p:txBody>
        </p:sp>
        <p:sp>
          <p:nvSpPr>
            <p:cNvPr id="18472" name="Rectangle 210"/>
            <p:cNvSpPr>
              <a:spLocks noChangeArrowheads="1"/>
            </p:cNvSpPr>
            <p:nvPr/>
          </p:nvSpPr>
          <p:spPr bwMode="auto">
            <a:xfrm>
              <a:off x="7073900" y="3136900"/>
              <a:ext cx="6365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770000"/>
                  </a:solidFill>
                </a:rPr>
                <a:t>initial</a:t>
              </a:r>
              <a:endParaRPr lang="en-US" altLang="en-US"/>
            </a:p>
          </p:txBody>
        </p:sp>
        <p:grpSp>
          <p:nvGrpSpPr>
            <p:cNvPr id="18473" name="Group 220"/>
            <p:cNvGrpSpPr>
              <a:grpSpLocks/>
            </p:cNvGrpSpPr>
            <p:nvPr/>
          </p:nvGrpSpPr>
          <p:grpSpPr bwMode="auto">
            <a:xfrm>
              <a:off x="6578600" y="1152525"/>
              <a:ext cx="508000" cy="114300"/>
              <a:chOff x="4136" y="728"/>
              <a:chExt cx="320" cy="72"/>
            </a:xfrm>
          </p:grpSpPr>
          <p:sp>
            <p:nvSpPr>
              <p:cNvPr id="18507" name="Line 216"/>
              <p:cNvSpPr>
                <a:spLocks noChangeShapeType="1"/>
              </p:cNvSpPr>
              <p:nvPr/>
            </p:nvSpPr>
            <p:spPr bwMode="auto">
              <a:xfrm flipV="1">
                <a:off x="4136" y="728"/>
                <a:ext cx="120"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217"/>
              <p:cNvSpPr>
                <a:spLocks noChangeShapeType="1"/>
              </p:cNvSpPr>
              <p:nvPr/>
            </p:nvSpPr>
            <p:spPr bwMode="auto">
              <a:xfrm flipV="1">
                <a:off x="4208" y="728"/>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218"/>
              <p:cNvSpPr>
                <a:spLocks noChangeShapeType="1"/>
              </p:cNvSpPr>
              <p:nvPr/>
            </p:nvSpPr>
            <p:spPr bwMode="auto">
              <a:xfrm flipV="1">
                <a:off x="4280" y="728"/>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219"/>
              <p:cNvSpPr>
                <a:spLocks noChangeShapeType="1"/>
              </p:cNvSpPr>
              <p:nvPr/>
            </p:nvSpPr>
            <p:spPr bwMode="auto">
              <a:xfrm flipV="1">
                <a:off x="4344" y="728"/>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74" name="Group 206"/>
            <p:cNvGrpSpPr>
              <a:grpSpLocks/>
            </p:cNvGrpSpPr>
            <p:nvPr/>
          </p:nvGrpSpPr>
          <p:grpSpPr bwMode="auto">
            <a:xfrm>
              <a:off x="6578600" y="1254125"/>
              <a:ext cx="1536700" cy="2400300"/>
              <a:chOff x="4144" y="808"/>
              <a:chExt cx="968" cy="1512"/>
            </a:xfrm>
          </p:grpSpPr>
          <p:sp>
            <p:nvSpPr>
              <p:cNvPr id="18475" name="Rectangle 174"/>
              <p:cNvSpPr>
                <a:spLocks noChangeArrowheads="1"/>
              </p:cNvSpPr>
              <p:nvPr/>
            </p:nvSpPr>
            <p:spPr bwMode="auto">
              <a:xfrm>
                <a:off x="4144" y="808"/>
                <a:ext cx="216" cy="1512"/>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8476" name="Group 200"/>
              <p:cNvGrpSpPr>
                <a:grpSpLocks/>
              </p:cNvGrpSpPr>
              <p:nvPr/>
            </p:nvGrpSpPr>
            <p:grpSpPr bwMode="auto">
              <a:xfrm>
                <a:off x="4464" y="1152"/>
                <a:ext cx="648" cy="640"/>
                <a:chOff x="4464" y="1152"/>
                <a:chExt cx="648" cy="640"/>
              </a:xfrm>
            </p:grpSpPr>
            <p:grpSp>
              <p:nvGrpSpPr>
                <p:cNvPr id="18482" name="Group 179"/>
                <p:cNvGrpSpPr>
                  <a:grpSpLocks/>
                </p:cNvGrpSpPr>
                <p:nvPr/>
              </p:nvGrpSpPr>
              <p:grpSpPr bwMode="auto">
                <a:xfrm>
                  <a:off x="4464" y="1152"/>
                  <a:ext cx="576" cy="144"/>
                  <a:chOff x="4464" y="1152"/>
                  <a:chExt cx="576" cy="144"/>
                </a:xfrm>
              </p:grpSpPr>
              <p:sp>
                <p:nvSpPr>
                  <p:cNvPr id="18503" name="Oval 175"/>
                  <p:cNvSpPr>
                    <a:spLocks noChangeArrowheads="1"/>
                  </p:cNvSpPr>
                  <p:nvPr/>
                </p:nvSpPr>
                <p:spPr bwMode="auto">
                  <a:xfrm>
                    <a:off x="4464" y="115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4" name="Oval 176"/>
                  <p:cNvSpPr>
                    <a:spLocks noChangeArrowheads="1"/>
                  </p:cNvSpPr>
                  <p:nvPr/>
                </p:nvSpPr>
                <p:spPr bwMode="auto">
                  <a:xfrm>
                    <a:off x="4608" y="115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5" name="Oval 177"/>
                  <p:cNvSpPr>
                    <a:spLocks noChangeArrowheads="1"/>
                  </p:cNvSpPr>
                  <p:nvPr/>
                </p:nvSpPr>
                <p:spPr bwMode="auto">
                  <a:xfrm>
                    <a:off x="4752" y="115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6" name="Oval 178"/>
                  <p:cNvSpPr>
                    <a:spLocks noChangeArrowheads="1"/>
                  </p:cNvSpPr>
                  <p:nvPr/>
                </p:nvSpPr>
                <p:spPr bwMode="auto">
                  <a:xfrm>
                    <a:off x="4896" y="115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483" name="Group 184"/>
                <p:cNvGrpSpPr>
                  <a:grpSpLocks/>
                </p:cNvGrpSpPr>
                <p:nvPr/>
              </p:nvGrpSpPr>
              <p:grpSpPr bwMode="auto">
                <a:xfrm>
                  <a:off x="4536" y="1272"/>
                  <a:ext cx="576" cy="144"/>
                  <a:chOff x="4536" y="1272"/>
                  <a:chExt cx="576" cy="144"/>
                </a:xfrm>
              </p:grpSpPr>
              <p:sp>
                <p:nvSpPr>
                  <p:cNvPr id="18499" name="Oval 180"/>
                  <p:cNvSpPr>
                    <a:spLocks noChangeArrowheads="1"/>
                  </p:cNvSpPr>
                  <p:nvPr/>
                </p:nvSpPr>
                <p:spPr bwMode="auto">
                  <a:xfrm>
                    <a:off x="4536"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0" name="Oval 181"/>
                  <p:cNvSpPr>
                    <a:spLocks noChangeArrowheads="1"/>
                  </p:cNvSpPr>
                  <p:nvPr/>
                </p:nvSpPr>
                <p:spPr bwMode="auto">
                  <a:xfrm>
                    <a:off x="4680"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1" name="Oval 182"/>
                  <p:cNvSpPr>
                    <a:spLocks noChangeArrowheads="1"/>
                  </p:cNvSpPr>
                  <p:nvPr/>
                </p:nvSpPr>
                <p:spPr bwMode="auto">
                  <a:xfrm>
                    <a:off x="4824"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502" name="Oval 183"/>
                  <p:cNvSpPr>
                    <a:spLocks noChangeArrowheads="1"/>
                  </p:cNvSpPr>
                  <p:nvPr/>
                </p:nvSpPr>
                <p:spPr bwMode="auto">
                  <a:xfrm>
                    <a:off x="4968" y="127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484" name="Group 189"/>
                <p:cNvGrpSpPr>
                  <a:grpSpLocks/>
                </p:cNvGrpSpPr>
                <p:nvPr/>
              </p:nvGrpSpPr>
              <p:grpSpPr bwMode="auto">
                <a:xfrm>
                  <a:off x="4464" y="1400"/>
                  <a:ext cx="576" cy="144"/>
                  <a:chOff x="4464" y="1400"/>
                  <a:chExt cx="576" cy="144"/>
                </a:xfrm>
              </p:grpSpPr>
              <p:sp>
                <p:nvSpPr>
                  <p:cNvPr id="18495" name="Oval 185"/>
                  <p:cNvSpPr>
                    <a:spLocks noChangeArrowheads="1"/>
                  </p:cNvSpPr>
                  <p:nvPr/>
                </p:nvSpPr>
                <p:spPr bwMode="auto">
                  <a:xfrm>
                    <a:off x="4464" y="140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6" name="Oval 186"/>
                  <p:cNvSpPr>
                    <a:spLocks noChangeArrowheads="1"/>
                  </p:cNvSpPr>
                  <p:nvPr/>
                </p:nvSpPr>
                <p:spPr bwMode="auto">
                  <a:xfrm>
                    <a:off x="4608" y="140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7" name="Oval 187"/>
                  <p:cNvSpPr>
                    <a:spLocks noChangeArrowheads="1"/>
                  </p:cNvSpPr>
                  <p:nvPr/>
                </p:nvSpPr>
                <p:spPr bwMode="auto">
                  <a:xfrm>
                    <a:off x="4752" y="140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8" name="Oval 188"/>
                  <p:cNvSpPr>
                    <a:spLocks noChangeArrowheads="1"/>
                  </p:cNvSpPr>
                  <p:nvPr/>
                </p:nvSpPr>
                <p:spPr bwMode="auto">
                  <a:xfrm>
                    <a:off x="4896" y="140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485" name="Group 194"/>
                <p:cNvGrpSpPr>
                  <a:grpSpLocks/>
                </p:cNvGrpSpPr>
                <p:nvPr/>
              </p:nvGrpSpPr>
              <p:grpSpPr bwMode="auto">
                <a:xfrm>
                  <a:off x="4536" y="1520"/>
                  <a:ext cx="576" cy="144"/>
                  <a:chOff x="4536" y="1520"/>
                  <a:chExt cx="576" cy="144"/>
                </a:xfrm>
              </p:grpSpPr>
              <p:sp>
                <p:nvSpPr>
                  <p:cNvPr id="18491" name="Oval 190"/>
                  <p:cNvSpPr>
                    <a:spLocks noChangeArrowheads="1"/>
                  </p:cNvSpPr>
                  <p:nvPr/>
                </p:nvSpPr>
                <p:spPr bwMode="auto">
                  <a:xfrm>
                    <a:off x="4536"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2" name="Oval 191"/>
                  <p:cNvSpPr>
                    <a:spLocks noChangeArrowheads="1"/>
                  </p:cNvSpPr>
                  <p:nvPr/>
                </p:nvSpPr>
                <p:spPr bwMode="auto">
                  <a:xfrm>
                    <a:off x="4680"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3" name="Oval 192"/>
                  <p:cNvSpPr>
                    <a:spLocks noChangeArrowheads="1"/>
                  </p:cNvSpPr>
                  <p:nvPr/>
                </p:nvSpPr>
                <p:spPr bwMode="auto">
                  <a:xfrm>
                    <a:off x="4824"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4" name="Oval 193"/>
                  <p:cNvSpPr>
                    <a:spLocks noChangeArrowheads="1"/>
                  </p:cNvSpPr>
                  <p:nvPr/>
                </p:nvSpPr>
                <p:spPr bwMode="auto">
                  <a:xfrm>
                    <a:off x="4968" y="152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8486" name="Group 199"/>
                <p:cNvGrpSpPr>
                  <a:grpSpLocks/>
                </p:cNvGrpSpPr>
                <p:nvPr/>
              </p:nvGrpSpPr>
              <p:grpSpPr bwMode="auto">
                <a:xfrm>
                  <a:off x="4464" y="1648"/>
                  <a:ext cx="576" cy="144"/>
                  <a:chOff x="4464" y="1648"/>
                  <a:chExt cx="576" cy="144"/>
                </a:xfrm>
              </p:grpSpPr>
              <p:sp>
                <p:nvSpPr>
                  <p:cNvPr id="18487" name="Oval 195"/>
                  <p:cNvSpPr>
                    <a:spLocks noChangeArrowheads="1"/>
                  </p:cNvSpPr>
                  <p:nvPr/>
                </p:nvSpPr>
                <p:spPr bwMode="auto">
                  <a:xfrm>
                    <a:off x="4464"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88" name="Oval 196"/>
                  <p:cNvSpPr>
                    <a:spLocks noChangeArrowheads="1"/>
                  </p:cNvSpPr>
                  <p:nvPr/>
                </p:nvSpPr>
                <p:spPr bwMode="auto">
                  <a:xfrm>
                    <a:off x="4608"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89" name="Oval 197"/>
                  <p:cNvSpPr>
                    <a:spLocks noChangeArrowheads="1"/>
                  </p:cNvSpPr>
                  <p:nvPr/>
                </p:nvSpPr>
                <p:spPr bwMode="auto">
                  <a:xfrm>
                    <a:off x="4752"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90" name="Oval 198"/>
                  <p:cNvSpPr>
                    <a:spLocks noChangeArrowheads="1"/>
                  </p:cNvSpPr>
                  <p:nvPr/>
                </p:nvSpPr>
                <p:spPr bwMode="auto">
                  <a:xfrm>
                    <a:off x="4896" y="164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grpSp>
            <p:nvGrpSpPr>
              <p:cNvPr id="18477" name="Group 203"/>
              <p:cNvGrpSpPr>
                <a:grpSpLocks/>
              </p:cNvGrpSpPr>
              <p:nvPr/>
            </p:nvGrpSpPr>
            <p:grpSpPr bwMode="auto">
              <a:xfrm>
                <a:off x="4336" y="1416"/>
                <a:ext cx="240" cy="104"/>
                <a:chOff x="4336" y="1416"/>
                <a:chExt cx="240" cy="104"/>
              </a:xfrm>
            </p:grpSpPr>
            <p:sp>
              <p:nvSpPr>
                <p:cNvPr id="18480" name="Freeform 201"/>
                <p:cNvSpPr>
                  <a:spLocks/>
                </p:cNvSpPr>
                <p:nvPr/>
              </p:nvSpPr>
              <p:spPr bwMode="auto">
                <a:xfrm>
                  <a:off x="4336" y="1416"/>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81" name="Line 202"/>
                <p:cNvSpPr>
                  <a:spLocks noChangeShapeType="1"/>
                </p:cNvSpPr>
                <p:nvPr/>
              </p:nvSpPr>
              <p:spPr bwMode="auto">
                <a:xfrm flipV="1">
                  <a:off x="4416" y="1440"/>
                  <a:ext cx="160" cy="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78" name="Rectangle 204"/>
              <p:cNvSpPr>
                <a:spLocks noChangeArrowheads="1"/>
              </p:cNvSpPr>
              <p:nvPr/>
            </p:nvSpPr>
            <p:spPr bwMode="auto">
              <a:xfrm>
                <a:off x="4244" y="1452"/>
                <a:ext cx="104" cy="96"/>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79" name="Rectangle 205"/>
              <p:cNvSpPr>
                <a:spLocks noChangeArrowheads="1"/>
              </p:cNvSpPr>
              <p:nvPr/>
            </p:nvSpPr>
            <p:spPr bwMode="auto">
              <a:xfrm>
                <a:off x="4468" y="1140"/>
                <a:ext cx="640" cy="656"/>
              </a:xfrm>
              <a:prstGeom prst="rect">
                <a:avLst/>
              </a:prstGeom>
              <a:noFill/>
              <a:ln w="12700">
                <a:solidFill>
                  <a:srgbClr val="66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sp>
        <p:nvSpPr>
          <p:cNvPr id="18440" name="Rectangle 237"/>
          <p:cNvSpPr>
            <a:spLocks noChangeArrowheads="1"/>
          </p:cNvSpPr>
          <p:nvPr/>
        </p:nvSpPr>
        <p:spPr bwMode="auto">
          <a:xfrm>
            <a:off x="4711700" y="4318000"/>
            <a:ext cx="21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sp>
        <p:nvSpPr>
          <p:cNvPr id="18441" name="Rectangle 241"/>
          <p:cNvSpPr>
            <a:spLocks noChangeArrowheads="1"/>
          </p:cNvSpPr>
          <p:nvPr/>
        </p:nvSpPr>
        <p:spPr bwMode="auto">
          <a:xfrm>
            <a:off x="6781800" y="5702300"/>
            <a:ext cx="1762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d</a:t>
            </a:r>
            <a:endParaRPr lang="en-US" altLang="en-US">
              <a:latin typeface="Times" charset="0"/>
            </a:endParaRPr>
          </a:p>
        </p:txBody>
      </p:sp>
      <p:grpSp>
        <p:nvGrpSpPr>
          <p:cNvPr id="18613" name="Group 193"/>
          <p:cNvGrpSpPr>
            <a:grpSpLocks/>
          </p:cNvGrpSpPr>
          <p:nvPr/>
        </p:nvGrpSpPr>
        <p:grpSpPr bwMode="auto">
          <a:xfrm>
            <a:off x="6108700" y="4445000"/>
            <a:ext cx="862013" cy="596900"/>
            <a:chOff x="6108700" y="4445000"/>
            <a:chExt cx="862013" cy="596900"/>
          </a:xfrm>
        </p:grpSpPr>
        <p:sp>
          <p:nvSpPr>
            <p:cNvPr id="18468" name="Rectangle 255"/>
            <p:cNvSpPr>
              <a:spLocks noChangeArrowheads="1"/>
            </p:cNvSpPr>
            <p:nvPr/>
          </p:nvSpPr>
          <p:spPr bwMode="auto">
            <a:xfrm>
              <a:off x="6108700" y="44450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660000"/>
                  </a:solidFill>
                </a:rPr>
                <a:t>Linear- </a:t>
              </a:r>
              <a:endParaRPr lang="en-US" altLang="en-US"/>
            </a:p>
          </p:txBody>
        </p:sp>
        <p:sp>
          <p:nvSpPr>
            <p:cNvPr id="18469" name="Rectangle 256"/>
            <p:cNvSpPr>
              <a:spLocks noChangeArrowheads="1"/>
            </p:cNvSpPr>
            <p:nvPr/>
          </p:nvSpPr>
          <p:spPr bwMode="auto">
            <a:xfrm>
              <a:off x="6108700" y="4737100"/>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660000"/>
                  </a:solidFill>
                </a:rPr>
                <a:t>elastic</a:t>
              </a:r>
              <a:endParaRPr lang="en-US" altLang="en-US"/>
            </a:p>
          </p:txBody>
        </p:sp>
      </p:grpSp>
      <p:grpSp>
        <p:nvGrpSpPr>
          <p:cNvPr id="18443" name="Group 233"/>
          <p:cNvGrpSpPr>
            <a:grpSpLocks/>
          </p:cNvGrpSpPr>
          <p:nvPr/>
        </p:nvGrpSpPr>
        <p:grpSpPr bwMode="auto">
          <a:xfrm>
            <a:off x="4965700" y="4445000"/>
            <a:ext cx="152400" cy="1536700"/>
            <a:chOff x="3128" y="2800"/>
            <a:chExt cx="96" cy="968"/>
          </a:xfrm>
        </p:grpSpPr>
        <p:sp>
          <p:nvSpPr>
            <p:cNvPr id="18466" name="Freeform 231"/>
            <p:cNvSpPr>
              <a:spLocks/>
            </p:cNvSpPr>
            <p:nvPr/>
          </p:nvSpPr>
          <p:spPr bwMode="auto">
            <a:xfrm>
              <a:off x="3128" y="2800"/>
              <a:ext cx="96" cy="104"/>
            </a:xfrm>
            <a:custGeom>
              <a:avLst/>
              <a:gdLst>
                <a:gd name="T0" fmla="*/ 48 w 96"/>
                <a:gd name="T1" fmla="*/ 0 h 104"/>
                <a:gd name="T2" fmla="*/ 96 w 96"/>
                <a:gd name="T3" fmla="*/ 104 h 104"/>
                <a:gd name="T4" fmla="*/ 48 w 96"/>
                <a:gd name="T5" fmla="*/ 72 h 104"/>
                <a:gd name="T6" fmla="*/ 0 w 96"/>
                <a:gd name="T7" fmla="*/ 104 h 104"/>
                <a:gd name="T8" fmla="*/ 48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67" name="Line 232"/>
            <p:cNvSpPr>
              <a:spLocks noChangeShapeType="1"/>
            </p:cNvSpPr>
            <p:nvPr/>
          </p:nvSpPr>
          <p:spPr bwMode="auto">
            <a:xfrm flipV="1">
              <a:off x="3176" y="2872"/>
              <a:ext cx="1" cy="89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44" name="Group 236"/>
          <p:cNvGrpSpPr>
            <a:grpSpLocks/>
          </p:cNvGrpSpPr>
          <p:nvPr/>
        </p:nvGrpSpPr>
        <p:grpSpPr bwMode="auto">
          <a:xfrm>
            <a:off x="5029200" y="5905500"/>
            <a:ext cx="1752600" cy="152400"/>
            <a:chOff x="3168" y="3720"/>
            <a:chExt cx="1104" cy="96"/>
          </a:xfrm>
        </p:grpSpPr>
        <p:sp>
          <p:nvSpPr>
            <p:cNvPr id="18464" name="Freeform 234"/>
            <p:cNvSpPr>
              <a:spLocks/>
            </p:cNvSpPr>
            <p:nvPr/>
          </p:nvSpPr>
          <p:spPr bwMode="auto">
            <a:xfrm>
              <a:off x="4168" y="3720"/>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65" name="Line 235"/>
            <p:cNvSpPr>
              <a:spLocks noChangeShapeType="1"/>
            </p:cNvSpPr>
            <p:nvPr/>
          </p:nvSpPr>
          <p:spPr bwMode="auto">
            <a:xfrm>
              <a:off x="3168" y="3768"/>
              <a:ext cx="103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616" name="Group 186"/>
          <p:cNvGrpSpPr>
            <a:grpSpLocks/>
          </p:cNvGrpSpPr>
          <p:nvPr/>
        </p:nvGrpSpPr>
        <p:grpSpPr bwMode="auto">
          <a:xfrm>
            <a:off x="5029200" y="4233863"/>
            <a:ext cx="1243013" cy="1757362"/>
            <a:chOff x="5029200" y="4233672"/>
            <a:chExt cx="1243584" cy="1757172"/>
          </a:xfrm>
        </p:grpSpPr>
        <p:grpSp>
          <p:nvGrpSpPr>
            <p:cNvPr id="18617" name="Group 240"/>
            <p:cNvGrpSpPr>
              <a:grpSpLocks/>
            </p:cNvGrpSpPr>
            <p:nvPr/>
          </p:nvGrpSpPr>
          <p:grpSpPr bwMode="auto">
            <a:xfrm>
              <a:off x="5047425" y="4737985"/>
              <a:ext cx="881063" cy="1231899"/>
              <a:chOff x="3168" y="2944"/>
              <a:chExt cx="584" cy="816"/>
            </a:xfrm>
            <a:solidFill>
              <a:srgbClr val="CC0000"/>
            </a:solidFill>
          </p:grpSpPr>
          <p:sp>
            <p:nvSpPr>
              <p:cNvPr id="190" name="Freeform 238"/>
              <p:cNvSpPr>
                <a:spLocks/>
              </p:cNvSpPr>
              <p:nvPr/>
            </p:nvSpPr>
            <p:spPr bwMode="auto">
              <a:xfrm>
                <a:off x="3640" y="2944"/>
                <a:ext cx="112" cy="128"/>
              </a:xfrm>
              <a:custGeom>
                <a:avLst/>
                <a:gdLst/>
                <a:ahLst/>
                <a:cxnLst>
                  <a:cxn ang="0">
                    <a:pos x="112" y="0"/>
                  </a:cxn>
                  <a:cxn ang="0">
                    <a:pos x="88" y="128"/>
                  </a:cxn>
                  <a:cxn ang="0">
                    <a:pos x="64" y="64"/>
                  </a:cxn>
                  <a:cxn ang="0">
                    <a:pos x="0" y="64"/>
                  </a:cxn>
                  <a:cxn ang="0">
                    <a:pos x="112" y="0"/>
                  </a:cxn>
                </a:cxnLst>
                <a:rect l="0" t="0" r="r" b="b"/>
                <a:pathLst>
                  <a:path w="112" h="128">
                    <a:moveTo>
                      <a:pt x="112" y="0"/>
                    </a:moveTo>
                    <a:lnTo>
                      <a:pt x="88" y="128"/>
                    </a:lnTo>
                    <a:lnTo>
                      <a:pt x="64" y="64"/>
                    </a:lnTo>
                    <a:lnTo>
                      <a:pt x="0" y="64"/>
                    </a:lnTo>
                    <a:lnTo>
                      <a:pt x="112" y="0"/>
                    </a:lnTo>
                    <a:close/>
                  </a:path>
                </a:pathLst>
              </a:custGeom>
              <a:grpFill/>
              <a:ln w="12700">
                <a:solidFill>
                  <a:srgbClr val="CC0000"/>
                </a:solidFill>
                <a:prstDash val="solid"/>
                <a:round/>
                <a:headEnd/>
                <a:tailEnd/>
              </a:ln>
            </p:spPr>
            <p:txBody>
              <a:bodyPr/>
              <a:lstStyle/>
              <a:p>
                <a:pPr>
                  <a:defRPr/>
                </a:pPr>
                <a:endParaRPr lang="en-US">
                  <a:ea typeface="+mn-ea"/>
                </a:endParaRPr>
              </a:p>
            </p:txBody>
          </p:sp>
          <p:sp>
            <p:nvSpPr>
              <p:cNvPr id="191" name="Line 239"/>
              <p:cNvSpPr>
                <a:spLocks noChangeShapeType="1"/>
              </p:cNvSpPr>
              <p:nvPr/>
            </p:nvSpPr>
            <p:spPr bwMode="auto">
              <a:xfrm flipV="1">
                <a:off x="3168" y="3008"/>
                <a:ext cx="536" cy="752"/>
              </a:xfrm>
              <a:prstGeom prst="line">
                <a:avLst/>
              </a:prstGeom>
              <a:grpFill/>
              <a:ln w="50800">
                <a:solidFill>
                  <a:srgbClr val="CC0000"/>
                </a:solidFill>
                <a:round/>
                <a:headEnd/>
                <a:tailEnd/>
              </a:ln>
            </p:spPr>
            <p:txBody>
              <a:bodyPr/>
              <a:lstStyle/>
              <a:p>
                <a:pPr>
                  <a:defRPr/>
                </a:pPr>
                <a:endParaRPr lang="en-US">
                  <a:ea typeface="+mn-ea"/>
                </a:endParaRPr>
              </a:p>
            </p:txBody>
          </p:sp>
        </p:grpSp>
        <p:cxnSp>
          <p:nvCxnSpPr>
            <p:cNvPr id="18463" name="Straight Connector 188"/>
            <p:cNvCxnSpPr>
              <a:cxnSpLocks noChangeShapeType="1"/>
            </p:cNvCxnSpPr>
            <p:nvPr/>
          </p:nvCxnSpPr>
          <p:spPr bwMode="auto">
            <a:xfrm rot="5400000" flipH="1" flipV="1">
              <a:off x="4772406" y="4490466"/>
              <a:ext cx="1757172" cy="12435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18618" name="Group 191"/>
          <p:cNvGrpSpPr>
            <a:grpSpLocks/>
          </p:cNvGrpSpPr>
          <p:nvPr/>
        </p:nvGrpSpPr>
        <p:grpSpPr bwMode="auto">
          <a:xfrm>
            <a:off x="5057775" y="5168900"/>
            <a:ext cx="3306763" cy="800100"/>
            <a:chOff x="5057775" y="5168900"/>
            <a:chExt cx="3306763" cy="800100"/>
          </a:xfrm>
        </p:grpSpPr>
        <p:grpSp>
          <p:nvGrpSpPr>
            <p:cNvPr id="18450" name="Group 251"/>
            <p:cNvGrpSpPr>
              <a:grpSpLocks/>
            </p:cNvGrpSpPr>
            <p:nvPr/>
          </p:nvGrpSpPr>
          <p:grpSpPr bwMode="auto">
            <a:xfrm>
              <a:off x="5057775" y="5168900"/>
              <a:ext cx="1981200" cy="800100"/>
              <a:chOff x="3180" y="3256"/>
              <a:chExt cx="1248" cy="504"/>
            </a:xfrm>
          </p:grpSpPr>
          <p:grpSp>
            <p:nvGrpSpPr>
              <p:cNvPr id="18453" name="Group 247"/>
              <p:cNvGrpSpPr>
                <a:grpSpLocks/>
              </p:cNvGrpSpPr>
              <p:nvPr/>
            </p:nvGrpSpPr>
            <p:grpSpPr bwMode="auto">
              <a:xfrm>
                <a:off x="3180" y="3256"/>
                <a:ext cx="1248" cy="504"/>
                <a:chOff x="3180" y="3256"/>
                <a:chExt cx="1248" cy="504"/>
              </a:xfrm>
            </p:grpSpPr>
            <p:sp>
              <p:nvSpPr>
                <p:cNvPr id="18457" name="Arc 242"/>
                <p:cNvSpPr>
                  <a:spLocks/>
                </p:cNvSpPr>
                <p:nvPr/>
              </p:nvSpPr>
              <p:spPr bwMode="auto">
                <a:xfrm>
                  <a:off x="3180" y="3508"/>
                  <a:ext cx="624"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2"/>
                        <a:pt x="9606" y="58"/>
                        <a:pt x="21494" y="0"/>
                      </a:cubicBezTo>
                    </a:path>
                    <a:path w="21600" h="21600" stroke="0" extrusionOk="0">
                      <a:moveTo>
                        <a:pt x="0" y="21600"/>
                      </a:moveTo>
                      <a:cubicBezTo>
                        <a:pt x="0" y="9712"/>
                        <a:pt x="9606" y="58"/>
                        <a:pt x="21494" y="0"/>
                      </a:cubicBezTo>
                      <a:lnTo>
                        <a:pt x="21600" y="21600"/>
                      </a:lnTo>
                      <a:close/>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58" name="Arc 243"/>
                <p:cNvSpPr>
                  <a:spLocks/>
                </p:cNvSpPr>
                <p:nvPr/>
              </p:nvSpPr>
              <p:spPr bwMode="auto">
                <a:xfrm>
                  <a:off x="3801" y="3256"/>
                  <a:ext cx="627" cy="252"/>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21706" y="0"/>
                      </a:moveTo>
                      <a:cubicBezTo>
                        <a:pt x="21706" y="11929"/>
                        <a:pt x="12035" y="21600"/>
                        <a:pt x="106" y="21600"/>
                      </a:cubicBezTo>
                      <a:cubicBezTo>
                        <a:pt x="70" y="21600"/>
                        <a:pt x="35" y="21599"/>
                        <a:pt x="0" y="21599"/>
                      </a:cubicBezTo>
                    </a:path>
                    <a:path w="21706" h="21600" stroke="0" extrusionOk="0">
                      <a:moveTo>
                        <a:pt x="21706" y="0"/>
                      </a:moveTo>
                      <a:cubicBezTo>
                        <a:pt x="21706" y="11929"/>
                        <a:pt x="12035" y="21600"/>
                        <a:pt x="106" y="21600"/>
                      </a:cubicBezTo>
                      <a:cubicBezTo>
                        <a:pt x="70" y="21600"/>
                        <a:pt x="35" y="21599"/>
                        <a:pt x="0" y="21599"/>
                      </a:cubicBezTo>
                      <a:lnTo>
                        <a:pt x="106" y="0"/>
                      </a:lnTo>
                      <a:close/>
                    </a:path>
                  </a:pathLst>
                </a:custGeom>
                <a:noFill/>
                <a:ln w="3810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18459" name="Group 246"/>
                <p:cNvGrpSpPr>
                  <a:grpSpLocks/>
                </p:cNvGrpSpPr>
                <p:nvPr/>
              </p:nvGrpSpPr>
              <p:grpSpPr bwMode="auto">
                <a:xfrm>
                  <a:off x="4080" y="3424"/>
                  <a:ext cx="176" cy="88"/>
                  <a:chOff x="4080" y="3424"/>
                  <a:chExt cx="176" cy="88"/>
                </a:xfrm>
              </p:grpSpPr>
              <p:sp>
                <p:nvSpPr>
                  <p:cNvPr id="18460" name="Freeform 244"/>
                  <p:cNvSpPr>
                    <a:spLocks/>
                  </p:cNvSpPr>
                  <p:nvPr/>
                </p:nvSpPr>
                <p:spPr bwMode="auto">
                  <a:xfrm>
                    <a:off x="4144" y="3424"/>
                    <a:ext cx="112" cy="88"/>
                  </a:xfrm>
                  <a:custGeom>
                    <a:avLst/>
                    <a:gdLst>
                      <a:gd name="T0" fmla="*/ 112 w 112"/>
                      <a:gd name="T1" fmla="*/ 16 h 88"/>
                      <a:gd name="T2" fmla="*/ 24 w 112"/>
                      <a:gd name="T3" fmla="*/ 88 h 88"/>
                      <a:gd name="T4" fmla="*/ 40 w 112"/>
                      <a:gd name="T5" fmla="*/ 32 h 88"/>
                      <a:gd name="T6" fmla="*/ 0 w 112"/>
                      <a:gd name="T7" fmla="*/ 0 h 88"/>
                      <a:gd name="T8" fmla="*/ 112 w 112"/>
                      <a:gd name="T9" fmla="*/ 16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16"/>
                        </a:moveTo>
                        <a:lnTo>
                          <a:pt x="24" y="88"/>
                        </a:lnTo>
                        <a:lnTo>
                          <a:pt x="40" y="32"/>
                        </a:lnTo>
                        <a:lnTo>
                          <a:pt x="0" y="0"/>
                        </a:lnTo>
                        <a:lnTo>
                          <a:pt x="112" y="16"/>
                        </a:lnTo>
                        <a:close/>
                      </a:path>
                    </a:pathLst>
                  </a:custGeom>
                  <a:solidFill>
                    <a:srgbClr val="006600"/>
                  </a:solidFill>
                  <a:ln w="12700">
                    <a:solidFill>
                      <a:srgbClr val="0066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61" name="Line 245"/>
                  <p:cNvSpPr>
                    <a:spLocks noChangeShapeType="1"/>
                  </p:cNvSpPr>
                  <p:nvPr/>
                </p:nvSpPr>
                <p:spPr bwMode="auto">
                  <a:xfrm flipV="1">
                    <a:off x="4080" y="3456"/>
                    <a:ext cx="104" cy="32"/>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454" name="Group 250"/>
              <p:cNvGrpSpPr>
                <a:grpSpLocks/>
              </p:cNvGrpSpPr>
              <p:nvPr/>
            </p:nvGrpSpPr>
            <p:grpSpPr bwMode="auto">
              <a:xfrm>
                <a:off x="3376" y="3512"/>
                <a:ext cx="176" cy="88"/>
                <a:chOff x="3376" y="3512"/>
                <a:chExt cx="176" cy="88"/>
              </a:xfrm>
            </p:grpSpPr>
            <p:sp>
              <p:nvSpPr>
                <p:cNvPr id="18455" name="Freeform 248"/>
                <p:cNvSpPr>
                  <a:spLocks/>
                </p:cNvSpPr>
                <p:nvPr/>
              </p:nvSpPr>
              <p:spPr bwMode="auto">
                <a:xfrm>
                  <a:off x="3376" y="3512"/>
                  <a:ext cx="112" cy="88"/>
                </a:xfrm>
                <a:custGeom>
                  <a:avLst/>
                  <a:gdLst>
                    <a:gd name="T0" fmla="*/ 0 w 112"/>
                    <a:gd name="T1" fmla="*/ 72 h 88"/>
                    <a:gd name="T2" fmla="*/ 88 w 112"/>
                    <a:gd name="T3" fmla="*/ 0 h 88"/>
                    <a:gd name="T4" fmla="*/ 72 w 112"/>
                    <a:gd name="T5" fmla="*/ 56 h 88"/>
                    <a:gd name="T6" fmla="*/ 112 w 112"/>
                    <a:gd name="T7" fmla="*/ 88 h 88"/>
                    <a:gd name="T8" fmla="*/ 0 w 112"/>
                    <a:gd name="T9" fmla="*/ 72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72"/>
                      </a:moveTo>
                      <a:lnTo>
                        <a:pt x="88" y="0"/>
                      </a:lnTo>
                      <a:lnTo>
                        <a:pt x="72" y="56"/>
                      </a:lnTo>
                      <a:lnTo>
                        <a:pt x="112" y="88"/>
                      </a:lnTo>
                      <a:lnTo>
                        <a:pt x="0" y="72"/>
                      </a:lnTo>
                      <a:close/>
                    </a:path>
                  </a:pathLst>
                </a:custGeom>
                <a:solidFill>
                  <a:srgbClr val="006600"/>
                </a:solidFill>
                <a:ln w="12700">
                  <a:solidFill>
                    <a:srgbClr val="0066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56" name="Line 249"/>
                <p:cNvSpPr>
                  <a:spLocks noChangeShapeType="1"/>
                </p:cNvSpPr>
                <p:nvPr/>
              </p:nvSpPr>
              <p:spPr bwMode="auto">
                <a:xfrm flipV="1">
                  <a:off x="3448" y="3536"/>
                  <a:ext cx="104" cy="32"/>
                </a:xfrm>
                <a:prstGeom prst="line">
                  <a:avLst/>
                </a:prstGeom>
                <a:noFill/>
                <a:ln w="254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451" name="Rectangle 257"/>
            <p:cNvSpPr>
              <a:spLocks noChangeArrowheads="1"/>
            </p:cNvSpPr>
            <p:nvPr/>
          </p:nvSpPr>
          <p:spPr bwMode="auto">
            <a:xfrm>
              <a:off x="7023100" y="5219700"/>
              <a:ext cx="1341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6600"/>
                  </a:solidFill>
                </a:rPr>
                <a:t>Non-Linear-</a:t>
              </a:r>
              <a:endParaRPr lang="en-US" altLang="en-US"/>
            </a:p>
          </p:txBody>
        </p:sp>
        <p:sp>
          <p:nvSpPr>
            <p:cNvPr id="18452" name="Rectangle 258"/>
            <p:cNvSpPr>
              <a:spLocks noChangeArrowheads="1"/>
            </p:cNvSpPr>
            <p:nvPr/>
          </p:nvSpPr>
          <p:spPr bwMode="auto">
            <a:xfrm>
              <a:off x="7023100" y="5511800"/>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6600"/>
                  </a:solidFill>
                </a:rPr>
                <a:t>elastic</a:t>
              </a:r>
              <a:endParaRPr lang="en-US" altLang="en-US"/>
            </a:p>
          </p:txBody>
        </p:sp>
      </p:grpSp>
      <p:grpSp>
        <p:nvGrpSpPr>
          <p:cNvPr id="18623" name="Group 185"/>
          <p:cNvGrpSpPr>
            <a:grpSpLocks/>
          </p:cNvGrpSpPr>
          <p:nvPr/>
        </p:nvGrpSpPr>
        <p:grpSpPr bwMode="auto">
          <a:xfrm>
            <a:off x="5029200" y="4229100"/>
            <a:ext cx="1250950" cy="1752600"/>
            <a:chOff x="5029200" y="4229100"/>
            <a:chExt cx="1250188" cy="1752601"/>
          </a:xfrm>
        </p:grpSpPr>
        <p:grpSp>
          <p:nvGrpSpPr>
            <p:cNvPr id="217312" name="Group 254"/>
            <p:cNvGrpSpPr>
              <a:grpSpLocks/>
            </p:cNvGrpSpPr>
            <p:nvPr/>
          </p:nvGrpSpPr>
          <p:grpSpPr bwMode="auto">
            <a:xfrm>
              <a:off x="5352288" y="4229100"/>
              <a:ext cx="927100" cy="1308100"/>
              <a:chOff x="3360" y="2664"/>
              <a:chExt cx="584" cy="824"/>
            </a:xfrm>
            <a:solidFill>
              <a:srgbClr val="660000"/>
            </a:solidFill>
          </p:grpSpPr>
          <p:sp>
            <p:nvSpPr>
              <p:cNvPr id="217340" name="Freeform 252"/>
              <p:cNvSpPr>
                <a:spLocks/>
              </p:cNvSpPr>
              <p:nvPr/>
            </p:nvSpPr>
            <p:spPr bwMode="auto">
              <a:xfrm>
                <a:off x="3360" y="3360"/>
                <a:ext cx="112" cy="128"/>
              </a:xfrm>
              <a:custGeom>
                <a:avLst/>
                <a:gdLst/>
                <a:ahLst/>
                <a:cxnLst>
                  <a:cxn ang="0">
                    <a:pos x="0" y="128"/>
                  </a:cxn>
                  <a:cxn ang="0">
                    <a:pos x="24" y="0"/>
                  </a:cxn>
                  <a:cxn ang="0">
                    <a:pos x="48" y="64"/>
                  </a:cxn>
                  <a:cxn ang="0">
                    <a:pos x="112" y="64"/>
                  </a:cxn>
                  <a:cxn ang="0">
                    <a:pos x="0" y="128"/>
                  </a:cxn>
                </a:cxnLst>
                <a:rect l="0" t="0" r="r" b="b"/>
                <a:pathLst>
                  <a:path w="112" h="128">
                    <a:moveTo>
                      <a:pt x="0" y="128"/>
                    </a:moveTo>
                    <a:lnTo>
                      <a:pt x="24" y="0"/>
                    </a:lnTo>
                    <a:lnTo>
                      <a:pt x="48" y="64"/>
                    </a:lnTo>
                    <a:lnTo>
                      <a:pt x="112" y="64"/>
                    </a:lnTo>
                    <a:lnTo>
                      <a:pt x="0" y="128"/>
                    </a:lnTo>
                    <a:close/>
                  </a:path>
                </a:pathLst>
              </a:custGeom>
              <a:grpFill/>
              <a:ln w="12700">
                <a:solidFill>
                  <a:srgbClr val="660000"/>
                </a:solidFill>
                <a:prstDash val="solid"/>
                <a:round/>
                <a:headEnd/>
                <a:tailEnd/>
              </a:ln>
            </p:spPr>
            <p:txBody>
              <a:bodyPr/>
              <a:lstStyle/>
              <a:p>
                <a:pPr>
                  <a:defRPr/>
                </a:pPr>
                <a:endParaRPr lang="en-US">
                  <a:ea typeface="+mn-ea"/>
                </a:endParaRPr>
              </a:p>
            </p:txBody>
          </p:sp>
          <p:sp>
            <p:nvSpPr>
              <p:cNvPr id="217341" name="Line 253"/>
              <p:cNvSpPr>
                <a:spLocks noChangeShapeType="1"/>
              </p:cNvSpPr>
              <p:nvPr/>
            </p:nvSpPr>
            <p:spPr bwMode="auto">
              <a:xfrm flipV="1">
                <a:off x="3408" y="2664"/>
                <a:ext cx="536" cy="760"/>
              </a:xfrm>
              <a:prstGeom prst="line">
                <a:avLst/>
              </a:prstGeom>
              <a:grpFill/>
              <a:ln w="50800">
                <a:solidFill>
                  <a:srgbClr val="660000"/>
                </a:solidFill>
                <a:round/>
                <a:headEnd/>
                <a:tailEnd/>
              </a:ln>
            </p:spPr>
            <p:txBody>
              <a:bodyPr/>
              <a:lstStyle/>
              <a:p>
                <a:pPr>
                  <a:defRPr/>
                </a:pPr>
                <a:endParaRPr lang="en-US">
                  <a:ea typeface="+mn-ea"/>
                </a:endParaRPr>
              </a:p>
            </p:txBody>
          </p:sp>
        </p:grpSp>
        <p:cxnSp>
          <p:nvCxnSpPr>
            <p:cNvPr id="18449" name="Straight Connector 184"/>
            <p:cNvCxnSpPr>
              <a:cxnSpLocks noChangeShapeType="1"/>
              <a:endCxn id="18465" idx="0"/>
            </p:cNvCxnSpPr>
            <p:nvPr/>
          </p:nvCxnSpPr>
          <p:spPr bwMode="auto">
            <a:xfrm rot="5400000">
              <a:off x="4927023" y="5339196"/>
              <a:ext cx="744682" cy="540327"/>
            </a:xfrm>
            <a:prstGeom prst="line">
              <a:avLst/>
            </a:prstGeom>
            <a:noFill/>
            <a:ln w="41275">
              <a:solidFill>
                <a:srgbClr val="660000"/>
              </a:solidFill>
              <a:round/>
              <a:headEnd/>
              <a:tailEnd/>
            </a:ln>
            <a:extLst>
              <a:ext uri="{909E8E84-426E-40DD-AFC4-6F175D3DCCD1}">
                <a14:hiddenFill xmlns:a14="http://schemas.microsoft.com/office/drawing/2010/main">
                  <a:noFill/>
                </a14:hiddenFill>
              </a:ext>
            </a:ex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8616"/>
                                        </p:tgtEl>
                                        <p:attrNameLst>
                                          <p:attrName>style.visibility</p:attrName>
                                        </p:attrNameLst>
                                      </p:cBhvr>
                                      <p:to>
                                        <p:strVal val="visible"/>
                                      </p:to>
                                    </p:set>
                                    <p:animEffect transition="in" filter="wipe(down)">
                                      <p:cBhvr>
                                        <p:cTn id="10" dur="1000"/>
                                        <p:tgtEl>
                                          <p:spTgt spid="18616"/>
                                        </p:tgtEl>
                                      </p:cBhvr>
                                    </p:animEffect>
                                  </p:childTnLst>
                                </p:cTn>
                              </p:par>
                              <p:par>
                                <p:cTn id="11" presetID="10" presetClass="entr" presetSubtype="0" fill="hold" nodeType="withEffect">
                                  <p:stCondLst>
                                    <p:cond delay="0"/>
                                  </p:stCondLst>
                                  <p:childTnLst>
                                    <p:set>
                                      <p:cBhvr>
                                        <p:cTn id="12" dur="1" fill="hold">
                                          <p:stCondLst>
                                            <p:cond delay="0"/>
                                          </p:stCondLst>
                                        </p:cTn>
                                        <p:tgtEl>
                                          <p:spTgt spid="18613"/>
                                        </p:tgtEl>
                                        <p:attrNameLst>
                                          <p:attrName>style.visibility</p:attrName>
                                        </p:attrNameLst>
                                      </p:cBhvr>
                                      <p:to>
                                        <p:strVal val="visible"/>
                                      </p:to>
                                    </p:set>
                                    <p:animEffect transition="in" filter="fade">
                                      <p:cBhvr>
                                        <p:cTn id="13" dur="1000"/>
                                        <p:tgtEl>
                                          <p:spTgt spid="186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1000"/>
                                        <p:tgtEl>
                                          <p:spTgt spid="25"/>
                                        </p:tgtEl>
                                      </p:cBhvr>
                                    </p:animEffect>
                                  </p:childTnLst>
                                </p:cTn>
                              </p:par>
                              <p:par>
                                <p:cTn id="19" presetID="22" presetClass="entr" presetSubtype="1" fill="hold" nodeType="withEffect">
                                  <p:stCondLst>
                                    <p:cond delay="0"/>
                                  </p:stCondLst>
                                  <p:childTnLst>
                                    <p:set>
                                      <p:cBhvr>
                                        <p:cTn id="20" dur="1" fill="hold">
                                          <p:stCondLst>
                                            <p:cond delay="0"/>
                                          </p:stCondLst>
                                        </p:cTn>
                                        <p:tgtEl>
                                          <p:spTgt spid="18623"/>
                                        </p:tgtEl>
                                        <p:attrNameLst>
                                          <p:attrName>style.visibility</p:attrName>
                                        </p:attrNameLst>
                                      </p:cBhvr>
                                      <p:to>
                                        <p:strVal val="visible"/>
                                      </p:to>
                                    </p:set>
                                    <p:animEffect transition="in" filter="wipe(up)">
                                      <p:cBhvr>
                                        <p:cTn id="21" dur="1000"/>
                                        <p:tgtEl>
                                          <p:spTgt spid="18623"/>
                                        </p:tgtEl>
                                      </p:cBhvr>
                                    </p:animEffect>
                                  </p:childTnLst>
                                </p:cTn>
                              </p:par>
                              <p:par>
                                <p:cTn id="22" presetID="10" presetClass="exit" presetSubtype="0" fill="hold" nodeType="withEffect">
                                  <p:stCondLst>
                                    <p:cond delay="0"/>
                                  </p:stCondLst>
                                  <p:childTnLst>
                                    <p:animEffect transition="out" filter="fade">
                                      <p:cBhvr>
                                        <p:cTn id="23" dur="2000"/>
                                        <p:tgtEl>
                                          <p:spTgt spid="18616"/>
                                        </p:tgtEl>
                                      </p:cBhvr>
                                    </p:animEffect>
                                    <p:set>
                                      <p:cBhvr>
                                        <p:cTn id="24" dur="1" fill="hold">
                                          <p:stCondLst>
                                            <p:cond delay="1999"/>
                                          </p:stCondLst>
                                        </p:cTn>
                                        <p:tgtEl>
                                          <p:spTgt spid="1861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8618"/>
                                        </p:tgtEl>
                                        <p:attrNameLst>
                                          <p:attrName>style.visibility</p:attrName>
                                        </p:attrNameLst>
                                      </p:cBhvr>
                                      <p:to>
                                        <p:strVal val="visible"/>
                                      </p:to>
                                    </p:set>
                                    <p:animEffect transition="in" filter="fade">
                                      <p:cBhvr>
                                        <p:cTn id="29" dur="2000"/>
                                        <p:tgtEl>
                                          <p:spTgt spid="1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9EE9388-E0FD-4EED-8463-CAD83B2D0856}" type="slidenum">
              <a:rPr lang="en-US" altLang="en-US" sz="1200"/>
              <a:pPr/>
              <a:t>20</a:t>
            </a:fld>
            <a:endParaRPr lang="en-US" altLang="en-US" sz="1200"/>
          </a:p>
        </p:txBody>
      </p:sp>
      <p:sp>
        <p:nvSpPr>
          <p:cNvPr id="51203" name="Rectangle 5"/>
          <p:cNvSpPr>
            <a:spLocks noChangeArrowheads="1"/>
          </p:cNvSpPr>
          <p:nvPr/>
        </p:nvSpPr>
        <p:spPr bwMode="auto">
          <a:xfrm>
            <a:off x="6096000" y="2913063"/>
            <a:ext cx="2725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Room temperature</a:t>
            </a:r>
            <a:br>
              <a:rPr lang="en-US" altLang="en-US"/>
            </a:br>
            <a:r>
              <a:rPr lang="en-US" altLang="en-US"/>
              <a:t>   values</a:t>
            </a:r>
          </a:p>
        </p:txBody>
      </p:sp>
      <p:sp>
        <p:nvSpPr>
          <p:cNvPr id="51204" name="Rectangle 7"/>
          <p:cNvSpPr>
            <a:spLocks noChangeArrowheads="1"/>
          </p:cNvSpPr>
          <p:nvPr/>
        </p:nvSpPr>
        <p:spPr bwMode="auto">
          <a:xfrm>
            <a:off x="5997575" y="3937000"/>
            <a:ext cx="241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Based on data in Table B.4,</a:t>
            </a:r>
          </a:p>
          <a:p>
            <a:r>
              <a:rPr lang="en-US" altLang="en-US" sz="1400" i="1"/>
              <a:t>Callister </a:t>
            </a:r>
            <a:r>
              <a:rPr lang="en-US" altLang="en-US" sz="1400" i="1">
                <a:solidFill>
                  <a:srgbClr val="000000"/>
                </a:solidFill>
              </a:rPr>
              <a:t>&amp; Rethwisch 8e.</a:t>
            </a:r>
            <a:r>
              <a:rPr lang="en-US" altLang="en-US" sz="1200">
                <a:solidFill>
                  <a:srgbClr val="000000"/>
                </a:solidFill>
              </a:rPr>
              <a:t> </a:t>
            </a:r>
          </a:p>
          <a:p>
            <a:r>
              <a:rPr lang="en-US" altLang="en-US" sz="1400">
                <a:solidFill>
                  <a:schemeClr val="tx2"/>
                </a:solidFill>
              </a:rPr>
              <a:t>a     = annealed</a:t>
            </a:r>
          </a:p>
          <a:p>
            <a:r>
              <a:rPr lang="en-US" altLang="en-US" sz="1400">
                <a:solidFill>
                  <a:schemeClr val="tx2"/>
                </a:solidFill>
              </a:rPr>
              <a:t>hr   = hot rolled</a:t>
            </a:r>
          </a:p>
          <a:p>
            <a:r>
              <a:rPr lang="en-US" altLang="en-US" sz="1400">
                <a:solidFill>
                  <a:schemeClr val="tx2"/>
                </a:solidFill>
              </a:rPr>
              <a:t>ag  = aged</a:t>
            </a:r>
          </a:p>
          <a:p>
            <a:r>
              <a:rPr lang="en-US" altLang="en-US" sz="1400">
                <a:solidFill>
                  <a:schemeClr val="tx2"/>
                </a:solidFill>
              </a:rPr>
              <a:t>cd  = cold drawn</a:t>
            </a:r>
          </a:p>
          <a:p>
            <a:r>
              <a:rPr lang="en-US" altLang="en-US" sz="1400">
                <a:solidFill>
                  <a:schemeClr val="tx2"/>
                </a:solidFill>
              </a:rPr>
              <a:t>cw = cold worked</a:t>
            </a:r>
          </a:p>
          <a:p>
            <a:r>
              <a:rPr lang="en-US" altLang="en-US" sz="1400">
                <a:solidFill>
                  <a:schemeClr val="tx2"/>
                </a:solidFill>
              </a:rPr>
              <a:t>qt   = quenched &amp; tempered</a:t>
            </a:r>
          </a:p>
        </p:txBody>
      </p:sp>
      <p:sp>
        <p:nvSpPr>
          <p:cNvPr id="51205" name="Rectangle 8"/>
          <p:cNvSpPr>
            <a:spLocks noGrp="1" noChangeArrowheads="1"/>
          </p:cNvSpPr>
          <p:nvPr>
            <p:ph type="title" idx="4294967295"/>
          </p:nvPr>
        </p:nvSpPr>
        <p:spPr/>
        <p:txBody>
          <a:bodyPr/>
          <a:lstStyle/>
          <a:p>
            <a:r>
              <a:rPr lang="en-US" altLang="en-US" smtClean="0">
                <a:ea typeface="ＭＳ Ｐゴシック" charset="-128"/>
              </a:rPr>
              <a:t>Yield Strength : Comparison</a:t>
            </a:r>
          </a:p>
        </p:txBody>
      </p:sp>
      <p:grpSp>
        <p:nvGrpSpPr>
          <p:cNvPr id="51206" name="Group 352"/>
          <p:cNvGrpSpPr>
            <a:grpSpLocks/>
          </p:cNvGrpSpPr>
          <p:nvPr/>
        </p:nvGrpSpPr>
        <p:grpSpPr bwMode="auto">
          <a:xfrm>
            <a:off x="415925" y="901700"/>
            <a:ext cx="5514975" cy="5818188"/>
            <a:chOff x="262" y="568"/>
            <a:chExt cx="3474" cy="3665"/>
          </a:xfrm>
        </p:grpSpPr>
        <p:sp>
          <p:nvSpPr>
            <p:cNvPr id="51207" name="Rectangle 190"/>
            <p:cNvSpPr>
              <a:spLocks noChangeArrowheads="1"/>
            </p:cNvSpPr>
            <p:nvPr/>
          </p:nvSpPr>
          <p:spPr bwMode="auto">
            <a:xfrm>
              <a:off x="2328" y="2856"/>
              <a:ext cx="608" cy="1328"/>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08" name="Rectangle 191"/>
            <p:cNvSpPr>
              <a:spLocks noChangeArrowheads="1"/>
            </p:cNvSpPr>
            <p:nvPr/>
          </p:nvSpPr>
          <p:spPr bwMode="auto">
            <a:xfrm>
              <a:off x="1064" y="1072"/>
              <a:ext cx="696" cy="31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09" name="Rectangle 192"/>
            <p:cNvSpPr>
              <a:spLocks noChangeArrowheads="1"/>
            </p:cNvSpPr>
            <p:nvPr/>
          </p:nvSpPr>
          <p:spPr bwMode="auto">
            <a:xfrm>
              <a:off x="1032" y="984"/>
              <a:ext cx="2704" cy="319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51210" name="Group 350"/>
            <p:cNvGrpSpPr>
              <a:grpSpLocks/>
            </p:cNvGrpSpPr>
            <p:nvPr/>
          </p:nvGrpSpPr>
          <p:grpSpPr bwMode="auto">
            <a:xfrm>
              <a:off x="1786" y="568"/>
              <a:ext cx="535" cy="390"/>
              <a:chOff x="1688" y="568"/>
              <a:chExt cx="535" cy="390"/>
            </a:xfrm>
          </p:grpSpPr>
          <p:sp>
            <p:nvSpPr>
              <p:cNvPr id="51354" name="Rectangle 193"/>
              <p:cNvSpPr>
                <a:spLocks noChangeArrowheads="1"/>
              </p:cNvSpPr>
              <p:nvPr/>
            </p:nvSpPr>
            <p:spPr bwMode="auto">
              <a:xfrm>
                <a:off x="1712" y="568"/>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Graphite/ </a:t>
                </a:r>
                <a:endParaRPr lang="en-US" altLang="en-US"/>
              </a:p>
            </p:txBody>
          </p:sp>
          <p:sp>
            <p:nvSpPr>
              <p:cNvPr id="51355" name="Rectangle 194"/>
              <p:cNvSpPr>
                <a:spLocks noChangeArrowheads="1"/>
              </p:cNvSpPr>
              <p:nvPr/>
            </p:nvSpPr>
            <p:spPr bwMode="auto">
              <a:xfrm>
                <a:off x="1688" y="696"/>
                <a:ext cx="53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Ceramics/ </a:t>
                </a:r>
                <a:endParaRPr lang="en-US" altLang="en-US"/>
              </a:p>
            </p:txBody>
          </p:sp>
          <p:sp>
            <p:nvSpPr>
              <p:cNvPr id="51356" name="Rectangle 195"/>
              <p:cNvSpPr>
                <a:spLocks noChangeArrowheads="1"/>
              </p:cNvSpPr>
              <p:nvPr/>
            </p:nvSpPr>
            <p:spPr bwMode="auto">
              <a:xfrm>
                <a:off x="1696" y="824"/>
                <a:ext cx="4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Semicond</a:t>
                </a:r>
                <a:endParaRPr lang="en-US" altLang="en-US"/>
              </a:p>
            </p:txBody>
          </p:sp>
        </p:grpSp>
        <p:grpSp>
          <p:nvGrpSpPr>
            <p:cNvPr id="51211" name="Group 349"/>
            <p:cNvGrpSpPr>
              <a:grpSpLocks/>
            </p:cNvGrpSpPr>
            <p:nvPr/>
          </p:nvGrpSpPr>
          <p:grpSpPr bwMode="auto">
            <a:xfrm>
              <a:off x="1191" y="632"/>
              <a:ext cx="392" cy="262"/>
              <a:chOff x="1191" y="632"/>
              <a:chExt cx="392" cy="262"/>
            </a:xfrm>
          </p:grpSpPr>
          <p:sp>
            <p:nvSpPr>
              <p:cNvPr id="51352" name="Rectangle 196"/>
              <p:cNvSpPr>
                <a:spLocks noChangeArrowheads="1"/>
              </p:cNvSpPr>
              <p:nvPr/>
            </p:nvSpPr>
            <p:spPr bwMode="auto">
              <a:xfrm>
                <a:off x="1191" y="632"/>
                <a:ext cx="3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0000"/>
                    </a:solidFill>
                  </a:rPr>
                  <a:t>Metals/ </a:t>
                </a:r>
                <a:endParaRPr lang="en-US" altLang="en-US"/>
              </a:p>
            </p:txBody>
          </p:sp>
          <p:sp>
            <p:nvSpPr>
              <p:cNvPr id="51353" name="Rectangle 197"/>
              <p:cNvSpPr>
                <a:spLocks noChangeArrowheads="1"/>
              </p:cNvSpPr>
              <p:nvPr/>
            </p:nvSpPr>
            <p:spPr bwMode="auto">
              <a:xfrm>
                <a:off x="1215" y="760"/>
                <a:ext cx="2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0000"/>
                    </a:solidFill>
                  </a:rPr>
                  <a:t>Alloys</a:t>
                </a:r>
                <a:endParaRPr lang="en-US" altLang="en-US"/>
              </a:p>
            </p:txBody>
          </p:sp>
        </p:grpSp>
        <p:sp>
          <p:nvSpPr>
            <p:cNvPr id="51212" name="Rectangle 198"/>
            <p:cNvSpPr>
              <a:spLocks noChangeArrowheads="1"/>
            </p:cNvSpPr>
            <p:nvPr/>
          </p:nvSpPr>
          <p:spPr bwMode="auto">
            <a:xfrm>
              <a:off x="2976" y="632"/>
              <a:ext cx="6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33CC"/>
                  </a:solidFill>
                </a:rPr>
                <a:t>Composites/ </a:t>
              </a:r>
              <a:endParaRPr lang="en-US" altLang="en-US"/>
            </a:p>
          </p:txBody>
        </p:sp>
        <p:sp>
          <p:nvSpPr>
            <p:cNvPr id="51213" name="Rectangle 199"/>
            <p:cNvSpPr>
              <a:spLocks noChangeArrowheads="1"/>
            </p:cNvSpPr>
            <p:nvPr/>
          </p:nvSpPr>
          <p:spPr bwMode="auto">
            <a:xfrm>
              <a:off x="3152" y="760"/>
              <a:ext cx="2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33CC"/>
                  </a:solidFill>
                </a:rPr>
                <a:t>fibers</a:t>
              </a:r>
              <a:endParaRPr lang="en-US" altLang="en-US"/>
            </a:p>
          </p:txBody>
        </p:sp>
        <p:sp>
          <p:nvSpPr>
            <p:cNvPr id="51214" name="Rectangle 200"/>
            <p:cNvSpPr>
              <a:spLocks noChangeArrowheads="1"/>
            </p:cNvSpPr>
            <p:nvPr/>
          </p:nvSpPr>
          <p:spPr bwMode="auto">
            <a:xfrm>
              <a:off x="2413" y="696"/>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8800"/>
                  </a:solidFill>
                </a:rPr>
                <a:t>Polymers</a:t>
              </a:r>
              <a:endParaRPr lang="en-US" altLang="en-US"/>
            </a:p>
          </p:txBody>
        </p:sp>
        <p:sp>
          <p:nvSpPr>
            <p:cNvPr id="51215" name="Rectangle 201"/>
            <p:cNvSpPr>
              <a:spLocks noChangeArrowheads="1"/>
            </p:cNvSpPr>
            <p:nvPr/>
          </p:nvSpPr>
          <p:spPr bwMode="auto">
            <a:xfrm rot="-5400000">
              <a:off x="-322" y="2884"/>
              <a:ext cx="14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Yield strength,</a:t>
              </a:r>
              <a:r>
                <a:rPr lang="en-US" altLang="en-US" sz="2800">
                  <a:solidFill>
                    <a:srgbClr val="000000"/>
                  </a:solidFill>
                  <a:latin typeface="Arial Rounded MT Bold" charset="0"/>
                </a:rPr>
                <a:t> </a:t>
              </a:r>
              <a:endParaRPr lang="en-US" altLang="en-US">
                <a:latin typeface="Times" charset="0"/>
              </a:endParaRPr>
            </a:p>
          </p:txBody>
        </p:sp>
        <p:sp>
          <p:nvSpPr>
            <p:cNvPr id="51216" name="Rectangle 202"/>
            <p:cNvSpPr>
              <a:spLocks noChangeArrowheads="1"/>
            </p:cNvSpPr>
            <p:nvPr/>
          </p:nvSpPr>
          <p:spPr bwMode="auto">
            <a:xfrm rot="-5400000">
              <a:off x="329" y="2054"/>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sp>
          <p:nvSpPr>
            <p:cNvPr id="51217" name="Rectangle 203"/>
            <p:cNvSpPr>
              <a:spLocks noChangeArrowheads="1"/>
            </p:cNvSpPr>
            <p:nvPr/>
          </p:nvSpPr>
          <p:spPr bwMode="auto">
            <a:xfrm rot="-5400000">
              <a:off x="400" y="1962"/>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y</a:t>
              </a:r>
              <a:r>
                <a:rPr lang="en-US" altLang="en-US" sz="2000">
                  <a:solidFill>
                    <a:srgbClr val="000000"/>
                  </a:solidFill>
                </a:rPr>
                <a:t> </a:t>
              </a:r>
              <a:endParaRPr lang="en-US" altLang="en-US"/>
            </a:p>
          </p:txBody>
        </p:sp>
        <p:sp>
          <p:nvSpPr>
            <p:cNvPr id="51218" name="Rectangle 204"/>
            <p:cNvSpPr>
              <a:spLocks noChangeArrowheads="1"/>
            </p:cNvSpPr>
            <p:nvPr/>
          </p:nvSpPr>
          <p:spPr bwMode="auto">
            <a:xfrm rot="-5400000">
              <a:off x="109" y="1551"/>
              <a:ext cx="6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(MPa)</a:t>
              </a:r>
              <a:endParaRPr lang="en-US" altLang="en-US"/>
            </a:p>
          </p:txBody>
        </p:sp>
        <p:sp>
          <p:nvSpPr>
            <p:cNvPr id="51219" name="Rectangle 205"/>
            <p:cNvSpPr>
              <a:spLocks noChangeArrowheads="1"/>
            </p:cNvSpPr>
            <p:nvPr/>
          </p:nvSpPr>
          <p:spPr bwMode="auto">
            <a:xfrm>
              <a:off x="2416" y="3256"/>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PVC</a:t>
              </a:r>
              <a:endParaRPr lang="en-US" altLang="en-US"/>
            </a:p>
          </p:txBody>
        </p:sp>
        <p:sp>
          <p:nvSpPr>
            <p:cNvPr id="51220" name="Oval 206"/>
            <p:cNvSpPr>
              <a:spLocks noChangeArrowheads="1"/>
            </p:cNvSpPr>
            <p:nvPr/>
          </p:nvSpPr>
          <p:spPr bwMode="auto">
            <a:xfrm>
              <a:off x="1096" y="1104"/>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21" name="Rectangle 207"/>
            <p:cNvSpPr>
              <a:spLocks noChangeArrowheads="1"/>
            </p:cNvSpPr>
            <p:nvPr/>
          </p:nvSpPr>
          <p:spPr bwMode="auto">
            <a:xfrm rot="-5400000">
              <a:off x="1545" y="2593"/>
              <a:ext cx="8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Hard to measure</a:t>
              </a:r>
              <a:endParaRPr lang="en-US" altLang="en-US"/>
            </a:p>
          </p:txBody>
        </p:sp>
        <p:sp>
          <p:nvSpPr>
            <p:cNvPr id="51222" name="Rectangle 208"/>
            <p:cNvSpPr>
              <a:spLocks noChangeArrowheads="1"/>
            </p:cNvSpPr>
            <p:nvPr/>
          </p:nvSpPr>
          <p:spPr bwMode="auto">
            <a:xfrm rot="-5400000">
              <a:off x="1930" y="207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  </a:t>
              </a:r>
              <a:endParaRPr lang="en-US" altLang="en-US"/>
            </a:p>
          </p:txBody>
        </p:sp>
        <p:sp>
          <p:nvSpPr>
            <p:cNvPr id="51223" name="Rectangle 209"/>
            <p:cNvSpPr>
              <a:spLocks noChangeArrowheads="1"/>
            </p:cNvSpPr>
            <p:nvPr/>
          </p:nvSpPr>
          <p:spPr bwMode="auto">
            <a:xfrm rot="-5400000">
              <a:off x="969" y="2660"/>
              <a:ext cx="22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since in tension, fracture usually occurs before yield.</a:t>
              </a:r>
              <a:endParaRPr lang="en-US" altLang="en-US"/>
            </a:p>
          </p:txBody>
        </p:sp>
        <p:sp>
          <p:nvSpPr>
            <p:cNvPr id="51224" name="Oval 210"/>
            <p:cNvSpPr>
              <a:spLocks noChangeArrowheads="1"/>
            </p:cNvSpPr>
            <p:nvPr/>
          </p:nvSpPr>
          <p:spPr bwMode="auto">
            <a:xfrm>
              <a:off x="2368" y="3064"/>
              <a:ext cx="40" cy="48"/>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25" name="Rectangle 211"/>
            <p:cNvSpPr>
              <a:spLocks noChangeArrowheads="1"/>
            </p:cNvSpPr>
            <p:nvPr/>
          </p:nvSpPr>
          <p:spPr bwMode="auto">
            <a:xfrm>
              <a:off x="2472" y="3064"/>
              <a:ext cx="4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Nylon 6,6</a:t>
              </a:r>
              <a:endParaRPr lang="en-US" altLang="en-US"/>
            </a:p>
          </p:txBody>
        </p:sp>
        <p:grpSp>
          <p:nvGrpSpPr>
            <p:cNvPr id="51226" name="Group 212"/>
            <p:cNvGrpSpPr>
              <a:grpSpLocks/>
            </p:cNvGrpSpPr>
            <p:nvPr/>
          </p:nvGrpSpPr>
          <p:grpSpPr bwMode="auto">
            <a:xfrm>
              <a:off x="2888" y="2896"/>
              <a:ext cx="32" cy="400"/>
              <a:chOff x="2888" y="2896"/>
              <a:chExt cx="32" cy="400"/>
            </a:xfrm>
          </p:grpSpPr>
          <p:sp>
            <p:nvSpPr>
              <p:cNvPr id="51349" name="Freeform 213"/>
              <p:cNvSpPr>
                <a:spLocks/>
              </p:cNvSpPr>
              <p:nvPr/>
            </p:nvSpPr>
            <p:spPr bwMode="auto">
              <a:xfrm>
                <a:off x="2888" y="3248"/>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50" name="Freeform 214"/>
              <p:cNvSpPr>
                <a:spLocks/>
              </p:cNvSpPr>
              <p:nvPr/>
            </p:nvSpPr>
            <p:spPr bwMode="auto">
              <a:xfrm>
                <a:off x="2888" y="2896"/>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51" name="Line 215"/>
              <p:cNvSpPr>
                <a:spLocks noChangeShapeType="1"/>
              </p:cNvSpPr>
              <p:nvPr/>
            </p:nvSpPr>
            <p:spPr bwMode="auto">
              <a:xfrm flipV="1">
                <a:off x="2904" y="2928"/>
                <a:ext cx="1" cy="336"/>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27" name="Rectangle 216"/>
            <p:cNvSpPr>
              <a:spLocks noChangeArrowheads="1"/>
            </p:cNvSpPr>
            <p:nvPr/>
          </p:nvSpPr>
          <p:spPr bwMode="auto">
            <a:xfrm>
              <a:off x="2424" y="4008"/>
              <a:ext cx="2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LDPE</a:t>
              </a:r>
              <a:endParaRPr lang="en-US" altLang="en-US"/>
            </a:p>
          </p:txBody>
        </p:sp>
        <p:grpSp>
          <p:nvGrpSpPr>
            <p:cNvPr id="51228" name="Group 217"/>
            <p:cNvGrpSpPr>
              <a:grpSpLocks/>
            </p:cNvGrpSpPr>
            <p:nvPr/>
          </p:nvGrpSpPr>
          <p:grpSpPr bwMode="auto">
            <a:xfrm>
              <a:off x="2360" y="3936"/>
              <a:ext cx="32" cy="232"/>
              <a:chOff x="2360" y="3936"/>
              <a:chExt cx="32" cy="232"/>
            </a:xfrm>
          </p:grpSpPr>
          <p:sp>
            <p:nvSpPr>
              <p:cNvPr id="51346" name="Freeform 218"/>
              <p:cNvSpPr>
                <a:spLocks/>
              </p:cNvSpPr>
              <p:nvPr/>
            </p:nvSpPr>
            <p:spPr bwMode="auto">
              <a:xfrm>
                <a:off x="2360" y="412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7" name="Freeform 219"/>
              <p:cNvSpPr>
                <a:spLocks/>
              </p:cNvSpPr>
              <p:nvPr/>
            </p:nvSpPr>
            <p:spPr bwMode="auto">
              <a:xfrm>
                <a:off x="2360" y="3936"/>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8" name="Line 220"/>
              <p:cNvSpPr>
                <a:spLocks noChangeShapeType="1"/>
              </p:cNvSpPr>
              <p:nvPr/>
            </p:nvSpPr>
            <p:spPr bwMode="auto">
              <a:xfrm flipV="1">
                <a:off x="2376" y="3968"/>
                <a:ext cx="1" cy="168"/>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29" name="Rectangle 221"/>
            <p:cNvSpPr>
              <a:spLocks noChangeArrowheads="1"/>
            </p:cNvSpPr>
            <p:nvPr/>
          </p:nvSpPr>
          <p:spPr bwMode="auto">
            <a:xfrm>
              <a:off x="720" y="2930"/>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70</a:t>
              </a:r>
              <a:endParaRPr lang="en-US" altLang="en-US"/>
            </a:p>
          </p:txBody>
        </p:sp>
        <p:sp>
          <p:nvSpPr>
            <p:cNvPr id="51230" name="Line 222"/>
            <p:cNvSpPr>
              <a:spLocks noChangeShapeType="1"/>
            </p:cNvSpPr>
            <p:nvPr/>
          </p:nvSpPr>
          <p:spPr bwMode="auto">
            <a:xfrm>
              <a:off x="888" y="3206"/>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Rectangle 223"/>
            <p:cNvSpPr>
              <a:spLocks noChangeArrowheads="1"/>
            </p:cNvSpPr>
            <p:nvPr/>
          </p:nvSpPr>
          <p:spPr bwMode="auto">
            <a:xfrm>
              <a:off x="720" y="3667"/>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a:t>
              </a:r>
              <a:endParaRPr lang="en-US" altLang="en-US"/>
            </a:p>
          </p:txBody>
        </p:sp>
        <p:sp>
          <p:nvSpPr>
            <p:cNvPr id="51232" name="Line 224"/>
            <p:cNvSpPr>
              <a:spLocks noChangeShapeType="1"/>
            </p:cNvSpPr>
            <p:nvPr/>
          </p:nvSpPr>
          <p:spPr bwMode="auto">
            <a:xfrm>
              <a:off x="888" y="4174"/>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Rectangle 225"/>
            <p:cNvSpPr>
              <a:spLocks noChangeArrowheads="1"/>
            </p:cNvSpPr>
            <p:nvPr/>
          </p:nvSpPr>
          <p:spPr bwMode="auto">
            <a:xfrm>
              <a:off x="720" y="3259"/>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40</a:t>
              </a:r>
              <a:endParaRPr lang="en-US" altLang="en-US"/>
            </a:p>
          </p:txBody>
        </p:sp>
        <p:sp>
          <p:nvSpPr>
            <p:cNvPr id="51234" name="Rectangle 226"/>
            <p:cNvSpPr>
              <a:spLocks noChangeArrowheads="1"/>
            </p:cNvSpPr>
            <p:nvPr/>
          </p:nvSpPr>
          <p:spPr bwMode="auto">
            <a:xfrm>
              <a:off x="720" y="3026"/>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60</a:t>
              </a:r>
              <a:endParaRPr lang="en-US" altLang="en-US"/>
            </a:p>
          </p:txBody>
        </p:sp>
        <p:sp>
          <p:nvSpPr>
            <p:cNvPr id="51235" name="Rectangle 227"/>
            <p:cNvSpPr>
              <a:spLocks noChangeArrowheads="1"/>
            </p:cNvSpPr>
            <p:nvPr/>
          </p:nvSpPr>
          <p:spPr bwMode="auto">
            <a:xfrm>
              <a:off x="720" y="3131"/>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50</a:t>
              </a:r>
              <a:endParaRPr lang="en-US" altLang="en-US"/>
            </a:p>
          </p:txBody>
        </p:sp>
        <p:sp>
          <p:nvSpPr>
            <p:cNvPr id="51236" name="Rectangle 228"/>
            <p:cNvSpPr>
              <a:spLocks noChangeArrowheads="1"/>
            </p:cNvSpPr>
            <p:nvPr/>
          </p:nvSpPr>
          <p:spPr bwMode="auto">
            <a:xfrm>
              <a:off x="658" y="2715"/>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100</a:t>
              </a:r>
              <a:endParaRPr lang="en-US" altLang="en-US"/>
            </a:p>
          </p:txBody>
        </p:sp>
        <p:sp>
          <p:nvSpPr>
            <p:cNvPr id="51237" name="Line 229"/>
            <p:cNvSpPr>
              <a:spLocks noChangeShapeType="1"/>
            </p:cNvSpPr>
            <p:nvPr/>
          </p:nvSpPr>
          <p:spPr bwMode="auto">
            <a:xfrm>
              <a:off x="888" y="3750"/>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8" name="Line 230"/>
            <p:cNvSpPr>
              <a:spLocks noChangeShapeType="1"/>
            </p:cNvSpPr>
            <p:nvPr/>
          </p:nvSpPr>
          <p:spPr bwMode="auto">
            <a:xfrm>
              <a:off x="888" y="3006"/>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9" name="Line 231"/>
            <p:cNvSpPr>
              <a:spLocks noChangeShapeType="1"/>
            </p:cNvSpPr>
            <p:nvPr/>
          </p:nvSpPr>
          <p:spPr bwMode="auto">
            <a:xfrm>
              <a:off x="888" y="2926"/>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0" name="Line 232"/>
            <p:cNvSpPr>
              <a:spLocks noChangeShapeType="1"/>
            </p:cNvSpPr>
            <p:nvPr/>
          </p:nvSpPr>
          <p:spPr bwMode="auto">
            <a:xfrm>
              <a:off x="888" y="3518"/>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1" name="Line 233"/>
            <p:cNvSpPr>
              <a:spLocks noChangeShapeType="1"/>
            </p:cNvSpPr>
            <p:nvPr/>
          </p:nvSpPr>
          <p:spPr bwMode="auto">
            <a:xfrm>
              <a:off x="888" y="3342"/>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2" name="Line 234"/>
            <p:cNvSpPr>
              <a:spLocks noChangeShapeType="1"/>
            </p:cNvSpPr>
            <p:nvPr/>
          </p:nvSpPr>
          <p:spPr bwMode="auto">
            <a:xfrm>
              <a:off x="888" y="3094"/>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3" name="Rectangle 235"/>
            <p:cNvSpPr>
              <a:spLocks noChangeArrowheads="1"/>
            </p:cNvSpPr>
            <p:nvPr/>
          </p:nvSpPr>
          <p:spPr bwMode="auto">
            <a:xfrm>
              <a:off x="720" y="4099"/>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a:t>
              </a:r>
              <a:endParaRPr lang="en-US" altLang="en-US"/>
            </a:p>
          </p:txBody>
        </p:sp>
        <p:sp>
          <p:nvSpPr>
            <p:cNvPr id="51244" name="Line 236"/>
            <p:cNvSpPr>
              <a:spLocks noChangeShapeType="1"/>
            </p:cNvSpPr>
            <p:nvPr/>
          </p:nvSpPr>
          <p:spPr bwMode="auto">
            <a:xfrm>
              <a:off x="888" y="2854"/>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5" name="Line 237"/>
            <p:cNvSpPr>
              <a:spLocks noChangeShapeType="1"/>
            </p:cNvSpPr>
            <p:nvPr/>
          </p:nvSpPr>
          <p:spPr bwMode="auto">
            <a:xfrm>
              <a:off x="888" y="2790"/>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6" name="Rectangle 238"/>
            <p:cNvSpPr>
              <a:spLocks noChangeArrowheads="1"/>
            </p:cNvSpPr>
            <p:nvPr/>
          </p:nvSpPr>
          <p:spPr bwMode="auto">
            <a:xfrm>
              <a:off x="720" y="3451"/>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30</a:t>
              </a:r>
              <a:endParaRPr lang="en-US" altLang="en-US"/>
            </a:p>
          </p:txBody>
        </p:sp>
        <p:sp>
          <p:nvSpPr>
            <p:cNvPr id="51247" name="Line 239"/>
            <p:cNvSpPr>
              <a:spLocks noChangeShapeType="1"/>
            </p:cNvSpPr>
            <p:nvPr/>
          </p:nvSpPr>
          <p:spPr bwMode="auto">
            <a:xfrm>
              <a:off x="888" y="1822"/>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8" name="Line 240"/>
            <p:cNvSpPr>
              <a:spLocks noChangeShapeType="1"/>
            </p:cNvSpPr>
            <p:nvPr/>
          </p:nvSpPr>
          <p:spPr bwMode="auto">
            <a:xfrm>
              <a:off x="888" y="2790"/>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9" name="Line 241"/>
            <p:cNvSpPr>
              <a:spLocks noChangeShapeType="1"/>
            </p:cNvSpPr>
            <p:nvPr/>
          </p:nvSpPr>
          <p:spPr bwMode="auto">
            <a:xfrm>
              <a:off x="888" y="2366"/>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0" name="Line 242"/>
            <p:cNvSpPr>
              <a:spLocks noChangeShapeType="1"/>
            </p:cNvSpPr>
            <p:nvPr/>
          </p:nvSpPr>
          <p:spPr bwMode="auto">
            <a:xfrm>
              <a:off x="888" y="1622"/>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1" name="Line 243"/>
            <p:cNvSpPr>
              <a:spLocks noChangeShapeType="1"/>
            </p:cNvSpPr>
            <p:nvPr/>
          </p:nvSpPr>
          <p:spPr bwMode="auto">
            <a:xfrm>
              <a:off x="888" y="1542"/>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2" name="Line 244"/>
            <p:cNvSpPr>
              <a:spLocks noChangeShapeType="1"/>
            </p:cNvSpPr>
            <p:nvPr/>
          </p:nvSpPr>
          <p:spPr bwMode="auto">
            <a:xfrm>
              <a:off x="888" y="2134"/>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Line 245"/>
            <p:cNvSpPr>
              <a:spLocks noChangeShapeType="1"/>
            </p:cNvSpPr>
            <p:nvPr/>
          </p:nvSpPr>
          <p:spPr bwMode="auto">
            <a:xfrm>
              <a:off x="888" y="1958"/>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4" name="Line 246"/>
            <p:cNvSpPr>
              <a:spLocks noChangeShapeType="1"/>
            </p:cNvSpPr>
            <p:nvPr/>
          </p:nvSpPr>
          <p:spPr bwMode="auto">
            <a:xfrm>
              <a:off x="888" y="1710"/>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5" name="Line 247"/>
            <p:cNvSpPr>
              <a:spLocks noChangeShapeType="1"/>
            </p:cNvSpPr>
            <p:nvPr/>
          </p:nvSpPr>
          <p:spPr bwMode="auto">
            <a:xfrm>
              <a:off x="888" y="1470"/>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6" name="Line 248"/>
            <p:cNvSpPr>
              <a:spLocks noChangeShapeType="1"/>
            </p:cNvSpPr>
            <p:nvPr/>
          </p:nvSpPr>
          <p:spPr bwMode="auto">
            <a:xfrm>
              <a:off x="888" y="1406"/>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7" name="Rectangle 249"/>
            <p:cNvSpPr>
              <a:spLocks noChangeArrowheads="1"/>
            </p:cNvSpPr>
            <p:nvPr/>
          </p:nvSpPr>
          <p:spPr bwMode="auto">
            <a:xfrm>
              <a:off x="658" y="2291"/>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200</a:t>
              </a:r>
              <a:endParaRPr lang="en-US" altLang="en-US"/>
            </a:p>
          </p:txBody>
        </p:sp>
        <p:sp>
          <p:nvSpPr>
            <p:cNvPr id="51258" name="Rectangle 251"/>
            <p:cNvSpPr>
              <a:spLocks noChangeArrowheads="1"/>
            </p:cNvSpPr>
            <p:nvPr/>
          </p:nvSpPr>
          <p:spPr bwMode="auto">
            <a:xfrm>
              <a:off x="658" y="2067"/>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300</a:t>
              </a:r>
              <a:endParaRPr lang="en-US" altLang="en-US"/>
            </a:p>
          </p:txBody>
        </p:sp>
        <p:sp>
          <p:nvSpPr>
            <p:cNvPr id="51259" name="Rectangle 253"/>
            <p:cNvSpPr>
              <a:spLocks noChangeArrowheads="1"/>
            </p:cNvSpPr>
            <p:nvPr/>
          </p:nvSpPr>
          <p:spPr bwMode="auto">
            <a:xfrm>
              <a:off x="658" y="1883"/>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400</a:t>
              </a:r>
              <a:endParaRPr lang="en-US" altLang="en-US"/>
            </a:p>
          </p:txBody>
        </p:sp>
        <p:sp>
          <p:nvSpPr>
            <p:cNvPr id="51260" name="Rectangle 255"/>
            <p:cNvSpPr>
              <a:spLocks noChangeArrowheads="1"/>
            </p:cNvSpPr>
            <p:nvPr/>
          </p:nvSpPr>
          <p:spPr bwMode="auto">
            <a:xfrm>
              <a:off x="658" y="1739"/>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500</a:t>
              </a:r>
              <a:endParaRPr lang="en-US" altLang="en-US"/>
            </a:p>
          </p:txBody>
        </p:sp>
        <p:sp>
          <p:nvSpPr>
            <p:cNvPr id="51261" name="Rectangle 257"/>
            <p:cNvSpPr>
              <a:spLocks noChangeArrowheads="1"/>
            </p:cNvSpPr>
            <p:nvPr/>
          </p:nvSpPr>
          <p:spPr bwMode="auto">
            <a:xfrm>
              <a:off x="658" y="1643"/>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600</a:t>
              </a:r>
              <a:endParaRPr lang="en-US" altLang="en-US"/>
            </a:p>
          </p:txBody>
        </p:sp>
        <p:sp>
          <p:nvSpPr>
            <p:cNvPr id="51262" name="Rectangle 259"/>
            <p:cNvSpPr>
              <a:spLocks noChangeArrowheads="1"/>
            </p:cNvSpPr>
            <p:nvPr/>
          </p:nvSpPr>
          <p:spPr bwMode="auto">
            <a:xfrm>
              <a:off x="658" y="1547"/>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700</a:t>
              </a:r>
              <a:endParaRPr lang="en-US" altLang="en-US"/>
            </a:p>
          </p:txBody>
        </p:sp>
        <p:sp>
          <p:nvSpPr>
            <p:cNvPr id="51263" name="Rectangle 261"/>
            <p:cNvSpPr>
              <a:spLocks noChangeArrowheads="1"/>
            </p:cNvSpPr>
            <p:nvPr/>
          </p:nvSpPr>
          <p:spPr bwMode="auto">
            <a:xfrm>
              <a:off x="596" y="1323"/>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1000</a:t>
              </a:r>
              <a:endParaRPr lang="en-US" altLang="en-US"/>
            </a:p>
          </p:txBody>
        </p:sp>
        <p:sp>
          <p:nvSpPr>
            <p:cNvPr id="51264" name="Line 263"/>
            <p:cNvSpPr>
              <a:spLocks noChangeShapeType="1"/>
            </p:cNvSpPr>
            <p:nvPr/>
          </p:nvSpPr>
          <p:spPr bwMode="auto">
            <a:xfrm>
              <a:off x="888" y="982"/>
              <a:ext cx="1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5" name="Rectangle 264"/>
            <p:cNvSpPr>
              <a:spLocks noChangeArrowheads="1"/>
            </p:cNvSpPr>
            <p:nvPr/>
          </p:nvSpPr>
          <p:spPr bwMode="auto">
            <a:xfrm>
              <a:off x="596" y="915"/>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2000</a:t>
              </a:r>
              <a:endParaRPr lang="en-US" altLang="en-US"/>
            </a:p>
          </p:txBody>
        </p:sp>
        <p:sp>
          <p:nvSpPr>
            <p:cNvPr id="51266" name="Oval 267"/>
            <p:cNvSpPr>
              <a:spLocks noChangeArrowheads="1"/>
            </p:cNvSpPr>
            <p:nvPr/>
          </p:nvSpPr>
          <p:spPr bwMode="auto">
            <a:xfrm>
              <a:off x="1096" y="4104"/>
              <a:ext cx="40"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67" name="Rectangle 268"/>
            <p:cNvSpPr>
              <a:spLocks noChangeArrowheads="1"/>
            </p:cNvSpPr>
            <p:nvPr/>
          </p:nvSpPr>
          <p:spPr bwMode="auto">
            <a:xfrm>
              <a:off x="1152" y="4064"/>
              <a:ext cx="41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Tin (pure)</a:t>
              </a:r>
              <a:endParaRPr lang="en-US" altLang="en-US"/>
            </a:p>
          </p:txBody>
        </p:sp>
        <p:sp>
          <p:nvSpPr>
            <p:cNvPr id="51268" name="Oval 269"/>
            <p:cNvSpPr>
              <a:spLocks noChangeArrowheads="1"/>
            </p:cNvSpPr>
            <p:nvPr/>
          </p:nvSpPr>
          <p:spPr bwMode="auto">
            <a:xfrm>
              <a:off x="1096" y="3136"/>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69" name="Rectangle 270"/>
            <p:cNvSpPr>
              <a:spLocks noChangeArrowheads="1"/>
            </p:cNvSpPr>
            <p:nvPr/>
          </p:nvSpPr>
          <p:spPr bwMode="auto">
            <a:xfrm>
              <a:off x="1152" y="3104"/>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Al</a:t>
              </a:r>
              <a:endParaRPr lang="en-US" altLang="en-US"/>
            </a:p>
          </p:txBody>
        </p:sp>
        <p:sp>
          <p:nvSpPr>
            <p:cNvPr id="51270" name="Rectangle 271"/>
            <p:cNvSpPr>
              <a:spLocks noChangeArrowheads="1"/>
            </p:cNvSpPr>
            <p:nvPr/>
          </p:nvSpPr>
          <p:spPr bwMode="auto">
            <a:xfrm>
              <a:off x="1248" y="310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271" name="Rectangle 272"/>
            <p:cNvSpPr>
              <a:spLocks noChangeArrowheads="1"/>
            </p:cNvSpPr>
            <p:nvPr/>
          </p:nvSpPr>
          <p:spPr bwMode="auto">
            <a:xfrm>
              <a:off x="1272" y="3120"/>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(6061)</a:t>
              </a:r>
              <a:endParaRPr lang="en-US" altLang="en-US"/>
            </a:p>
          </p:txBody>
        </p:sp>
        <p:sp>
          <p:nvSpPr>
            <p:cNvPr id="51272" name="Rectangle 273"/>
            <p:cNvSpPr>
              <a:spLocks noChangeArrowheads="1"/>
            </p:cNvSpPr>
            <p:nvPr/>
          </p:nvSpPr>
          <p:spPr bwMode="auto">
            <a:xfrm>
              <a:off x="1520" y="308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1273" name="Rectangle 274"/>
            <p:cNvSpPr>
              <a:spLocks noChangeArrowheads="1"/>
            </p:cNvSpPr>
            <p:nvPr/>
          </p:nvSpPr>
          <p:spPr bwMode="auto">
            <a:xfrm>
              <a:off x="1152" y="2168"/>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Al</a:t>
              </a:r>
              <a:endParaRPr lang="en-US" altLang="en-US"/>
            </a:p>
          </p:txBody>
        </p:sp>
        <p:sp>
          <p:nvSpPr>
            <p:cNvPr id="51274" name="Rectangle 275"/>
            <p:cNvSpPr>
              <a:spLocks noChangeArrowheads="1"/>
            </p:cNvSpPr>
            <p:nvPr/>
          </p:nvSpPr>
          <p:spPr bwMode="auto">
            <a:xfrm>
              <a:off x="1248" y="216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275" name="Rectangle 276"/>
            <p:cNvSpPr>
              <a:spLocks noChangeArrowheads="1"/>
            </p:cNvSpPr>
            <p:nvPr/>
          </p:nvSpPr>
          <p:spPr bwMode="auto">
            <a:xfrm>
              <a:off x="1272" y="2184"/>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(6061)</a:t>
              </a:r>
              <a:endParaRPr lang="en-US" altLang="en-US"/>
            </a:p>
          </p:txBody>
        </p:sp>
        <p:sp>
          <p:nvSpPr>
            <p:cNvPr id="51276" name="Rectangle 277"/>
            <p:cNvSpPr>
              <a:spLocks noChangeArrowheads="1"/>
            </p:cNvSpPr>
            <p:nvPr/>
          </p:nvSpPr>
          <p:spPr bwMode="auto">
            <a:xfrm>
              <a:off x="1520" y="2144"/>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ag</a:t>
              </a:r>
              <a:endParaRPr lang="en-US" altLang="en-US"/>
            </a:p>
          </p:txBody>
        </p:sp>
        <p:sp>
          <p:nvSpPr>
            <p:cNvPr id="51277" name="Oval 278"/>
            <p:cNvSpPr>
              <a:spLocks noChangeArrowheads="1"/>
            </p:cNvSpPr>
            <p:nvPr/>
          </p:nvSpPr>
          <p:spPr bwMode="auto">
            <a:xfrm>
              <a:off x="1096" y="2200"/>
              <a:ext cx="40"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78" name="Oval 279"/>
            <p:cNvSpPr>
              <a:spLocks noChangeArrowheads="1"/>
            </p:cNvSpPr>
            <p:nvPr/>
          </p:nvSpPr>
          <p:spPr bwMode="auto">
            <a:xfrm>
              <a:off x="1096" y="2560"/>
              <a:ext cx="40"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79" name="Rectangle 280"/>
            <p:cNvSpPr>
              <a:spLocks noChangeArrowheads="1"/>
            </p:cNvSpPr>
            <p:nvPr/>
          </p:nvSpPr>
          <p:spPr bwMode="auto">
            <a:xfrm>
              <a:off x="1152" y="254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Cu</a:t>
              </a:r>
              <a:endParaRPr lang="en-US" altLang="en-US"/>
            </a:p>
          </p:txBody>
        </p:sp>
        <p:sp>
          <p:nvSpPr>
            <p:cNvPr id="51280" name="Rectangle 281"/>
            <p:cNvSpPr>
              <a:spLocks noChangeArrowheads="1"/>
            </p:cNvSpPr>
            <p:nvPr/>
          </p:nvSpPr>
          <p:spPr bwMode="auto">
            <a:xfrm>
              <a:off x="1280" y="254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281" name="Rectangle 282"/>
            <p:cNvSpPr>
              <a:spLocks noChangeArrowheads="1"/>
            </p:cNvSpPr>
            <p:nvPr/>
          </p:nvSpPr>
          <p:spPr bwMode="auto">
            <a:xfrm>
              <a:off x="1304" y="2560"/>
              <a:ext cx="2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(71500)</a:t>
              </a:r>
              <a:endParaRPr lang="en-US" altLang="en-US"/>
            </a:p>
          </p:txBody>
        </p:sp>
        <p:sp>
          <p:nvSpPr>
            <p:cNvPr id="51282" name="Rectangle 283"/>
            <p:cNvSpPr>
              <a:spLocks noChangeArrowheads="1"/>
            </p:cNvSpPr>
            <p:nvPr/>
          </p:nvSpPr>
          <p:spPr bwMode="auto">
            <a:xfrm>
              <a:off x="1600" y="2520"/>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hr</a:t>
              </a:r>
              <a:endParaRPr lang="en-US" altLang="en-US"/>
            </a:p>
          </p:txBody>
        </p:sp>
        <p:sp>
          <p:nvSpPr>
            <p:cNvPr id="51283" name="Oval 284"/>
            <p:cNvSpPr>
              <a:spLocks noChangeArrowheads="1"/>
            </p:cNvSpPr>
            <p:nvPr/>
          </p:nvSpPr>
          <p:spPr bwMode="auto">
            <a:xfrm>
              <a:off x="1096" y="2472"/>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84" name="Rectangle 285"/>
            <p:cNvSpPr>
              <a:spLocks noChangeArrowheads="1"/>
            </p:cNvSpPr>
            <p:nvPr/>
          </p:nvSpPr>
          <p:spPr bwMode="auto">
            <a:xfrm>
              <a:off x="1152" y="2464"/>
              <a:ext cx="1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Ta</a:t>
              </a:r>
              <a:endParaRPr lang="en-US" altLang="en-US"/>
            </a:p>
          </p:txBody>
        </p:sp>
        <p:sp>
          <p:nvSpPr>
            <p:cNvPr id="51285" name="Rectangle 286"/>
            <p:cNvSpPr>
              <a:spLocks noChangeArrowheads="1"/>
            </p:cNvSpPr>
            <p:nvPr/>
          </p:nvSpPr>
          <p:spPr bwMode="auto">
            <a:xfrm>
              <a:off x="1272" y="2464"/>
              <a:ext cx="2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(pure)</a:t>
              </a:r>
              <a:endParaRPr lang="en-US" altLang="en-US"/>
            </a:p>
          </p:txBody>
        </p:sp>
        <p:sp>
          <p:nvSpPr>
            <p:cNvPr id="51286" name="Rectangle 287"/>
            <p:cNvSpPr>
              <a:spLocks noChangeArrowheads="1"/>
            </p:cNvSpPr>
            <p:nvPr/>
          </p:nvSpPr>
          <p:spPr bwMode="auto">
            <a:xfrm>
              <a:off x="1152" y="239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Ti </a:t>
              </a:r>
              <a:endParaRPr lang="en-US" altLang="en-US"/>
            </a:p>
          </p:txBody>
        </p:sp>
        <p:sp>
          <p:nvSpPr>
            <p:cNvPr id="51287" name="Rectangle 288"/>
            <p:cNvSpPr>
              <a:spLocks noChangeArrowheads="1"/>
            </p:cNvSpPr>
            <p:nvPr/>
          </p:nvSpPr>
          <p:spPr bwMode="auto">
            <a:xfrm>
              <a:off x="1264" y="2392"/>
              <a:ext cx="2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(pure)</a:t>
              </a:r>
              <a:endParaRPr lang="en-US" altLang="en-US"/>
            </a:p>
          </p:txBody>
        </p:sp>
        <p:sp>
          <p:nvSpPr>
            <p:cNvPr id="51288" name="Rectangle 289"/>
            <p:cNvSpPr>
              <a:spLocks noChangeArrowheads="1"/>
            </p:cNvSpPr>
            <p:nvPr/>
          </p:nvSpPr>
          <p:spPr bwMode="auto">
            <a:xfrm>
              <a:off x="1544" y="23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1289" name="Oval 290"/>
            <p:cNvSpPr>
              <a:spLocks noChangeArrowheads="1"/>
            </p:cNvSpPr>
            <p:nvPr/>
          </p:nvSpPr>
          <p:spPr bwMode="auto">
            <a:xfrm>
              <a:off x="1096" y="2440"/>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90" name="Oval 291"/>
            <p:cNvSpPr>
              <a:spLocks noChangeArrowheads="1"/>
            </p:cNvSpPr>
            <p:nvPr/>
          </p:nvSpPr>
          <p:spPr bwMode="auto">
            <a:xfrm>
              <a:off x="1096" y="2320"/>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91" name="Rectangle 292"/>
            <p:cNvSpPr>
              <a:spLocks noChangeArrowheads="1"/>
            </p:cNvSpPr>
            <p:nvPr/>
          </p:nvSpPr>
          <p:spPr bwMode="auto">
            <a:xfrm>
              <a:off x="1152" y="2288"/>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1292" name="Rectangle 293"/>
            <p:cNvSpPr>
              <a:spLocks noChangeArrowheads="1"/>
            </p:cNvSpPr>
            <p:nvPr/>
          </p:nvSpPr>
          <p:spPr bwMode="auto">
            <a:xfrm>
              <a:off x="1392" y="228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293" name="Rectangle 294"/>
            <p:cNvSpPr>
              <a:spLocks noChangeArrowheads="1"/>
            </p:cNvSpPr>
            <p:nvPr/>
          </p:nvSpPr>
          <p:spPr bwMode="auto">
            <a:xfrm>
              <a:off x="1416" y="2304"/>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(1020)</a:t>
              </a:r>
              <a:endParaRPr lang="en-US" altLang="en-US"/>
            </a:p>
          </p:txBody>
        </p:sp>
        <p:sp>
          <p:nvSpPr>
            <p:cNvPr id="51294" name="Rectangle 295"/>
            <p:cNvSpPr>
              <a:spLocks noChangeArrowheads="1"/>
            </p:cNvSpPr>
            <p:nvPr/>
          </p:nvSpPr>
          <p:spPr bwMode="auto">
            <a:xfrm>
              <a:off x="1664" y="2264"/>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hr</a:t>
              </a:r>
              <a:endParaRPr lang="en-US" altLang="en-US"/>
            </a:p>
          </p:txBody>
        </p:sp>
        <p:sp>
          <p:nvSpPr>
            <p:cNvPr id="51295" name="Oval 296"/>
            <p:cNvSpPr>
              <a:spLocks noChangeArrowheads="1"/>
            </p:cNvSpPr>
            <p:nvPr/>
          </p:nvSpPr>
          <p:spPr bwMode="auto">
            <a:xfrm>
              <a:off x="1096" y="2016"/>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296" name="Rectangle 297"/>
            <p:cNvSpPr>
              <a:spLocks noChangeArrowheads="1"/>
            </p:cNvSpPr>
            <p:nvPr/>
          </p:nvSpPr>
          <p:spPr bwMode="auto">
            <a:xfrm>
              <a:off x="1152" y="1984"/>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1297" name="Rectangle 298"/>
            <p:cNvSpPr>
              <a:spLocks noChangeArrowheads="1"/>
            </p:cNvSpPr>
            <p:nvPr/>
          </p:nvSpPr>
          <p:spPr bwMode="auto">
            <a:xfrm>
              <a:off x="1392" y="198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298" name="Rectangle 299"/>
            <p:cNvSpPr>
              <a:spLocks noChangeArrowheads="1"/>
            </p:cNvSpPr>
            <p:nvPr/>
          </p:nvSpPr>
          <p:spPr bwMode="auto">
            <a:xfrm>
              <a:off x="1416" y="2000"/>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(1020)</a:t>
              </a:r>
              <a:endParaRPr lang="en-US" altLang="en-US"/>
            </a:p>
          </p:txBody>
        </p:sp>
        <p:sp>
          <p:nvSpPr>
            <p:cNvPr id="51299" name="Rectangle 300"/>
            <p:cNvSpPr>
              <a:spLocks noChangeArrowheads="1"/>
            </p:cNvSpPr>
            <p:nvPr/>
          </p:nvSpPr>
          <p:spPr bwMode="auto">
            <a:xfrm>
              <a:off x="1664" y="1960"/>
              <a:ext cx="1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cd</a:t>
              </a:r>
              <a:endParaRPr lang="en-US" altLang="en-US"/>
            </a:p>
          </p:txBody>
        </p:sp>
        <p:sp>
          <p:nvSpPr>
            <p:cNvPr id="51300" name="Oval 301"/>
            <p:cNvSpPr>
              <a:spLocks noChangeArrowheads="1"/>
            </p:cNvSpPr>
            <p:nvPr/>
          </p:nvSpPr>
          <p:spPr bwMode="auto">
            <a:xfrm>
              <a:off x="1096" y="1904"/>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01" name="Rectangle 302"/>
            <p:cNvSpPr>
              <a:spLocks noChangeArrowheads="1"/>
            </p:cNvSpPr>
            <p:nvPr/>
          </p:nvSpPr>
          <p:spPr bwMode="auto">
            <a:xfrm>
              <a:off x="1152" y="1872"/>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1302" name="Rectangle 303"/>
            <p:cNvSpPr>
              <a:spLocks noChangeArrowheads="1"/>
            </p:cNvSpPr>
            <p:nvPr/>
          </p:nvSpPr>
          <p:spPr bwMode="auto">
            <a:xfrm>
              <a:off x="1392" y="187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303" name="Rectangle 304"/>
            <p:cNvSpPr>
              <a:spLocks noChangeArrowheads="1"/>
            </p:cNvSpPr>
            <p:nvPr/>
          </p:nvSpPr>
          <p:spPr bwMode="auto">
            <a:xfrm>
              <a:off x="1416" y="1888"/>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(4140)</a:t>
              </a:r>
              <a:endParaRPr lang="en-US" altLang="en-US"/>
            </a:p>
          </p:txBody>
        </p:sp>
        <p:sp>
          <p:nvSpPr>
            <p:cNvPr id="51304" name="Rectangle 305"/>
            <p:cNvSpPr>
              <a:spLocks noChangeArrowheads="1"/>
            </p:cNvSpPr>
            <p:nvPr/>
          </p:nvSpPr>
          <p:spPr bwMode="auto">
            <a:xfrm>
              <a:off x="1664" y="184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1305" name="Rectangle 306"/>
            <p:cNvSpPr>
              <a:spLocks noChangeArrowheads="1"/>
            </p:cNvSpPr>
            <p:nvPr/>
          </p:nvSpPr>
          <p:spPr bwMode="auto">
            <a:xfrm>
              <a:off x="1152" y="1072"/>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1306" name="Rectangle 307"/>
            <p:cNvSpPr>
              <a:spLocks noChangeArrowheads="1"/>
            </p:cNvSpPr>
            <p:nvPr/>
          </p:nvSpPr>
          <p:spPr bwMode="auto">
            <a:xfrm>
              <a:off x="1392" y="107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307" name="Rectangle 308"/>
            <p:cNvSpPr>
              <a:spLocks noChangeArrowheads="1"/>
            </p:cNvSpPr>
            <p:nvPr/>
          </p:nvSpPr>
          <p:spPr bwMode="auto">
            <a:xfrm>
              <a:off x="1416" y="1088"/>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(4140)</a:t>
              </a:r>
              <a:endParaRPr lang="en-US" altLang="en-US"/>
            </a:p>
          </p:txBody>
        </p:sp>
        <p:sp>
          <p:nvSpPr>
            <p:cNvPr id="51308" name="Rectangle 309"/>
            <p:cNvSpPr>
              <a:spLocks noChangeArrowheads="1"/>
            </p:cNvSpPr>
            <p:nvPr/>
          </p:nvSpPr>
          <p:spPr bwMode="auto">
            <a:xfrm>
              <a:off x="1664" y="1048"/>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qt</a:t>
              </a:r>
              <a:endParaRPr lang="en-US" altLang="en-US"/>
            </a:p>
          </p:txBody>
        </p:sp>
        <p:sp>
          <p:nvSpPr>
            <p:cNvPr id="51309" name="Oval 310"/>
            <p:cNvSpPr>
              <a:spLocks noChangeArrowheads="1"/>
            </p:cNvSpPr>
            <p:nvPr/>
          </p:nvSpPr>
          <p:spPr bwMode="auto">
            <a:xfrm>
              <a:off x="1096" y="1536"/>
              <a:ext cx="40"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10" name="Rectangle 311"/>
            <p:cNvSpPr>
              <a:spLocks noChangeArrowheads="1"/>
            </p:cNvSpPr>
            <p:nvPr/>
          </p:nvSpPr>
          <p:spPr bwMode="auto">
            <a:xfrm>
              <a:off x="1152" y="1464"/>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Ti </a:t>
              </a:r>
              <a:endParaRPr lang="en-US" altLang="en-US"/>
            </a:p>
          </p:txBody>
        </p:sp>
        <p:sp>
          <p:nvSpPr>
            <p:cNvPr id="51311" name="Rectangle 312"/>
            <p:cNvSpPr>
              <a:spLocks noChangeArrowheads="1"/>
            </p:cNvSpPr>
            <p:nvPr/>
          </p:nvSpPr>
          <p:spPr bwMode="auto">
            <a:xfrm>
              <a:off x="1264" y="1480"/>
              <a:ext cx="4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(5Al-2.5Sn)</a:t>
              </a:r>
              <a:endParaRPr lang="en-US" altLang="en-US"/>
            </a:p>
          </p:txBody>
        </p:sp>
        <p:sp>
          <p:nvSpPr>
            <p:cNvPr id="51312" name="Rectangle 313"/>
            <p:cNvSpPr>
              <a:spLocks noChangeArrowheads="1"/>
            </p:cNvSpPr>
            <p:nvPr/>
          </p:nvSpPr>
          <p:spPr bwMode="auto">
            <a:xfrm>
              <a:off x="1696" y="144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1313" name="Rectangle 314"/>
            <p:cNvSpPr>
              <a:spLocks noChangeArrowheads="1"/>
            </p:cNvSpPr>
            <p:nvPr/>
          </p:nvSpPr>
          <p:spPr bwMode="auto">
            <a:xfrm>
              <a:off x="1152" y="1536"/>
              <a:ext cx="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W</a:t>
              </a:r>
              <a:endParaRPr lang="en-US" altLang="en-US"/>
            </a:p>
          </p:txBody>
        </p:sp>
        <p:sp>
          <p:nvSpPr>
            <p:cNvPr id="51314" name="Rectangle 315"/>
            <p:cNvSpPr>
              <a:spLocks noChangeArrowheads="1"/>
            </p:cNvSpPr>
            <p:nvPr/>
          </p:nvSpPr>
          <p:spPr bwMode="auto">
            <a:xfrm>
              <a:off x="1240" y="1536"/>
              <a:ext cx="2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(pure)</a:t>
              </a:r>
              <a:endParaRPr lang="en-US" altLang="en-US"/>
            </a:p>
          </p:txBody>
        </p:sp>
        <p:sp>
          <p:nvSpPr>
            <p:cNvPr id="51315" name="Rectangle 316"/>
            <p:cNvSpPr>
              <a:spLocks noChangeArrowheads="1"/>
            </p:cNvSpPr>
            <p:nvPr/>
          </p:nvSpPr>
          <p:spPr bwMode="auto">
            <a:xfrm>
              <a:off x="1152" y="1768"/>
              <a:ext cx="41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Mo (pure)</a:t>
              </a:r>
              <a:endParaRPr lang="en-US" altLang="en-US"/>
            </a:p>
          </p:txBody>
        </p:sp>
        <p:sp>
          <p:nvSpPr>
            <p:cNvPr id="51316" name="Oval 317"/>
            <p:cNvSpPr>
              <a:spLocks noChangeArrowheads="1"/>
            </p:cNvSpPr>
            <p:nvPr/>
          </p:nvSpPr>
          <p:spPr bwMode="auto">
            <a:xfrm>
              <a:off x="1096" y="1792"/>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17" name="Rectangle 318"/>
            <p:cNvSpPr>
              <a:spLocks noChangeArrowheads="1"/>
            </p:cNvSpPr>
            <p:nvPr/>
          </p:nvSpPr>
          <p:spPr bwMode="auto">
            <a:xfrm>
              <a:off x="1152" y="1696"/>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Cu</a:t>
              </a:r>
              <a:endParaRPr lang="en-US" altLang="en-US"/>
            </a:p>
          </p:txBody>
        </p:sp>
        <p:sp>
          <p:nvSpPr>
            <p:cNvPr id="51318" name="Rectangle 319"/>
            <p:cNvSpPr>
              <a:spLocks noChangeArrowheads="1"/>
            </p:cNvSpPr>
            <p:nvPr/>
          </p:nvSpPr>
          <p:spPr bwMode="auto">
            <a:xfrm>
              <a:off x="1280" y="169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1319" name="Rectangle 320"/>
            <p:cNvSpPr>
              <a:spLocks noChangeArrowheads="1"/>
            </p:cNvSpPr>
            <p:nvPr/>
          </p:nvSpPr>
          <p:spPr bwMode="auto">
            <a:xfrm>
              <a:off x="1304" y="1712"/>
              <a:ext cx="2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(71500)</a:t>
              </a:r>
              <a:endParaRPr lang="en-US" altLang="en-US"/>
            </a:p>
          </p:txBody>
        </p:sp>
        <p:sp>
          <p:nvSpPr>
            <p:cNvPr id="51320" name="Rectangle 321"/>
            <p:cNvSpPr>
              <a:spLocks noChangeArrowheads="1"/>
            </p:cNvSpPr>
            <p:nvPr/>
          </p:nvSpPr>
          <p:spPr bwMode="auto">
            <a:xfrm>
              <a:off x="1600" y="1672"/>
              <a:ext cx="11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cw</a:t>
              </a:r>
              <a:endParaRPr lang="en-US" altLang="en-US"/>
            </a:p>
          </p:txBody>
        </p:sp>
        <p:sp>
          <p:nvSpPr>
            <p:cNvPr id="51321" name="Oval 322"/>
            <p:cNvSpPr>
              <a:spLocks noChangeArrowheads="1"/>
            </p:cNvSpPr>
            <p:nvPr/>
          </p:nvSpPr>
          <p:spPr bwMode="auto">
            <a:xfrm>
              <a:off x="1096" y="1744"/>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22" name="Rectangle 323"/>
            <p:cNvSpPr>
              <a:spLocks noChangeArrowheads="1"/>
            </p:cNvSpPr>
            <p:nvPr/>
          </p:nvSpPr>
          <p:spPr bwMode="auto">
            <a:xfrm rot="-5400000">
              <a:off x="2745" y="2514"/>
              <a:ext cx="8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33CC"/>
                  </a:solidFill>
                </a:rPr>
                <a:t>Hard to measure, </a:t>
              </a:r>
              <a:endParaRPr lang="en-US" altLang="en-US"/>
            </a:p>
          </p:txBody>
        </p:sp>
        <p:sp>
          <p:nvSpPr>
            <p:cNvPr id="51323" name="Rectangle 324"/>
            <p:cNvSpPr>
              <a:spLocks noChangeArrowheads="1"/>
            </p:cNvSpPr>
            <p:nvPr/>
          </p:nvSpPr>
          <p:spPr bwMode="auto">
            <a:xfrm rot="-5400000">
              <a:off x="2184" y="2597"/>
              <a:ext cx="22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in ceramic matrix and epoxy matrix composites, since</a:t>
              </a:r>
              <a:endParaRPr lang="en-US" altLang="en-US"/>
            </a:p>
          </p:txBody>
        </p:sp>
        <p:sp>
          <p:nvSpPr>
            <p:cNvPr id="51324" name="Rectangle 325"/>
            <p:cNvSpPr>
              <a:spLocks noChangeArrowheads="1"/>
            </p:cNvSpPr>
            <p:nvPr/>
          </p:nvSpPr>
          <p:spPr bwMode="auto">
            <a:xfrm rot="-5400000">
              <a:off x="2446" y="2593"/>
              <a:ext cx="19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in tension, fracture usually occurs before yield.</a:t>
              </a:r>
              <a:endParaRPr lang="en-US" altLang="en-US"/>
            </a:p>
          </p:txBody>
        </p:sp>
        <p:grpSp>
          <p:nvGrpSpPr>
            <p:cNvPr id="51325" name="Group 326"/>
            <p:cNvGrpSpPr>
              <a:grpSpLocks/>
            </p:cNvGrpSpPr>
            <p:nvPr/>
          </p:nvGrpSpPr>
          <p:grpSpPr bwMode="auto">
            <a:xfrm>
              <a:off x="2360" y="3488"/>
              <a:ext cx="32" cy="120"/>
              <a:chOff x="2360" y="3488"/>
              <a:chExt cx="32" cy="120"/>
            </a:xfrm>
          </p:grpSpPr>
          <p:sp>
            <p:nvSpPr>
              <p:cNvPr id="51343" name="Freeform 327"/>
              <p:cNvSpPr>
                <a:spLocks/>
              </p:cNvSpPr>
              <p:nvPr/>
            </p:nvSpPr>
            <p:spPr bwMode="auto">
              <a:xfrm>
                <a:off x="2360" y="356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4" name="Freeform 328"/>
              <p:cNvSpPr>
                <a:spLocks/>
              </p:cNvSpPr>
              <p:nvPr/>
            </p:nvSpPr>
            <p:spPr bwMode="auto">
              <a:xfrm>
                <a:off x="2360" y="3488"/>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5" name="Line 329"/>
              <p:cNvSpPr>
                <a:spLocks noChangeShapeType="1"/>
              </p:cNvSpPr>
              <p:nvPr/>
            </p:nvSpPr>
            <p:spPr bwMode="auto">
              <a:xfrm flipV="1">
                <a:off x="2376" y="3520"/>
                <a:ext cx="1" cy="56"/>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326" name="Rectangle 330"/>
            <p:cNvSpPr>
              <a:spLocks noChangeArrowheads="1"/>
            </p:cNvSpPr>
            <p:nvPr/>
          </p:nvSpPr>
          <p:spPr bwMode="auto">
            <a:xfrm>
              <a:off x="2424" y="350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H</a:t>
              </a:r>
              <a:endParaRPr lang="en-US" altLang="en-US"/>
            </a:p>
          </p:txBody>
        </p:sp>
        <p:sp>
          <p:nvSpPr>
            <p:cNvPr id="51327" name="Rectangle 331"/>
            <p:cNvSpPr>
              <a:spLocks noChangeArrowheads="1"/>
            </p:cNvSpPr>
            <p:nvPr/>
          </p:nvSpPr>
          <p:spPr bwMode="auto">
            <a:xfrm>
              <a:off x="2496" y="3504"/>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DPE</a:t>
              </a:r>
              <a:endParaRPr lang="en-US" altLang="en-US"/>
            </a:p>
          </p:txBody>
        </p:sp>
        <p:grpSp>
          <p:nvGrpSpPr>
            <p:cNvPr id="51328" name="Group 332"/>
            <p:cNvGrpSpPr>
              <a:grpSpLocks/>
            </p:cNvGrpSpPr>
            <p:nvPr/>
          </p:nvGrpSpPr>
          <p:grpSpPr bwMode="auto">
            <a:xfrm>
              <a:off x="2360" y="3368"/>
              <a:ext cx="32" cy="144"/>
              <a:chOff x="2360" y="3368"/>
              <a:chExt cx="32" cy="144"/>
            </a:xfrm>
          </p:grpSpPr>
          <p:sp>
            <p:nvSpPr>
              <p:cNvPr id="51340" name="Freeform 333"/>
              <p:cNvSpPr>
                <a:spLocks/>
              </p:cNvSpPr>
              <p:nvPr/>
            </p:nvSpPr>
            <p:spPr bwMode="auto">
              <a:xfrm>
                <a:off x="2360" y="3464"/>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1" name="Freeform 334"/>
              <p:cNvSpPr>
                <a:spLocks/>
              </p:cNvSpPr>
              <p:nvPr/>
            </p:nvSpPr>
            <p:spPr bwMode="auto">
              <a:xfrm>
                <a:off x="2360" y="3368"/>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42" name="Line 335"/>
              <p:cNvSpPr>
                <a:spLocks noChangeShapeType="1"/>
              </p:cNvSpPr>
              <p:nvPr/>
            </p:nvSpPr>
            <p:spPr bwMode="auto">
              <a:xfrm flipV="1">
                <a:off x="2376" y="3400"/>
                <a:ext cx="1" cy="80"/>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329" name="Rectangle 336"/>
            <p:cNvSpPr>
              <a:spLocks noChangeArrowheads="1"/>
            </p:cNvSpPr>
            <p:nvPr/>
          </p:nvSpPr>
          <p:spPr bwMode="auto">
            <a:xfrm>
              <a:off x="2424" y="3400"/>
              <a:ext cx="1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PP</a:t>
              </a:r>
              <a:endParaRPr lang="en-US" altLang="en-US"/>
            </a:p>
          </p:txBody>
        </p:sp>
        <p:grpSp>
          <p:nvGrpSpPr>
            <p:cNvPr id="51330" name="Group 337"/>
            <p:cNvGrpSpPr>
              <a:grpSpLocks/>
            </p:cNvGrpSpPr>
            <p:nvPr/>
          </p:nvGrpSpPr>
          <p:grpSpPr bwMode="auto">
            <a:xfrm>
              <a:off x="2360" y="3256"/>
              <a:ext cx="32" cy="88"/>
              <a:chOff x="2360" y="3256"/>
              <a:chExt cx="32" cy="88"/>
            </a:xfrm>
          </p:grpSpPr>
          <p:sp>
            <p:nvSpPr>
              <p:cNvPr id="51337" name="Freeform 338"/>
              <p:cNvSpPr>
                <a:spLocks/>
              </p:cNvSpPr>
              <p:nvPr/>
            </p:nvSpPr>
            <p:spPr bwMode="auto">
              <a:xfrm>
                <a:off x="2360" y="3296"/>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38" name="Freeform 339"/>
              <p:cNvSpPr>
                <a:spLocks/>
              </p:cNvSpPr>
              <p:nvPr/>
            </p:nvSpPr>
            <p:spPr bwMode="auto">
              <a:xfrm>
                <a:off x="2360" y="3256"/>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39" name="Line 340"/>
              <p:cNvSpPr>
                <a:spLocks noChangeShapeType="1"/>
              </p:cNvSpPr>
              <p:nvPr/>
            </p:nvSpPr>
            <p:spPr bwMode="auto">
              <a:xfrm flipV="1">
                <a:off x="2376" y="3288"/>
                <a:ext cx="1" cy="24"/>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331" name="Rectangle 341"/>
            <p:cNvSpPr>
              <a:spLocks noChangeArrowheads="1"/>
            </p:cNvSpPr>
            <p:nvPr/>
          </p:nvSpPr>
          <p:spPr bwMode="auto">
            <a:xfrm>
              <a:off x="2664" y="3224"/>
              <a:ext cx="2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humid</a:t>
              </a:r>
              <a:endParaRPr lang="en-US" altLang="en-US"/>
            </a:p>
          </p:txBody>
        </p:sp>
        <p:sp>
          <p:nvSpPr>
            <p:cNvPr id="51332" name="Rectangle 342"/>
            <p:cNvSpPr>
              <a:spLocks noChangeArrowheads="1"/>
            </p:cNvSpPr>
            <p:nvPr/>
          </p:nvSpPr>
          <p:spPr bwMode="auto">
            <a:xfrm>
              <a:off x="2768" y="2880"/>
              <a:ext cx="1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8800"/>
                  </a:solidFill>
                </a:rPr>
                <a:t>dry</a:t>
              </a:r>
              <a:endParaRPr lang="en-US" altLang="en-US"/>
            </a:p>
          </p:txBody>
        </p:sp>
        <p:sp>
          <p:nvSpPr>
            <p:cNvPr id="51333" name="Rectangle 343"/>
            <p:cNvSpPr>
              <a:spLocks noChangeArrowheads="1"/>
            </p:cNvSpPr>
            <p:nvPr/>
          </p:nvSpPr>
          <p:spPr bwMode="auto">
            <a:xfrm>
              <a:off x="2416" y="297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PC</a:t>
              </a:r>
              <a:endParaRPr lang="en-US" altLang="en-US"/>
            </a:p>
          </p:txBody>
        </p:sp>
        <p:sp>
          <p:nvSpPr>
            <p:cNvPr id="51334" name="Oval 344"/>
            <p:cNvSpPr>
              <a:spLocks noChangeArrowheads="1"/>
            </p:cNvSpPr>
            <p:nvPr/>
          </p:nvSpPr>
          <p:spPr bwMode="auto">
            <a:xfrm>
              <a:off x="2368" y="3112"/>
              <a:ext cx="40" cy="48"/>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1335" name="Rectangle 345"/>
            <p:cNvSpPr>
              <a:spLocks noChangeArrowheads="1"/>
            </p:cNvSpPr>
            <p:nvPr/>
          </p:nvSpPr>
          <p:spPr bwMode="auto">
            <a:xfrm>
              <a:off x="2416" y="3144"/>
              <a:ext cx="1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PET</a:t>
              </a:r>
              <a:endParaRPr lang="en-US" altLang="en-US"/>
            </a:p>
          </p:txBody>
        </p:sp>
        <p:sp>
          <p:nvSpPr>
            <p:cNvPr id="51336" name="Rectangle 346"/>
            <p:cNvSpPr>
              <a:spLocks noChangeArrowheads="1"/>
            </p:cNvSpPr>
            <p:nvPr/>
          </p:nvSpPr>
          <p:spPr bwMode="auto">
            <a:xfrm>
              <a:off x="2008" y="2336"/>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t>
              </a:r>
              <a:endParaRPr lang="en-US" altLang="en-US"/>
            </a:p>
          </p:txBody>
        </p: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E31F591-A13F-4690-9D80-23C7931020B3}" type="slidenum">
              <a:rPr lang="en-US" altLang="en-US" sz="1200"/>
              <a:pPr/>
              <a:t>21</a:t>
            </a:fld>
            <a:endParaRPr lang="en-US" altLang="en-US" sz="1200"/>
          </a:p>
        </p:txBody>
      </p:sp>
      <p:sp>
        <p:nvSpPr>
          <p:cNvPr id="55299" name="Rectangle 2"/>
          <p:cNvSpPr>
            <a:spLocks noGrp="1" noChangeArrowheads="1"/>
          </p:cNvSpPr>
          <p:nvPr>
            <p:ph type="title"/>
          </p:nvPr>
        </p:nvSpPr>
        <p:spPr/>
        <p:txBody>
          <a:bodyPr/>
          <a:lstStyle/>
          <a:p>
            <a:r>
              <a:rPr lang="en-US" altLang="en-US" smtClean="0">
                <a:ea typeface="ＭＳ Ｐゴシック" charset="-128"/>
              </a:rPr>
              <a:t>Tensile Strength, TS</a:t>
            </a:r>
          </a:p>
        </p:txBody>
      </p:sp>
      <p:sp>
        <p:nvSpPr>
          <p:cNvPr id="55300" name="Rectangle 46"/>
          <p:cNvSpPr>
            <a:spLocks noChangeArrowheads="1"/>
          </p:cNvSpPr>
          <p:nvPr/>
        </p:nvSpPr>
        <p:spPr bwMode="auto">
          <a:xfrm>
            <a:off x="457200" y="5418138"/>
            <a:ext cx="80279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a:t>
            </a:r>
            <a:r>
              <a:rPr lang="en-US" altLang="en-US">
                <a:solidFill>
                  <a:srgbClr val="CC0000"/>
                </a:solidFill>
              </a:rPr>
              <a:t>Metals</a:t>
            </a:r>
            <a:r>
              <a:rPr lang="en-US" altLang="en-US"/>
              <a:t>:</a:t>
            </a:r>
            <a:r>
              <a:rPr lang="en-US" altLang="en-US" sz="2200"/>
              <a:t>  occurs when noticeable </a:t>
            </a:r>
            <a:r>
              <a:rPr lang="en-US" altLang="en-US" sz="2200">
                <a:solidFill>
                  <a:schemeClr val="accent2"/>
                </a:solidFill>
              </a:rPr>
              <a:t>necking</a:t>
            </a:r>
            <a:r>
              <a:rPr lang="en-US" altLang="en-US" sz="2200"/>
              <a:t> starts.</a:t>
            </a:r>
          </a:p>
          <a:p>
            <a:r>
              <a:rPr lang="en-US" altLang="en-US"/>
              <a:t>•  </a:t>
            </a:r>
            <a:r>
              <a:rPr lang="en-US" altLang="en-US">
                <a:solidFill>
                  <a:srgbClr val="009933"/>
                </a:solidFill>
              </a:rPr>
              <a:t>Polymers</a:t>
            </a:r>
            <a:r>
              <a:rPr lang="en-US" altLang="en-US"/>
              <a:t>:</a:t>
            </a:r>
            <a:r>
              <a:rPr lang="en-US" altLang="en-US" sz="2200"/>
              <a:t>  occurs when </a:t>
            </a:r>
            <a:r>
              <a:rPr lang="en-US" altLang="en-US" sz="2200">
                <a:solidFill>
                  <a:schemeClr val="accent2"/>
                </a:solidFill>
              </a:rPr>
              <a:t>polymer backbone</a:t>
            </a:r>
            <a:r>
              <a:rPr lang="en-US" altLang="en-US" sz="2200"/>
              <a:t> </a:t>
            </a:r>
            <a:r>
              <a:rPr lang="en-US" altLang="en-US" sz="2200">
                <a:solidFill>
                  <a:srgbClr val="3333CC"/>
                </a:solidFill>
              </a:rPr>
              <a:t>chains</a:t>
            </a:r>
            <a:r>
              <a:rPr lang="en-US" altLang="en-US" sz="2200"/>
              <a:t> are</a:t>
            </a:r>
          </a:p>
          <a:p>
            <a:r>
              <a:rPr lang="en-US" altLang="en-US" sz="2200"/>
              <a:t>    aligned and about to break.</a:t>
            </a:r>
          </a:p>
        </p:txBody>
      </p:sp>
      <p:sp>
        <p:nvSpPr>
          <p:cNvPr id="55301" name="Rectangle 50"/>
          <p:cNvSpPr>
            <a:spLocks noChangeArrowheads="1"/>
          </p:cNvSpPr>
          <p:nvPr/>
        </p:nvSpPr>
        <p:spPr bwMode="auto">
          <a:xfrm>
            <a:off x="6858000" y="1503363"/>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6.11, </a:t>
            </a:r>
            <a:r>
              <a:rPr lang="en-US" altLang="en-US" sz="1200" i="1">
                <a:solidFill>
                  <a:srgbClr val="000000"/>
                </a:solidFill>
              </a:rPr>
              <a:t>Callister &amp; Rethwisch 8e.</a:t>
            </a:r>
            <a:r>
              <a:rPr lang="en-US" altLang="en-US" sz="1200">
                <a:solidFill>
                  <a:srgbClr val="000000"/>
                </a:solidFill>
              </a:rPr>
              <a:t> </a:t>
            </a:r>
          </a:p>
        </p:txBody>
      </p:sp>
      <p:grpSp>
        <p:nvGrpSpPr>
          <p:cNvPr id="55302" name="Group 57"/>
          <p:cNvGrpSpPr>
            <a:grpSpLocks/>
          </p:cNvGrpSpPr>
          <p:nvPr/>
        </p:nvGrpSpPr>
        <p:grpSpPr bwMode="auto">
          <a:xfrm>
            <a:off x="1255713" y="1362075"/>
            <a:ext cx="7673975" cy="3873500"/>
            <a:chOff x="791" y="858"/>
            <a:chExt cx="4834" cy="2440"/>
          </a:xfrm>
        </p:grpSpPr>
        <p:sp>
          <p:nvSpPr>
            <p:cNvPr id="55304" name="Line 5"/>
            <p:cNvSpPr>
              <a:spLocks noChangeShapeType="1"/>
            </p:cNvSpPr>
            <p:nvPr/>
          </p:nvSpPr>
          <p:spPr bwMode="auto">
            <a:xfrm>
              <a:off x="1287" y="1593"/>
              <a:ext cx="99"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Text Box 6"/>
            <p:cNvSpPr txBox="1">
              <a:spLocks noChangeArrowheads="1"/>
            </p:cNvSpPr>
            <p:nvPr/>
          </p:nvSpPr>
          <p:spPr bwMode="auto">
            <a:xfrm>
              <a:off x="1015" y="1449"/>
              <a:ext cx="3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2000" b="1">
                  <a:latin typeface="Times New Roman" charset="0"/>
                  <a:sym typeface="Symbol" charset="2"/>
                </a:rPr>
                <a:t></a:t>
              </a:r>
              <a:r>
                <a:rPr lang="en-US" altLang="en-US" sz="2000" b="1" baseline="-25000">
                  <a:sym typeface="Symbol" charset="2"/>
                </a:rPr>
                <a:t>y</a:t>
              </a:r>
              <a:endParaRPr lang="en-US" altLang="en-US" sz="2000" b="1"/>
            </a:p>
          </p:txBody>
        </p:sp>
        <p:sp>
          <p:nvSpPr>
            <p:cNvPr id="55306" name="Rectangle 10"/>
            <p:cNvSpPr>
              <a:spLocks noChangeArrowheads="1"/>
            </p:cNvSpPr>
            <p:nvPr/>
          </p:nvSpPr>
          <p:spPr bwMode="auto">
            <a:xfrm>
              <a:off x="2611" y="2921"/>
              <a:ext cx="570"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07" name="Rectangle 11"/>
            <p:cNvSpPr>
              <a:spLocks noChangeArrowheads="1"/>
            </p:cNvSpPr>
            <p:nvPr/>
          </p:nvSpPr>
          <p:spPr bwMode="auto">
            <a:xfrm>
              <a:off x="2611" y="2922"/>
              <a:ext cx="4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555555"/>
                  </a:solidFill>
                </a:rPr>
                <a:t>strain</a:t>
              </a:r>
              <a:endParaRPr lang="en-US" altLang="en-US"/>
            </a:p>
          </p:txBody>
        </p:sp>
        <p:sp>
          <p:nvSpPr>
            <p:cNvPr id="55308" name="Rectangle 12"/>
            <p:cNvSpPr>
              <a:spLocks noChangeArrowheads="1"/>
            </p:cNvSpPr>
            <p:nvPr/>
          </p:nvSpPr>
          <p:spPr bwMode="auto">
            <a:xfrm>
              <a:off x="799" y="1388"/>
              <a:ext cx="464" cy="15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09" name="Rectangle 15"/>
            <p:cNvSpPr>
              <a:spLocks noChangeArrowheads="1"/>
            </p:cNvSpPr>
            <p:nvPr/>
          </p:nvSpPr>
          <p:spPr bwMode="auto">
            <a:xfrm>
              <a:off x="1028" y="1068"/>
              <a:ext cx="271"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10" name="Rectangle 17"/>
            <p:cNvSpPr>
              <a:spLocks noChangeArrowheads="1"/>
            </p:cNvSpPr>
            <p:nvPr/>
          </p:nvSpPr>
          <p:spPr bwMode="auto">
            <a:xfrm>
              <a:off x="2083" y="2408"/>
              <a:ext cx="17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000000"/>
                  </a:solidFill>
                  <a:latin typeface="Arial Rounded MT Bold" charset="0"/>
                </a:rPr>
                <a:t>Typical response of  a metal</a:t>
              </a:r>
              <a:endParaRPr lang="en-US" altLang="en-US">
                <a:latin typeface="Times" charset="0"/>
              </a:endParaRPr>
            </a:p>
          </p:txBody>
        </p:sp>
        <p:sp>
          <p:nvSpPr>
            <p:cNvPr id="55311" name="Text Box 47"/>
            <p:cNvSpPr txBox="1">
              <a:spLocks noChangeArrowheads="1"/>
            </p:cNvSpPr>
            <p:nvPr/>
          </p:nvSpPr>
          <p:spPr bwMode="auto">
            <a:xfrm>
              <a:off x="4333" y="1357"/>
              <a:ext cx="1292"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US" altLang="en-US" sz="2000" i="1"/>
                <a:t>F</a:t>
              </a:r>
              <a:r>
                <a:rPr lang="en-US" altLang="en-US" sz="2000"/>
                <a:t> = fracture or </a:t>
              </a:r>
            </a:p>
            <a:p>
              <a:pPr eaLnBrk="1" hangingPunct="1">
                <a:spcBef>
                  <a:spcPct val="20000"/>
                </a:spcBef>
              </a:pPr>
              <a:r>
                <a:rPr lang="en-US" altLang="en-US" sz="2000"/>
                <a:t>       ultimate </a:t>
              </a:r>
            </a:p>
            <a:p>
              <a:pPr eaLnBrk="1" hangingPunct="1">
                <a:spcBef>
                  <a:spcPct val="20000"/>
                </a:spcBef>
              </a:pPr>
              <a:r>
                <a:rPr lang="en-US" altLang="en-US" sz="2000"/>
                <a:t>       strength</a:t>
              </a:r>
            </a:p>
            <a:p>
              <a:pPr eaLnBrk="1" hangingPunct="1">
                <a:spcBef>
                  <a:spcPct val="20000"/>
                </a:spcBef>
              </a:pPr>
              <a:endParaRPr lang="en-US" altLang="en-US" sz="2000"/>
            </a:p>
            <a:p>
              <a:pPr eaLnBrk="1" hangingPunct="1">
                <a:spcBef>
                  <a:spcPct val="20000"/>
                </a:spcBef>
              </a:pPr>
              <a:r>
                <a:rPr lang="en-US" altLang="en-US" sz="2000"/>
                <a:t>Neck – acts </a:t>
              </a:r>
              <a:br>
                <a:rPr lang="en-US" altLang="en-US" sz="2000"/>
              </a:br>
              <a:r>
                <a:rPr lang="en-US" altLang="en-US" sz="2000"/>
                <a:t>as stress concentrator</a:t>
              </a:r>
            </a:p>
          </p:txBody>
        </p:sp>
        <p:pic>
          <p:nvPicPr>
            <p:cNvPr id="55312" name="Pictur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 y="858"/>
              <a:ext cx="2847" cy="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55313" name="Line 48"/>
            <p:cNvSpPr>
              <a:spLocks noChangeShapeType="1"/>
            </p:cNvSpPr>
            <p:nvPr/>
          </p:nvSpPr>
          <p:spPr bwMode="auto">
            <a:xfrm flipH="1" flipV="1">
              <a:off x="3521" y="2046"/>
              <a:ext cx="794" cy="2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4" name="Line 49"/>
            <p:cNvSpPr>
              <a:spLocks noChangeShapeType="1"/>
            </p:cNvSpPr>
            <p:nvPr/>
          </p:nvSpPr>
          <p:spPr bwMode="auto">
            <a:xfrm flipH="1">
              <a:off x="3597" y="1491"/>
              <a:ext cx="764" cy="1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Rectangle 13"/>
            <p:cNvSpPr>
              <a:spLocks noChangeArrowheads="1"/>
            </p:cNvSpPr>
            <p:nvPr/>
          </p:nvSpPr>
          <p:spPr bwMode="auto">
            <a:xfrm rot="-5400000">
              <a:off x="333" y="2064"/>
              <a:ext cx="1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555555"/>
                  </a:solidFill>
                </a:rPr>
                <a:t> engineering </a:t>
              </a:r>
              <a:endParaRPr lang="en-US" altLang="en-US"/>
            </a:p>
          </p:txBody>
        </p:sp>
        <p:sp>
          <p:nvSpPr>
            <p:cNvPr id="55316" name="Rectangle 16"/>
            <p:cNvSpPr>
              <a:spLocks noChangeArrowheads="1"/>
            </p:cNvSpPr>
            <p:nvPr/>
          </p:nvSpPr>
          <p:spPr bwMode="auto">
            <a:xfrm>
              <a:off x="1028" y="1068"/>
              <a:ext cx="2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i="1">
                  <a:solidFill>
                    <a:srgbClr val="0033FF"/>
                  </a:solidFill>
                </a:rPr>
                <a:t>TS</a:t>
              </a:r>
              <a:endParaRPr lang="en-US" altLang="en-US" i="1"/>
            </a:p>
          </p:txBody>
        </p:sp>
        <p:sp>
          <p:nvSpPr>
            <p:cNvPr id="55317" name="Rectangle 53"/>
            <p:cNvSpPr>
              <a:spLocks noChangeArrowheads="1"/>
            </p:cNvSpPr>
            <p:nvPr/>
          </p:nvSpPr>
          <p:spPr bwMode="auto">
            <a:xfrm>
              <a:off x="1170" y="1792"/>
              <a:ext cx="165" cy="329"/>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18" name="Rectangle 14"/>
            <p:cNvSpPr>
              <a:spLocks noChangeArrowheads="1"/>
            </p:cNvSpPr>
            <p:nvPr/>
          </p:nvSpPr>
          <p:spPr bwMode="auto">
            <a:xfrm rot="-5400000">
              <a:off x="843" y="2063"/>
              <a:ext cx="5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555555"/>
                  </a:solidFill>
                </a:rPr>
                <a:t> stress</a:t>
              </a:r>
              <a:endParaRPr lang="en-US" altLang="en-US"/>
            </a:p>
          </p:txBody>
        </p:sp>
        <p:sp>
          <p:nvSpPr>
            <p:cNvPr id="55319" name="Rectangle 55"/>
            <p:cNvSpPr>
              <a:spLocks noChangeArrowheads="1"/>
            </p:cNvSpPr>
            <p:nvPr/>
          </p:nvSpPr>
          <p:spPr bwMode="auto">
            <a:xfrm>
              <a:off x="2533" y="3054"/>
              <a:ext cx="338" cy="137"/>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5320" name="Rectangle 54"/>
            <p:cNvSpPr>
              <a:spLocks noChangeArrowheads="1"/>
            </p:cNvSpPr>
            <p:nvPr/>
          </p:nvSpPr>
          <p:spPr bwMode="auto">
            <a:xfrm>
              <a:off x="1738" y="3058"/>
              <a:ext cx="170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555555"/>
                  </a:solidFill>
                </a:rPr>
                <a:t> engineering strain </a:t>
              </a:r>
              <a:endParaRPr lang="en-US" altLang="en-US"/>
            </a:p>
          </p:txBody>
        </p:sp>
        <p:sp>
          <p:nvSpPr>
            <p:cNvPr id="55321" name="Rectangle 56"/>
            <p:cNvSpPr>
              <a:spLocks noChangeArrowheads="1"/>
            </p:cNvSpPr>
            <p:nvPr/>
          </p:nvSpPr>
          <p:spPr bwMode="auto">
            <a:xfrm>
              <a:off x="1298" y="1134"/>
              <a:ext cx="101" cy="173"/>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55303" name="Rectangle 51"/>
          <p:cNvSpPr>
            <a:spLocks noChangeArrowheads="1"/>
          </p:cNvSpPr>
          <p:nvPr/>
        </p:nvSpPr>
        <p:spPr bwMode="auto">
          <a:xfrm>
            <a:off x="457200" y="1066800"/>
            <a:ext cx="838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Maximum stress on engineering stress-strain curve.</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3" y="0"/>
            <a:ext cx="7772400" cy="533400"/>
          </a:xfrm>
        </p:spPr>
        <p:txBody>
          <a:bodyPr/>
          <a:lstStyle/>
          <a:p>
            <a:pPr algn="r"/>
            <a:r>
              <a:rPr lang="en-US" dirty="0" smtClean="0"/>
              <a:t>Figure 6.12</a:t>
            </a:r>
            <a:endParaRPr lang="en-US" dirty="0"/>
          </a:p>
        </p:txBody>
      </p:sp>
      <p:sp>
        <p:nvSpPr>
          <p:cNvPr id="4" name="Slide Number Placeholder 3"/>
          <p:cNvSpPr>
            <a:spLocks noGrp="1"/>
          </p:cNvSpPr>
          <p:nvPr>
            <p:ph type="sldNum" sz="quarter" idx="12"/>
          </p:nvPr>
        </p:nvSpPr>
        <p:spPr/>
        <p:txBody>
          <a:bodyPr/>
          <a:lstStyle/>
          <a:p>
            <a:fld id="{3148EFA9-2C6B-4347-9986-E4A225371604}" type="slidenum">
              <a:rPr lang="en-US" altLang="en-US" smtClean="0"/>
              <a:pPr/>
              <a:t>22</a:t>
            </a:fld>
            <a:endParaRPr lang="en-US" altLang="en-US"/>
          </a:p>
        </p:txBody>
      </p:sp>
      <p:pic>
        <p:nvPicPr>
          <p:cNvPr id="5" name="Picture 1" descr="fig_06_12.jpg"/>
          <p:cNvPicPr>
            <a:picLocks noChangeAspect="1"/>
          </p:cNvPicPr>
          <p:nvPr>
            <p:custDataLst>
              <p:tags r:id="rId1"/>
            </p:custDataLst>
          </p:nvPr>
        </p:nvPicPr>
        <p:blipFill>
          <a:blip r:embed="rId3" cstate="print"/>
          <a:srcRect/>
          <a:stretch>
            <a:fillRect/>
          </a:stretch>
        </p:blipFill>
        <p:spPr bwMode="auto">
          <a:xfrm>
            <a:off x="2609850" y="1099671"/>
            <a:ext cx="6534150" cy="5554663"/>
          </a:xfrm>
          <a:prstGeom prst="rect">
            <a:avLst/>
          </a:prstGeom>
          <a:noFill/>
          <a:ln w="9525">
            <a:noFill/>
            <a:miter lim="800000"/>
            <a:headEnd/>
            <a:tailEnd/>
          </a:ln>
        </p:spPr>
      </p:pic>
      <p:sp>
        <p:nvSpPr>
          <p:cNvPr id="6" name="TextBox 5"/>
          <p:cNvSpPr txBox="1"/>
          <p:nvPr/>
        </p:nvSpPr>
        <p:spPr>
          <a:xfrm>
            <a:off x="0" y="242047"/>
            <a:ext cx="3836893" cy="3139321"/>
          </a:xfrm>
          <a:prstGeom prst="rect">
            <a:avLst/>
          </a:prstGeom>
          <a:noFill/>
        </p:spPr>
        <p:txBody>
          <a:bodyPr wrap="square" rtlCol="0">
            <a:spAutoFit/>
          </a:bodyPr>
          <a:lstStyle/>
          <a:p>
            <a:r>
              <a:rPr lang="en-US" sz="1800" dirty="0" smtClean="0"/>
              <a:t>From the behavior shown below for a brass specimen, Find:</a:t>
            </a:r>
          </a:p>
          <a:p>
            <a:pPr marL="342900" indent="-342900">
              <a:buAutoNum type="arabicPeriod"/>
            </a:pPr>
            <a:r>
              <a:rPr lang="en-US" sz="1800" dirty="0" smtClean="0"/>
              <a:t>Modulus of elasticity</a:t>
            </a:r>
          </a:p>
          <a:p>
            <a:pPr marL="342900" indent="-342900">
              <a:buAutoNum type="arabicPeriod"/>
            </a:pPr>
            <a:r>
              <a:rPr lang="en-US" sz="1800" dirty="0" smtClean="0"/>
              <a:t>Yield strength at a strain </a:t>
            </a:r>
          </a:p>
          <a:p>
            <a:pPr marL="342900" indent="-342900"/>
            <a:r>
              <a:rPr lang="en-US" sz="1800" dirty="0" smtClean="0"/>
              <a:t>      offset of 0.002.</a:t>
            </a:r>
          </a:p>
          <a:p>
            <a:pPr marL="342900" indent="-342900"/>
            <a:r>
              <a:rPr lang="en-US" sz="1800" dirty="0" smtClean="0"/>
              <a:t>3. Max load by a cylindrical </a:t>
            </a:r>
          </a:p>
          <a:p>
            <a:pPr marL="342900" indent="-342900"/>
            <a:r>
              <a:rPr lang="en-US" sz="1800" dirty="0" smtClean="0"/>
              <a:t>    specimen, </a:t>
            </a:r>
            <a:r>
              <a:rPr lang="en-US" sz="1800" dirty="0" err="1" smtClean="0"/>
              <a:t>dia</a:t>
            </a:r>
            <a:r>
              <a:rPr lang="en-US" sz="1800" dirty="0" smtClean="0"/>
              <a:t> = 12.8 mm.</a:t>
            </a:r>
          </a:p>
          <a:p>
            <a:pPr marL="342900" indent="-342900"/>
            <a:r>
              <a:rPr lang="en-US" sz="1800" dirty="0" smtClean="0"/>
              <a:t>4. Change in length of a </a:t>
            </a:r>
          </a:p>
          <a:p>
            <a:pPr marL="342900" indent="-342900"/>
            <a:r>
              <a:rPr lang="en-US" sz="1800" dirty="0" smtClean="0"/>
              <a:t>    specimen, 250 mm long, </a:t>
            </a:r>
          </a:p>
          <a:p>
            <a:pPr marL="342900" indent="-342900"/>
            <a:r>
              <a:rPr lang="en-US" sz="1800" dirty="0" smtClean="0"/>
              <a:t>    subjected to a tensile</a:t>
            </a:r>
          </a:p>
          <a:p>
            <a:pPr marL="342900" indent="-342900"/>
            <a:r>
              <a:rPr lang="en-US" sz="1800" dirty="0" smtClean="0"/>
              <a:t>    stress of 345 </a:t>
            </a:r>
            <a:r>
              <a:rPr lang="en-US" sz="1800" dirty="0" err="1" smtClean="0"/>
              <a:t>MPa</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9B3C061-B56A-48B1-A012-A27A68FC1441}" type="slidenum">
              <a:rPr lang="en-US" altLang="en-US" sz="1200"/>
              <a:pPr/>
              <a:t>23</a:t>
            </a:fld>
            <a:endParaRPr lang="en-US" altLang="en-US" sz="1200"/>
          </a:p>
        </p:txBody>
      </p:sp>
      <p:sp>
        <p:nvSpPr>
          <p:cNvPr id="57347" name="Rectangle 2"/>
          <p:cNvSpPr>
            <a:spLocks noGrp="1" noChangeArrowheads="1"/>
          </p:cNvSpPr>
          <p:nvPr>
            <p:ph type="title"/>
          </p:nvPr>
        </p:nvSpPr>
        <p:spPr/>
        <p:txBody>
          <a:bodyPr/>
          <a:lstStyle/>
          <a:p>
            <a:r>
              <a:rPr lang="en-US" altLang="en-US" smtClean="0">
                <a:ea typeface="ＭＳ Ｐゴシック" charset="-128"/>
              </a:rPr>
              <a:t>Tensile Strength: Comparison</a:t>
            </a:r>
          </a:p>
        </p:txBody>
      </p:sp>
      <p:grpSp>
        <p:nvGrpSpPr>
          <p:cNvPr id="57348" name="Group 254"/>
          <p:cNvGrpSpPr>
            <a:grpSpLocks/>
          </p:cNvGrpSpPr>
          <p:nvPr/>
        </p:nvGrpSpPr>
        <p:grpSpPr bwMode="auto">
          <a:xfrm>
            <a:off x="417513" y="850900"/>
            <a:ext cx="5564187" cy="5851525"/>
            <a:chOff x="263" y="536"/>
            <a:chExt cx="3505" cy="3686"/>
          </a:xfrm>
        </p:grpSpPr>
        <p:sp>
          <p:nvSpPr>
            <p:cNvPr id="57351" name="Rectangle 6"/>
            <p:cNvSpPr>
              <a:spLocks noChangeArrowheads="1"/>
            </p:cNvSpPr>
            <p:nvPr/>
          </p:nvSpPr>
          <p:spPr bwMode="auto">
            <a:xfrm>
              <a:off x="3016" y="1384"/>
              <a:ext cx="744" cy="248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52" name="Rectangle 7"/>
            <p:cNvSpPr>
              <a:spLocks noChangeArrowheads="1"/>
            </p:cNvSpPr>
            <p:nvPr/>
          </p:nvSpPr>
          <p:spPr bwMode="auto">
            <a:xfrm>
              <a:off x="1784" y="1472"/>
              <a:ext cx="608" cy="178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53" name="Rectangle 8"/>
            <p:cNvSpPr>
              <a:spLocks noChangeArrowheads="1"/>
            </p:cNvSpPr>
            <p:nvPr/>
          </p:nvSpPr>
          <p:spPr bwMode="auto">
            <a:xfrm>
              <a:off x="1853" y="2336"/>
              <a:ext cx="3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Si crystal</a:t>
              </a:r>
              <a:endParaRPr lang="en-US" altLang="en-US"/>
            </a:p>
          </p:txBody>
        </p:sp>
        <p:sp>
          <p:nvSpPr>
            <p:cNvPr id="57354" name="Rectangle 9"/>
            <p:cNvSpPr>
              <a:spLocks noChangeArrowheads="1"/>
            </p:cNvSpPr>
            <p:nvPr/>
          </p:nvSpPr>
          <p:spPr bwMode="auto">
            <a:xfrm>
              <a:off x="1925" y="2424"/>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0000DD"/>
                  </a:solidFill>
                </a:rPr>
                <a:t>&lt;100&gt;</a:t>
              </a:r>
              <a:endParaRPr lang="en-US" altLang="en-US"/>
            </a:p>
          </p:txBody>
        </p:sp>
        <p:sp>
          <p:nvSpPr>
            <p:cNvPr id="57355" name="Rectangle 10"/>
            <p:cNvSpPr>
              <a:spLocks noChangeArrowheads="1"/>
            </p:cNvSpPr>
            <p:nvPr/>
          </p:nvSpPr>
          <p:spPr bwMode="auto">
            <a:xfrm>
              <a:off x="2416" y="2416"/>
              <a:ext cx="576" cy="984"/>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56" name="Rectangle 11"/>
            <p:cNvSpPr>
              <a:spLocks noChangeArrowheads="1"/>
            </p:cNvSpPr>
            <p:nvPr/>
          </p:nvSpPr>
          <p:spPr bwMode="auto">
            <a:xfrm>
              <a:off x="1096" y="1280"/>
              <a:ext cx="664" cy="115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57" name="Rectangle 12"/>
            <p:cNvSpPr>
              <a:spLocks noChangeArrowheads="1"/>
            </p:cNvSpPr>
            <p:nvPr/>
          </p:nvSpPr>
          <p:spPr bwMode="auto">
            <a:xfrm>
              <a:off x="1064" y="952"/>
              <a:ext cx="2704" cy="319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58" name="Rectangle 13"/>
            <p:cNvSpPr>
              <a:spLocks noChangeArrowheads="1"/>
            </p:cNvSpPr>
            <p:nvPr/>
          </p:nvSpPr>
          <p:spPr bwMode="auto">
            <a:xfrm>
              <a:off x="1842" y="536"/>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Graphite/ </a:t>
              </a:r>
              <a:endParaRPr lang="en-US" altLang="en-US"/>
            </a:p>
          </p:txBody>
        </p:sp>
        <p:sp>
          <p:nvSpPr>
            <p:cNvPr id="57359" name="Rectangle 14"/>
            <p:cNvSpPr>
              <a:spLocks noChangeArrowheads="1"/>
            </p:cNvSpPr>
            <p:nvPr/>
          </p:nvSpPr>
          <p:spPr bwMode="auto">
            <a:xfrm>
              <a:off x="1818" y="664"/>
              <a:ext cx="53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Ceramics/ </a:t>
              </a:r>
              <a:endParaRPr lang="en-US" altLang="en-US"/>
            </a:p>
          </p:txBody>
        </p:sp>
        <p:sp>
          <p:nvSpPr>
            <p:cNvPr id="57360" name="Rectangle 15"/>
            <p:cNvSpPr>
              <a:spLocks noChangeArrowheads="1"/>
            </p:cNvSpPr>
            <p:nvPr/>
          </p:nvSpPr>
          <p:spPr bwMode="auto">
            <a:xfrm>
              <a:off x="1826" y="792"/>
              <a:ext cx="4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DD"/>
                  </a:solidFill>
                </a:rPr>
                <a:t>Semicond</a:t>
              </a:r>
              <a:endParaRPr lang="en-US" altLang="en-US"/>
            </a:p>
          </p:txBody>
        </p:sp>
        <p:sp>
          <p:nvSpPr>
            <p:cNvPr id="57361" name="Rectangle 16"/>
            <p:cNvSpPr>
              <a:spLocks noChangeArrowheads="1"/>
            </p:cNvSpPr>
            <p:nvPr/>
          </p:nvSpPr>
          <p:spPr bwMode="auto">
            <a:xfrm>
              <a:off x="1209" y="600"/>
              <a:ext cx="3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0000"/>
                  </a:solidFill>
                </a:rPr>
                <a:t>Metals/ </a:t>
              </a:r>
              <a:endParaRPr lang="en-US" altLang="en-US"/>
            </a:p>
          </p:txBody>
        </p:sp>
        <p:sp>
          <p:nvSpPr>
            <p:cNvPr id="57362" name="Rectangle 17"/>
            <p:cNvSpPr>
              <a:spLocks noChangeArrowheads="1"/>
            </p:cNvSpPr>
            <p:nvPr/>
          </p:nvSpPr>
          <p:spPr bwMode="auto">
            <a:xfrm>
              <a:off x="1233" y="728"/>
              <a:ext cx="2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0000"/>
                  </a:solidFill>
                </a:rPr>
                <a:t>Alloys</a:t>
              </a:r>
              <a:endParaRPr lang="en-US" altLang="en-US"/>
            </a:p>
          </p:txBody>
        </p:sp>
        <p:sp>
          <p:nvSpPr>
            <p:cNvPr id="57363" name="Rectangle 18"/>
            <p:cNvSpPr>
              <a:spLocks noChangeArrowheads="1"/>
            </p:cNvSpPr>
            <p:nvPr/>
          </p:nvSpPr>
          <p:spPr bwMode="auto">
            <a:xfrm>
              <a:off x="3008" y="600"/>
              <a:ext cx="6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33CC"/>
                  </a:solidFill>
                </a:rPr>
                <a:t>Composites/ </a:t>
              </a:r>
              <a:endParaRPr lang="en-US" altLang="en-US"/>
            </a:p>
          </p:txBody>
        </p:sp>
        <p:sp>
          <p:nvSpPr>
            <p:cNvPr id="57364" name="Rectangle 19"/>
            <p:cNvSpPr>
              <a:spLocks noChangeArrowheads="1"/>
            </p:cNvSpPr>
            <p:nvPr/>
          </p:nvSpPr>
          <p:spPr bwMode="auto">
            <a:xfrm>
              <a:off x="3184" y="728"/>
              <a:ext cx="2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FF33CC"/>
                  </a:solidFill>
                </a:rPr>
                <a:t>fibers</a:t>
              </a:r>
              <a:endParaRPr lang="en-US" altLang="en-US"/>
            </a:p>
          </p:txBody>
        </p:sp>
        <p:sp>
          <p:nvSpPr>
            <p:cNvPr id="57365" name="Rectangle 20"/>
            <p:cNvSpPr>
              <a:spLocks noChangeArrowheads="1"/>
            </p:cNvSpPr>
            <p:nvPr/>
          </p:nvSpPr>
          <p:spPr bwMode="auto">
            <a:xfrm>
              <a:off x="2466" y="664"/>
              <a:ext cx="4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8800"/>
                  </a:solidFill>
                </a:rPr>
                <a:t>Polymers</a:t>
              </a:r>
              <a:endParaRPr lang="en-US" altLang="en-US"/>
            </a:p>
          </p:txBody>
        </p:sp>
        <p:sp>
          <p:nvSpPr>
            <p:cNvPr id="57366" name="Rectangle 21"/>
            <p:cNvSpPr>
              <a:spLocks noChangeArrowheads="1"/>
            </p:cNvSpPr>
            <p:nvPr/>
          </p:nvSpPr>
          <p:spPr bwMode="auto">
            <a:xfrm rot="-5400000">
              <a:off x="37" y="3519"/>
              <a:ext cx="72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Tensile</a:t>
              </a:r>
              <a:endParaRPr lang="en-US" altLang="en-US"/>
            </a:p>
          </p:txBody>
        </p:sp>
        <p:sp>
          <p:nvSpPr>
            <p:cNvPr id="57367" name="Rectangle 22"/>
            <p:cNvSpPr>
              <a:spLocks noChangeArrowheads="1"/>
            </p:cNvSpPr>
            <p:nvPr/>
          </p:nvSpPr>
          <p:spPr bwMode="auto">
            <a:xfrm rot="-5400000">
              <a:off x="-261" y="2431"/>
              <a:ext cx="13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Arial Rounded MT Bold" charset="0"/>
                </a:rPr>
                <a:t> </a:t>
              </a:r>
              <a:r>
                <a:rPr lang="en-US" altLang="en-US" sz="2800">
                  <a:solidFill>
                    <a:srgbClr val="000000"/>
                  </a:solidFill>
                </a:rPr>
                <a:t>strength, </a:t>
              </a:r>
              <a:r>
                <a:rPr lang="en-US" altLang="en-US" sz="2800" i="1">
                  <a:solidFill>
                    <a:srgbClr val="000000"/>
                  </a:solidFill>
                </a:rPr>
                <a:t>TS</a:t>
              </a:r>
              <a:r>
                <a:rPr lang="en-US" altLang="en-US" sz="2800">
                  <a:solidFill>
                    <a:srgbClr val="000000"/>
                  </a:solidFill>
                  <a:latin typeface="Arial Rounded MT Bold" charset="0"/>
                </a:rPr>
                <a:t> </a:t>
              </a:r>
              <a:endParaRPr lang="en-US" altLang="en-US">
                <a:latin typeface="Times" charset="0"/>
              </a:endParaRPr>
            </a:p>
          </p:txBody>
        </p:sp>
        <p:sp>
          <p:nvSpPr>
            <p:cNvPr id="57368" name="Rectangle 23"/>
            <p:cNvSpPr>
              <a:spLocks noChangeArrowheads="1"/>
            </p:cNvSpPr>
            <p:nvPr/>
          </p:nvSpPr>
          <p:spPr bwMode="auto">
            <a:xfrm rot="-5400000">
              <a:off x="93" y="1351"/>
              <a:ext cx="61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(MPa)</a:t>
              </a:r>
              <a:endParaRPr lang="en-US" altLang="en-US"/>
            </a:p>
          </p:txBody>
        </p:sp>
        <p:sp>
          <p:nvSpPr>
            <p:cNvPr id="57369" name="Rectangle 24"/>
            <p:cNvSpPr>
              <a:spLocks noChangeArrowheads="1"/>
            </p:cNvSpPr>
            <p:nvPr/>
          </p:nvSpPr>
          <p:spPr bwMode="auto">
            <a:xfrm>
              <a:off x="2472" y="2600"/>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PVC</a:t>
              </a:r>
              <a:endParaRPr lang="en-US" altLang="en-US"/>
            </a:p>
          </p:txBody>
        </p:sp>
        <p:sp>
          <p:nvSpPr>
            <p:cNvPr id="57370" name="Oval 25"/>
            <p:cNvSpPr>
              <a:spLocks noChangeArrowheads="1"/>
            </p:cNvSpPr>
            <p:nvPr/>
          </p:nvSpPr>
          <p:spPr bwMode="auto">
            <a:xfrm>
              <a:off x="1104" y="1336"/>
              <a:ext cx="40"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71" name="Oval 26"/>
            <p:cNvSpPr>
              <a:spLocks noChangeArrowheads="1"/>
            </p:cNvSpPr>
            <p:nvPr/>
          </p:nvSpPr>
          <p:spPr bwMode="auto">
            <a:xfrm>
              <a:off x="2424" y="2552"/>
              <a:ext cx="48" cy="48"/>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72" name="Rectangle 27"/>
            <p:cNvSpPr>
              <a:spLocks noChangeArrowheads="1"/>
            </p:cNvSpPr>
            <p:nvPr/>
          </p:nvSpPr>
          <p:spPr bwMode="auto">
            <a:xfrm>
              <a:off x="2480" y="2432"/>
              <a:ext cx="4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Nylon 6,6</a:t>
              </a:r>
              <a:endParaRPr lang="en-US" altLang="en-US"/>
            </a:p>
          </p:txBody>
        </p:sp>
        <p:grpSp>
          <p:nvGrpSpPr>
            <p:cNvPr id="57373" name="Group 28"/>
            <p:cNvGrpSpPr>
              <a:grpSpLocks/>
            </p:cNvGrpSpPr>
            <p:nvPr/>
          </p:nvGrpSpPr>
          <p:grpSpPr bwMode="auto">
            <a:xfrm>
              <a:off x="2416" y="2448"/>
              <a:ext cx="32" cy="80"/>
              <a:chOff x="2416" y="2448"/>
              <a:chExt cx="32" cy="80"/>
            </a:xfrm>
          </p:grpSpPr>
          <p:sp>
            <p:nvSpPr>
              <p:cNvPr id="57570" name="Freeform 29"/>
              <p:cNvSpPr>
                <a:spLocks/>
              </p:cNvSpPr>
              <p:nvPr/>
            </p:nvSpPr>
            <p:spPr bwMode="auto">
              <a:xfrm>
                <a:off x="2416" y="248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71" name="Freeform 30"/>
              <p:cNvSpPr>
                <a:spLocks/>
              </p:cNvSpPr>
              <p:nvPr/>
            </p:nvSpPr>
            <p:spPr bwMode="auto">
              <a:xfrm>
                <a:off x="2416" y="2448"/>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72" name="Line 31"/>
              <p:cNvSpPr>
                <a:spLocks noChangeShapeType="1"/>
              </p:cNvSpPr>
              <p:nvPr/>
            </p:nvSpPr>
            <p:spPr bwMode="auto">
              <a:xfrm flipV="1">
                <a:off x="2432" y="2480"/>
                <a:ext cx="1" cy="16"/>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374" name="Group 32"/>
            <p:cNvGrpSpPr>
              <a:grpSpLocks/>
            </p:cNvGrpSpPr>
            <p:nvPr/>
          </p:nvGrpSpPr>
          <p:grpSpPr bwMode="auto">
            <a:xfrm>
              <a:off x="2416" y="2760"/>
              <a:ext cx="32" cy="608"/>
              <a:chOff x="2416" y="2760"/>
              <a:chExt cx="32" cy="608"/>
            </a:xfrm>
          </p:grpSpPr>
          <p:sp>
            <p:nvSpPr>
              <p:cNvPr id="57567" name="Freeform 33"/>
              <p:cNvSpPr>
                <a:spLocks/>
              </p:cNvSpPr>
              <p:nvPr/>
            </p:nvSpPr>
            <p:spPr bwMode="auto">
              <a:xfrm>
                <a:off x="2416" y="332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8" name="Freeform 34"/>
              <p:cNvSpPr>
                <a:spLocks/>
              </p:cNvSpPr>
              <p:nvPr/>
            </p:nvSpPr>
            <p:spPr bwMode="auto">
              <a:xfrm>
                <a:off x="2416" y="2760"/>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9" name="Line 35"/>
              <p:cNvSpPr>
                <a:spLocks noChangeShapeType="1"/>
              </p:cNvSpPr>
              <p:nvPr/>
            </p:nvSpPr>
            <p:spPr bwMode="auto">
              <a:xfrm flipV="1">
                <a:off x="2432" y="2792"/>
                <a:ext cx="1" cy="544"/>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75" name="Rectangle 36"/>
            <p:cNvSpPr>
              <a:spLocks noChangeArrowheads="1"/>
            </p:cNvSpPr>
            <p:nvPr/>
          </p:nvSpPr>
          <p:spPr bwMode="auto">
            <a:xfrm>
              <a:off x="762" y="3248"/>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a:t>
              </a:r>
              <a:endParaRPr lang="en-US" altLang="en-US"/>
            </a:p>
          </p:txBody>
        </p:sp>
        <p:sp>
          <p:nvSpPr>
            <p:cNvPr id="57376" name="Rectangle 37"/>
            <p:cNvSpPr>
              <a:spLocks noChangeArrowheads="1"/>
            </p:cNvSpPr>
            <p:nvPr/>
          </p:nvSpPr>
          <p:spPr bwMode="auto">
            <a:xfrm>
              <a:off x="700" y="2360"/>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100</a:t>
              </a:r>
              <a:endParaRPr lang="en-US" altLang="en-US"/>
            </a:p>
          </p:txBody>
        </p:sp>
        <p:sp>
          <p:nvSpPr>
            <p:cNvPr id="57377" name="Rectangle 38"/>
            <p:cNvSpPr>
              <a:spLocks noChangeArrowheads="1"/>
            </p:cNvSpPr>
            <p:nvPr/>
          </p:nvSpPr>
          <p:spPr bwMode="auto">
            <a:xfrm>
              <a:off x="700" y="2104"/>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200</a:t>
              </a:r>
              <a:endParaRPr lang="en-US" altLang="en-US"/>
            </a:p>
          </p:txBody>
        </p:sp>
        <p:sp>
          <p:nvSpPr>
            <p:cNvPr id="57378" name="Rectangle 39"/>
            <p:cNvSpPr>
              <a:spLocks noChangeArrowheads="1"/>
            </p:cNvSpPr>
            <p:nvPr/>
          </p:nvSpPr>
          <p:spPr bwMode="auto">
            <a:xfrm>
              <a:off x="700" y="1952"/>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300</a:t>
              </a:r>
              <a:endParaRPr lang="en-US" altLang="en-US"/>
            </a:p>
          </p:txBody>
        </p:sp>
        <p:sp>
          <p:nvSpPr>
            <p:cNvPr id="57379" name="Rectangle 40"/>
            <p:cNvSpPr>
              <a:spLocks noChangeArrowheads="1"/>
            </p:cNvSpPr>
            <p:nvPr/>
          </p:nvSpPr>
          <p:spPr bwMode="auto">
            <a:xfrm>
              <a:off x="638" y="1496"/>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1000</a:t>
              </a:r>
              <a:endParaRPr lang="en-US" altLang="en-US"/>
            </a:p>
          </p:txBody>
        </p:sp>
        <p:sp>
          <p:nvSpPr>
            <p:cNvPr id="57380" name="Oval 41"/>
            <p:cNvSpPr>
              <a:spLocks noChangeArrowheads="1"/>
            </p:cNvSpPr>
            <p:nvPr/>
          </p:nvSpPr>
          <p:spPr bwMode="auto">
            <a:xfrm>
              <a:off x="1096" y="2320"/>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81" name="Rectangle 42"/>
            <p:cNvSpPr>
              <a:spLocks noChangeArrowheads="1"/>
            </p:cNvSpPr>
            <p:nvPr/>
          </p:nvSpPr>
          <p:spPr bwMode="auto">
            <a:xfrm>
              <a:off x="1152" y="2288"/>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Al</a:t>
              </a:r>
              <a:endParaRPr lang="en-US" altLang="en-US"/>
            </a:p>
          </p:txBody>
        </p:sp>
        <p:sp>
          <p:nvSpPr>
            <p:cNvPr id="57382" name="Rectangle 43"/>
            <p:cNvSpPr>
              <a:spLocks noChangeArrowheads="1"/>
            </p:cNvSpPr>
            <p:nvPr/>
          </p:nvSpPr>
          <p:spPr bwMode="auto">
            <a:xfrm>
              <a:off x="1248" y="2288"/>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383" name="Rectangle 44"/>
            <p:cNvSpPr>
              <a:spLocks noChangeArrowheads="1"/>
            </p:cNvSpPr>
            <p:nvPr/>
          </p:nvSpPr>
          <p:spPr bwMode="auto">
            <a:xfrm>
              <a:off x="1272" y="2304"/>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(6061)</a:t>
              </a:r>
              <a:endParaRPr lang="en-US" altLang="en-US"/>
            </a:p>
          </p:txBody>
        </p:sp>
        <p:sp>
          <p:nvSpPr>
            <p:cNvPr id="57384" name="Rectangle 45"/>
            <p:cNvSpPr>
              <a:spLocks noChangeArrowheads="1"/>
            </p:cNvSpPr>
            <p:nvPr/>
          </p:nvSpPr>
          <p:spPr bwMode="auto">
            <a:xfrm>
              <a:off x="1520" y="22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7385" name="Rectangle 46"/>
            <p:cNvSpPr>
              <a:spLocks noChangeArrowheads="1"/>
            </p:cNvSpPr>
            <p:nvPr/>
          </p:nvSpPr>
          <p:spPr bwMode="auto">
            <a:xfrm>
              <a:off x="1152" y="1976"/>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Al</a:t>
              </a:r>
              <a:endParaRPr lang="en-US" altLang="en-US"/>
            </a:p>
          </p:txBody>
        </p:sp>
        <p:sp>
          <p:nvSpPr>
            <p:cNvPr id="57386" name="Rectangle 47"/>
            <p:cNvSpPr>
              <a:spLocks noChangeArrowheads="1"/>
            </p:cNvSpPr>
            <p:nvPr/>
          </p:nvSpPr>
          <p:spPr bwMode="auto">
            <a:xfrm>
              <a:off x="1248" y="197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387" name="Rectangle 48"/>
            <p:cNvSpPr>
              <a:spLocks noChangeArrowheads="1"/>
            </p:cNvSpPr>
            <p:nvPr/>
          </p:nvSpPr>
          <p:spPr bwMode="auto">
            <a:xfrm>
              <a:off x="1272" y="1992"/>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(6061)</a:t>
              </a:r>
              <a:endParaRPr lang="en-US" altLang="en-US"/>
            </a:p>
          </p:txBody>
        </p:sp>
        <p:sp>
          <p:nvSpPr>
            <p:cNvPr id="57388" name="Rectangle 49"/>
            <p:cNvSpPr>
              <a:spLocks noChangeArrowheads="1"/>
            </p:cNvSpPr>
            <p:nvPr/>
          </p:nvSpPr>
          <p:spPr bwMode="auto">
            <a:xfrm>
              <a:off x="1520" y="195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ag</a:t>
              </a:r>
              <a:endParaRPr lang="en-US" altLang="en-US"/>
            </a:p>
          </p:txBody>
        </p:sp>
        <p:sp>
          <p:nvSpPr>
            <p:cNvPr id="57389" name="Oval 50"/>
            <p:cNvSpPr>
              <a:spLocks noChangeArrowheads="1"/>
            </p:cNvSpPr>
            <p:nvPr/>
          </p:nvSpPr>
          <p:spPr bwMode="auto">
            <a:xfrm>
              <a:off x="1096" y="1984"/>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90" name="Rectangle 51"/>
            <p:cNvSpPr>
              <a:spLocks noChangeArrowheads="1"/>
            </p:cNvSpPr>
            <p:nvPr/>
          </p:nvSpPr>
          <p:spPr bwMode="auto">
            <a:xfrm>
              <a:off x="1152" y="182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Cu</a:t>
              </a:r>
              <a:endParaRPr lang="en-US" altLang="en-US"/>
            </a:p>
          </p:txBody>
        </p:sp>
        <p:sp>
          <p:nvSpPr>
            <p:cNvPr id="57391" name="Rectangle 52"/>
            <p:cNvSpPr>
              <a:spLocks noChangeArrowheads="1"/>
            </p:cNvSpPr>
            <p:nvPr/>
          </p:nvSpPr>
          <p:spPr bwMode="auto">
            <a:xfrm>
              <a:off x="1280" y="182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392" name="Rectangle 53"/>
            <p:cNvSpPr>
              <a:spLocks noChangeArrowheads="1"/>
            </p:cNvSpPr>
            <p:nvPr/>
          </p:nvSpPr>
          <p:spPr bwMode="auto">
            <a:xfrm>
              <a:off x="1304" y="1840"/>
              <a:ext cx="2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(71500)</a:t>
              </a:r>
              <a:endParaRPr lang="en-US" altLang="en-US"/>
            </a:p>
          </p:txBody>
        </p:sp>
        <p:sp>
          <p:nvSpPr>
            <p:cNvPr id="57393" name="Rectangle 54"/>
            <p:cNvSpPr>
              <a:spLocks noChangeArrowheads="1"/>
            </p:cNvSpPr>
            <p:nvPr/>
          </p:nvSpPr>
          <p:spPr bwMode="auto">
            <a:xfrm>
              <a:off x="1600" y="1800"/>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hr</a:t>
              </a:r>
              <a:endParaRPr lang="en-US" altLang="en-US"/>
            </a:p>
          </p:txBody>
        </p:sp>
        <p:sp>
          <p:nvSpPr>
            <p:cNvPr id="57394" name="Oval 55"/>
            <p:cNvSpPr>
              <a:spLocks noChangeArrowheads="1"/>
            </p:cNvSpPr>
            <p:nvPr/>
          </p:nvSpPr>
          <p:spPr bwMode="auto">
            <a:xfrm>
              <a:off x="1096" y="2136"/>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395" name="Rectangle 56"/>
            <p:cNvSpPr>
              <a:spLocks noChangeArrowheads="1"/>
            </p:cNvSpPr>
            <p:nvPr/>
          </p:nvSpPr>
          <p:spPr bwMode="auto">
            <a:xfrm>
              <a:off x="1152" y="2128"/>
              <a:ext cx="1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Ta</a:t>
              </a:r>
              <a:endParaRPr lang="en-US" altLang="en-US"/>
            </a:p>
          </p:txBody>
        </p:sp>
        <p:sp>
          <p:nvSpPr>
            <p:cNvPr id="57396" name="Rectangle 57"/>
            <p:cNvSpPr>
              <a:spLocks noChangeArrowheads="1"/>
            </p:cNvSpPr>
            <p:nvPr/>
          </p:nvSpPr>
          <p:spPr bwMode="auto">
            <a:xfrm>
              <a:off x="1272" y="2128"/>
              <a:ext cx="2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(pure)</a:t>
              </a:r>
              <a:endParaRPr lang="en-US" altLang="en-US"/>
            </a:p>
          </p:txBody>
        </p:sp>
        <p:sp>
          <p:nvSpPr>
            <p:cNvPr id="57397" name="Rectangle 58"/>
            <p:cNvSpPr>
              <a:spLocks noChangeArrowheads="1"/>
            </p:cNvSpPr>
            <p:nvPr/>
          </p:nvSpPr>
          <p:spPr bwMode="auto">
            <a:xfrm>
              <a:off x="1152" y="2048"/>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Ti </a:t>
              </a:r>
              <a:endParaRPr lang="en-US" altLang="en-US"/>
            </a:p>
          </p:txBody>
        </p:sp>
        <p:sp>
          <p:nvSpPr>
            <p:cNvPr id="57398" name="Rectangle 59"/>
            <p:cNvSpPr>
              <a:spLocks noChangeArrowheads="1"/>
            </p:cNvSpPr>
            <p:nvPr/>
          </p:nvSpPr>
          <p:spPr bwMode="auto">
            <a:xfrm>
              <a:off x="1264" y="2048"/>
              <a:ext cx="2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(pure)</a:t>
              </a:r>
              <a:endParaRPr lang="en-US" altLang="en-US"/>
            </a:p>
          </p:txBody>
        </p:sp>
        <p:sp>
          <p:nvSpPr>
            <p:cNvPr id="57399" name="Rectangle 60"/>
            <p:cNvSpPr>
              <a:spLocks noChangeArrowheads="1"/>
            </p:cNvSpPr>
            <p:nvPr/>
          </p:nvSpPr>
          <p:spPr bwMode="auto">
            <a:xfrm>
              <a:off x="1544" y="202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7400" name="Oval 61"/>
            <p:cNvSpPr>
              <a:spLocks noChangeArrowheads="1"/>
            </p:cNvSpPr>
            <p:nvPr/>
          </p:nvSpPr>
          <p:spPr bwMode="auto">
            <a:xfrm>
              <a:off x="1096" y="2080"/>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01" name="Oval 62"/>
            <p:cNvSpPr>
              <a:spLocks noChangeArrowheads="1"/>
            </p:cNvSpPr>
            <p:nvPr/>
          </p:nvSpPr>
          <p:spPr bwMode="auto">
            <a:xfrm>
              <a:off x="1096" y="1560"/>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02" name="Oval 63"/>
            <p:cNvSpPr>
              <a:spLocks noChangeArrowheads="1"/>
            </p:cNvSpPr>
            <p:nvPr/>
          </p:nvSpPr>
          <p:spPr bwMode="auto">
            <a:xfrm>
              <a:off x="1096" y="1896"/>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03" name="Rectangle 64"/>
            <p:cNvSpPr>
              <a:spLocks noChangeArrowheads="1"/>
            </p:cNvSpPr>
            <p:nvPr/>
          </p:nvSpPr>
          <p:spPr bwMode="auto">
            <a:xfrm>
              <a:off x="1152" y="1896"/>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7404" name="Rectangle 65"/>
            <p:cNvSpPr>
              <a:spLocks noChangeArrowheads="1"/>
            </p:cNvSpPr>
            <p:nvPr/>
          </p:nvSpPr>
          <p:spPr bwMode="auto">
            <a:xfrm>
              <a:off x="1392" y="189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405" name="Rectangle 66"/>
            <p:cNvSpPr>
              <a:spLocks noChangeArrowheads="1"/>
            </p:cNvSpPr>
            <p:nvPr/>
          </p:nvSpPr>
          <p:spPr bwMode="auto">
            <a:xfrm>
              <a:off x="1416" y="1912"/>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(1020)</a:t>
              </a:r>
              <a:endParaRPr lang="en-US" altLang="en-US"/>
            </a:p>
          </p:txBody>
        </p:sp>
        <p:sp>
          <p:nvSpPr>
            <p:cNvPr id="57406" name="Oval 67"/>
            <p:cNvSpPr>
              <a:spLocks noChangeArrowheads="1"/>
            </p:cNvSpPr>
            <p:nvPr/>
          </p:nvSpPr>
          <p:spPr bwMode="auto">
            <a:xfrm>
              <a:off x="1096" y="1696"/>
              <a:ext cx="48"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07" name="Rectangle 68"/>
            <p:cNvSpPr>
              <a:spLocks noChangeArrowheads="1"/>
            </p:cNvSpPr>
            <p:nvPr/>
          </p:nvSpPr>
          <p:spPr bwMode="auto">
            <a:xfrm>
              <a:off x="1152" y="1664"/>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7408" name="Rectangle 69"/>
            <p:cNvSpPr>
              <a:spLocks noChangeArrowheads="1"/>
            </p:cNvSpPr>
            <p:nvPr/>
          </p:nvSpPr>
          <p:spPr bwMode="auto">
            <a:xfrm>
              <a:off x="1392" y="166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409" name="Rectangle 70"/>
            <p:cNvSpPr>
              <a:spLocks noChangeArrowheads="1"/>
            </p:cNvSpPr>
            <p:nvPr/>
          </p:nvSpPr>
          <p:spPr bwMode="auto">
            <a:xfrm>
              <a:off x="1416" y="1680"/>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(4140)</a:t>
              </a:r>
              <a:endParaRPr lang="en-US" altLang="en-US"/>
            </a:p>
          </p:txBody>
        </p:sp>
        <p:sp>
          <p:nvSpPr>
            <p:cNvPr id="57410" name="Rectangle 71"/>
            <p:cNvSpPr>
              <a:spLocks noChangeArrowheads="1"/>
            </p:cNvSpPr>
            <p:nvPr/>
          </p:nvSpPr>
          <p:spPr bwMode="auto">
            <a:xfrm>
              <a:off x="1664" y="164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7411" name="Rectangle 72"/>
            <p:cNvSpPr>
              <a:spLocks noChangeArrowheads="1"/>
            </p:cNvSpPr>
            <p:nvPr/>
          </p:nvSpPr>
          <p:spPr bwMode="auto">
            <a:xfrm>
              <a:off x="1152" y="1304"/>
              <a:ext cx="2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Steel</a:t>
              </a:r>
              <a:endParaRPr lang="en-US" altLang="en-US"/>
            </a:p>
          </p:txBody>
        </p:sp>
        <p:sp>
          <p:nvSpPr>
            <p:cNvPr id="57412" name="Rectangle 73"/>
            <p:cNvSpPr>
              <a:spLocks noChangeArrowheads="1"/>
            </p:cNvSpPr>
            <p:nvPr/>
          </p:nvSpPr>
          <p:spPr bwMode="auto">
            <a:xfrm>
              <a:off x="1392" y="130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413" name="Rectangle 74"/>
            <p:cNvSpPr>
              <a:spLocks noChangeArrowheads="1"/>
            </p:cNvSpPr>
            <p:nvPr/>
          </p:nvSpPr>
          <p:spPr bwMode="auto">
            <a:xfrm>
              <a:off x="1416" y="1320"/>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(4140)</a:t>
              </a:r>
              <a:endParaRPr lang="en-US" altLang="en-US"/>
            </a:p>
          </p:txBody>
        </p:sp>
        <p:sp>
          <p:nvSpPr>
            <p:cNvPr id="57414" name="Rectangle 75"/>
            <p:cNvSpPr>
              <a:spLocks noChangeArrowheads="1"/>
            </p:cNvSpPr>
            <p:nvPr/>
          </p:nvSpPr>
          <p:spPr bwMode="auto">
            <a:xfrm>
              <a:off x="1664" y="1280"/>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qt</a:t>
              </a:r>
              <a:endParaRPr lang="en-US" altLang="en-US"/>
            </a:p>
          </p:txBody>
        </p:sp>
        <p:sp>
          <p:nvSpPr>
            <p:cNvPr id="57415" name="Oval 76"/>
            <p:cNvSpPr>
              <a:spLocks noChangeArrowheads="1"/>
            </p:cNvSpPr>
            <p:nvPr/>
          </p:nvSpPr>
          <p:spPr bwMode="auto">
            <a:xfrm>
              <a:off x="1096" y="1632"/>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16" name="Rectangle 77"/>
            <p:cNvSpPr>
              <a:spLocks noChangeArrowheads="1"/>
            </p:cNvSpPr>
            <p:nvPr/>
          </p:nvSpPr>
          <p:spPr bwMode="auto">
            <a:xfrm>
              <a:off x="1152" y="159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Ti </a:t>
              </a:r>
              <a:endParaRPr lang="en-US" altLang="en-US"/>
            </a:p>
          </p:txBody>
        </p:sp>
        <p:sp>
          <p:nvSpPr>
            <p:cNvPr id="57417" name="Rectangle 78"/>
            <p:cNvSpPr>
              <a:spLocks noChangeArrowheads="1"/>
            </p:cNvSpPr>
            <p:nvPr/>
          </p:nvSpPr>
          <p:spPr bwMode="auto">
            <a:xfrm>
              <a:off x="1264" y="1608"/>
              <a:ext cx="4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(5Al-2.5Sn)</a:t>
              </a:r>
              <a:endParaRPr lang="en-US" altLang="en-US"/>
            </a:p>
          </p:txBody>
        </p:sp>
        <p:sp>
          <p:nvSpPr>
            <p:cNvPr id="57418" name="Rectangle 79"/>
            <p:cNvSpPr>
              <a:spLocks noChangeArrowheads="1"/>
            </p:cNvSpPr>
            <p:nvPr/>
          </p:nvSpPr>
          <p:spPr bwMode="auto">
            <a:xfrm>
              <a:off x="1696" y="156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a</a:t>
              </a:r>
              <a:endParaRPr lang="en-US" altLang="en-US"/>
            </a:p>
          </p:txBody>
        </p:sp>
        <p:sp>
          <p:nvSpPr>
            <p:cNvPr id="57419" name="Rectangle 80"/>
            <p:cNvSpPr>
              <a:spLocks noChangeArrowheads="1"/>
            </p:cNvSpPr>
            <p:nvPr/>
          </p:nvSpPr>
          <p:spPr bwMode="auto">
            <a:xfrm>
              <a:off x="1152" y="1504"/>
              <a:ext cx="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W</a:t>
              </a:r>
              <a:endParaRPr lang="en-US" altLang="en-US"/>
            </a:p>
          </p:txBody>
        </p:sp>
        <p:sp>
          <p:nvSpPr>
            <p:cNvPr id="57420" name="Rectangle 81"/>
            <p:cNvSpPr>
              <a:spLocks noChangeArrowheads="1"/>
            </p:cNvSpPr>
            <p:nvPr/>
          </p:nvSpPr>
          <p:spPr bwMode="auto">
            <a:xfrm>
              <a:off x="1240" y="1504"/>
              <a:ext cx="2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(pure)</a:t>
              </a:r>
              <a:endParaRPr lang="en-US" altLang="en-US"/>
            </a:p>
          </p:txBody>
        </p:sp>
        <p:sp>
          <p:nvSpPr>
            <p:cNvPr id="57421" name="Oval 82"/>
            <p:cNvSpPr>
              <a:spLocks noChangeArrowheads="1"/>
            </p:cNvSpPr>
            <p:nvPr/>
          </p:nvSpPr>
          <p:spPr bwMode="auto">
            <a:xfrm>
              <a:off x="1488" y="1760"/>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22" name="Rectangle 83"/>
            <p:cNvSpPr>
              <a:spLocks noChangeArrowheads="1"/>
            </p:cNvSpPr>
            <p:nvPr/>
          </p:nvSpPr>
          <p:spPr bwMode="auto">
            <a:xfrm>
              <a:off x="1152" y="1736"/>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Cu</a:t>
              </a:r>
              <a:endParaRPr lang="en-US" altLang="en-US"/>
            </a:p>
          </p:txBody>
        </p:sp>
        <p:sp>
          <p:nvSpPr>
            <p:cNvPr id="57423" name="Rectangle 84"/>
            <p:cNvSpPr>
              <a:spLocks noChangeArrowheads="1"/>
            </p:cNvSpPr>
            <p:nvPr/>
          </p:nvSpPr>
          <p:spPr bwMode="auto">
            <a:xfrm>
              <a:off x="1280" y="173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 </a:t>
              </a:r>
              <a:endParaRPr lang="en-US" altLang="en-US"/>
            </a:p>
          </p:txBody>
        </p:sp>
        <p:sp>
          <p:nvSpPr>
            <p:cNvPr id="57424" name="Rectangle 85"/>
            <p:cNvSpPr>
              <a:spLocks noChangeArrowheads="1"/>
            </p:cNvSpPr>
            <p:nvPr/>
          </p:nvSpPr>
          <p:spPr bwMode="auto">
            <a:xfrm>
              <a:off x="1304" y="1752"/>
              <a:ext cx="2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000">
                  <a:solidFill>
                    <a:srgbClr val="FF0000"/>
                  </a:solidFill>
                </a:rPr>
                <a:t>(71500)</a:t>
              </a:r>
              <a:endParaRPr lang="en-US" altLang="en-US"/>
            </a:p>
          </p:txBody>
        </p:sp>
        <p:sp>
          <p:nvSpPr>
            <p:cNvPr id="57425" name="Rectangle 86"/>
            <p:cNvSpPr>
              <a:spLocks noChangeArrowheads="1"/>
            </p:cNvSpPr>
            <p:nvPr/>
          </p:nvSpPr>
          <p:spPr bwMode="auto">
            <a:xfrm>
              <a:off x="1600" y="1712"/>
              <a:ext cx="11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0000"/>
                  </a:solidFill>
                </a:rPr>
                <a:t>cw</a:t>
              </a:r>
              <a:endParaRPr lang="en-US" altLang="en-US"/>
            </a:p>
          </p:txBody>
        </p:sp>
        <p:sp>
          <p:nvSpPr>
            <p:cNvPr id="57426" name="Oval 87"/>
            <p:cNvSpPr>
              <a:spLocks noChangeArrowheads="1"/>
            </p:cNvSpPr>
            <p:nvPr/>
          </p:nvSpPr>
          <p:spPr bwMode="auto">
            <a:xfrm>
              <a:off x="1104" y="1760"/>
              <a:ext cx="40" cy="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27" name="Rectangle 88"/>
            <p:cNvSpPr>
              <a:spLocks noChangeArrowheads="1"/>
            </p:cNvSpPr>
            <p:nvPr/>
          </p:nvSpPr>
          <p:spPr bwMode="auto">
            <a:xfrm>
              <a:off x="2456" y="304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L</a:t>
              </a:r>
              <a:endParaRPr lang="en-US" altLang="en-US"/>
            </a:p>
          </p:txBody>
        </p:sp>
        <p:sp>
          <p:nvSpPr>
            <p:cNvPr id="57428" name="Rectangle 89"/>
            <p:cNvSpPr>
              <a:spLocks noChangeArrowheads="1"/>
            </p:cNvSpPr>
            <p:nvPr/>
          </p:nvSpPr>
          <p:spPr bwMode="auto">
            <a:xfrm>
              <a:off x="2512" y="3040"/>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DPE</a:t>
              </a:r>
              <a:endParaRPr lang="en-US" altLang="en-US"/>
            </a:p>
          </p:txBody>
        </p:sp>
        <p:grpSp>
          <p:nvGrpSpPr>
            <p:cNvPr id="57429" name="Group 90"/>
            <p:cNvGrpSpPr>
              <a:grpSpLocks/>
            </p:cNvGrpSpPr>
            <p:nvPr/>
          </p:nvGrpSpPr>
          <p:grpSpPr bwMode="auto">
            <a:xfrm>
              <a:off x="2416" y="2680"/>
              <a:ext cx="32" cy="88"/>
              <a:chOff x="2416" y="2680"/>
              <a:chExt cx="32" cy="88"/>
            </a:xfrm>
          </p:grpSpPr>
          <p:sp>
            <p:nvSpPr>
              <p:cNvPr id="57564" name="Freeform 91"/>
              <p:cNvSpPr>
                <a:spLocks/>
              </p:cNvSpPr>
              <p:nvPr/>
            </p:nvSpPr>
            <p:spPr bwMode="auto">
              <a:xfrm>
                <a:off x="2416" y="272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5" name="Freeform 92"/>
              <p:cNvSpPr>
                <a:spLocks/>
              </p:cNvSpPr>
              <p:nvPr/>
            </p:nvSpPr>
            <p:spPr bwMode="auto">
              <a:xfrm>
                <a:off x="2416" y="2680"/>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6" name="Line 93"/>
              <p:cNvSpPr>
                <a:spLocks noChangeShapeType="1"/>
              </p:cNvSpPr>
              <p:nvPr/>
            </p:nvSpPr>
            <p:spPr bwMode="auto">
              <a:xfrm flipV="1">
                <a:off x="2432" y="2712"/>
                <a:ext cx="1" cy="24"/>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30" name="Rectangle 94"/>
            <p:cNvSpPr>
              <a:spLocks noChangeArrowheads="1"/>
            </p:cNvSpPr>
            <p:nvPr/>
          </p:nvSpPr>
          <p:spPr bwMode="auto">
            <a:xfrm>
              <a:off x="2480" y="2680"/>
              <a:ext cx="1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PP</a:t>
              </a:r>
              <a:endParaRPr lang="en-US" altLang="en-US"/>
            </a:p>
          </p:txBody>
        </p:sp>
        <p:grpSp>
          <p:nvGrpSpPr>
            <p:cNvPr id="57431" name="Group 95"/>
            <p:cNvGrpSpPr>
              <a:grpSpLocks/>
            </p:cNvGrpSpPr>
            <p:nvPr/>
          </p:nvGrpSpPr>
          <p:grpSpPr bwMode="auto">
            <a:xfrm>
              <a:off x="2416" y="2600"/>
              <a:ext cx="32" cy="80"/>
              <a:chOff x="2416" y="2600"/>
              <a:chExt cx="32" cy="80"/>
            </a:xfrm>
          </p:grpSpPr>
          <p:sp>
            <p:nvSpPr>
              <p:cNvPr id="57561" name="Freeform 96"/>
              <p:cNvSpPr>
                <a:spLocks/>
              </p:cNvSpPr>
              <p:nvPr/>
            </p:nvSpPr>
            <p:spPr bwMode="auto">
              <a:xfrm>
                <a:off x="2416" y="2632"/>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2" name="Freeform 97"/>
              <p:cNvSpPr>
                <a:spLocks/>
              </p:cNvSpPr>
              <p:nvPr/>
            </p:nvSpPr>
            <p:spPr bwMode="auto">
              <a:xfrm>
                <a:off x="2416" y="2600"/>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63" name="Line 98"/>
              <p:cNvSpPr>
                <a:spLocks noChangeShapeType="1"/>
              </p:cNvSpPr>
              <p:nvPr/>
            </p:nvSpPr>
            <p:spPr bwMode="auto">
              <a:xfrm flipV="1">
                <a:off x="2432" y="2632"/>
                <a:ext cx="1" cy="16"/>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32" name="Rectangle 99"/>
            <p:cNvSpPr>
              <a:spLocks noChangeArrowheads="1"/>
            </p:cNvSpPr>
            <p:nvPr/>
          </p:nvSpPr>
          <p:spPr bwMode="auto">
            <a:xfrm>
              <a:off x="2480" y="2528"/>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PC</a:t>
              </a:r>
              <a:endParaRPr lang="en-US" altLang="en-US"/>
            </a:p>
          </p:txBody>
        </p:sp>
        <p:sp>
          <p:nvSpPr>
            <p:cNvPr id="57433" name="Rectangle 100"/>
            <p:cNvSpPr>
              <a:spLocks noChangeArrowheads="1"/>
            </p:cNvSpPr>
            <p:nvPr/>
          </p:nvSpPr>
          <p:spPr bwMode="auto">
            <a:xfrm>
              <a:off x="2736" y="2520"/>
              <a:ext cx="1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PET</a:t>
              </a:r>
              <a:endParaRPr lang="en-US" altLang="en-US"/>
            </a:p>
          </p:txBody>
        </p:sp>
        <p:grpSp>
          <p:nvGrpSpPr>
            <p:cNvPr id="57434" name="Group 101"/>
            <p:cNvGrpSpPr>
              <a:grpSpLocks/>
            </p:cNvGrpSpPr>
            <p:nvPr/>
          </p:nvGrpSpPr>
          <p:grpSpPr bwMode="auto">
            <a:xfrm>
              <a:off x="920" y="2432"/>
              <a:ext cx="136" cy="865"/>
              <a:chOff x="920" y="2432"/>
              <a:chExt cx="136" cy="865"/>
            </a:xfrm>
          </p:grpSpPr>
          <p:sp>
            <p:nvSpPr>
              <p:cNvPr id="57551" name="Line 102"/>
              <p:cNvSpPr>
                <a:spLocks noChangeShapeType="1"/>
              </p:cNvSpPr>
              <p:nvPr/>
            </p:nvSpPr>
            <p:spPr bwMode="auto">
              <a:xfrm>
                <a:off x="920" y="2688"/>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 name="Line 103"/>
              <p:cNvSpPr>
                <a:spLocks noChangeShapeType="1"/>
              </p:cNvSpPr>
              <p:nvPr/>
            </p:nvSpPr>
            <p:spPr bwMode="auto">
              <a:xfrm>
                <a:off x="920" y="3296"/>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3" name="Line 104"/>
              <p:cNvSpPr>
                <a:spLocks noChangeShapeType="1"/>
              </p:cNvSpPr>
              <p:nvPr/>
            </p:nvSpPr>
            <p:spPr bwMode="auto">
              <a:xfrm>
                <a:off x="920" y="303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4" name="Line 105"/>
              <p:cNvSpPr>
                <a:spLocks noChangeShapeType="1"/>
              </p:cNvSpPr>
              <p:nvPr/>
            </p:nvSpPr>
            <p:spPr bwMode="auto">
              <a:xfrm>
                <a:off x="920" y="2568"/>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5" name="Line 106"/>
              <p:cNvSpPr>
                <a:spLocks noChangeShapeType="1"/>
              </p:cNvSpPr>
              <p:nvPr/>
            </p:nvSpPr>
            <p:spPr bwMode="auto">
              <a:xfrm>
                <a:off x="920" y="288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6" name="Line 107"/>
              <p:cNvSpPr>
                <a:spLocks noChangeShapeType="1"/>
              </p:cNvSpPr>
              <p:nvPr/>
            </p:nvSpPr>
            <p:spPr bwMode="auto">
              <a:xfrm>
                <a:off x="920" y="2776"/>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7" name="Line 108"/>
              <p:cNvSpPr>
                <a:spLocks noChangeShapeType="1"/>
              </p:cNvSpPr>
              <p:nvPr/>
            </p:nvSpPr>
            <p:spPr bwMode="auto">
              <a:xfrm>
                <a:off x="920" y="262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8" name="Line 109"/>
              <p:cNvSpPr>
                <a:spLocks noChangeShapeType="1"/>
              </p:cNvSpPr>
              <p:nvPr/>
            </p:nvSpPr>
            <p:spPr bwMode="auto">
              <a:xfrm>
                <a:off x="920" y="251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9" name="Line 110"/>
              <p:cNvSpPr>
                <a:spLocks noChangeShapeType="1"/>
              </p:cNvSpPr>
              <p:nvPr/>
            </p:nvSpPr>
            <p:spPr bwMode="auto">
              <a:xfrm>
                <a:off x="920" y="247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60" name="Line 111"/>
              <p:cNvSpPr>
                <a:spLocks noChangeShapeType="1"/>
              </p:cNvSpPr>
              <p:nvPr/>
            </p:nvSpPr>
            <p:spPr bwMode="auto">
              <a:xfrm>
                <a:off x="920" y="243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35" name="Rectangle 112"/>
            <p:cNvSpPr>
              <a:spLocks noChangeArrowheads="1"/>
            </p:cNvSpPr>
            <p:nvPr/>
          </p:nvSpPr>
          <p:spPr bwMode="auto">
            <a:xfrm>
              <a:off x="762" y="2976"/>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a:t>
              </a:r>
              <a:endParaRPr lang="en-US" altLang="en-US"/>
            </a:p>
          </p:txBody>
        </p:sp>
        <p:sp>
          <p:nvSpPr>
            <p:cNvPr id="57436" name="Rectangle 113"/>
            <p:cNvSpPr>
              <a:spLocks noChangeArrowheads="1"/>
            </p:cNvSpPr>
            <p:nvPr/>
          </p:nvSpPr>
          <p:spPr bwMode="auto">
            <a:xfrm>
              <a:off x="762" y="2721"/>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30</a:t>
              </a:r>
              <a:endParaRPr lang="en-US" altLang="en-US"/>
            </a:p>
          </p:txBody>
        </p:sp>
        <p:sp>
          <p:nvSpPr>
            <p:cNvPr id="57437" name="Rectangle 114"/>
            <p:cNvSpPr>
              <a:spLocks noChangeArrowheads="1"/>
            </p:cNvSpPr>
            <p:nvPr/>
          </p:nvSpPr>
          <p:spPr bwMode="auto">
            <a:xfrm>
              <a:off x="762" y="2614"/>
              <a:ext cx="1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40</a:t>
              </a:r>
              <a:endParaRPr lang="en-US" altLang="en-US"/>
            </a:p>
          </p:txBody>
        </p:sp>
        <p:sp>
          <p:nvSpPr>
            <p:cNvPr id="57438" name="Line 115"/>
            <p:cNvSpPr>
              <a:spLocks noChangeShapeType="1"/>
            </p:cNvSpPr>
            <p:nvPr/>
          </p:nvSpPr>
          <p:spPr bwMode="auto">
            <a:xfrm>
              <a:off x="920" y="356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9" name="Line 116"/>
            <p:cNvSpPr>
              <a:spLocks noChangeShapeType="1"/>
            </p:cNvSpPr>
            <p:nvPr/>
          </p:nvSpPr>
          <p:spPr bwMode="auto">
            <a:xfrm>
              <a:off x="920" y="414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Line 117"/>
            <p:cNvSpPr>
              <a:spLocks noChangeShapeType="1"/>
            </p:cNvSpPr>
            <p:nvPr/>
          </p:nvSpPr>
          <p:spPr bwMode="auto">
            <a:xfrm>
              <a:off x="920" y="390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1" name="Line 118"/>
            <p:cNvSpPr>
              <a:spLocks noChangeShapeType="1"/>
            </p:cNvSpPr>
            <p:nvPr/>
          </p:nvSpPr>
          <p:spPr bwMode="auto">
            <a:xfrm>
              <a:off x="920" y="344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2" name="Line 119"/>
            <p:cNvSpPr>
              <a:spLocks noChangeShapeType="1"/>
            </p:cNvSpPr>
            <p:nvPr/>
          </p:nvSpPr>
          <p:spPr bwMode="auto">
            <a:xfrm>
              <a:off x="920" y="375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3" name="Line 120"/>
            <p:cNvSpPr>
              <a:spLocks noChangeShapeType="1"/>
            </p:cNvSpPr>
            <p:nvPr/>
          </p:nvSpPr>
          <p:spPr bwMode="auto">
            <a:xfrm>
              <a:off x="920" y="3648"/>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4" name="Line 121"/>
            <p:cNvSpPr>
              <a:spLocks noChangeShapeType="1"/>
            </p:cNvSpPr>
            <p:nvPr/>
          </p:nvSpPr>
          <p:spPr bwMode="auto">
            <a:xfrm>
              <a:off x="920" y="3496"/>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5" name="Line 122"/>
            <p:cNvSpPr>
              <a:spLocks noChangeShapeType="1"/>
            </p:cNvSpPr>
            <p:nvPr/>
          </p:nvSpPr>
          <p:spPr bwMode="auto">
            <a:xfrm>
              <a:off x="920" y="338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6" name="Line 123"/>
            <p:cNvSpPr>
              <a:spLocks noChangeShapeType="1"/>
            </p:cNvSpPr>
            <p:nvPr/>
          </p:nvSpPr>
          <p:spPr bwMode="auto">
            <a:xfrm>
              <a:off x="920" y="334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7" name="Line 124"/>
            <p:cNvSpPr>
              <a:spLocks noChangeShapeType="1"/>
            </p:cNvSpPr>
            <p:nvPr/>
          </p:nvSpPr>
          <p:spPr bwMode="auto">
            <a:xfrm>
              <a:off x="920" y="330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448" name="Group 125"/>
            <p:cNvGrpSpPr>
              <a:grpSpLocks/>
            </p:cNvGrpSpPr>
            <p:nvPr/>
          </p:nvGrpSpPr>
          <p:grpSpPr bwMode="auto">
            <a:xfrm>
              <a:off x="920" y="1560"/>
              <a:ext cx="136" cy="873"/>
              <a:chOff x="920" y="1560"/>
              <a:chExt cx="136" cy="873"/>
            </a:xfrm>
          </p:grpSpPr>
          <p:sp>
            <p:nvSpPr>
              <p:cNvPr id="57541" name="Line 126"/>
              <p:cNvSpPr>
                <a:spLocks noChangeShapeType="1"/>
              </p:cNvSpPr>
              <p:nvPr/>
            </p:nvSpPr>
            <p:spPr bwMode="auto">
              <a:xfrm>
                <a:off x="920" y="182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2" name="Line 127"/>
              <p:cNvSpPr>
                <a:spLocks noChangeShapeType="1"/>
              </p:cNvSpPr>
              <p:nvPr/>
            </p:nvSpPr>
            <p:spPr bwMode="auto">
              <a:xfrm>
                <a:off x="920" y="243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3" name="Line 128"/>
              <p:cNvSpPr>
                <a:spLocks noChangeShapeType="1"/>
              </p:cNvSpPr>
              <p:nvPr/>
            </p:nvSpPr>
            <p:spPr bwMode="auto">
              <a:xfrm>
                <a:off x="920" y="2168"/>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4" name="Line 129"/>
              <p:cNvSpPr>
                <a:spLocks noChangeShapeType="1"/>
              </p:cNvSpPr>
              <p:nvPr/>
            </p:nvSpPr>
            <p:spPr bwMode="auto">
              <a:xfrm>
                <a:off x="920" y="1696"/>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5" name="Line 130"/>
              <p:cNvSpPr>
                <a:spLocks noChangeShapeType="1"/>
              </p:cNvSpPr>
              <p:nvPr/>
            </p:nvSpPr>
            <p:spPr bwMode="auto">
              <a:xfrm>
                <a:off x="920" y="2008"/>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6" name="Line 131"/>
              <p:cNvSpPr>
                <a:spLocks noChangeShapeType="1"/>
              </p:cNvSpPr>
              <p:nvPr/>
            </p:nvSpPr>
            <p:spPr bwMode="auto">
              <a:xfrm>
                <a:off x="920" y="190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7" name="Line 132"/>
              <p:cNvSpPr>
                <a:spLocks noChangeShapeType="1"/>
              </p:cNvSpPr>
              <p:nvPr/>
            </p:nvSpPr>
            <p:spPr bwMode="auto">
              <a:xfrm>
                <a:off x="920" y="175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8" name="Line 133"/>
              <p:cNvSpPr>
                <a:spLocks noChangeShapeType="1"/>
              </p:cNvSpPr>
              <p:nvPr/>
            </p:nvSpPr>
            <p:spPr bwMode="auto">
              <a:xfrm>
                <a:off x="920" y="164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9" name="Line 134"/>
              <p:cNvSpPr>
                <a:spLocks noChangeShapeType="1"/>
              </p:cNvSpPr>
              <p:nvPr/>
            </p:nvSpPr>
            <p:spPr bwMode="auto">
              <a:xfrm>
                <a:off x="920" y="160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0" name="Line 135"/>
              <p:cNvSpPr>
                <a:spLocks noChangeShapeType="1"/>
              </p:cNvSpPr>
              <p:nvPr/>
            </p:nvSpPr>
            <p:spPr bwMode="auto">
              <a:xfrm>
                <a:off x="920" y="156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49" name="Line 136"/>
            <p:cNvSpPr>
              <a:spLocks noChangeShapeType="1"/>
            </p:cNvSpPr>
            <p:nvPr/>
          </p:nvSpPr>
          <p:spPr bwMode="auto">
            <a:xfrm>
              <a:off x="920" y="952"/>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0" name="Line 137"/>
            <p:cNvSpPr>
              <a:spLocks noChangeShapeType="1"/>
            </p:cNvSpPr>
            <p:nvPr/>
          </p:nvSpPr>
          <p:spPr bwMode="auto">
            <a:xfrm>
              <a:off x="920" y="156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1" name="Line 138"/>
            <p:cNvSpPr>
              <a:spLocks noChangeShapeType="1"/>
            </p:cNvSpPr>
            <p:nvPr/>
          </p:nvSpPr>
          <p:spPr bwMode="auto">
            <a:xfrm>
              <a:off x="920" y="1296"/>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2" name="Line 139"/>
            <p:cNvSpPr>
              <a:spLocks noChangeShapeType="1"/>
            </p:cNvSpPr>
            <p:nvPr/>
          </p:nvSpPr>
          <p:spPr bwMode="auto">
            <a:xfrm>
              <a:off x="920" y="1144"/>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3" name="Line 140"/>
            <p:cNvSpPr>
              <a:spLocks noChangeShapeType="1"/>
            </p:cNvSpPr>
            <p:nvPr/>
          </p:nvSpPr>
          <p:spPr bwMode="auto">
            <a:xfrm>
              <a:off x="920" y="1040"/>
              <a:ext cx="13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4" name="Rectangle 141"/>
            <p:cNvSpPr>
              <a:spLocks noChangeArrowheads="1"/>
            </p:cNvSpPr>
            <p:nvPr/>
          </p:nvSpPr>
          <p:spPr bwMode="auto">
            <a:xfrm>
              <a:off x="638" y="1240"/>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2000</a:t>
              </a:r>
              <a:endParaRPr lang="en-US" altLang="en-US"/>
            </a:p>
          </p:txBody>
        </p:sp>
        <p:sp>
          <p:nvSpPr>
            <p:cNvPr id="57455" name="Rectangle 142"/>
            <p:cNvSpPr>
              <a:spLocks noChangeArrowheads="1"/>
            </p:cNvSpPr>
            <p:nvPr/>
          </p:nvSpPr>
          <p:spPr bwMode="auto">
            <a:xfrm>
              <a:off x="638" y="1088"/>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3000</a:t>
              </a:r>
              <a:endParaRPr lang="en-US" altLang="en-US"/>
            </a:p>
          </p:txBody>
        </p:sp>
        <p:sp>
          <p:nvSpPr>
            <p:cNvPr id="57456" name="Rectangle 143"/>
            <p:cNvSpPr>
              <a:spLocks noChangeArrowheads="1"/>
            </p:cNvSpPr>
            <p:nvPr/>
          </p:nvSpPr>
          <p:spPr bwMode="auto">
            <a:xfrm>
              <a:off x="638" y="888"/>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5000</a:t>
              </a:r>
              <a:endParaRPr lang="en-US" altLang="en-US"/>
            </a:p>
          </p:txBody>
        </p:sp>
        <p:grpSp>
          <p:nvGrpSpPr>
            <p:cNvPr id="57457" name="Group 144"/>
            <p:cNvGrpSpPr>
              <a:grpSpLocks/>
            </p:cNvGrpSpPr>
            <p:nvPr/>
          </p:nvGrpSpPr>
          <p:grpSpPr bwMode="auto">
            <a:xfrm>
              <a:off x="1800" y="2824"/>
              <a:ext cx="32" cy="344"/>
              <a:chOff x="1800" y="2824"/>
              <a:chExt cx="32" cy="344"/>
            </a:xfrm>
          </p:grpSpPr>
          <p:sp>
            <p:nvSpPr>
              <p:cNvPr id="57538" name="Freeform 145"/>
              <p:cNvSpPr>
                <a:spLocks/>
              </p:cNvSpPr>
              <p:nvPr/>
            </p:nvSpPr>
            <p:spPr bwMode="auto">
              <a:xfrm>
                <a:off x="1800" y="312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9" name="Freeform 146"/>
              <p:cNvSpPr>
                <a:spLocks/>
              </p:cNvSpPr>
              <p:nvPr/>
            </p:nvSpPr>
            <p:spPr bwMode="auto">
              <a:xfrm>
                <a:off x="1800" y="2824"/>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40" name="Line 147"/>
              <p:cNvSpPr>
                <a:spLocks noChangeShapeType="1"/>
              </p:cNvSpPr>
              <p:nvPr/>
            </p:nvSpPr>
            <p:spPr bwMode="auto">
              <a:xfrm flipV="1">
                <a:off x="1816" y="2856"/>
                <a:ext cx="1" cy="280"/>
              </a:xfrm>
              <a:prstGeom prst="line">
                <a:avLst/>
              </a:prstGeom>
              <a:noFill/>
              <a:ln w="12700">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58" name="Rectangle 148"/>
            <p:cNvSpPr>
              <a:spLocks noChangeArrowheads="1"/>
            </p:cNvSpPr>
            <p:nvPr/>
          </p:nvSpPr>
          <p:spPr bwMode="auto">
            <a:xfrm>
              <a:off x="1853" y="2952"/>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Graphite</a:t>
              </a:r>
              <a:endParaRPr lang="en-US" altLang="en-US"/>
            </a:p>
          </p:txBody>
        </p:sp>
        <p:grpSp>
          <p:nvGrpSpPr>
            <p:cNvPr id="57459" name="Group 149"/>
            <p:cNvGrpSpPr>
              <a:grpSpLocks/>
            </p:cNvGrpSpPr>
            <p:nvPr/>
          </p:nvGrpSpPr>
          <p:grpSpPr bwMode="auto">
            <a:xfrm>
              <a:off x="1800" y="1784"/>
              <a:ext cx="32" cy="224"/>
              <a:chOff x="1800" y="1784"/>
              <a:chExt cx="32" cy="224"/>
            </a:xfrm>
          </p:grpSpPr>
          <p:sp>
            <p:nvSpPr>
              <p:cNvPr id="57535" name="Freeform 150"/>
              <p:cNvSpPr>
                <a:spLocks/>
              </p:cNvSpPr>
              <p:nvPr/>
            </p:nvSpPr>
            <p:spPr bwMode="auto">
              <a:xfrm>
                <a:off x="1800" y="1960"/>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6" name="Freeform 151"/>
              <p:cNvSpPr>
                <a:spLocks/>
              </p:cNvSpPr>
              <p:nvPr/>
            </p:nvSpPr>
            <p:spPr bwMode="auto">
              <a:xfrm>
                <a:off x="1800" y="1784"/>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7" name="Line 152"/>
              <p:cNvSpPr>
                <a:spLocks noChangeShapeType="1"/>
              </p:cNvSpPr>
              <p:nvPr/>
            </p:nvSpPr>
            <p:spPr bwMode="auto">
              <a:xfrm flipV="1">
                <a:off x="1816" y="1816"/>
                <a:ext cx="1" cy="160"/>
              </a:xfrm>
              <a:prstGeom prst="line">
                <a:avLst/>
              </a:prstGeom>
              <a:noFill/>
              <a:ln w="12700">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60" name="Rectangle 153"/>
            <p:cNvSpPr>
              <a:spLocks noChangeArrowheads="1"/>
            </p:cNvSpPr>
            <p:nvPr/>
          </p:nvSpPr>
          <p:spPr bwMode="auto">
            <a:xfrm>
              <a:off x="1853" y="1856"/>
              <a:ext cx="3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Al oxide</a:t>
              </a:r>
              <a:endParaRPr lang="en-US" altLang="en-US"/>
            </a:p>
          </p:txBody>
        </p:sp>
        <p:sp>
          <p:nvSpPr>
            <p:cNvPr id="57461" name="Oval 154"/>
            <p:cNvSpPr>
              <a:spLocks noChangeArrowheads="1"/>
            </p:cNvSpPr>
            <p:nvPr/>
          </p:nvSpPr>
          <p:spPr bwMode="auto">
            <a:xfrm>
              <a:off x="1800" y="2680"/>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62" name="Rectangle 155"/>
            <p:cNvSpPr>
              <a:spLocks noChangeArrowheads="1"/>
            </p:cNvSpPr>
            <p:nvPr/>
          </p:nvSpPr>
          <p:spPr bwMode="auto">
            <a:xfrm>
              <a:off x="1853" y="2648"/>
              <a:ext cx="3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Concrete</a:t>
              </a:r>
              <a:endParaRPr lang="en-US" altLang="en-US"/>
            </a:p>
          </p:txBody>
        </p:sp>
        <p:sp>
          <p:nvSpPr>
            <p:cNvPr id="57463" name="Oval 156"/>
            <p:cNvSpPr>
              <a:spLocks noChangeArrowheads="1"/>
            </p:cNvSpPr>
            <p:nvPr/>
          </p:nvSpPr>
          <p:spPr bwMode="auto">
            <a:xfrm>
              <a:off x="1800" y="1528"/>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64" name="Rectangle 157"/>
            <p:cNvSpPr>
              <a:spLocks noChangeArrowheads="1"/>
            </p:cNvSpPr>
            <p:nvPr/>
          </p:nvSpPr>
          <p:spPr bwMode="auto">
            <a:xfrm>
              <a:off x="1853" y="1496"/>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Diamond</a:t>
              </a:r>
              <a:endParaRPr lang="en-US" altLang="en-US"/>
            </a:p>
          </p:txBody>
        </p:sp>
        <p:sp>
          <p:nvSpPr>
            <p:cNvPr id="57465" name="Rectangle 158"/>
            <p:cNvSpPr>
              <a:spLocks noChangeArrowheads="1"/>
            </p:cNvSpPr>
            <p:nvPr/>
          </p:nvSpPr>
          <p:spPr bwMode="auto">
            <a:xfrm>
              <a:off x="1853" y="2520"/>
              <a:ext cx="4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Glass-soda</a:t>
              </a:r>
              <a:endParaRPr lang="en-US" altLang="en-US"/>
            </a:p>
          </p:txBody>
        </p:sp>
        <p:sp>
          <p:nvSpPr>
            <p:cNvPr id="57466" name="Oval 159"/>
            <p:cNvSpPr>
              <a:spLocks noChangeArrowheads="1"/>
            </p:cNvSpPr>
            <p:nvPr/>
          </p:nvSpPr>
          <p:spPr bwMode="auto">
            <a:xfrm>
              <a:off x="1800" y="2552"/>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57467" name="Group 160"/>
            <p:cNvGrpSpPr>
              <a:grpSpLocks/>
            </p:cNvGrpSpPr>
            <p:nvPr/>
          </p:nvGrpSpPr>
          <p:grpSpPr bwMode="auto">
            <a:xfrm>
              <a:off x="1800" y="2320"/>
              <a:ext cx="32" cy="176"/>
              <a:chOff x="1800" y="2320"/>
              <a:chExt cx="32" cy="176"/>
            </a:xfrm>
          </p:grpSpPr>
          <p:sp>
            <p:nvSpPr>
              <p:cNvPr id="57532" name="Freeform 161"/>
              <p:cNvSpPr>
                <a:spLocks/>
              </p:cNvSpPr>
              <p:nvPr/>
            </p:nvSpPr>
            <p:spPr bwMode="auto">
              <a:xfrm>
                <a:off x="1800" y="2448"/>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3" name="Freeform 162"/>
              <p:cNvSpPr>
                <a:spLocks/>
              </p:cNvSpPr>
              <p:nvPr/>
            </p:nvSpPr>
            <p:spPr bwMode="auto">
              <a:xfrm>
                <a:off x="1800" y="2320"/>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4" name="Line 163"/>
              <p:cNvSpPr>
                <a:spLocks noChangeShapeType="1"/>
              </p:cNvSpPr>
              <p:nvPr/>
            </p:nvSpPr>
            <p:spPr bwMode="auto">
              <a:xfrm flipV="1">
                <a:off x="1816" y="2352"/>
                <a:ext cx="1" cy="112"/>
              </a:xfrm>
              <a:prstGeom prst="line">
                <a:avLst/>
              </a:prstGeom>
              <a:noFill/>
              <a:ln w="12700">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468" name="Group 164"/>
            <p:cNvGrpSpPr>
              <a:grpSpLocks/>
            </p:cNvGrpSpPr>
            <p:nvPr/>
          </p:nvGrpSpPr>
          <p:grpSpPr bwMode="auto">
            <a:xfrm>
              <a:off x="2297" y="1616"/>
              <a:ext cx="32" cy="488"/>
              <a:chOff x="2304" y="1616"/>
              <a:chExt cx="32" cy="488"/>
            </a:xfrm>
          </p:grpSpPr>
          <p:sp>
            <p:nvSpPr>
              <p:cNvPr id="57529" name="Freeform 165"/>
              <p:cNvSpPr>
                <a:spLocks/>
              </p:cNvSpPr>
              <p:nvPr/>
            </p:nvSpPr>
            <p:spPr bwMode="auto">
              <a:xfrm>
                <a:off x="2304" y="2056"/>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0" name="Freeform 166"/>
              <p:cNvSpPr>
                <a:spLocks/>
              </p:cNvSpPr>
              <p:nvPr/>
            </p:nvSpPr>
            <p:spPr bwMode="auto">
              <a:xfrm>
                <a:off x="2304" y="1616"/>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31" name="Line 167"/>
              <p:cNvSpPr>
                <a:spLocks noChangeShapeType="1"/>
              </p:cNvSpPr>
              <p:nvPr/>
            </p:nvSpPr>
            <p:spPr bwMode="auto">
              <a:xfrm flipV="1">
                <a:off x="2320" y="1648"/>
                <a:ext cx="1" cy="424"/>
              </a:xfrm>
              <a:prstGeom prst="line">
                <a:avLst/>
              </a:prstGeom>
              <a:noFill/>
              <a:ln w="12700">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69" name="Rectangle 168"/>
            <p:cNvSpPr>
              <a:spLocks noChangeArrowheads="1"/>
            </p:cNvSpPr>
            <p:nvPr/>
          </p:nvSpPr>
          <p:spPr bwMode="auto">
            <a:xfrm>
              <a:off x="1917" y="1712"/>
              <a:ext cx="3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Si nitride</a:t>
              </a:r>
              <a:endParaRPr lang="en-US" altLang="en-US"/>
            </a:p>
          </p:txBody>
        </p:sp>
        <p:grpSp>
          <p:nvGrpSpPr>
            <p:cNvPr id="57470" name="Group 169"/>
            <p:cNvGrpSpPr>
              <a:grpSpLocks/>
            </p:cNvGrpSpPr>
            <p:nvPr/>
          </p:nvGrpSpPr>
          <p:grpSpPr bwMode="auto">
            <a:xfrm>
              <a:off x="2920" y="2488"/>
              <a:ext cx="32" cy="144"/>
              <a:chOff x="2920" y="2488"/>
              <a:chExt cx="32" cy="144"/>
            </a:xfrm>
          </p:grpSpPr>
          <p:sp>
            <p:nvSpPr>
              <p:cNvPr id="57526" name="Freeform 170"/>
              <p:cNvSpPr>
                <a:spLocks/>
              </p:cNvSpPr>
              <p:nvPr/>
            </p:nvSpPr>
            <p:spPr bwMode="auto">
              <a:xfrm>
                <a:off x="2920" y="2584"/>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27" name="Freeform 171"/>
              <p:cNvSpPr>
                <a:spLocks/>
              </p:cNvSpPr>
              <p:nvPr/>
            </p:nvSpPr>
            <p:spPr bwMode="auto">
              <a:xfrm>
                <a:off x="2920" y="2488"/>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28" name="Line 172"/>
              <p:cNvSpPr>
                <a:spLocks noChangeShapeType="1"/>
              </p:cNvSpPr>
              <p:nvPr/>
            </p:nvSpPr>
            <p:spPr bwMode="auto">
              <a:xfrm flipV="1">
                <a:off x="2936" y="2520"/>
                <a:ext cx="1" cy="80"/>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471" name="Group 173"/>
            <p:cNvGrpSpPr>
              <a:grpSpLocks/>
            </p:cNvGrpSpPr>
            <p:nvPr/>
          </p:nvGrpSpPr>
          <p:grpSpPr bwMode="auto">
            <a:xfrm>
              <a:off x="2920" y="2760"/>
              <a:ext cx="32" cy="264"/>
              <a:chOff x="2920" y="2760"/>
              <a:chExt cx="32" cy="264"/>
            </a:xfrm>
          </p:grpSpPr>
          <p:sp>
            <p:nvSpPr>
              <p:cNvPr id="57523" name="Freeform 174"/>
              <p:cNvSpPr>
                <a:spLocks/>
              </p:cNvSpPr>
              <p:nvPr/>
            </p:nvSpPr>
            <p:spPr bwMode="auto">
              <a:xfrm>
                <a:off x="2920" y="2976"/>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24" name="Freeform 175"/>
              <p:cNvSpPr>
                <a:spLocks/>
              </p:cNvSpPr>
              <p:nvPr/>
            </p:nvSpPr>
            <p:spPr bwMode="auto">
              <a:xfrm>
                <a:off x="2920" y="2760"/>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25" name="Line 176"/>
              <p:cNvSpPr>
                <a:spLocks noChangeShapeType="1"/>
              </p:cNvSpPr>
              <p:nvPr/>
            </p:nvSpPr>
            <p:spPr bwMode="auto">
              <a:xfrm flipV="1">
                <a:off x="2936" y="2792"/>
                <a:ext cx="1" cy="200"/>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72" name="Rectangle 177"/>
            <p:cNvSpPr>
              <a:spLocks noChangeArrowheads="1"/>
            </p:cNvSpPr>
            <p:nvPr/>
          </p:nvSpPr>
          <p:spPr bwMode="auto">
            <a:xfrm>
              <a:off x="2672" y="2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H</a:t>
              </a:r>
              <a:endParaRPr lang="en-US" altLang="en-US"/>
            </a:p>
          </p:txBody>
        </p:sp>
        <p:sp>
          <p:nvSpPr>
            <p:cNvPr id="57473" name="Rectangle 178"/>
            <p:cNvSpPr>
              <a:spLocks noChangeArrowheads="1"/>
            </p:cNvSpPr>
            <p:nvPr/>
          </p:nvSpPr>
          <p:spPr bwMode="auto">
            <a:xfrm>
              <a:off x="2744" y="2856"/>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DPE</a:t>
              </a:r>
              <a:endParaRPr lang="en-US" altLang="en-US"/>
            </a:p>
          </p:txBody>
        </p:sp>
        <p:sp>
          <p:nvSpPr>
            <p:cNvPr id="57474" name="Oval 179"/>
            <p:cNvSpPr>
              <a:spLocks noChangeArrowheads="1"/>
            </p:cNvSpPr>
            <p:nvPr/>
          </p:nvSpPr>
          <p:spPr bwMode="auto">
            <a:xfrm>
              <a:off x="3040" y="3800"/>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75" name="Rectangle 180"/>
            <p:cNvSpPr>
              <a:spLocks noChangeArrowheads="1"/>
            </p:cNvSpPr>
            <p:nvPr/>
          </p:nvSpPr>
          <p:spPr bwMode="auto">
            <a:xfrm>
              <a:off x="3104" y="3760"/>
              <a:ext cx="2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wood</a:t>
              </a:r>
              <a:endParaRPr lang="en-US" altLang="en-US"/>
            </a:p>
          </p:txBody>
        </p:sp>
        <p:sp>
          <p:nvSpPr>
            <p:cNvPr id="57476" name="Rectangle 181"/>
            <p:cNvSpPr>
              <a:spLocks noChangeArrowheads="1"/>
            </p:cNvSpPr>
            <p:nvPr/>
          </p:nvSpPr>
          <p:spPr bwMode="auto">
            <a:xfrm>
              <a:off x="3360" y="3760"/>
              <a:ext cx="3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grpSp>
          <p:nvGrpSpPr>
            <p:cNvPr id="57477" name="Group 182"/>
            <p:cNvGrpSpPr>
              <a:grpSpLocks/>
            </p:cNvGrpSpPr>
            <p:nvPr/>
          </p:nvGrpSpPr>
          <p:grpSpPr bwMode="auto">
            <a:xfrm>
              <a:off x="3392" y="3768"/>
              <a:ext cx="72" cy="73"/>
              <a:chOff x="3392" y="3768"/>
              <a:chExt cx="72" cy="73"/>
            </a:xfrm>
          </p:grpSpPr>
          <p:sp>
            <p:nvSpPr>
              <p:cNvPr id="57521" name="Line 183"/>
              <p:cNvSpPr>
                <a:spLocks noChangeShapeType="1"/>
              </p:cNvSpPr>
              <p:nvPr/>
            </p:nvSpPr>
            <p:spPr bwMode="auto">
              <a:xfrm flipV="1">
                <a:off x="3424" y="3768"/>
                <a:ext cx="1" cy="72"/>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22" name="Line 184"/>
              <p:cNvSpPr>
                <a:spLocks noChangeShapeType="1"/>
              </p:cNvSpPr>
              <p:nvPr/>
            </p:nvSpPr>
            <p:spPr bwMode="auto">
              <a:xfrm>
                <a:off x="3392" y="3840"/>
                <a:ext cx="72" cy="1"/>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78" name="Oval 185"/>
            <p:cNvSpPr>
              <a:spLocks noChangeArrowheads="1"/>
            </p:cNvSpPr>
            <p:nvPr/>
          </p:nvSpPr>
          <p:spPr bwMode="auto">
            <a:xfrm>
              <a:off x="3048" y="2368"/>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79" name="Rectangle 186"/>
            <p:cNvSpPr>
              <a:spLocks noChangeArrowheads="1"/>
            </p:cNvSpPr>
            <p:nvPr/>
          </p:nvSpPr>
          <p:spPr bwMode="auto">
            <a:xfrm>
              <a:off x="3104" y="2344"/>
              <a:ext cx="5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wood(|| fiber)</a:t>
              </a:r>
              <a:endParaRPr lang="en-US" altLang="en-US"/>
            </a:p>
          </p:txBody>
        </p:sp>
        <p:sp>
          <p:nvSpPr>
            <p:cNvPr id="57480" name="Rectangle 187"/>
            <p:cNvSpPr>
              <a:spLocks noChangeArrowheads="1"/>
            </p:cNvSpPr>
            <p:nvPr/>
          </p:nvSpPr>
          <p:spPr bwMode="auto">
            <a:xfrm>
              <a:off x="824" y="408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00"/>
                  </a:solidFill>
                </a:rPr>
                <a:t>1</a:t>
              </a:r>
              <a:endParaRPr lang="en-US" altLang="en-US"/>
            </a:p>
          </p:txBody>
        </p:sp>
        <p:sp>
          <p:nvSpPr>
            <p:cNvPr id="57481" name="Rectangle 188"/>
            <p:cNvSpPr>
              <a:spLocks noChangeArrowheads="1"/>
            </p:cNvSpPr>
            <p:nvPr/>
          </p:nvSpPr>
          <p:spPr bwMode="auto">
            <a:xfrm>
              <a:off x="3104" y="1512"/>
              <a:ext cx="2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GFRE</a:t>
              </a:r>
              <a:endParaRPr lang="en-US" altLang="en-US"/>
            </a:p>
          </p:txBody>
        </p:sp>
        <p:sp>
          <p:nvSpPr>
            <p:cNvPr id="57482" name="Rectangle 189"/>
            <p:cNvSpPr>
              <a:spLocks noChangeArrowheads="1"/>
            </p:cNvSpPr>
            <p:nvPr/>
          </p:nvSpPr>
          <p:spPr bwMode="auto">
            <a:xfrm>
              <a:off x="3368" y="1512"/>
              <a:ext cx="3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sp>
          <p:nvSpPr>
            <p:cNvPr id="57483" name="Oval 190"/>
            <p:cNvSpPr>
              <a:spLocks noChangeArrowheads="1"/>
            </p:cNvSpPr>
            <p:nvPr/>
          </p:nvSpPr>
          <p:spPr bwMode="auto">
            <a:xfrm>
              <a:off x="3048" y="1536"/>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84" name="Rectangle 191"/>
            <p:cNvSpPr>
              <a:spLocks noChangeArrowheads="1"/>
            </p:cNvSpPr>
            <p:nvPr/>
          </p:nvSpPr>
          <p:spPr bwMode="auto">
            <a:xfrm>
              <a:off x="3104" y="2608"/>
              <a:ext cx="2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GFRE</a:t>
              </a:r>
              <a:endParaRPr lang="en-US" altLang="en-US"/>
            </a:p>
          </p:txBody>
        </p:sp>
        <p:sp>
          <p:nvSpPr>
            <p:cNvPr id="57485" name="Rectangle 192"/>
            <p:cNvSpPr>
              <a:spLocks noChangeArrowheads="1"/>
            </p:cNvSpPr>
            <p:nvPr/>
          </p:nvSpPr>
          <p:spPr bwMode="auto">
            <a:xfrm>
              <a:off x="3368" y="2608"/>
              <a:ext cx="33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grpSp>
          <p:nvGrpSpPr>
            <p:cNvPr id="57486" name="Group 193"/>
            <p:cNvGrpSpPr>
              <a:grpSpLocks/>
            </p:cNvGrpSpPr>
            <p:nvPr/>
          </p:nvGrpSpPr>
          <p:grpSpPr bwMode="auto">
            <a:xfrm>
              <a:off x="3392" y="2624"/>
              <a:ext cx="72" cy="73"/>
              <a:chOff x="3392" y="2624"/>
              <a:chExt cx="72" cy="73"/>
            </a:xfrm>
          </p:grpSpPr>
          <p:sp>
            <p:nvSpPr>
              <p:cNvPr id="57519" name="Line 194"/>
              <p:cNvSpPr>
                <a:spLocks noChangeShapeType="1"/>
              </p:cNvSpPr>
              <p:nvPr/>
            </p:nvSpPr>
            <p:spPr bwMode="auto">
              <a:xfrm flipV="1">
                <a:off x="3424" y="2624"/>
                <a:ext cx="1" cy="72"/>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20" name="Line 195"/>
              <p:cNvSpPr>
                <a:spLocks noChangeShapeType="1"/>
              </p:cNvSpPr>
              <p:nvPr/>
            </p:nvSpPr>
            <p:spPr bwMode="auto">
              <a:xfrm>
                <a:off x="3392" y="2696"/>
                <a:ext cx="72" cy="1"/>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87" name="Oval 196"/>
            <p:cNvSpPr>
              <a:spLocks noChangeArrowheads="1"/>
            </p:cNvSpPr>
            <p:nvPr/>
          </p:nvSpPr>
          <p:spPr bwMode="auto">
            <a:xfrm>
              <a:off x="3048" y="1648"/>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88" name="Rectangle 197"/>
            <p:cNvSpPr>
              <a:spLocks noChangeArrowheads="1"/>
            </p:cNvSpPr>
            <p:nvPr/>
          </p:nvSpPr>
          <p:spPr bwMode="auto">
            <a:xfrm>
              <a:off x="3104" y="162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C</a:t>
              </a:r>
              <a:endParaRPr lang="en-US" altLang="en-US"/>
            </a:p>
          </p:txBody>
        </p:sp>
        <p:sp>
          <p:nvSpPr>
            <p:cNvPr id="57489" name="Rectangle 198"/>
            <p:cNvSpPr>
              <a:spLocks noChangeArrowheads="1"/>
            </p:cNvSpPr>
            <p:nvPr/>
          </p:nvSpPr>
          <p:spPr bwMode="auto">
            <a:xfrm>
              <a:off x="3176" y="1624"/>
              <a:ext cx="1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FRE</a:t>
              </a:r>
              <a:endParaRPr lang="en-US" altLang="en-US"/>
            </a:p>
          </p:txBody>
        </p:sp>
        <p:sp>
          <p:nvSpPr>
            <p:cNvPr id="57490" name="Rectangle 199"/>
            <p:cNvSpPr>
              <a:spLocks noChangeArrowheads="1"/>
            </p:cNvSpPr>
            <p:nvPr/>
          </p:nvSpPr>
          <p:spPr bwMode="auto">
            <a:xfrm>
              <a:off x="3368" y="1624"/>
              <a:ext cx="3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sp>
          <p:nvSpPr>
            <p:cNvPr id="57491" name="Oval 200"/>
            <p:cNvSpPr>
              <a:spLocks noChangeArrowheads="1"/>
            </p:cNvSpPr>
            <p:nvPr/>
          </p:nvSpPr>
          <p:spPr bwMode="auto">
            <a:xfrm>
              <a:off x="3048" y="2744"/>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92" name="Oval 201"/>
            <p:cNvSpPr>
              <a:spLocks noChangeArrowheads="1"/>
            </p:cNvSpPr>
            <p:nvPr/>
          </p:nvSpPr>
          <p:spPr bwMode="auto">
            <a:xfrm>
              <a:off x="3048" y="2672"/>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93" name="Rectangle 202"/>
            <p:cNvSpPr>
              <a:spLocks noChangeArrowheads="1"/>
            </p:cNvSpPr>
            <p:nvPr/>
          </p:nvSpPr>
          <p:spPr bwMode="auto">
            <a:xfrm>
              <a:off x="3104" y="2704"/>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C</a:t>
              </a:r>
              <a:endParaRPr lang="en-US" altLang="en-US"/>
            </a:p>
          </p:txBody>
        </p:sp>
        <p:sp>
          <p:nvSpPr>
            <p:cNvPr id="57494" name="Rectangle 203"/>
            <p:cNvSpPr>
              <a:spLocks noChangeArrowheads="1"/>
            </p:cNvSpPr>
            <p:nvPr/>
          </p:nvSpPr>
          <p:spPr bwMode="auto">
            <a:xfrm>
              <a:off x="3176" y="2704"/>
              <a:ext cx="1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FRE</a:t>
              </a:r>
              <a:endParaRPr lang="en-US" altLang="en-US"/>
            </a:p>
          </p:txBody>
        </p:sp>
        <p:sp>
          <p:nvSpPr>
            <p:cNvPr id="57495" name="Rectangle 204"/>
            <p:cNvSpPr>
              <a:spLocks noChangeArrowheads="1"/>
            </p:cNvSpPr>
            <p:nvPr/>
          </p:nvSpPr>
          <p:spPr bwMode="auto">
            <a:xfrm>
              <a:off x="3368" y="2704"/>
              <a:ext cx="33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grpSp>
          <p:nvGrpSpPr>
            <p:cNvPr id="57496" name="Group 205"/>
            <p:cNvGrpSpPr>
              <a:grpSpLocks/>
            </p:cNvGrpSpPr>
            <p:nvPr/>
          </p:nvGrpSpPr>
          <p:grpSpPr bwMode="auto">
            <a:xfrm>
              <a:off x="3392" y="2720"/>
              <a:ext cx="72" cy="73"/>
              <a:chOff x="3392" y="2720"/>
              <a:chExt cx="72" cy="73"/>
            </a:xfrm>
          </p:grpSpPr>
          <p:sp>
            <p:nvSpPr>
              <p:cNvPr id="57517" name="Line 206"/>
              <p:cNvSpPr>
                <a:spLocks noChangeShapeType="1"/>
              </p:cNvSpPr>
              <p:nvPr/>
            </p:nvSpPr>
            <p:spPr bwMode="auto">
              <a:xfrm flipV="1">
                <a:off x="3424" y="2720"/>
                <a:ext cx="1" cy="72"/>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8" name="Line 207"/>
              <p:cNvSpPr>
                <a:spLocks noChangeShapeType="1"/>
              </p:cNvSpPr>
              <p:nvPr/>
            </p:nvSpPr>
            <p:spPr bwMode="auto">
              <a:xfrm>
                <a:off x="3392" y="2792"/>
                <a:ext cx="72" cy="1"/>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97" name="Oval 208"/>
            <p:cNvSpPr>
              <a:spLocks noChangeArrowheads="1"/>
            </p:cNvSpPr>
            <p:nvPr/>
          </p:nvSpPr>
          <p:spPr bwMode="auto">
            <a:xfrm>
              <a:off x="3048" y="1416"/>
              <a:ext cx="48" cy="48"/>
            </a:xfrm>
            <a:prstGeom prst="ellipse">
              <a:avLst/>
            </a:pr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498" name="Rectangle 209"/>
            <p:cNvSpPr>
              <a:spLocks noChangeArrowheads="1"/>
            </p:cNvSpPr>
            <p:nvPr/>
          </p:nvSpPr>
          <p:spPr bwMode="auto">
            <a:xfrm>
              <a:off x="3104" y="1400"/>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A</a:t>
              </a:r>
              <a:endParaRPr lang="en-US" altLang="en-US"/>
            </a:p>
          </p:txBody>
        </p:sp>
        <p:sp>
          <p:nvSpPr>
            <p:cNvPr id="57499" name="Rectangle 210"/>
            <p:cNvSpPr>
              <a:spLocks noChangeArrowheads="1"/>
            </p:cNvSpPr>
            <p:nvPr/>
          </p:nvSpPr>
          <p:spPr bwMode="auto">
            <a:xfrm>
              <a:off x="3176" y="1400"/>
              <a:ext cx="1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FRE</a:t>
              </a:r>
              <a:endParaRPr lang="en-US" altLang="en-US"/>
            </a:p>
          </p:txBody>
        </p:sp>
        <p:sp>
          <p:nvSpPr>
            <p:cNvPr id="57500" name="Rectangle 211"/>
            <p:cNvSpPr>
              <a:spLocks noChangeArrowheads="1"/>
            </p:cNvSpPr>
            <p:nvPr/>
          </p:nvSpPr>
          <p:spPr bwMode="auto">
            <a:xfrm>
              <a:off x="3368" y="1400"/>
              <a:ext cx="3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 fiber)</a:t>
              </a:r>
              <a:endParaRPr lang="en-US" altLang="en-US"/>
            </a:p>
          </p:txBody>
        </p:sp>
        <p:sp>
          <p:nvSpPr>
            <p:cNvPr id="57501" name="Rectangle 212"/>
            <p:cNvSpPr>
              <a:spLocks noChangeArrowheads="1"/>
            </p:cNvSpPr>
            <p:nvPr/>
          </p:nvSpPr>
          <p:spPr bwMode="auto">
            <a:xfrm>
              <a:off x="3104" y="2800"/>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A</a:t>
              </a:r>
              <a:endParaRPr lang="en-US" altLang="en-US"/>
            </a:p>
          </p:txBody>
        </p:sp>
        <p:sp>
          <p:nvSpPr>
            <p:cNvPr id="57502" name="Rectangle 213"/>
            <p:cNvSpPr>
              <a:spLocks noChangeArrowheads="1"/>
            </p:cNvSpPr>
            <p:nvPr/>
          </p:nvSpPr>
          <p:spPr bwMode="auto">
            <a:xfrm>
              <a:off x="3176" y="2800"/>
              <a:ext cx="5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FF33CC"/>
                  </a:solidFill>
                </a:rPr>
                <a:t>FRE(   fiber)</a:t>
              </a:r>
              <a:endParaRPr lang="en-US" altLang="en-US"/>
            </a:p>
          </p:txBody>
        </p:sp>
        <p:grpSp>
          <p:nvGrpSpPr>
            <p:cNvPr id="57503" name="Group 214"/>
            <p:cNvGrpSpPr>
              <a:grpSpLocks/>
            </p:cNvGrpSpPr>
            <p:nvPr/>
          </p:nvGrpSpPr>
          <p:grpSpPr bwMode="auto">
            <a:xfrm>
              <a:off x="3392" y="2816"/>
              <a:ext cx="72" cy="73"/>
              <a:chOff x="3392" y="2816"/>
              <a:chExt cx="72" cy="73"/>
            </a:xfrm>
          </p:grpSpPr>
          <p:sp>
            <p:nvSpPr>
              <p:cNvPr id="57515" name="Line 215"/>
              <p:cNvSpPr>
                <a:spLocks noChangeShapeType="1"/>
              </p:cNvSpPr>
              <p:nvPr/>
            </p:nvSpPr>
            <p:spPr bwMode="auto">
              <a:xfrm flipV="1">
                <a:off x="3424" y="2816"/>
                <a:ext cx="1" cy="72"/>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6" name="Line 216"/>
              <p:cNvSpPr>
                <a:spLocks noChangeShapeType="1"/>
              </p:cNvSpPr>
              <p:nvPr/>
            </p:nvSpPr>
            <p:spPr bwMode="auto">
              <a:xfrm>
                <a:off x="3392" y="2888"/>
                <a:ext cx="72" cy="1"/>
              </a:xfrm>
              <a:prstGeom prst="line">
                <a:avLst/>
              </a:prstGeom>
              <a:noFill/>
              <a:ln w="1270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504" name="Rectangle 217"/>
            <p:cNvSpPr>
              <a:spLocks noChangeArrowheads="1"/>
            </p:cNvSpPr>
            <p:nvPr/>
          </p:nvSpPr>
          <p:spPr bwMode="auto">
            <a:xfrm>
              <a:off x="3104" y="1088"/>
              <a:ext cx="4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E-glass fib</a:t>
              </a:r>
              <a:endParaRPr lang="en-US" altLang="en-US"/>
            </a:p>
          </p:txBody>
        </p:sp>
        <p:sp>
          <p:nvSpPr>
            <p:cNvPr id="57505" name="Oval 218"/>
            <p:cNvSpPr>
              <a:spLocks noChangeArrowheads="1"/>
            </p:cNvSpPr>
            <p:nvPr/>
          </p:nvSpPr>
          <p:spPr bwMode="auto">
            <a:xfrm>
              <a:off x="3048" y="1064"/>
              <a:ext cx="48" cy="48"/>
            </a:xfrm>
            <a:prstGeom prst="ellipse">
              <a:avLst/>
            </a:prstGeom>
            <a:solidFill>
              <a:srgbClr val="0000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06" name="Rectangle 219"/>
            <p:cNvSpPr>
              <a:spLocks noChangeArrowheads="1"/>
            </p:cNvSpPr>
            <p:nvPr/>
          </p:nvSpPr>
          <p:spPr bwMode="auto">
            <a:xfrm>
              <a:off x="3272" y="93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C</a:t>
              </a:r>
              <a:endParaRPr lang="en-US" altLang="en-US"/>
            </a:p>
          </p:txBody>
        </p:sp>
        <p:sp>
          <p:nvSpPr>
            <p:cNvPr id="57507" name="Rectangle 220"/>
            <p:cNvSpPr>
              <a:spLocks noChangeArrowheads="1"/>
            </p:cNvSpPr>
            <p:nvPr/>
          </p:nvSpPr>
          <p:spPr bwMode="auto">
            <a:xfrm>
              <a:off x="3344" y="936"/>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DD"/>
                  </a:solidFill>
                </a:rPr>
                <a:t> fibers</a:t>
              </a:r>
              <a:endParaRPr lang="en-US" altLang="en-US"/>
            </a:p>
          </p:txBody>
        </p:sp>
        <p:grpSp>
          <p:nvGrpSpPr>
            <p:cNvPr id="57508" name="Group 221"/>
            <p:cNvGrpSpPr>
              <a:grpSpLocks/>
            </p:cNvGrpSpPr>
            <p:nvPr/>
          </p:nvGrpSpPr>
          <p:grpSpPr bwMode="auto">
            <a:xfrm>
              <a:off x="3640" y="992"/>
              <a:ext cx="32" cy="224"/>
              <a:chOff x="3640" y="992"/>
              <a:chExt cx="32" cy="224"/>
            </a:xfrm>
          </p:grpSpPr>
          <p:sp>
            <p:nvSpPr>
              <p:cNvPr id="57512" name="Freeform 222"/>
              <p:cNvSpPr>
                <a:spLocks/>
              </p:cNvSpPr>
              <p:nvPr/>
            </p:nvSpPr>
            <p:spPr bwMode="auto">
              <a:xfrm>
                <a:off x="3640" y="1168"/>
                <a:ext cx="32" cy="48"/>
              </a:xfrm>
              <a:custGeom>
                <a:avLst/>
                <a:gdLst>
                  <a:gd name="T0" fmla="*/ 16 w 32"/>
                  <a:gd name="T1" fmla="*/ 48 h 48"/>
                  <a:gd name="T2" fmla="*/ 0 w 32"/>
                  <a:gd name="T3" fmla="*/ 0 h 48"/>
                  <a:gd name="T4" fmla="*/ 16 w 32"/>
                  <a:gd name="T5" fmla="*/ 16 h 48"/>
                  <a:gd name="T6" fmla="*/ 32 w 32"/>
                  <a:gd name="T7" fmla="*/ 0 h 48"/>
                  <a:gd name="T8" fmla="*/ 16 w 32"/>
                  <a:gd name="T9" fmla="*/ 48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48"/>
                    </a:moveTo>
                    <a:lnTo>
                      <a:pt x="0" y="0"/>
                    </a:lnTo>
                    <a:lnTo>
                      <a:pt x="16" y="16"/>
                    </a:lnTo>
                    <a:lnTo>
                      <a:pt x="32" y="0"/>
                    </a:lnTo>
                    <a:lnTo>
                      <a:pt x="16" y="48"/>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13" name="Freeform 223"/>
              <p:cNvSpPr>
                <a:spLocks/>
              </p:cNvSpPr>
              <p:nvPr/>
            </p:nvSpPr>
            <p:spPr bwMode="auto">
              <a:xfrm>
                <a:off x="3640" y="992"/>
                <a:ext cx="32" cy="48"/>
              </a:xfrm>
              <a:custGeom>
                <a:avLst/>
                <a:gdLst>
                  <a:gd name="T0" fmla="*/ 16 w 32"/>
                  <a:gd name="T1" fmla="*/ 0 h 48"/>
                  <a:gd name="T2" fmla="*/ 32 w 32"/>
                  <a:gd name="T3" fmla="*/ 48 h 48"/>
                  <a:gd name="T4" fmla="*/ 16 w 32"/>
                  <a:gd name="T5" fmla="*/ 32 h 48"/>
                  <a:gd name="T6" fmla="*/ 0 w 32"/>
                  <a:gd name="T7" fmla="*/ 4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8"/>
                    </a:lnTo>
                    <a:lnTo>
                      <a:pt x="16" y="32"/>
                    </a:lnTo>
                    <a:lnTo>
                      <a:pt x="0" y="48"/>
                    </a:lnTo>
                    <a:lnTo>
                      <a:pt x="16" y="0"/>
                    </a:lnTo>
                    <a:close/>
                  </a:path>
                </a:pathLst>
              </a:custGeom>
              <a:solidFill>
                <a:srgbClr val="0000DD"/>
              </a:solidFill>
              <a:ln w="12700">
                <a:solidFill>
                  <a:srgbClr val="0000DD"/>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14" name="Line 224"/>
              <p:cNvSpPr>
                <a:spLocks noChangeShapeType="1"/>
              </p:cNvSpPr>
              <p:nvPr/>
            </p:nvSpPr>
            <p:spPr bwMode="auto">
              <a:xfrm flipV="1">
                <a:off x="3656" y="1024"/>
                <a:ext cx="1" cy="160"/>
              </a:xfrm>
              <a:prstGeom prst="line">
                <a:avLst/>
              </a:prstGeom>
              <a:noFill/>
              <a:ln w="12700">
                <a:solidFill>
                  <a:srgbClr val="0000D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509" name="Oval 225"/>
            <p:cNvSpPr>
              <a:spLocks noChangeArrowheads="1"/>
            </p:cNvSpPr>
            <p:nvPr/>
          </p:nvSpPr>
          <p:spPr bwMode="auto">
            <a:xfrm>
              <a:off x="3048" y="1032"/>
              <a:ext cx="48" cy="48"/>
            </a:xfrm>
            <a:prstGeom prst="ellipse">
              <a:avLst/>
            </a:prstGeom>
            <a:solidFill>
              <a:srgbClr val="0088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7510" name="Rectangle 226"/>
            <p:cNvSpPr>
              <a:spLocks noChangeArrowheads="1"/>
            </p:cNvSpPr>
            <p:nvPr/>
          </p:nvSpPr>
          <p:spPr bwMode="auto">
            <a:xfrm>
              <a:off x="3104" y="1016"/>
              <a:ext cx="3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Aramid</a:t>
              </a:r>
              <a:endParaRPr lang="en-US" altLang="en-US"/>
            </a:p>
          </p:txBody>
        </p:sp>
        <p:sp>
          <p:nvSpPr>
            <p:cNvPr id="57511" name="Rectangle 227"/>
            <p:cNvSpPr>
              <a:spLocks noChangeArrowheads="1"/>
            </p:cNvSpPr>
            <p:nvPr/>
          </p:nvSpPr>
          <p:spPr bwMode="auto">
            <a:xfrm>
              <a:off x="3440" y="1016"/>
              <a:ext cx="1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8800"/>
                  </a:solidFill>
                </a:rPr>
                <a:t> fib</a:t>
              </a:r>
              <a:endParaRPr lang="en-US" altLang="en-US"/>
            </a:p>
          </p:txBody>
        </p:sp>
      </p:grpSp>
      <p:sp>
        <p:nvSpPr>
          <p:cNvPr id="57349" name="Rectangle 246"/>
          <p:cNvSpPr>
            <a:spLocks noChangeArrowheads="1"/>
          </p:cNvSpPr>
          <p:nvPr/>
        </p:nvSpPr>
        <p:spPr bwMode="auto">
          <a:xfrm>
            <a:off x="5997575" y="3657600"/>
            <a:ext cx="241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t>Based on data in Table B.4,</a:t>
            </a:r>
          </a:p>
          <a:p>
            <a:r>
              <a:rPr lang="en-US" altLang="en-US" sz="1400" i="1"/>
              <a:t>Callister </a:t>
            </a:r>
            <a:r>
              <a:rPr lang="en-US" altLang="en-US" sz="1400" i="1">
                <a:solidFill>
                  <a:srgbClr val="000000"/>
                </a:solidFill>
              </a:rPr>
              <a:t>&amp; Rethwisch 8e.</a:t>
            </a:r>
            <a:r>
              <a:rPr lang="en-US" altLang="en-US" sz="1400">
                <a:solidFill>
                  <a:srgbClr val="000000"/>
                </a:solidFill>
              </a:rPr>
              <a:t> </a:t>
            </a:r>
            <a:endParaRPr lang="en-US" altLang="en-US" sz="1400"/>
          </a:p>
          <a:p>
            <a:r>
              <a:rPr lang="en-US" altLang="en-US" sz="1400">
                <a:solidFill>
                  <a:schemeClr val="tx2"/>
                </a:solidFill>
              </a:rPr>
              <a:t>a     = annealed</a:t>
            </a:r>
          </a:p>
          <a:p>
            <a:r>
              <a:rPr lang="en-US" altLang="en-US" sz="1400">
                <a:solidFill>
                  <a:schemeClr val="tx2"/>
                </a:solidFill>
              </a:rPr>
              <a:t>hr   = hot rolled</a:t>
            </a:r>
          </a:p>
          <a:p>
            <a:r>
              <a:rPr lang="en-US" altLang="en-US" sz="1400">
                <a:solidFill>
                  <a:schemeClr val="tx2"/>
                </a:solidFill>
              </a:rPr>
              <a:t>ag  = aged</a:t>
            </a:r>
          </a:p>
          <a:p>
            <a:r>
              <a:rPr lang="en-US" altLang="en-US" sz="1400">
                <a:solidFill>
                  <a:schemeClr val="tx2"/>
                </a:solidFill>
              </a:rPr>
              <a:t>cd  = cold drawn</a:t>
            </a:r>
          </a:p>
          <a:p>
            <a:r>
              <a:rPr lang="en-US" altLang="en-US" sz="1400">
                <a:solidFill>
                  <a:schemeClr val="tx2"/>
                </a:solidFill>
              </a:rPr>
              <a:t>cw = cold worked</a:t>
            </a:r>
          </a:p>
          <a:p>
            <a:r>
              <a:rPr lang="en-US" altLang="en-US" sz="1400">
                <a:solidFill>
                  <a:schemeClr val="tx2"/>
                </a:solidFill>
              </a:rPr>
              <a:t>qt   = quenched &amp; tempered</a:t>
            </a:r>
          </a:p>
          <a:p>
            <a:r>
              <a:rPr lang="en-US" altLang="en-US" sz="1400">
                <a:solidFill>
                  <a:srgbClr val="D60093"/>
                </a:solidFill>
              </a:rPr>
              <a:t>AFRE, GFRE, &amp; CFRE =</a:t>
            </a:r>
          </a:p>
          <a:p>
            <a:r>
              <a:rPr lang="en-US" altLang="en-US" sz="1400">
                <a:solidFill>
                  <a:srgbClr val="D60093"/>
                </a:solidFill>
              </a:rPr>
              <a:t>aramid, glass, &amp; carbon</a:t>
            </a:r>
          </a:p>
          <a:p>
            <a:r>
              <a:rPr lang="en-US" altLang="en-US" sz="1400">
                <a:solidFill>
                  <a:srgbClr val="D60093"/>
                </a:solidFill>
              </a:rPr>
              <a:t>fiber-reinforced epoxy</a:t>
            </a:r>
          </a:p>
          <a:p>
            <a:r>
              <a:rPr lang="en-US" altLang="en-US" sz="1400">
                <a:solidFill>
                  <a:srgbClr val="D60093"/>
                </a:solidFill>
              </a:rPr>
              <a:t>composites, with 60 vol%</a:t>
            </a:r>
          </a:p>
          <a:p>
            <a:r>
              <a:rPr lang="en-US" altLang="en-US" sz="1400">
                <a:solidFill>
                  <a:srgbClr val="D60093"/>
                </a:solidFill>
              </a:rPr>
              <a:t>fibers.</a:t>
            </a:r>
          </a:p>
        </p:txBody>
      </p:sp>
      <p:sp>
        <p:nvSpPr>
          <p:cNvPr id="57350" name="Rectangle 5"/>
          <p:cNvSpPr>
            <a:spLocks noChangeArrowheads="1"/>
          </p:cNvSpPr>
          <p:nvPr/>
        </p:nvSpPr>
        <p:spPr bwMode="auto">
          <a:xfrm>
            <a:off x="6096000" y="2913063"/>
            <a:ext cx="2725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Room temperature</a:t>
            </a:r>
            <a:br>
              <a:rPr lang="en-US" altLang="en-US"/>
            </a:br>
            <a:r>
              <a:rPr lang="en-US" altLang="en-US"/>
              <a:t>   values</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659" y="0"/>
            <a:ext cx="7772400" cy="533400"/>
          </a:xfrm>
        </p:spPr>
        <p:txBody>
          <a:bodyPr/>
          <a:lstStyle/>
          <a:p>
            <a:r>
              <a:rPr lang="en-US" dirty="0" smtClean="0"/>
              <a:t>Ductility</a:t>
            </a:r>
            <a:endParaRPr lang="en-US" dirty="0"/>
          </a:p>
        </p:txBody>
      </p:sp>
      <p:sp>
        <p:nvSpPr>
          <p:cNvPr id="4" name="Slide Number Placeholder 3"/>
          <p:cNvSpPr>
            <a:spLocks noGrp="1"/>
          </p:cNvSpPr>
          <p:nvPr>
            <p:ph type="sldNum" sz="quarter" idx="12"/>
          </p:nvPr>
        </p:nvSpPr>
        <p:spPr/>
        <p:txBody>
          <a:bodyPr/>
          <a:lstStyle/>
          <a:p>
            <a:fld id="{3148EFA9-2C6B-4347-9986-E4A225371604}" type="slidenum">
              <a:rPr lang="en-US" altLang="en-US" smtClean="0"/>
              <a:pPr/>
              <a:t>24</a:t>
            </a:fld>
            <a:endParaRPr lang="en-US" altLang="en-US"/>
          </a:p>
        </p:txBody>
      </p:sp>
      <p:pic>
        <p:nvPicPr>
          <p:cNvPr id="5" name="Picture 1" descr="fig_06_13.jpg"/>
          <p:cNvPicPr>
            <a:picLocks noChangeAspect="1"/>
          </p:cNvPicPr>
          <p:nvPr>
            <p:custDataLst>
              <p:tags r:id="rId1"/>
            </p:custDataLst>
          </p:nvPr>
        </p:nvPicPr>
        <p:blipFill>
          <a:blip r:embed="rId3" cstate="print"/>
          <a:srcRect/>
          <a:stretch>
            <a:fillRect/>
          </a:stretch>
        </p:blipFill>
        <p:spPr bwMode="auto">
          <a:xfrm>
            <a:off x="1371601" y="2716305"/>
            <a:ext cx="4034720" cy="3498757"/>
          </a:xfrm>
          <a:prstGeom prst="rect">
            <a:avLst/>
          </a:prstGeom>
          <a:noFill/>
          <a:ln w="9525">
            <a:noFill/>
            <a:miter lim="800000"/>
            <a:headEnd/>
            <a:tailEnd/>
          </a:ln>
        </p:spPr>
      </p:pic>
      <p:sp>
        <p:nvSpPr>
          <p:cNvPr id="6" name="TextBox 5"/>
          <p:cNvSpPr txBox="1"/>
          <p:nvPr/>
        </p:nvSpPr>
        <p:spPr>
          <a:xfrm>
            <a:off x="600635" y="609601"/>
            <a:ext cx="8095130" cy="1569660"/>
          </a:xfrm>
          <a:prstGeom prst="rect">
            <a:avLst/>
          </a:prstGeom>
          <a:noFill/>
        </p:spPr>
        <p:txBody>
          <a:bodyPr wrap="square" rtlCol="0">
            <a:spAutoFit/>
          </a:bodyPr>
          <a:lstStyle/>
          <a:p>
            <a:r>
              <a:rPr lang="en-US" dirty="0" smtClean="0"/>
              <a:t>Ductility is another important mechanical property. </a:t>
            </a:r>
          </a:p>
          <a:p>
            <a:r>
              <a:rPr lang="en-US" dirty="0" smtClean="0"/>
              <a:t>It is a measure of the degree of plastic deformation that has been sustained at fracture.</a:t>
            </a:r>
          </a:p>
          <a:p>
            <a:r>
              <a:rPr lang="en-US" dirty="0" smtClean="0"/>
              <a:t>If very little or no plastic deformation </a:t>
            </a:r>
            <a:r>
              <a:rPr lang="en-US" dirty="0" smtClean="0">
                <a:sym typeface="Wingdings" pitchFamily="2" charset="2"/>
              </a:rPr>
              <a:t> brittle.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105DD23-09C4-472F-9984-0A4515FFFFA4}" type="slidenum">
              <a:rPr lang="en-US" altLang="en-US" sz="1200"/>
              <a:pPr/>
              <a:t>25</a:t>
            </a:fld>
            <a:endParaRPr lang="en-US" altLang="en-US" sz="1200" dirty="0"/>
          </a:p>
        </p:txBody>
      </p:sp>
      <p:sp>
        <p:nvSpPr>
          <p:cNvPr id="59395" name="Rectangle 2"/>
          <p:cNvSpPr>
            <a:spLocks noChangeArrowheads="1"/>
          </p:cNvSpPr>
          <p:nvPr/>
        </p:nvSpPr>
        <p:spPr bwMode="auto">
          <a:xfrm>
            <a:off x="457200" y="1235075"/>
            <a:ext cx="5029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Plastic tensile strain at </a:t>
            </a:r>
            <a:r>
              <a:rPr lang="en-US" altLang="en-US" dirty="0" smtClean="0"/>
              <a:t>failure: (percent elongation)</a:t>
            </a:r>
            <a:endParaRPr lang="en-US" altLang="en-US" dirty="0"/>
          </a:p>
        </p:txBody>
      </p:sp>
      <p:sp>
        <p:nvSpPr>
          <p:cNvPr id="59396" name="Rectangle 11"/>
          <p:cNvSpPr>
            <a:spLocks noGrp="1" noChangeArrowheads="1"/>
          </p:cNvSpPr>
          <p:nvPr>
            <p:ph type="title" idx="4294967295"/>
          </p:nvPr>
        </p:nvSpPr>
        <p:spPr/>
        <p:txBody>
          <a:bodyPr/>
          <a:lstStyle/>
          <a:p>
            <a:r>
              <a:rPr lang="en-US" altLang="en-US" smtClean="0">
                <a:ea typeface="ＭＳ Ｐゴシック" charset="-128"/>
              </a:rPr>
              <a:t>Ductility</a:t>
            </a:r>
            <a:endParaRPr lang="en-US" altLang="en-US" i="1" smtClean="0">
              <a:ea typeface="ＭＳ Ｐゴシック" charset="-128"/>
            </a:endParaRPr>
          </a:p>
        </p:txBody>
      </p:sp>
      <p:grpSp>
        <p:nvGrpSpPr>
          <p:cNvPr id="2" name="Group 118"/>
          <p:cNvGrpSpPr>
            <a:grpSpLocks/>
          </p:cNvGrpSpPr>
          <p:nvPr/>
        </p:nvGrpSpPr>
        <p:grpSpPr bwMode="auto">
          <a:xfrm>
            <a:off x="457200" y="5157788"/>
            <a:ext cx="7407275" cy="884237"/>
            <a:chOff x="288" y="2864"/>
            <a:chExt cx="4666" cy="557"/>
          </a:xfrm>
        </p:grpSpPr>
        <p:sp>
          <p:nvSpPr>
            <p:cNvPr id="59460" name="Rectangle 5"/>
            <p:cNvSpPr>
              <a:spLocks noChangeArrowheads="1"/>
            </p:cNvSpPr>
            <p:nvPr/>
          </p:nvSpPr>
          <p:spPr bwMode="auto">
            <a:xfrm>
              <a:off x="288" y="2956"/>
              <a:ext cx="316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Another ductility </a:t>
              </a:r>
              <a:r>
                <a:rPr lang="en-US" altLang="en-US" dirty="0" smtClean="0"/>
                <a:t>measure:  (reduction in area)</a:t>
              </a:r>
              <a:endParaRPr lang="en-US" altLang="en-US" dirty="0"/>
            </a:p>
          </p:txBody>
        </p:sp>
        <p:grpSp>
          <p:nvGrpSpPr>
            <p:cNvPr id="59461" name="Group 116"/>
            <p:cNvGrpSpPr>
              <a:grpSpLocks/>
            </p:cNvGrpSpPr>
            <p:nvPr/>
          </p:nvGrpSpPr>
          <p:grpSpPr bwMode="auto">
            <a:xfrm>
              <a:off x="3133" y="2864"/>
              <a:ext cx="1821" cy="537"/>
              <a:chOff x="3133" y="2864"/>
              <a:chExt cx="1821" cy="537"/>
            </a:xfrm>
          </p:grpSpPr>
          <p:sp>
            <p:nvSpPr>
              <p:cNvPr id="59462" name="AutoShape 84"/>
              <p:cNvSpPr>
                <a:spLocks noChangeAspect="1" noChangeArrowheads="1" noTextEdit="1"/>
              </p:cNvSpPr>
              <p:nvPr/>
            </p:nvSpPr>
            <p:spPr bwMode="auto">
              <a:xfrm>
                <a:off x="3133" y="2874"/>
                <a:ext cx="1821" cy="527"/>
              </a:xfrm>
              <a:prstGeom prst="rect">
                <a:avLst/>
              </a:prstGeom>
              <a:solidFill>
                <a:srgbClr val="D7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463" name="Line 86"/>
              <p:cNvSpPr>
                <a:spLocks noChangeShapeType="1"/>
              </p:cNvSpPr>
              <p:nvPr/>
            </p:nvSpPr>
            <p:spPr bwMode="auto">
              <a:xfrm>
                <a:off x="3786" y="3122"/>
                <a:ext cx="6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4" name="Rectangle 87"/>
              <p:cNvSpPr>
                <a:spLocks noChangeArrowheads="1"/>
              </p:cNvSpPr>
              <p:nvPr/>
            </p:nvSpPr>
            <p:spPr bwMode="auto">
              <a:xfrm>
                <a:off x="4608" y="3000"/>
                <a:ext cx="3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a:solidFill>
                      <a:srgbClr val="000000"/>
                    </a:solidFill>
                  </a:rPr>
                  <a:t>100</a:t>
                </a:r>
                <a:endParaRPr lang="en-US" altLang="en-US"/>
              </a:p>
            </p:txBody>
          </p:sp>
          <p:sp>
            <p:nvSpPr>
              <p:cNvPr id="59465" name="Rectangle 88"/>
              <p:cNvSpPr>
                <a:spLocks noChangeArrowheads="1"/>
              </p:cNvSpPr>
              <p:nvPr/>
            </p:nvSpPr>
            <p:spPr bwMode="auto">
              <a:xfrm>
                <a:off x="4460" y="3000"/>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a:solidFill>
                      <a:srgbClr val="000000"/>
                    </a:solidFill>
                  </a:rPr>
                  <a:t>x</a:t>
                </a:r>
                <a:endParaRPr lang="en-US" altLang="en-US"/>
              </a:p>
            </p:txBody>
          </p:sp>
          <p:sp>
            <p:nvSpPr>
              <p:cNvPr id="59466" name="Rectangle 89"/>
              <p:cNvSpPr>
                <a:spLocks noChangeArrowheads="1"/>
              </p:cNvSpPr>
              <p:nvPr/>
            </p:nvSpPr>
            <p:spPr bwMode="auto">
              <a:xfrm>
                <a:off x="3996" y="3145"/>
                <a:ext cx="1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i="1">
                    <a:solidFill>
                      <a:srgbClr val="000000"/>
                    </a:solidFill>
                  </a:rPr>
                  <a:t>A</a:t>
                </a:r>
                <a:endParaRPr lang="en-US" altLang="en-US" i="1"/>
              </a:p>
            </p:txBody>
          </p:sp>
          <p:sp>
            <p:nvSpPr>
              <p:cNvPr id="59467" name="Rectangle 90"/>
              <p:cNvSpPr>
                <a:spLocks noChangeArrowheads="1"/>
              </p:cNvSpPr>
              <p:nvPr/>
            </p:nvSpPr>
            <p:spPr bwMode="auto">
              <a:xfrm>
                <a:off x="4210" y="2882"/>
                <a:ext cx="1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i="1">
                    <a:solidFill>
                      <a:srgbClr val="000000"/>
                    </a:solidFill>
                  </a:rPr>
                  <a:t>A</a:t>
                </a:r>
                <a:endParaRPr lang="en-US" altLang="en-US" i="1"/>
              </a:p>
            </p:txBody>
          </p:sp>
          <p:sp>
            <p:nvSpPr>
              <p:cNvPr id="59468" name="Rectangle 91"/>
              <p:cNvSpPr>
                <a:spLocks noChangeArrowheads="1"/>
              </p:cNvSpPr>
              <p:nvPr/>
            </p:nvSpPr>
            <p:spPr bwMode="auto">
              <a:xfrm>
                <a:off x="3801" y="2882"/>
                <a:ext cx="12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i="1">
                    <a:solidFill>
                      <a:srgbClr val="000000"/>
                    </a:solidFill>
                  </a:rPr>
                  <a:t>A</a:t>
                </a:r>
                <a:endParaRPr lang="en-US" altLang="en-US" i="1"/>
              </a:p>
            </p:txBody>
          </p:sp>
          <p:sp>
            <p:nvSpPr>
              <p:cNvPr id="59469" name="Rectangle 92"/>
              <p:cNvSpPr>
                <a:spLocks noChangeArrowheads="1"/>
              </p:cNvSpPr>
              <p:nvPr/>
            </p:nvSpPr>
            <p:spPr bwMode="auto">
              <a:xfrm>
                <a:off x="3312" y="3000"/>
                <a:ext cx="25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i="1">
                    <a:solidFill>
                      <a:srgbClr val="000000"/>
                    </a:solidFill>
                  </a:rPr>
                  <a:t>RA</a:t>
                </a:r>
                <a:endParaRPr lang="en-US" altLang="en-US" i="1"/>
              </a:p>
            </p:txBody>
          </p:sp>
          <p:sp>
            <p:nvSpPr>
              <p:cNvPr id="59470" name="Rectangle 93"/>
              <p:cNvSpPr>
                <a:spLocks noChangeArrowheads="1"/>
              </p:cNvSpPr>
              <p:nvPr/>
            </p:nvSpPr>
            <p:spPr bwMode="auto">
              <a:xfrm>
                <a:off x="3158" y="3000"/>
                <a:ext cx="1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a:solidFill>
                      <a:srgbClr val="000000"/>
                    </a:solidFill>
                  </a:rPr>
                  <a:t>%</a:t>
                </a:r>
                <a:endParaRPr lang="en-US" altLang="en-US"/>
              </a:p>
            </p:txBody>
          </p:sp>
          <p:sp>
            <p:nvSpPr>
              <p:cNvPr id="59471" name="Rectangle 94"/>
              <p:cNvSpPr>
                <a:spLocks noChangeArrowheads="1"/>
              </p:cNvSpPr>
              <p:nvPr/>
            </p:nvSpPr>
            <p:spPr bwMode="auto">
              <a:xfrm>
                <a:off x="4139" y="3259"/>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o</a:t>
                </a:r>
                <a:endParaRPr lang="en-US" altLang="en-US" i="1"/>
              </a:p>
            </p:txBody>
          </p:sp>
          <p:sp>
            <p:nvSpPr>
              <p:cNvPr id="59472" name="Rectangle 95"/>
              <p:cNvSpPr>
                <a:spLocks noChangeArrowheads="1"/>
              </p:cNvSpPr>
              <p:nvPr/>
            </p:nvSpPr>
            <p:spPr bwMode="auto">
              <a:xfrm>
                <a:off x="4357" y="2996"/>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f</a:t>
                </a:r>
                <a:endParaRPr lang="en-US" altLang="en-US" i="1"/>
              </a:p>
            </p:txBody>
          </p:sp>
          <p:sp>
            <p:nvSpPr>
              <p:cNvPr id="59473" name="Rectangle 96"/>
              <p:cNvSpPr>
                <a:spLocks noChangeArrowheads="1"/>
              </p:cNvSpPr>
              <p:nvPr/>
            </p:nvSpPr>
            <p:spPr bwMode="auto">
              <a:xfrm>
                <a:off x="3944" y="299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o</a:t>
                </a:r>
                <a:endParaRPr lang="en-US" altLang="en-US" i="1"/>
              </a:p>
            </p:txBody>
          </p:sp>
          <p:sp>
            <p:nvSpPr>
              <p:cNvPr id="59474" name="Rectangle 97"/>
              <p:cNvSpPr>
                <a:spLocks noChangeArrowheads="1"/>
              </p:cNvSpPr>
              <p:nvPr/>
            </p:nvSpPr>
            <p:spPr bwMode="auto">
              <a:xfrm>
                <a:off x="4068" y="2864"/>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a:solidFill>
                      <a:srgbClr val="000000"/>
                    </a:solidFill>
                  </a:rPr>
                  <a:t>-</a:t>
                </a:r>
                <a:endParaRPr lang="en-US" altLang="en-US"/>
              </a:p>
            </p:txBody>
          </p:sp>
          <p:sp>
            <p:nvSpPr>
              <p:cNvPr id="59475" name="Rectangle 98"/>
              <p:cNvSpPr>
                <a:spLocks noChangeArrowheads="1"/>
              </p:cNvSpPr>
              <p:nvPr/>
            </p:nvSpPr>
            <p:spPr bwMode="auto">
              <a:xfrm>
                <a:off x="3632" y="2982"/>
                <a:ext cx="10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300">
                    <a:solidFill>
                      <a:srgbClr val="000000"/>
                    </a:solidFill>
                  </a:rPr>
                  <a:t>=</a:t>
                </a:r>
                <a:endParaRPr lang="en-US" altLang="en-US"/>
              </a:p>
            </p:txBody>
          </p:sp>
        </p:grpSp>
      </p:grpSp>
      <p:grpSp>
        <p:nvGrpSpPr>
          <p:cNvPr id="59398" name="Group 132"/>
          <p:cNvGrpSpPr>
            <a:grpSpLocks/>
          </p:cNvGrpSpPr>
          <p:nvPr/>
        </p:nvGrpSpPr>
        <p:grpSpPr bwMode="auto">
          <a:xfrm>
            <a:off x="5505450" y="1011238"/>
            <a:ext cx="2921000" cy="884237"/>
            <a:chOff x="3468" y="637"/>
            <a:chExt cx="1840" cy="557"/>
          </a:xfrm>
        </p:grpSpPr>
        <p:sp>
          <p:nvSpPr>
            <p:cNvPr id="59447" name="AutoShape 99"/>
            <p:cNvSpPr>
              <a:spLocks noChangeAspect="1" noChangeArrowheads="1" noTextEdit="1"/>
            </p:cNvSpPr>
            <p:nvPr/>
          </p:nvSpPr>
          <p:spPr bwMode="auto">
            <a:xfrm>
              <a:off x="3468" y="647"/>
              <a:ext cx="1840" cy="547"/>
            </a:xfrm>
            <a:prstGeom prst="rect">
              <a:avLst/>
            </a:prstGeom>
            <a:solidFill>
              <a:srgbClr val="D7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448" name="Line 101"/>
            <p:cNvSpPr>
              <a:spLocks noChangeShapeType="1"/>
            </p:cNvSpPr>
            <p:nvPr/>
          </p:nvSpPr>
          <p:spPr bwMode="auto">
            <a:xfrm>
              <a:off x="4112" y="904"/>
              <a:ext cx="58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9" name="Rectangle 103"/>
            <p:cNvSpPr>
              <a:spLocks noChangeArrowheads="1"/>
            </p:cNvSpPr>
            <p:nvPr/>
          </p:nvSpPr>
          <p:spPr bwMode="auto">
            <a:xfrm>
              <a:off x="4771" y="760"/>
              <a:ext cx="4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rPr>
                <a:t>x 100</a:t>
              </a:r>
              <a:endParaRPr lang="en-US" altLang="en-US">
                <a:latin typeface="Times" charset="0"/>
              </a:endParaRPr>
            </a:p>
          </p:txBody>
        </p:sp>
        <p:sp>
          <p:nvSpPr>
            <p:cNvPr id="59450" name="Rectangle 104"/>
            <p:cNvSpPr>
              <a:spLocks noChangeArrowheads="1"/>
            </p:cNvSpPr>
            <p:nvPr/>
          </p:nvSpPr>
          <p:spPr bwMode="auto">
            <a:xfrm>
              <a:off x="4296" y="929"/>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00"/>
                  </a:solidFill>
                </a:rPr>
                <a:t>L</a:t>
              </a:r>
              <a:endParaRPr lang="en-US" altLang="en-US" i="1">
                <a:latin typeface="Times" charset="0"/>
              </a:endParaRPr>
            </a:p>
          </p:txBody>
        </p:sp>
        <p:sp>
          <p:nvSpPr>
            <p:cNvPr id="59451" name="Rectangle 105"/>
            <p:cNvSpPr>
              <a:spLocks noChangeArrowheads="1"/>
            </p:cNvSpPr>
            <p:nvPr/>
          </p:nvSpPr>
          <p:spPr bwMode="auto">
            <a:xfrm>
              <a:off x="4478" y="6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00"/>
                  </a:solidFill>
                </a:rPr>
                <a:t>L</a:t>
              </a:r>
              <a:endParaRPr lang="en-US" altLang="en-US" i="1">
                <a:latin typeface="Times" charset="0"/>
              </a:endParaRPr>
            </a:p>
          </p:txBody>
        </p:sp>
        <p:sp>
          <p:nvSpPr>
            <p:cNvPr id="59452" name="Rectangle 106"/>
            <p:cNvSpPr>
              <a:spLocks noChangeArrowheads="1"/>
            </p:cNvSpPr>
            <p:nvPr/>
          </p:nvSpPr>
          <p:spPr bwMode="auto">
            <a:xfrm>
              <a:off x="4113" y="6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00"/>
                  </a:solidFill>
                </a:rPr>
                <a:t>L</a:t>
              </a:r>
              <a:endParaRPr lang="en-US" altLang="en-US" i="1">
                <a:latin typeface="Times" charset="0"/>
              </a:endParaRPr>
            </a:p>
          </p:txBody>
        </p:sp>
        <p:sp>
          <p:nvSpPr>
            <p:cNvPr id="59453" name="Rectangle 107"/>
            <p:cNvSpPr>
              <a:spLocks noChangeArrowheads="1"/>
            </p:cNvSpPr>
            <p:nvPr/>
          </p:nvSpPr>
          <p:spPr bwMode="auto">
            <a:xfrm>
              <a:off x="3654" y="778"/>
              <a:ext cx="2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0000"/>
                  </a:solidFill>
                </a:rPr>
                <a:t>EL</a:t>
              </a:r>
              <a:endParaRPr lang="en-US" altLang="en-US" i="1">
                <a:latin typeface="Times" charset="0"/>
              </a:endParaRPr>
            </a:p>
          </p:txBody>
        </p:sp>
        <p:sp>
          <p:nvSpPr>
            <p:cNvPr id="59454" name="Rectangle 108"/>
            <p:cNvSpPr>
              <a:spLocks noChangeArrowheads="1"/>
            </p:cNvSpPr>
            <p:nvPr/>
          </p:nvSpPr>
          <p:spPr bwMode="auto">
            <a:xfrm>
              <a:off x="3494" y="778"/>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rPr>
                <a:t>%</a:t>
              </a:r>
              <a:endParaRPr lang="en-US" altLang="en-US">
                <a:latin typeface="Times" charset="0"/>
              </a:endParaRPr>
            </a:p>
          </p:txBody>
        </p:sp>
        <p:sp>
          <p:nvSpPr>
            <p:cNvPr id="59455" name="Rectangle 109"/>
            <p:cNvSpPr>
              <a:spLocks noChangeArrowheads="1"/>
            </p:cNvSpPr>
            <p:nvPr/>
          </p:nvSpPr>
          <p:spPr bwMode="auto">
            <a:xfrm>
              <a:off x="4420" y="1047"/>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o</a:t>
              </a:r>
              <a:endParaRPr lang="en-US" altLang="en-US" i="1">
                <a:latin typeface="Times" charset="0"/>
              </a:endParaRPr>
            </a:p>
          </p:txBody>
        </p:sp>
        <p:sp>
          <p:nvSpPr>
            <p:cNvPr id="59456" name="Rectangle 110"/>
            <p:cNvSpPr>
              <a:spLocks noChangeArrowheads="1"/>
            </p:cNvSpPr>
            <p:nvPr/>
          </p:nvSpPr>
          <p:spPr bwMode="auto">
            <a:xfrm>
              <a:off x="4602" y="77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o</a:t>
              </a:r>
              <a:endParaRPr lang="en-US" altLang="en-US" i="1">
                <a:latin typeface="Times" charset="0"/>
              </a:endParaRPr>
            </a:p>
          </p:txBody>
        </p:sp>
        <p:sp>
          <p:nvSpPr>
            <p:cNvPr id="59457" name="Rectangle 111"/>
            <p:cNvSpPr>
              <a:spLocks noChangeArrowheads="1"/>
            </p:cNvSpPr>
            <p:nvPr/>
          </p:nvSpPr>
          <p:spPr bwMode="auto">
            <a:xfrm>
              <a:off x="4242" y="774"/>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i="1">
                  <a:solidFill>
                    <a:srgbClr val="000000"/>
                  </a:solidFill>
                </a:rPr>
                <a:t>f</a:t>
              </a:r>
              <a:endParaRPr lang="en-US" altLang="en-US" i="1">
                <a:latin typeface="Times" charset="0"/>
              </a:endParaRPr>
            </a:p>
          </p:txBody>
        </p:sp>
        <p:sp>
          <p:nvSpPr>
            <p:cNvPr id="59458" name="Rectangle 112"/>
            <p:cNvSpPr>
              <a:spLocks noChangeArrowheads="1"/>
            </p:cNvSpPr>
            <p:nvPr/>
          </p:nvSpPr>
          <p:spPr bwMode="auto">
            <a:xfrm>
              <a:off x="4345" y="637"/>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a:t>
              </a:r>
              <a:endParaRPr lang="en-US" altLang="en-US">
                <a:latin typeface="Times" charset="0"/>
              </a:endParaRPr>
            </a:p>
          </p:txBody>
        </p:sp>
        <p:sp>
          <p:nvSpPr>
            <p:cNvPr id="59459" name="Rectangle 113"/>
            <p:cNvSpPr>
              <a:spLocks noChangeArrowheads="1"/>
            </p:cNvSpPr>
            <p:nvPr/>
          </p:nvSpPr>
          <p:spPr bwMode="auto">
            <a:xfrm>
              <a:off x="3953" y="759"/>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a:t>
              </a:r>
              <a:endParaRPr lang="en-US" altLang="en-US">
                <a:latin typeface="Times" charset="0"/>
              </a:endParaRPr>
            </a:p>
          </p:txBody>
        </p:sp>
      </p:grpSp>
      <p:grpSp>
        <p:nvGrpSpPr>
          <p:cNvPr id="59399" name="Group 134"/>
          <p:cNvGrpSpPr>
            <a:grpSpLocks/>
          </p:cNvGrpSpPr>
          <p:nvPr/>
        </p:nvGrpSpPr>
        <p:grpSpPr bwMode="auto">
          <a:xfrm>
            <a:off x="6218238" y="2466975"/>
            <a:ext cx="2333625" cy="1879600"/>
            <a:chOff x="3917" y="1554"/>
            <a:chExt cx="1470" cy="1184"/>
          </a:xfrm>
        </p:grpSpPr>
        <p:grpSp>
          <p:nvGrpSpPr>
            <p:cNvPr id="59420" name="Group 133"/>
            <p:cNvGrpSpPr>
              <a:grpSpLocks/>
            </p:cNvGrpSpPr>
            <p:nvPr/>
          </p:nvGrpSpPr>
          <p:grpSpPr bwMode="auto">
            <a:xfrm>
              <a:off x="5100" y="1555"/>
              <a:ext cx="184" cy="1"/>
              <a:chOff x="5072" y="1296"/>
              <a:chExt cx="184" cy="1"/>
            </a:xfrm>
          </p:grpSpPr>
          <p:sp>
            <p:nvSpPr>
              <p:cNvPr id="59444" name="Line 72"/>
              <p:cNvSpPr>
                <a:spLocks noChangeShapeType="1"/>
              </p:cNvSpPr>
              <p:nvPr/>
            </p:nvSpPr>
            <p:spPr bwMode="auto">
              <a:xfrm>
                <a:off x="5072" y="1296"/>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5" name="Line 73"/>
              <p:cNvSpPr>
                <a:spLocks noChangeShapeType="1"/>
              </p:cNvSpPr>
              <p:nvPr/>
            </p:nvSpPr>
            <p:spPr bwMode="auto">
              <a:xfrm>
                <a:off x="5152" y="1296"/>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6" name="Line 74"/>
              <p:cNvSpPr>
                <a:spLocks noChangeShapeType="1"/>
              </p:cNvSpPr>
              <p:nvPr/>
            </p:nvSpPr>
            <p:spPr bwMode="auto">
              <a:xfrm>
                <a:off x="5232" y="1296"/>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21" name="Group 131"/>
            <p:cNvGrpSpPr>
              <a:grpSpLocks/>
            </p:cNvGrpSpPr>
            <p:nvPr/>
          </p:nvGrpSpPr>
          <p:grpSpPr bwMode="auto">
            <a:xfrm>
              <a:off x="3917" y="1554"/>
              <a:ext cx="1470" cy="1184"/>
              <a:chOff x="3888" y="1296"/>
              <a:chExt cx="1470" cy="1184"/>
            </a:xfrm>
          </p:grpSpPr>
          <p:sp>
            <p:nvSpPr>
              <p:cNvPr id="59422" name="Rectangle 50"/>
              <p:cNvSpPr>
                <a:spLocks noChangeArrowheads="1"/>
              </p:cNvSpPr>
              <p:nvPr/>
            </p:nvSpPr>
            <p:spPr bwMode="auto">
              <a:xfrm>
                <a:off x="4196" y="1412"/>
                <a:ext cx="248" cy="94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59423" name="Group 54"/>
              <p:cNvGrpSpPr>
                <a:grpSpLocks/>
              </p:cNvGrpSpPr>
              <p:nvPr/>
            </p:nvGrpSpPr>
            <p:grpSpPr bwMode="auto">
              <a:xfrm>
                <a:off x="4104" y="1416"/>
                <a:ext cx="32" cy="936"/>
                <a:chOff x="4104" y="1416"/>
                <a:chExt cx="32" cy="936"/>
              </a:xfrm>
            </p:grpSpPr>
            <p:sp>
              <p:nvSpPr>
                <p:cNvPr id="59441" name="Freeform 51"/>
                <p:cNvSpPr>
                  <a:spLocks/>
                </p:cNvSpPr>
                <p:nvPr/>
              </p:nvSpPr>
              <p:spPr bwMode="auto">
                <a:xfrm>
                  <a:off x="4104" y="2312"/>
                  <a:ext cx="32" cy="40"/>
                </a:xfrm>
                <a:custGeom>
                  <a:avLst/>
                  <a:gdLst>
                    <a:gd name="T0" fmla="*/ 16 w 32"/>
                    <a:gd name="T1" fmla="*/ 40 h 40"/>
                    <a:gd name="T2" fmla="*/ 0 w 32"/>
                    <a:gd name="T3" fmla="*/ 0 h 40"/>
                    <a:gd name="T4" fmla="*/ 16 w 32"/>
                    <a:gd name="T5" fmla="*/ 16 h 40"/>
                    <a:gd name="T6" fmla="*/ 32 w 32"/>
                    <a:gd name="T7" fmla="*/ 0 h 40"/>
                    <a:gd name="T8" fmla="*/ 16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40"/>
                      </a:moveTo>
                      <a:lnTo>
                        <a:pt x="0" y="0"/>
                      </a:lnTo>
                      <a:lnTo>
                        <a:pt x="16" y="16"/>
                      </a:lnTo>
                      <a:lnTo>
                        <a:pt x="32" y="0"/>
                      </a:lnTo>
                      <a:lnTo>
                        <a:pt x="16" y="40"/>
                      </a:lnTo>
                      <a:close/>
                    </a:path>
                  </a:pathLst>
                </a:custGeom>
                <a:solidFill>
                  <a:srgbClr val="555555"/>
                </a:solidFill>
                <a:ln w="12700">
                  <a:solidFill>
                    <a:srgbClr val="555555"/>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42" name="Freeform 52"/>
                <p:cNvSpPr>
                  <a:spLocks/>
                </p:cNvSpPr>
                <p:nvPr/>
              </p:nvSpPr>
              <p:spPr bwMode="auto">
                <a:xfrm>
                  <a:off x="4104" y="1416"/>
                  <a:ext cx="32" cy="40"/>
                </a:xfrm>
                <a:custGeom>
                  <a:avLst/>
                  <a:gdLst>
                    <a:gd name="T0" fmla="*/ 16 w 32"/>
                    <a:gd name="T1" fmla="*/ 0 h 40"/>
                    <a:gd name="T2" fmla="*/ 32 w 32"/>
                    <a:gd name="T3" fmla="*/ 40 h 40"/>
                    <a:gd name="T4" fmla="*/ 16 w 32"/>
                    <a:gd name="T5" fmla="*/ 24 h 40"/>
                    <a:gd name="T6" fmla="*/ 0 w 32"/>
                    <a:gd name="T7" fmla="*/ 40 h 40"/>
                    <a:gd name="T8" fmla="*/ 16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0"/>
                      </a:moveTo>
                      <a:lnTo>
                        <a:pt x="32" y="40"/>
                      </a:lnTo>
                      <a:lnTo>
                        <a:pt x="16" y="24"/>
                      </a:lnTo>
                      <a:lnTo>
                        <a:pt x="0" y="40"/>
                      </a:lnTo>
                      <a:lnTo>
                        <a:pt x="16" y="0"/>
                      </a:lnTo>
                      <a:close/>
                    </a:path>
                  </a:pathLst>
                </a:custGeom>
                <a:solidFill>
                  <a:srgbClr val="555555"/>
                </a:solidFill>
                <a:ln w="12700">
                  <a:solidFill>
                    <a:srgbClr val="555555"/>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43" name="Line 53"/>
                <p:cNvSpPr>
                  <a:spLocks noChangeShapeType="1"/>
                </p:cNvSpPr>
                <p:nvPr/>
              </p:nvSpPr>
              <p:spPr bwMode="auto">
                <a:xfrm flipV="1">
                  <a:off x="4120" y="1440"/>
                  <a:ext cx="1" cy="888"/>
                </a:xfrm>
                <a:prstGeom prst="line">
                  <a:avLst/>
                </a:prstGeom>
                <a:noFill/>
                <a:ln w="12700">
                  <a:solidFill>
                    <a:srgbClr val="555555"/>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24" name="Freeform 61"/>
              <p:cNvSpPr>
                <a:spLocks/>
              </p:cNvSpPr>
              <p:nvPr/>
            </p:nvSpPr>
            <p:spPr bwMode="auto">
              <a:xfrm>
                <a:off x="4896" y="1296"/>
                <a:ext cx="144" cy="488"/>
              </a:xfrm>
              <a:custGeom>
                <a:avLst/>
                <a:gdLst>
                  <a:gd name="T0" fmla="*/ 0 w 144"/>
                  <a:gd name="T1" fmla="*/ 488 h 488"/>
                  <a:gd name="T2" fmla="*/ 0 w 144"/>
                  <a:gd name="T3" fmla="*/ 0 h 488"/>
                  <a:gd name="T4" fmla="*/ 144 w 144"/>
                  <a:gd name="T5" fmla="*/ 0 h 488"/>
                  <a:gd name="T6" fmla="*/ 144 w 144"/>
                  <a:gd name="T7" fmla="*/ 488 h 488"/>
                  <a:gd name="T8" fmla="*/ 0 60000 65536"/>
                  <a:gd name="T9" fmla="*/ 0 60000 65536"/>
                  <a:gd name="T10" fmla="*/ 0 60000 65536"/>
                  <a:gd name="T11" fmla="*/ 0 60000 65536"/>
                  <a:gd name="T12" fmla="*/ 0 w 144"/>
                  <a:gd name="T13" fmla="*/ 0 h 488"/>
                  <a:gd name="T14" fmla="*/ 144 w 144"/>
                  <a:gd name="T15" fmla="*/ 488 h 488"/>
                </a:gdLst>
                <a:ahLst/>
                <a:cxnLst>
                  <a:cxn ang="T8">
                    <a:pos x="T0" y="T1"/>
                  </a:cxn>
                  <a:cxn ang="T9">
                    <a:pos x="T2" y="T3"/>
                  </a:cxn>
                  <a:cxn ang="T10">
                    <a:pos x="T4" y="T5"/>
                  </a:cxn>
                  <a:cxn ang="T11">
                    <a:pos x="T6" y="T7"/>
                  </a:cxn>
                </a:cxnLst>
                <a:rect l="T12" t="T13" r="T14" b="T15"/>
                <a:pathLst>
                  <a:path w="144" h="488">
                    <a:moveTo>
                      <a:pt x="0" y="488"/>
                    </a:moveTo>
                    <a:lnTo>
                      <a:pt x="0" y="0"/>
                    </a:lnTo>
                    <a:lnTo>
                      <a:pt x="144" y="0"/>
                    </a:lnTo>
                    <a:lnTo>
                      <a:pt x="144" y="488"/>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59425" name="Group 69"/>
              <p:cNvGrpSpPr>
                <a:grpSpLocks/>
              </p:cNvGrpSpPr>
              <p:nvPr/>
            </p:nvGrpSpPr>
            <p:grpSpPr bwMode="auto">
              <a:xfrm>
                <a:off x="5176" y="1296"/>
                <a:ext cx="32" cy="1184"/>
                <a:chOff x="5176" y="1296"/>
                <a:chExt cx="32" cy="1184"/>
              </a:xfrm>
            </p:grpSpPr>
            <p:sp>
              <p:nvSpPr>
                <p:cNvPr id="59438" name="Freeform 66"/>
                <p:cNvSpPr>
                  <a:spLocks/>
                </p:cNvSpPr>
                <p:nvPr/>
              </p:nvSpPr>
              <p:spPr bwMode="auto">
                <a:xfrm>
                  <a:off x="5176" y="1296"/>
                  <a:ext cx="32" cy="40"/>
                </a:xfrm>
                <a:custGeom>
                  <a:avLst/>
                  <a:gdLst>
                    <a:gd name="T0" fmla="*/ 16 w 32"/>
                    <a:gd name="T1" fmla="*/ 0 h 40"/>
                    <a:gd name="T2" fmla="*/ 32 w 32"/>
                    <a:gd name="T3" fmla="*/ 40 h 40"/>
                    <a:gd name="T4" fmla="*/ 16 w 32"/>
                    <a:gd name="T5" fmla="*/ 24 h 40"/>
                    <a:gd name="T6" fmla="*/ 0 w 32"/>
                    <a:gd name="T7" fmla="*/ 40 h 40"/>
                    <a:gd name="T8" fmla="*/ 16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0"/>
                      </a:moveTo>
                      <a:lnTo>
                        <a:pt x="32" y="40"/>
                      </a:lnTo>
                      <a:lnTo>
                        <a:pt x="16" y="24"/>
                      </a:lnTo>
                      <a:lnTo>
                        <a:pt x="0" y="40"/>
                      </a:lnTo>
                      <a:lnTo>
                        <a:pt x="16" y="0"/>
                      </a:lnTo>
                      <a:close/>
                    </a:path>
                  </a:pathLst>
                </a:custGeom>
                <a:solidFill>
                  <a:srgbClr val="0066FF"/>
                </a:solidFill>
                <a:ln w="12700">
                  <a:solidFill>
                    <a:srgbClr val="0066FF"/>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39" name="Freeform 67"/>
                <p:cNvSpPr>
                  <a:spLocks/>
                </p:cNvSpPr>
                <p:nvPr/>
              </p:nvSpPr>
              <p:spPr bwMode="auto">
                <a:xfrm>
                  <a:off x="5176" y="2440"/>
                  <a:ext cx="32" cy="40"/>
                </a:xfrm>
                <a:custGeom>
                  <a:avLst/>
                  <a:gdLst>
                    <a:gd name="T0" fmla="*/ 16 w 32"/>
                    <a:gd name="T1" fmla="*/ 40 h 40"/>
                    <a:gd name="T2" fmla="*/ 0 w 32"/>
                    <a:gd name="T3" fmla="*/ 0 h 40"/>
                    <a:gd name="T4" fmla="*/ 16 w 32"/>
                    <a:gd name="T5" fmla="*/ 16 h 40"/>
                    <a:gd name="T6" fmla="*/ 32 w 32"/>
                    <a:gd name="T7" fmla="*/ 0 h 40"/>
                    <a:gd name="T8" fmla="*/ 16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40"/>
                      </a:moveTo>
                      <a:lnTo>
                        <a:pt x="0" y="0"/>
                      </a:lnTo>
                      <a:lnTo>
                        <a:pt x="16" y="16"/>
                      </a:lnTo>
                      <a:lnTo>
                        <a:pt x="32" y="0"/>
                      </a:lnTo>
                      <a:lnTo>
                        <a:pt x="16" y="40"/>
                      </a:lnTo>
                      <a:close/>
                    </a:path>
                  </a:pathLst>
                </a:custGeom>
                <a:solidFill>
                  <a:srgbClr val="0066FF"/>
                </a:solidFill>
                <a:ln w="12700">
                  <a:solidFill>
                    <a:srgbClr val="0066FF"/>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40" name="Line 68"/>
                <p:cNvSpPr>
                  <a:spLocks noChangeShapeType="1"/>
                </p:cNvSpPr>
                <p:nvPr/>
              </p:nvSpPr>
              <p:spPr bwMode="auto">
                <a:xfrm>
                  <a:off x="5192" y="1320"/>
                  <a:ext cx="1" cy="1136"/>
                </a:xfrm>
                <a:prstGeom prst="line">
                  <a:avLst/>
                </a:prstGeom>
                <a:noFill/>
                <a:ln w="127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26" name="Rectangle 70"/>
              <p:cNvSpPr>
                <a:spLocks noChangeArrowheads="1"/>
              </p:cNvSpPr>
              <p:nvPr/>
            </p:nvSpPr>
            <p:spPr bwMode="auto">
              <a:xfrm>
                <a:off x="5216" y="1760"/>
                <a:ext cx="1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66FF"/>
                    </a:solidFill>
                  </a:rPr>
                  <a:t>L</a:t>
                </a:r>
                <a:r>
                  <a:rPr lang="en-US" altLang="en-US" i="1" baseline="-25000">
                    <a:solidFill>
                      <a:srgbClr val="0066FF"/>
                    </a:solidFill>
                  </a:rPr>
                  <a:t>f</a:t>
                </a:r>
                <a:endParaRPr lang="en-US" altLang="en-US" i="1"/>
              </a:p>
            </p:txBody>
          </p:sp>
          <p:sp>
            <p:nvSpPr>
              <p:cNvPr id="59427" name="Line 75"/>
              <p:cNvSpPr>
                <a:spLocks noChangeShapeType="1"/>
              </p:cNvSpPr>
              <p:nvPr/>
            </p:nvSpPr>
            <p:spPr bwMode="auto">
              <a:xfrm>
                <a:off x="5064" y="247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8" name="Line 76"/>
              <p:cNvSpPr>
                <a:spLocks noChangeShapeType="1"/>
              </p:cNvSpPr>
              <p:nvPr/>
            </p:nvSpPr>
            <p:spPr bwMode="auto">
              <a:xfrm>
                <a:off x="5144" y="247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9" name="Line 77"/>
              <p:cNvSpPr>
                <a:spLocks noChangeShapeType="1"/>
              </p:cNvSpPr>
              <p:nvPr/>
            </p:nvSpPr>
            <p:spPr bwMode="auto">
              <a:xfrm>
                <a:off x="5224" y="247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0" name="Line 78"/>
              <p:cNvSpPr>
                <a:spLocks noChangeShapeType="1"/>
              </p:cNvSpPr>
              <p:nvPr/>
            </p:nvSpPr>
            <p:spPr bwMode="auto">
              <a:xfrm>
                <a:off x="4200" y="1880"/>
                <a:ext cx="240" cy="1"/>
              </a:xfrm>
              <a:prstGeom prst="line">
                <a:avLst/>
              </a:prstGeom>
              <a:noFill/>
              <a:ln w="381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1" name="Rectangle 79"/>
              <p:cNvSpPr>
                <a:spLocks noChangeArrowheads="1"/>
              </p:cNvSpPr>
              <p:nvPr/>
            </p:nvSpPr>
            <p:spPr bwMode="auto">
              <a:xfrm>
                <a:off x="4227" y="1608"/>
                <a:ext cx="1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555555"/>
                    </a:solidFill>
                  </a:rPr>
                  <a:t>A</a:t>
                </a:r>
                <a:r>
                  <a:rPr lang="en-US" altLang="en-US" i="1" baseline="-25000">
                    <a:solidFill>
                      <a:srgbClr val="555555"/>
                    </a:solidFill>
                  </a:rPr>
                  <a:t>o</a:t>
                </a:r>
                <a:endParaRPr lang="en-US" altLang="en-US" i="1"/>
              </a:p>
            </p:txBody>
          </p:sp>
          <p:sp>
            <p:nvSpPr>
              <p:cNvPr id="59432" name="Line 81"/>
              <p:cNvSpPr>
                <a:spLocks noChangeShapeType="1"/>
              </p:cNvSpPr>
              <p:nvPr/>
            </p:nvSpPr>
            <p:spPr bwMode="auto">
              <a:xfrm>
                <a:off x="4916" y="1885"/>
                <a:ext cx="80" cy="1"/>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3" name="Rectangle 82"/>
              <p:cNvSpPr>
                <a:spLocks noChangeArrowheads="1"/>
              </p:cNvSpPr>
              <p:nvPr/>
            </p:nvSpPr>
            <p:spPr bwMode="auto">
              <a:xfrm>
                <a:off x="4656" y="1752"/>
                <a:ext cx="1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66FF"/>
                    </a:solidFill>
                  </a:rPr>
                  <a:t>A</a:t>
                </a:r>
                <a:r>
                  <a:rPr lang="en-US" altLang="en-US" i="1" baseline="-25000">
                    <a:solidFill>
                      <a:srgbClr val="0066FF"/>
                    </a:solidFill>
                  </a:rPr>
                  <a:t>f</a:t>
                </a:r>
                <a:endParaRPr lang="en-US" altLang="en-US" i="1"/>
              </a:p>
            </p:txBody>
          </p:sp>
          <p:sp>
            <p:nvSpPr>
              <p:cNvPr id="59434" name="Rectangle 55"/>
              <p:cNvSpPr>
                <a:spLocks noChangeArrowheads="1"/>
              </p:cNvSpPr>
              <p:nvPr/>
            </p:nvSpPr>
            <p:spPr bwMode="auto">
              <a:xfrm>
                <a:off x="3888" y="1712"/>
                <a:ext cx="17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555555"/>
                    </a:solidFill>
                  </a:rPr>
                  <a:t>L</a:t>
                </a:r>
                <a:r>
                  <a:rPr lang="en-US" altLang="en-US" i="1" baseline="-25000">
                    <a:solidFill>
                      <a:srgbClr val="555555"/>
                    </a:solidFill>
                  </a:rPr>
                  <a:t>o</a:t>
                </a:r>
                <a:endParaRPr lang="en-US" altLang="en-US" i="1"/>
              </a:p>
            </p:txBody>
          </p:sp>
          <p:sp>
            <p:nvSpPr>
              <p:cNvPr id="59435" name="Freeform 127"/>
              <p:cNvSpPr>
                <a:spLocks/>
              </p:cNvSpPr>
              <p:nvPr/>
            </p:nvSpPr>
            <p:spPr bwMode="auto">
              <a:xfrm>
                <a:off x="4896" y="1776"/>
                <a:ext cx="144" cy="104"/>
              </a:xfrm>
              <a:custGeom>
                <a:avLst/>
                <a:gdLst>
                  <a:gd name="T0" fmla="*/ 0 w 144"/>
                  <a:gd name="T1" fmla="*/ 8 h 104"/>
                  <a:gd name="T2" fmla="*/ 0 w 144"/>
                  <a:gd name="T3" fmla="*/ 48 h 104"/>
                  <a:gd name="T4" fmla="*/ 16 w 144"/>
                  <a:gd name="T5" fmla="*/ 88 h 104"/>
                  <a:gd name="T6" fmla="*/ 24 w 144"/>
                  <a:gd name="T7" fmla="*/ 104 h 104"/>
                  <a:gd name="T8" fmla="*/ 32 w 144"/>
                  <a:gd name="T9" fmla="*/ 96 h 104"/>
                  <a:gd name="T10" fmla="*/ 32 w 144"/>
                  <a:gd name="T11" fmla="*/ 104 h 104"/>
                  <a:gd name="T12" fmla="*/ 48 w 144"/>
                  <a:gd name="T13" fmla="*/ 88 h 104"/>
                  <a:gd name="T14" fmla="*/ 56 w 144"/>
                  <a:gd name="T15" fmla="*/ 104 h 104"/>
                  <a:gd name="T16" fmla="*/ 64 w 144"/>
                  <a:gd name="T17" fmla="*/ 96 h 104"/>
                  <a:gd name="T18" fmla="*/ 72 w 144"/>
                  <a:gd name="T19" fmla="*/ 104 h 104"/>
                  <a:gd name="T20" fmla="*/ 88 w 144"/>
                  <a:gd name="T21" fmla="*/ 96 h 104"/>
                  <a:gd name="T22" fmla="*/ 96 w 144"/>
                  <a:gd name="T23" fmla="*/ 104 h 104"/>
                  <a:gd name="T24" fmla="*/ 104 w 144"/>
                  <a:gd name="T25" fmla="*/ 96 h 104"/>
                  <a:gd name="T26" fmla="*/ 112 w 144"/>
                  <a:gd name="T27" fmla="*/ 104 h 104"/>
                  <a:gd name="T28" fmla="*/ 128 w 144"/>
                  <a:gd name="T29" fmla="*/ 88 h 104"/>
                  <a:gd name="T30" fmla="*/ 136 w 144"/>
                  <a:gd name="T31" fmla="*/ 56 h 104"/>
                  <a:gd name="T32" fmla="*/ 144 w 144"/>
                  <a:gd name="T33" fmla="*/ 24 h 104"/>
                  <a:gd name="T34" fmla="*/ 144 w 144"/>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04"/>
                  <a:gd name="T56" fmla="*/ 144 w 14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04">
                    <a:moveTo>
                      <a:pt x="0" y="8"/>
                    </a:moveTo>
                    <a:lnTo>
                      <a:pt x="0" y="48"/>
                    </a:lnTo>
                    <a:lnTo>
                      <a:pt x="16" y="88"/>
                    </a:lnTo>
                    <a:lnTo>
                      <a:pt x="24" y="104"/>
                    </a:lnTo>
                    <a:lnTo>
                      <a:pt x="32" y="96"/>
                    </a:lnTo>
                    <a:lnTo>
                      <a:pt x="32" y="104"/>
                    </a:lnTo>
                    <a:lnTo>
                      <a:pt x="48" y="88"/>
                    </a:lnTo>
                    <a:lnTo>
                      <a:pt x="56" y="104"/>
                    </a:lnTo>
                    <a:lnTo>
                      <a:pt x="64" y="96"/>
                    </a:lnTo>
                    <a:lnTo>
                      <a:pt x="72" y="104"/>
                    </a:lnTo>
                    <a:lnTo>
                      <a:pt x="88" y="96"/>
                    </a:lnTo>
                    <a:lnTo>
                      <a:pt x="96" y="104"/>
                    </a:lnTo>
                    <a:lnTo>
                      <a:pt x="104" y="96"/>
                    </a:lnTo>
                    <a:lnTo>
                      <a:pt x="112" y="104"/>
                    </a:lnTo>
                    <a:lnTo>
                      <a:pt x="128" y="88"/>
                    </a:lnTo>
                    <a:lnTo>
                      <a:pt x="136" y="56"/>
                    </a:lnTo>
                    <a:lnTo>
                      <a:pt x="144" y="24"/>
                    </a:lnTo>
                    <a:lnTo>
                      <a:pt x="14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36" name="Freeform 129"/>
              <p:cNvSpPr>
                <a:spLocks/>
              </p:cNvSpPr>
              <p:nvPr/>
            </p:nvSpPr>
            <p:spPr bwMode="auto">
              <a:xfrm flipV="1">
                <a:off x="4896" y="1983"/>
                <a:ext cx="144" cy="488"/>
              </a:xfrm>
              <a:custGeom>
                <a:avLst/>
                <a:gdLst>
                  <a:gd name="T0" fmla="*/ 0 w 144"/>
                  <a:gd name="T1" fmla="*/ 488 h 488"/>
                  <a:gd name="T2" fmla="*/ 0 w 144"/>
                  <a:gd name="T3" fmla="*/ 0 h 488"/>
                  <a:gd name="T4" fmla="*/ 144 w 144"/>
                  <a:gd name="T5" fmla="*/ 0 h 488"/>
                  <a:gd name="T6" fmla="*/ 144 w 144"/>
                  <a:gd name="T7" fmla="*/ 488 h 488"/>
                  <a:gd name="T8" fmla="*/ 0 60000 65536"/>
                  <a:gd name="T9" fmla="*/ 0 60000 65536"/>
                  <a:gd name="T10" fmla="*/ 0 60000 65536"/>
                  <a:gd name="T11" fmla="*/ 0 60000 65536"/>
                  <a:gd name="T12" fmla="*/ 0 w 144"/>
                  <a:gd name="T13" fmla="*/ 0 h 488"/>
                  <a:gd name="T14" fmla="*/ 144 w 144"/>
                  <a:gd name="T15" fmla="*/ 488 h 488"/>
                </a:gdLst>
                <a:ahLst/>
                <a:cxnLst>
                  <a:cxn ang="T8">
                    <a:pos x="T0" y="T1"/>
                  </a:cxn>
                  <a:cxn ang="T9">
                    <a:pos x="T2" y="T3"/>
                  </a:cxn>
                  <a:cxn ang="T10">
                    <a:pos x="T4" y="T5"/>
                  </a:cxn>
                  <a:cxn ang="T11">
                    <a:pos x="T6" y="T7"/>
                  </a:cxn>
                </a:cxnLst>
                <a:rect l="T12" t="T13" r="T14" b="T15"/>
                <a:pathLst>
                  <a:path w="144" h="488">
                    <a:moveTo>
                      <a:pt x="0" y="488"/>
                    </a:moveTo>
                    <a:lnTo>
                      <a:pt x="0" y="0"/>
                    </a:lnTo>
                    <a:lnTo>
                      <a:pt x="144" y="0"/>
                    </a:lnTo>
                    <a:lnTo>
                      <a:pt x="144" y="488"/>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37" name="Freeform 57"/>
              <p:cNvSpPr>
                <a:spLocks/>
              </p:cNvSpPr>
              <p:nvPr/>
            </p:nvSpPr>
            <p:spPr bwMode="auto">
              <a:xfrm>
                <a:off x="4896" y="1888"/>
                <a:ext cx="144" cy="104"/>
              </a:xfrm>
              <a:custGeom>
                <a:avLst/>
                <a:gdLst>
                  <a:gd name="T0" fmla="*/ 0 w 144"/>
                  <a:gd name="T1" fmla="*/ 96 h 104"/>
                  <a:gd name="T2" fmla="*/ 0 w 144"/>
                  <a:gd name="T3" fmla="*/ 56 h 104"/>
                  <a:gd name="T4" fmla="*/ 16 w 144"/>
                  <a:gd name="T5" fmla="*/ 24 h 104"/>
                  <a:gd name="T6" fmla="*/ 24 w 144"/>
                  <a:gd name="T7" fmla="*/ 0 h 104"/>
                  <a:gd name="T8" fmla="*/ 32 w 144"/>
                  <a:gd name="T9" fmla="*/ 16 h 104"/>
                  <a:gd name="T10" fmla="*/ 40 w 144"/>
                  <a:gd name="T11" fmla="*/ 8 h 104"/>
                  <a:gd name="T12" fmla="*/ 48 w 144"/>
                  <a:gd name="T13" fmla="*/ 16 h 104"/>
                  <a:gd name="T14" fmla="*/ 56 w 144"/>
                  <a:gd name="T15" fmla="*/ 0 h 104"/>
                  <a:gd name="T16" fmla="*/ 64 w 144"/>
                  <a:gd name="T17" fmla="*/ 8 h 104"/>
                  <a:gd name="T18" fmla="*/ 80 w 144"/>
                  <a:gd name="T19" fmla="*/ 0 h 104"/>
                  <a:gd name="T20" fmla="*/ 88 w 144"/>
                  <a:gd name="T21" fmla="*/ 8 h 104"/>
                  <a:gd name="T22" fmla="*/ 96 w 144"/>
                  <a:gd name="T23" fmla="*/ 0 h 104"/>
                  <a:gd name="T24" fmla="*/ 104 w 144"/>
                  <a:gd name="T25" fmla="*/ 8 h 104"/>
                  <a:gd name="T26" fmla="*/ 112 w 144"/>
                  <a:gd name="T27" fmla="*/ 0 h 104"/>
                  <a:gd name="T28" fmla="*/ 128 w 144"/>
                  <a:gd name="T29" fmla="*/ 24 h 104"/>
                  <a:gd name="T30" fmla="*/ 136 w 144"/>
                  <a:gd name="T31" fmla="*/ 56 h 104"/>
                  <a:gd name="T32" fmla="*/ 144 w 144"/>
                  <a:gd name="T33" fmla="*/ 80 h 104"/>
                  <a:gd name="T34" fmla="*/ 144 w 144"/>
                  <a:gd name="T35" fmla="*/ 104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04"/>
                  <a:gd name="T56" fmla="*/ 144 w 14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04">
                    <a:moveTo>
                      <a:pt x="0" y="96"/>
                    </a:moveTo>
                    <a:lnTo>
                      <a:pt x="0" y="56"/>
                    </a:lnTo>
                    <a:lnTo>
                      <a:pt x="16" y="24"/>
                    </a:lnTo>
                    <a:lnTo>
                      <a:pt x="24" y="0"/>
                    </a:lnTo>
                    <a:lnTo>
                      <a:pt x="32" y="16"/>
                    </a:lnTo>
                    <a:lnTo>
                      <a:pt x="40" y="8"/>
                    </a:lnTo>
                    <a:lnTo>
                      <a:pt x="48" y="16"/>
                    </a:lnTo>
                    <a:lnTo>
                      <a:pt x="56" y="0"/>
                    </a:lnTo>
                    <a:lnTo>
                      <a:pt x="64" y="8"/>
                    </a:lnTo>
                    <a:lnTo>
                      <a:pt x="80" y="0"/>
                    </a:lnTo>
                    <a:lnTo>
                      <a:pt x="88" y="8"/>
                    </a:lnTo>
                    <a:lnTo>
                      <a:pt x="96" y="0"/>
                    </a:lnTo>
                    <a:lnTo>
                      <a:pt x="104" y="8"/>
                    </a:lnTo>
                    <a:lnTo>
                      <a:pt x="112" y="0"/>
                    </a:lnTo>
                    <a:lnTo>
                      <a:pt x="128" y="24"/>
                    </a:lnTo>
                    <a:lnTo>
                      <a:pt x="136" y="56"/>
                    </a:lnTo>
                    <a:lnTo>
                      <a:pt x="144" y="80"/>
                    </a:lnTo>
                    <a:lnTo>
                      <a:pt x="144" y="10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grpSp>
        <p:nvGrpSpPr>
          <p:cNvPr id="59400" name="Group 139"/>
          <p:cNvGrpSpPr>
            <a:grpSpLocks/>
          </p:cNvGrpSpPr>
          <p:nvPr/>
        </p:nvGrpSpPr>
        <p:grpSpPr bwMode="auto">
          <a:xfrm>
            <a:off x="457200" y="1974850"/>
            <a:ext cx="6056313" cy="2747963"/>
            <a:chOff x="288" y="1244"/>
            <a:chExt cx="3815" cy="1731"/>
          </a:xfrm>
        </p:grpSpPr>
        <p:sp>
          <p:nvSpPr>
            <p:cNvPr id="59401" name="Rectangle 10"/>
            <p:cNvSpPr>
              <a:spLocks noChangeArrowheads="1"/>
            </p:cNvSpPr>
            <p:nvPr/>
          </p:nvSpPr>
          <p:spPr bwMode="auto">
            <a:xfrm>
              <a:off x="288" y="2304"/>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6.13, </a:t>
              </a:r>
              <a:r>
                <a:rPr lang="en-US" altLang="en-US" sz="1200" i="1">
                  <a:solidFill>
                    <a:srgbClr val="000000"/>
                  </a:solidFill>
                </a:rPr>
                <a:t>Callister &amp; Rethwisch 8e.</a:t>
              </a:r>
              <a:r>
                <a:rPr lang="en-US" altLang="en-US" sz="1200">
                  <a:solidFill>
                    <a:srgbClr val="000000"/>
                  </a:solidFill>
                </a:rPr>
                <a:t> </a:t>
              </a:r>
            </a:p>
          </p:txBody>
        </p:sp>
        <p:sp>
          <p:nvSpPr>
            <p:cNvPr id="59402" name="Rectangle 20"/>
            <p:cNvSpPr>
              <a:spLocks noChangeArrowheads="1"/>
            </p:cNvSpPr>
            <p:nvPr/>
          </p:nvSpPr>
          <p:spPr bwMode="auto">
            <a:xfrm>
              <a:off x="1952" y="2764"/>
              <a:ext cx="21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444444"/>
                  </a:solidFill>
                </a:rPr>
                <a:t>Engineering tensile strain, </a:t>
              </a:r>
              <a:r>
                <a:rPr lang="en-US" altLang="en-US" sz="2200">
                  <a:solidFill>
                    <a:srgbClr val="444444"/>
                  </a:solidFill>
                  <a:latin typeface="Symbol" charset="2"/>
                </a:rPr>
                <a:t>e</a:t>
              </a:r>
              <a:endParaRPr lang="en-US" altLang="en-US"/>
            </a:p>
          </p:txBody>
        </p:sp>
        <p:grpSp>
          <p:nvGrpSpPr>
            <p:cNvPr id="59403" name="Group 16"/>
            <p:cNvGrpSpPr>
              <a:grpSpLocks/>
            </p:cNvGrpSpPr>
            <p:nvPr/>
          </p:nvGrpSpPr>
          <p:grpSpPr bwMode="auto">
            <a:xfrm>
              <a:off x="1584" y="1308"/>
              <a:ext cx="80" cy="1440"/>
              <a:chOff x="1584" y="1168"/>
              <a:chExt cx="80" cy="1440"/>
            </a:xfrm>
          </p:grpSpPr>
          <p:sp>
            <p:nvSpPr>
              <p:cNvPr id="59418" name="Freeform 14"/>
              <p:cNvSpPr>
                <a:spLocks/>
              </p:cNvSpPr>
              <p:nvPr/>
            </p:nvSpPr>
            <p:spPr bwMode="auto">
              <a:xfrm>
                <a:off x="1584" y="1168"/>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19" name="Line 15"/>
              <p:cNvSpPr>
                <a:spLocks noChangeShapeType="1"/>
              </p:cNvSpPr>
              <p:nvPr/>
            </p:nvSpPr>
            <p:spPr bwMode="auto">
              <a:xfrm flipV="1">
                <a:off x="1624" y="1224"/>
                <a:ext cx="1" cy="13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04" name="Group 19"/>
            <p:cNvGrpSpPr>
              <a:grpSpLocks/>
            </p:cNvGrpSpPr>
            <p:nvPr/>
          </p:nvGrpSpPr>
          <p:grpSpPr bwMode="auto">
            <a:xfrm>
              <a:off x="1624" y="2716"/>
              <a:ext cx="2312" cy="80"/>
              <a:chOff x="1624" y="2576"/>
              <a:chExt cx="2312" cy="80"/>
            </a:xfrm>
          </p:grpSpPr>
          <p:sp>
            <p:nvSpPr>
              <p:cNvPr id="59416" name="Freeform 17"/>
              <p:cNvSpPr>
                <a:spLocks/>
              </p:cNvSpPr>
              <p:nvPr/>
            </p:nvSpPr>
            <p:spPr bwMode="auto">
              <a:xfrm>
                <a:off x="3848" y="2576"/>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17" name="Line 18"/>
              <p:cNvSpPr>
                <a:spLocks noChangeShapeType="1"/>
              </p:cNvSpPr>
              <p:nvPr/>
            </p:nvSpPr>
            <p:spPr bwMode="auto">
              <a:xfrm>
                <a:off x="1624" y="2616"/>
                <a:ext cx="225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05" name="Rectangle 22"/>
            <p:cNvSpPr>
              <a:spLocks noChangeArrowheads="1"/>
            </p:cNvSpPr>
            <p:nvPr/>
          </p:nvSpPr>
          <p:spPr bwMode="auto">
            <a:xfrm>
              <a:off x="576" y="1436"/>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444444"/>
                  </a:solidFill>
                </a:rPr>
                <a:t>E</a:t>
              </a:r>
              <a:endParaRPr lang="en-US" altLang="en-US"/>
            </a:p>
          </p:txBody>
        </p:sp>
        <p:sp>
          <p:nvSpPr>
            <p:cNvPr id="59406" name="Rectangle 23"/>
            <p:cNvSpPr>
              <a:spLocks noChangeArrowheads="1"/>
            </p:cNvSpPr>
            <p:nvPr/>
          </p:nvSpPr>
          <p:spPr bwMode="auto">
            <a:xfrm>
              <a:off x="696" y="1436"/>
              <a:ext cx="87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444444"/>
                  </a:solidFill>
                </a:rPr>
                <a:t>ngineering </a:t>
              </a:r>
              <a:endParaRPr lang="en-US" altLang="en-US"/>
            </a:p>
          </p:txBody>
        </p:sp>
        <p:sp>
          <p:nvSpPr>
            <p:cNvPr id="59407" name="Rectangle 24"/>
            <p:cNvSpPr>
              <a:spLocks noChangeArrowheads="1"/>
            </p:cNvSpPr>
            <p:nvPr/>
          </p:nvSpPr>
          <p:spPr bwMode="auto">
            <a:xfrm>
              <a:off x="576" y="1644"/>
              <a:ext cx="55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444444"/>
                  </a:solidFill>
                </a:rPr>
                <a:t>tensile </a:t>
              </a:r>
              <a:endParaRPr lang="en-US" altLang="en-US"/>
            </a:p>
          </p:txBody>
        </p:sp>
        <p:sp>
          <p:nvSpPr>
            <p:cNvPr id="59408" name="Rectangle 25"/>
            <p:cNvSpPr>
              <a:spLocks noChangeArrowheads="1"/>
            </p:cNvSpPr>
            <p:nvPr/>
          </p:nvSpPr>
          <p:spPr bwMode="auto">
            <a:xfrm>
              <a:off x="576" y="1852"/>
              <a:ext cx="67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444444"/>
                  </a:solidFill>
                </a:rPr>
                <a:t>stress, </a:t>
              </a:r>
              <a:r>
                <a:rPr lang="en-US" altLang="en-US" sz="2200">
                  <a:solidFill>
                    <a:srgbClr val="444444"/>
                  </a:solidFill>
                  <a:latin typeface="Symbol" charset="2"/>
                </a:rPr>
                <a:t>s</a:t>
              </a:r>
              <a:endParaRPr lang="en-US" altLang="en-US"/>
            </a:p>
          </p:txBody>
        </p:sp>
        <p:sp>
          <p:nvSpPr>
            <p:cNvPr id="59409" name="Freeform 27"/>
            <p:cNvSpPr>
              <a:spLocks/>
            </p:cNvSpPr>
            <p:nvPr/>
          </p:nvSpPr>
          <p:spPr bwMode="auto">
            <a:xfrm>
              <a:off x="1632" y="1428"/>
              <a:ext cx="368" cy="1336"/>
            </a:xfrm>
            <a:custGeom>
              <a:avLst/>
              <a:gdLst>
                <a:gd name="T0" fmla="*/ 0 w 368"/>
                <a:gd name="T1" fmla="*/ 1336 h 1336"/>
                <a:gd name="T2" fmla="*/ 192 w 368"/>
                <a:gd name="T3" fmla="*/ 320 h 1336"/>
                <a:gd name="T4" fmla="*/ 216 w 368"/>
                <a:gd name="T5" fmla="*/ 240 h 1336"/>
                <a:gd name="T6" fmla="*/ 256 w 368"/>
                <a:gd name="T7" fmla="*/ 144 h 1336"/>
                <a:gd name="T8" fmla="*/ 312 w 368"/>
                <a:gd name="T9" fmla="*/ 64 h 1336"/>
                <a:gd name="T10" fmla="*/ 368 w 368"/>
                <a:gd name="T11" fmla="*/ 0 h 1336"/>
                <a:gd name="T12" fmla="*/ 0 60000 65536"/>
                <a:gd name="T13" fmla="*/ 0 60000 65536"/>
                <a:gd name="T14" fmla="*/ 0 60000 65536"/>
                <a:gd name="T15" fmla="*/ 0 60000 65536"/>
                <a:gd name="T16" fmla="*/ 0 60000 65536"/>
                <a:gd name="T17" fmla="*/ 0 60000 65536"/>
                <a:gd name="T18" fmla="*/ 0 w 368"/>
                <a:gd name="T19" fmla="*/ 0 h 1336"/>
                <a:gd name="T20" fmla="*/ 368 w 36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368" h="1336">
                  <a:moveTo>
                    <a:pt x="0" y="1336"/>
                  </a:moveTo>
                  <a:lnTo>
                    <a:pt x="192" y="320"/>
                  </a:lnTo>
                  <a:lnTo>
                    <a:pt x="216" y="240"/>
                  </a:lnTo>
                  <a:lnTo>
                    <a:pt x="256" y="144"/>
                  </a:lnTo>
                  <a:lnTo>
                    <a:pt x="312" y="64"/>
                  </a:lnTo>
                  <a:lnTo>
                    <a:pt x="368" y="0"/>
                  </a:lnTo>
                </a:path>
              </a:pathLst>
            </a:cu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10" name="Rectangle 29"/>
            <p:cNvSpPr>
              <a:spLocks noChangeArrowheads="1"/>
            </p:cNvSpPr>
            <p:nvPr/>
          </p:nvSpPr>
          <p:spPr bwMode="auto">
            <a:xfrm>
              <a:off x="2008" y="1244"/>
              <a:ext cx="10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99"/>
                  </a:solidFill>
                </a:rPr>
                <a:t>smaller %</a:t>
              </a:r>
              <a:r>
                <a:rPr lang="en-US" altLang="en-US" sz="2200" i="1">
                  <a:solidFill>
                    <a:srgbClr val="000099"/>
                  </a:solidFill>
                </a:rPr>
                <a:t>EL</a:t>
              </a:r>
              <a:r>
                <a:rPr lang="en-US" altLang="en-US" sz="2200">
                  <a:solidFill>
                    <a:srgbClr val="000099"/>
                  </a:solidFill>
                </a:rPr>
                <a:t> </a:t>
              </a:r>
              <a:endParaRPr lang="en-US" altLang="en-US"/>
            </a:p>
          </p:txBody>
        </p:sp>
        <p:sp>
          <p:nvSpPr>
            <p:cNvPr id="59411" name="Rectangle 43"/>
            <p:cNvSpPr>
              <a:spLocks noChangeArrowheads="1"/>
            </p:cNvSpPr>
            <p:nvPr/>
          </p:nvSpPr>
          <p:spPr bwMode="auto">
            <a:xfrm>
              <a:off x="2224" y="1876"/>
              <a:ext cx="87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00"/>
                  </a:solidFill>
                </a:rPr>
                <a:t>larger %</a:t>
              </a:r>
              <a:r>
                <a:rPr lang="en-US" altLang="en-US" sz="2200" i="1">
                  <a:solidFill>
                    <a:srgbClr val="009900"/>
                  </a:solidFill>
                </a:rPr>
                <a:t>EL</a:t>
              </a:r>
              <a:endParaRPr lang="en-US" altLang="en-US" i="1"/>
            </a:p>
          </p:txBody>
        </p:sp>
        <p:sp>
          <p:nvSpPr>
            <p:cNvPr id="59412" name="Freeform 124"/>
            <p:cNvSpPr>
              <a:spLocks/>
            </p:cNvSpPr>
            <p:nvPr/>
          </p:nvSpPr>
          <p:spPr bwMode="auto">
            <a:xfrm>
              <a:off x="1976" y="1768"/>
              <a:ext cx="1699" cy="304"/>
            </a:xfrm>
            <a:custGeom>
              <a:avLst/>
              <a:gdLst>
                <a:gd name="T0" fmla="*/ 0 w 1699"/>
                <a:gd name="T1" fmla="*/ 304 h 304"/>
                <a:gd name="T2" fmla="*/ 117 w 1699"/>
                <a:gd name="T3" fmla="*/ 187 h 304"/>
                <a:gd name="T4" fmla="*/ 415 w 1699"/>
                <a:gd name="T5" fmla="*/ 71 h 304"/>
                <a:gd name="T6" fmla="*/ 991 w 1699"/>
                <a:gd name="T7" fmla="*/ 5 h 304"/>
                <a:gd name="T8" fmla="*/ 1407 w 1699"/>
                <a:gd name="T9" fmla="*/ 100 h 304"/>
                <a:gd name="T10" fmla="*/ 1699 w 1699"/>
                <a:gd name="T11" fmla="*/ 253 h 304"/>
                <a:gd name="T12" fmla="*/ 0 60000 65536"/>
                <a:gd name="T13" fmla="*/ 0 60000 65536"/>
                <a:gd name="T14" fmla="*/ 0 60000 65536"/>
                <a:gd name="T15" fmla="*/ 0 60000 65536"/>
                <a:gd name="T16" fmla="*/ 0 60000 65536"/>
                <a:gd name="T17" fmla="*/ 0 60000 65536"/>
                <a:gd name="T18" fmla="*/ 0 w 1699"/>
                <a:gd name="T19" fmla="*/ 0 h 304"/>
                <a:gd name="T20" fmla="*/ 1699 w 1699"/>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699" h="304">
                  <a:moveTo>
                    <a:pt x="0" y="304"/>
                  </a:moveTo>
                  <a:cubicBezTo>
                    <a:pt x="24" y="265"/>
                    <a:pt x="48" y="226"/>
                    <a:pt x="117" y="187"/>
                  </a:cubicBezTo>
                  <a:cubicBezTo>
                    <a:pt x="186" y="148"/>
                    <a:pt x="270" y="101"/>
                    <a:pt x="415" y="71"/>
                  </a:cubicBezTo>
                  <a:cubicBezTo>
                    <a:pt x="560" y="41"/>
                    <a:pt x="826" y="0"/>
                    <a:pt x="991" y="5"/>
                  </a:cubicBezTo>
                  <a:cubicBezTo>
                    <a:pt x="1156" y="10"/>
                    <a:pt x="1289" y="59"/>
                    <a:pt x="1407" y="100"/>
                  </a:cubicBezTo>
                  <a:cubicBezTo>
                    <a:pt x="1525" y="141"/>
                    <a:pt x="1612" y="197"/>
                    <a:pt x="1699" y="253"/>
                  </a:cubicBezTo>
                </a:path>
              </a:pathLst>
            </a:custGeom>
            <a:noFill/>
            <a:ln w="38100">
              <a:solidFill>
                <a:srgbClr val="00993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9413" name="Line 135"/>
            <p:cNvSpPr>
              <a:spLocks noChangeShapeType="1"/>
            </p:cNvSpPr>
            <p:nvPr/>
          </p:nvSpPr>
          <p:spPr bwMode="auto">
            <a:xfrm flipH="1">
              <a:off x="1748" y="1437"/>
              <a:ext cx="252" cy="1317"/>
            </a:xfrm>
            <a:prstGeom prst="line">
              <a:avLst/>
            </a:prstGeom>
            <a:noFill/>
            <a:ln w="12700">
              <a:solidFill>
                <a:srgbClr val="00006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137"/>
            <p:cNvSpPr>
              <a:spLocks noChangeShapeType="1"/>
            </p:cNvSpPr>
            <p:nvPr/>
          </p:nvSpPr>
          <p:spPr bwMode="auto">
            <a:xfrm flipH="1">
              <a:off x="3317" y="2019"/>
              <a:ext cx="357" cy="735"/>
            </a:xfrm>
            <a:prstGeom prst="line">
              <a:avLst/>
            </a:prstGeom>
            <a:noFill/>
            <a:ln w="12700">
              <a:solidFill>
                <a:srgbClr val="009933"/>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122"/>
            <p:cNvSpPr>
              <a:spLocks noChangeShapeType="1"/>
            </p:cNvSpPr>
            <p:nvPr/>
          </p:nvSpPr>
          <p:spPr bwMode="auto">
            <a:xfrm flipV="1">
              <a:off x="1626" y="2072"/>
              <a:ext cx="350" cy="678"/>
            </a:xfrm>
            <a:prstGeom prst="line">
              <a:avLst/>
            </a:prstGeom>
            <a:noFill/>
            <a:ln w="38100">
              <a:solidFill>
                <a:srgbClr val="0099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 name="TextBox 83"/>
          <p:cNvSpPr txBox="1"/>
          <p:nvPr/>
        </p:nvSpPr>
        <p:spPr>
          <a:xfrm>
            <a:off x="170329" y="6122895"/>
            <a:ext cx="7413813" cy="338554"/>
          </a:xfrm>
          <a:prstGeom prst="rect">
            <a:avLst/>
          </a:prstGeom>
          <a:noFill/>
        </p:spPr>
        <p:txBody>
          <a:bodyPr wrap="square" rtlCol="0">
            <a:spAutoFit/>
          </a:bodyPr>
          <a:lstStyle/>
          <a:p>
            <a:r>
              <a:rPr lang="en-US" sz="1600" dirty="0" smtClean="0"/>
              <a:t>In general, for a given material, above two measures of ductility will be different.</a:t>
            </a:r>
            <a:endParaRPr lang="en-US" sz="1600" dirty="0"/>
          </a:p>
        </p:txBody>
      </p:sp>
      <p:sp>
        <p:nvSpPr>
          <p:cNvPr id="3" name="Rectangle 2"/>
          <p:cNvSpPr/>
          <p:nvPr/>
        </p:nvSpPr>
        <p:spPr>
          <a:xfrm>
            <a:off x="297930" y="6461449"/>
            <a:ext cx="7848051" cy="338554"/>
          </a:xfrm>
          <a:prstGeom prst="rect">
            <a:avLst/>
          </a:prstGeom>
        </p:spPr>
        <p:txBody>
          <a:bodyPr wrap="square">
            <a:spAutoFit/>
          </a:bodyPr>
          <a:lstStyle/>
          <a:p>
            <a:r>
              <a:rPr lang="en-US" sz="1600" dirty="0">
                <a:hlinkClick r:id="rId4"/>
              </a:rPr>
              <a:t>https://</a:t>
            </a:r>
            <a:r>
              <a:rPr lang="en-US" sz="1600" dirty="0" smtClean="0">
                <a:hlinkClick r:id="rId4"/>
              </a:rPr>
              <a:t>www.youtube.com/watch?v=MyksI4O26G4</a:t>
            </a:r>
            <a:endParaRPr lang="en-US"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BF0F14-39B1-48B3-A660-AABD6FC54DC3}" type="slidenum">
              <a:rPr lang="en-US" altLang="en-US" smtClean="0"/>
              <a:pPr/>
              <a:t>26</a:t>
            </a:fld>
            <a:endParaRPr lang="en-US" altLang="en-US"/>
          </a:p>
        </p:txBody>
      </p:sp>
      <p:pic>
        <p:nvPicPr>
          <p:cNvPr id="116738" name="Picture 2"/>
          <p:cNvPicPr>
            <a:picLocks noChangeAspect="1" noChangeArrowheads="1"/>
          </p:cNvPicPr>
          <p:nvPr/>
        </p:nvPicPr>
        <p:blipFill>
          <a:blip r:embed="rId2" cstate="print"/>
          <a:srcRect/>
          <a:stretch>
            <a:fillRect/>
          </a:stretch>
        </p:blipFill>
        <p:spPr bwMode="auto">
          <a:xfrm>
            <a:off x="761161" y="2542336"/>
            <a:ext cx="749617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BF0F14-39B1-48B3-A660-AABD6FC54DC3}" type="slidenum">
              <a:rPr lang="en-US" altLang="en-US" smtClean="0"/>
              <a:pPr/>
              <a:t>27</a:t>
            </a:fld>
            <a:endParaRPr lang="en-US" altLang="en-US"/>
          </a:p>
        </p:txBody>
      </p:sp>
      <p:sp>
        <p:nvSpPr>
          <p:cNvPr id="4" name="TextBox 3"/>
          <p:cNvSpPr txBox="1"/>
          <p:nvPr/>
        </p:nvSpPr>
        <p:spPr>
          <a:xfrm>
            <a:off x="439270" y="403412"/>
            <a:ext cx="8704730" cy="1661993"/>
          </a:xfrm>
          <a:prstGeom prst="rect">
            <a:avLst/>
          </a:prstGeom>
          <a:noFill/>
        </p:spPr>
        <p:txBody>
          <a:bodyPr wrap="square" rtlCol="0">
            <a:spAutoFit/>
          </a:bodyPr>
          <a:lstStyle/>
          <a:p>
            <a:r>
              <a:rPr lang="en-US" dirty="0" smtClean="0"/>
              <a:t>Temperature Dependence</a:t>
            </a:r>
          </a:p>
          <a:p>
            <a:endParaRPr lang="en-US" dirty="0" smtClean="0"/>
          </a:p>
          <a:p>
            <a:r>
              <a:rPr lang="en-US" sz="1800" dirty="0" smtClean="0"/>
              <a:t>Modulus of elasticity: Temp. Independent</a:t>
            </a:r>
          </a:p>
          <a:p>
            <a:r>
              <a:rPr lang="en-US" sz="1800" dirty="0" smtClean="0"/>
              <a:t>Yield strength &amp; Tensile strength: Decline with temp. increase</a:t>
            </a:r>
          </a:p>
          <a:p>
            <a:r>
              <a:rPr lang="en-US" sz="1800" dirty="0" smtClean="0"/>
              <a:t>Ductility: Increases with temp. increase</a:t>
            </a:r>
            <a:endParaRPr lang="en-US" sz="1800" dirty="0"/>
          </a:p>
        </p:txBody>
      </p:sp>
      <p:pic>
        <p:nvPicPr>
          <p:cNvPr id="117762" name="Picture 2"/>
          <p:cNvPicPr>
            <a:picLocks noChangeAspect="1" noChangeArrowheads="1"/>
          </p:cNvPicPr>
          <p:nvPr/>
        </p:nvPicPr>
        <p:blipFill>
          <a:blip r:embed="rId2" cstate="print"/>
          <a:srcRect/>
          <a:stretch>
            <a:fillRect/>
          </a:stretch>
        </p:blipFill>
        <p:spPr bwMode="auto">
          <a:xfrm>
            <a:off x="847165" y="2314575"/>
            <a:ext cx="7467600" cy="454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49CAAD3-F97B-4280-AE21-3D7B57537A48}" type="slidenum">
              <a:rPr lang="en-US" altLang="en-US" sz="1200"/>
              <a:pPr/>
              <a:t>28</a:t>
            </a:fld>
            <a:endParaRPr lang="en-US" altLang="en-US" sz="1200"/>
          </a:p>
        </p:txBody>
      </p:sp>
      <p:sp>
        <p:nvSpPr>
          <p:cNvPr id="61443" name="Rectangle 2"/>
          <p:cNvSpPr>
            <a:spLocks noChangeArrowheads="1"/>
          </p:cNvSpPr>
          <p:nvPr/>
        </p:nvSpPr>
        <p:spPr bwMode="auto">
          <a:xfrm>
            <a:off x="457200" y="1235075"/>
            <a:ext cx="8207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Energy to break a unit volume of material</a:t>
            </a:r>
          </a:p>
          <a:p>
            <a:r>
              <a:rPr lang="en-US" altLang="en-US"/>
              <a:t>•  Approximate by the area under the stress-strain curve.</a:t>
            </a:r>
          </a:p>
        </p:txBody>
      </p:sp>
      <p:sp>
        <p:nvSpPr>
          <p:cNvPr id="61444" name="Rectangle 5"/>
          <p:cNvSpPr>
            <a:spLocks noGrp="1" noChangeArrowheads="1"/>
          </p:cNvSpPr>
          <p:nvPr>
            <p:ph type="title" idx="4294967295"/>
          </p:nvPr>
        </p:nvSpPr>
        <p:spPr/>
        <p:txBody>
          <a:bodyPr/>
          <a:lstStyle/>
          <a:p>
            <a:r>
              <a:rPr lang="en-US" altLang="en-US" smtClean="0">
                <a:ea typeface="ＭＳ Ｐゴシック" charset="-128"/>
              </a:rPr>
              <a:t>Toughness</a:t>
            </a:r>
          </a:p>
        </p:txBody>
      </p:sp>
      <p:sp>
        <p:nvSpPr>
          <p:cNvPr id="61445" name="Rectangle 98"/>
          <p:cNvSpPr>
            <a:spLocks noChangeArrowheads="1"/>
          </p:cNvSpPr>
          <p:nvPr/>
        </p:nvSpPr>
        <p:spPr bwMode="auto">
          <a:xfrm>
            <a:off x="927100" y="5513388"/>
            <a:ext cx="6532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2000"/>
              <a:t>Brittle fracture:	 elastic energy</a:t>
            </a:r>
            <a:br>
              <a:rPr lang="en-US" altLang="en-US" sz="2000"/>
            </a:br>
            <a:r>
              <a:rPr lang="en-US" altLang="en-US" sz="2000"/>
              <a:t>Ductile fracture:	 elastic + plastic energy</a:t>
            </a:r>
          </a:p>
        </p:txBody>
      </p:sp>
      <p:sp>
        <p:nvSpPr>
          <p:cNvPr id="61446" name="Rectangle 101"/>
          <p:cNvSpPr>
            <a:spLocks noChangeArrowheads="1"/>
          </p:cNvSpPr>
          <p:nvPr/>
        </p:nvSpPr>
        <p:spPr bwMode="auto">
          <a:xfrm>
            <a:off x="457200" y="3657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6.13, </a:t>
            </a:r>
            <a:r>
              <a:rPr lang="en-US" altLang="en-US" sz="1200" i="1">
                <a:solidFill>
                  <a:srgbClr val="000000"/>
                </a:solidFill>
              </a:rPr>
              <a:t>Callister &amp; Rethwisch 8e.</a:t>
            </a:r>
            <a:r>
              <a:rPr lang="en-US" altLang="en-US" sz="1200">
                <a:solidFill>
                  <a:srgbClr val="000000"/>
                </a:solidFill>
              </a:rPr>
              <a:t> </a:t>
            </a:r>
          </a:p>
        </p:txBody>
      </p:sp>
      <p:grpSp>
        <p:nvGrpSpPr>
          <p:cNvPr id="61447" name="Group 111"/>
          <p:cNvGrpSpPr>
            <a:grpSpLocks/>
          </p:cNvGrpSpPr>
          <p:nvPr/>
        </p:nvGrpSpPr>
        <p:grpSpPr bwMode="auto">
          <a:xfrm>
            <a:off x="585788" y="2352675"/>
            <a:ext cx="8281987" cy="2836863"/>
            <a:chOff x="369" y="1482"/>
            <a:chExt cx="5217" cy="1787"/>
          </a:xfrm>
        </p:grpSpPr>
        <p:sp>
          <p:nvSpPr>
            <p:cNvPr id="61448" name="Freeform 50"/>
            <p:cNvSpPr>
              <a:spLocks/>
            </p:cNvSpPr>
            <p:nvPr/>
          </p:nvSpPr>
          <p:spPr bwMode="auto">
            <a:xfrm>
              <a:off x="1489" y="1690"/>
              <a:ext cx="368" cy="1320"/>
            </a:xfrm>
            <a:custGeom>
              <a:avLst/>
              <a:gdLst>
                <a:gd name="T0" fmla="*/ 0 w 368"/>
                <a:gd name="T1" fmla="*/ 1191 h 1336"/>
                <a:gd name="T2" fmla="*/ 184 w 368"/>
                <a:gd name="T3" fmla="*/ 304 h 1336"/>
                <a:gd name="T4" fmla="*/ 208 w 368"/>
                <a:gd name="T5" fmla="*/ 224 h 1336"/>
                <a:gd name="T6" fmla="*/ 240 w 368"/>
                <a:gd name="T7" fmla="*/ 144 h 1336"/>
                <a:gd name="T8" fmla="*/ 256 w 368"/>
                <a:gd name="T9" fmla="*/ 122 h 1336"/>
                <a:gd name="T10" fmla="*/ 296 w 368"/>
                <a:gd name="T11" fmla="*/ 72 h 1336"/>
                <a:gd name="T12" fmla="*/ 328 w 368"/>
                <a:gd name="T13" fmla="*/ 32 h 1336"/>
                <a:gd name="T14" fmla="*/ 368 w 368"/>
                <a:gd name="T15" fmla="*/ 0 h 1336"/>
                <a:gd name="T16" fmla="*/ 112 w 368"/>
                <a:gd name="T17" fmla="*/ 1213 h 1336"/>
                <a:gd name="T18" fmla="*/ 0 w 368"/>
                <a:gd name="T19" fmla="*/ 1213 h 1336"/>
                <a:gd name="T20" fmla="*/ 0 w 368"/>
                <a:gd name="T21" fmla="*/ 1191 h 1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
                <a:gd name="T34" fmla="*/ 0 h 1336"/>
                <a:gd name="T35" fmla="*/ 368 w 368"/>
                <a:gd name="T36" fmla="*/ 1336 h 13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 h="1336">
                  <a:moveTo>
                    <a:pt x="0" y="1312"/>
                  </a:moveTo>
                  <a:lnTo>
                    <a:pt x="184" y="336"/>
                  </a:lnTo>
                  <a:lnTo>
                    <a:pt x="208" y="248"/>
                  </a:lnTo>
                  <a:lnTo>
                    <a:pt x="240" y="160"/>
                  </a:lnTo>
                  <a:lnTo>
                    <a:pt x="256" y="136"/>
                  </a:lnTo>
                  <a:lnTo>
                    <a:pt x="296" y="80"/>
                  </a:lnTo>
                  <a:lnTo>
                    <a:pt x="328" y="32"/>
                  </a:lnTo>
                  <a:lnTo>
                    <a:pt x="368" y="0"/>
                  </a:lnTo>
                  <a:lnTo>
                    <a:pt x="112" y="1336"/>
                  </a:lnTo>
                  <a:lnTo>
                    <a:pt x="0" y="1336"/>
                  </a:lnTo>
                  <a:lnTo>
                    <a:pt x="0" y="1312"/>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49" name="Freeform 51"/>
            <p:cNvSpPr>
              <a:spLocks/>
            </p:cNvSpPr>
            <p:nvPr/>
          </p:nvSpPr>
          <p:spPr bwMode="auto">
            <a:xfrm>
              <a:off x="1588" y="1706"/>
              <a:ext cx="276" cy="1304"/>
            </a:xfrm>
            <a:custGeom>
              <a:avLst/>
              <a:gdLst>
                <a:gd name="T0" fmla="*/ 200 w 276"/>
                <a:gd name="T1" fmla="*/ 80 h 1304"/>
                <a:gd name="T2" fmla="*/ 276 w 276"/>
                <a:gd name="T3" fmla="*/ 0 h 1304"/>
                <a:gd name="T4" fmla="*/ 276 w 276"/>
                <a:gd name="T5" fmla="*/ 1304 h 1304"/>
                <a:gd name="T6" fmla="*/ 0 w 276"/>
                <a:gd name="T7" fmla="*/ 1304 h 1304"/>
                <a:gd name="T8" fmla="*/ 200 w 276"/>
                <a:gd name="T9" fmla="*/ 80 h 1304"/>
                <a:gd name="T10" fmla="*/ 0 60000 65536"/>
                <a:gd name="T11" fmla="*/ 0 60000 65536"/>
                <a:gd name="T12" fmla="*/ 0 60000 65536"/>
                <a:gd name="T13" fmla="*/ 0 60000 65536"/>
                <a:gd name="T14" fmla="*/ 0 60000 65536"/>
                <a:gd name="T15" fmla="*/ 0 w 276"/>
                <a:gd name="T16" fmla="*/ 0 h 1304"/>
                <a:gd name="T17" fmla="*/ 276 w 276"/>
                <a:gd name="T18" fmla="*/ 1304 h 1304"/>
              </a:gdLst>
              <a:ahLst/>
              <a:cxnLst>
                <a:cxn ang="T10">
                  <a:pos x="T0" y="T1"/>
                </a:cxn>
                <a:cxn ang="T11">
                  <a:pos x="T2" y="T3"/>
                </a:cxn>
                <a:cxn ang="T12">
                  <a:pos x="T4" y="T5"/>
                </a:cxn>
                <a:cxn ang="T13">
                  <a:pos x="T6" y="T7"/>
                </a:cxn>
                <a:cxn ang="T14">
                  <a:pos x="T8" y="T9"/>
                </a:cxn>
              </a:cxnLst>
              <a:rect l="T15" t="T16" r="T17" b="T18"/>
              <a:pathLst>
                <a:path w="276" h="1304">
                  <a:moveTo>
                    <a:pt x="200" y="80"/>
                  </a:moveTo>
                  <a:lnTo>
                    <a:pt x="276" y="0"/>
                  </a:lnTo>
                  <a:lnTo>
                    <a:pt x="276" y="1304"/>
                  </a:lnTo>
                  <a:lnTo>
                    <a:pt x="0" y="1304"/>
                  </a:lnTo>
                  <a:lnTo>
                    <a:pt x="200" y="80"/>
                  </a:lnTo>
                  <a:close/>
                </a:path>
              </a:pathLst>
            </a:custGeom>
            <a:solidFill>
              <a:srgbClr val="99CCFF"/>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50" name="Freeform 53"/>
            <p:cNvSpPr>
              <a:spLocks/>
            </p:cNvSpPr>
            <p:nvPr/>
          </p:nvSpPr>
          <p:spPr bwMode="auto">
            <a:xfrm>
              <a:off x="3168" y="2110"/>
              <a:ext cx="376" cy="900"/>
            </a:xfrm>
            <a:custGeom>
              <a:avLst/>
              <a:gdLst>
                <a:gd name="T0" fmla="*/ 68 w 376"/>
                <a:gd name="T1" fmla="*/ 24 h 900"/>
                <a:gd name="T2" fmla="*/ 196 w 376"/>
                <a:gd name="T3" fmla="*/ 76 h 900"/>
                <a:gd name="T4" fmla="*/ 264 w 376"/>
                <a:gd name="T5" fmla="*/ 116 h 900"/>
                <a:gd name="T6" fmla="*/ 376 w 376"/>
                <a:gd name="T7" fmla="*/ 192 h 900"/>
                <a:gd name="T8" fmla="*/ 376 w 376"/>
                <a:gd name="T9" fmla="*/ 900 h 900"/>
                <a:gd name="T10" fmla="*/ 0 w 376"/>
                <a:gd name="T11" fmla="*/ 900 h 900"/>
                <a:gd name="T12" fmla="*/ 0 w 376"/>
                <a:gd name="T13" fmla="*/ 0 h 900"/>
                <a:gd name="T14" fmla="*/ 68 w 376"/>
                <a:gd name="T15" fmla="*/ 24 h 900"/>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900"/>
                <a:gd name="T26" fmla="*/ 376 w 376"/>
                <a:gd name="T27" fmla="*/ 900 h 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900">
                  <a:moveTo>
                    <a:pt x="68" y="24"/>
                  </a:moveTo>
                  <a:lnTo>
                    <a:pt x="196" y="76"/>
                  </a:lnTo>
                  <a:lnTo>
                    <a:pt x="264" y="116"/>
                  </a:lnTo>
                  <a:lnTo>
                    <a:pt x="376" y="192"/>
                  </a:lnTo>
                  <a:lnTo>
                    <a:pt x="376" y="900"/>
                  </a:lnTo>
                  <a:lnTo>
                    <a:pt x="0" y="900"/>
                  </a:lnTo>
                  <a:lnTo>
                    <a:pt x="0" y="0"/>
                  </a:lnTo>
                  <a:lnTo>
                    <a:pt x="68" y="24"/>
                  </a:lnTo>
                  <a:close/>
                </a:path>
              </a:pathLst>
            </a:custGeom>
            <a:solidFill>
              <a:srgbClr val="CC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51" name="Rectangle 54"/>
            <p:cNvSpPr>
              <a:spLocks noChangeArrowheads="1"/>
            </p:cNvSpPr>
            <p:nvPr/>
          </p:nvSpPr>
          <p:spPr bwMode="auto">
            <a:xfrm>
              <a:off x="4088" y="2846"/>
              <a:ext cx="252" cy="168"/>
            </a:xfrm>
            <a:prstGeom prst="rect">
              <a:avLst/>
            </a:prstGeom>
            <a:solidFill>
              <a:srgbClr val="FF99CC"/>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52" name="Rectangle 55"/>
            <p:cNvSpPr>
              <a:spLocks noChangeArrowheads="1"/>
            </p:cNvSpPr>
            <p:nvPr/>
          </p:nvSpPr>
          <p:spPr bwMode="auto">
            <a:xfrm>
              <a:off x="4025" y="2250"/>
              <a:ext cx="1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FF99CC"/>
                  </a:solidFill>
                </a:rPr>
                <a:t>very small toughness </a:t>
              </a:r>
              <a:endParaRPr lang="en-US" altLang="en-US">
                <a:latin typeface="Times" charset="0"/>
              </a:endParaRPr>
            </a:p>
          </p:txBody>
        </p:sp>
        <p:sp>
          <p:nvSpPr>
            <p:cNvPr id="61453" name="Rectangle 56"/>
            <p:cNvSpPr>
              <a:spLocks noChangeArrowheads="1"/>
            </p:cNvSpPr>
            <p:nvPr/>
          </p:nvSpPr>
          <p:spPr bwMode="auto">
            <a:xfrm>
              <a:off x="4025" y="2418"/>
              <a:ext cx="15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FF99CC"/>
                  </a:solidFill>
                </a:rPr>
                <a:t>(unreinforced polymers) </a:t>
              </a:r>
              <a:endParaRPr lang="en-US" altLang="en-US">
                <a:latin typeface="Times" charset="0"/>
              </a:endParaRPr>
            </a:p>
          </p:txBody>
        </p:sp>
        <p:sp>
          <p:nvSpPr>
            <p:cNvPr id="61454" name="Rectangle 57"/>
            <p:cNvSpPr>
              <a:spLocks noChangeArrowheads="1"/>
            </p:cNvSpPr>
            <p:nvPr/>
          </p:nvSpPr>
          <p:spPr bwMode="auto">
            <a:xfrm>
              <a:off x="4025" y="2586"/>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latin typeface="Times" charset="0"/>
              </a:endParaRPr>
            </a:p>
          </p:txBody>
        </p:sp>
        <p:sp>
          <p:nvSpPr>
            <p:cNvPr id="61455" name="Freeform 58"/>
            <p:cNvSpPr>
              <a:spLocks/>
            </p:cNvSpPr>
            <p:nvPr/>
          </p:nvSpPr>
          <p:spPr bwMode="auto">
            <a:xfrm>
              <a:off x="1497" y="2050"/>
              <a:ext cx="2040" cy="968"/>
            </a:xfrm>
            <a:custGeom>
              <a:avLst/>
              <a:gdLst>
                <a:gd name="T0" fmla="*/ 0 w 2040"/>
                <a:gd name="T1" fmla="*/ 968 h 968"/>
                <a:gd name="T2" fmla="*/ 336 w 2040"/>
                <a:gd name="T3" fmla="*/ 272 h 968"/>
                <a:gd name="T4" fmla="*/ 400 w 2040"/>
                <a:gd name="T5" fmla="*/ 208 h 968"/>
                <a:gd name="T6" fmla="*/ 488 w 2040"/>
                <a:gd name="T7" fmla="*/ 160 h 968"/>
                <a:gd name="T8" fmla="*/ 648 w 2040"/>
                <a:gd name="T9" fmla="*/ 104 h 968"/>
                <a:gd name="T10" fmla="*/ 800 w 2040"/>
                <a:gd name="T11" fmla="*/ 56 h 968"/>
                <a:gd name="T12" fmla="*/ 936 w 2040"/>
                <a:gd name="T13" fmla="*/ 24 h 968"/>
                <a:gd name="T14" fmla="*/ 1112 w 2040"/>
                <a:gd name="T15" fmla="*/ 8 h 968"/>
                <a:gd name="T16" fmla="*/ 1280 w 2040"/>
                <a:gd name="T17" fmla="*/ 0 h 968"/>
                <a:gd name="T18" fmla="*/ 1440 w 2040"/>
                <a:gd name="T19" fmla="*/ 0 h 968"/>
                <a:gd name="T20" fmla="*/ 1544 w 2040"/>
                <a:gd name="T21" fmla="*/ 24 h 968"/>
                <a:gd name="T22" fmla="*/ 1680 w 2040"/>
                <a:gd name="T23" fmla="*/ 56 h 968"/>
                <a:gd name="T24" fmla="*/ 1808 w 2040"/>
                <a:gd name="T25" fmla="*/ 104 h 968"/>
                <a:gd name="T26" fmla="*/ 1912 w 2040"/>
                <a:gd name="T27" fmla="*/ 152 h 968"/>
                <a:gd name="T28" fmla="*/ 1992 w 2040"/>
                <a:gd name="T29" fmla="*/ 216 h 968"/>
                <a:gd name="T30" fmla="*/ 2040 w 2040"/>
                <a:gd name="T31" fmla="*/ 248 h 968"/>
                <a:gd name="T32" fmla="*/ 1688 w 2040"/>
                <a:gd name="T33" fmla="*/ 968 h 968"/>
                <a:gd name="T34" fmla="*/ 0 w 2040"/>
                <a:gd name="T35" fmla="*/ 968 h 9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40"/>
                <a:gd name="T55" fmla="*/ 0 h 968"/>
                <a:gd name="T56" fmla="*/ 2040 w 2040"/>
                <a:gd name="T57" fmla="*/ 968 h 9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40" h="968">
                  <a:moveTo>
                    <a:pt x="0" y="968"/>
                  </a:moveTo>
                  <a:lnTo>
                    <a:pt x="336" y="272"/>
                  </a:lnTo>
                  <a:lnTo>
                    <a:pt x="400" y="208"/>
                  </a:lnTo>
                  <a:lnTo>
                    <a:pt x="488" y="160"/>
                  </a:lnTo>
                  <a:lnTo>
                    <a:pt x="648" y="104"/>
                  </a:lnTo>
                  <a:lnTo>
                    <a:pt x="800" y="56"/>
                  </a:lnTo>
                  <a:lnTo>
                    <a:pt x="936" y="24"/>
                  </a:lnTo>
                  <a:lnTo>
                    <a:pt x="1112" y="8"/>
                  </a:lnTo>
                  <a:lnTo>
                    <a:pt x="1280" y="0"/>
                  </a:lnTo>
                  <a:lnTo>
                    <a:pt x="1440" y="0"/>
                  </a:lnTo>
                  <a:lnTo>
                    <a:pt x="1544" y="24"/>
                  </a:lnTo>
                  <a:lnTo>
                    <a:pt x="1680" y="56"/>
                  </a:lnTo>
                  <a:lnTo>
                    <a:pt x="1808" y="104"/>
                  </a:lnTo>
                  <a:lnTo>
                    <a:pt x="1912" y="152"/>
                  </a:lnTo>
                  <a:lnTo>
                    <a:pt x="1992" y="216"/>
                  </a:lnTo>
                  <a:lnTo>
                    <a:pt x="2040" y="248"/>
                  </a:lnTo>
                  <a:lnTo>
                    <a:pt x="1688" y="968"/>
                  </a:lnTo>
                  <a:lnTo>
                    <a:pt x="0" y="96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56" name="Rectangle 62"/>
            <p:cNvSpPr>
              <a:spLocks noChangeArrowheads="1"/>
            </p:cNvSpPr>
            <p:nvPr/>
          </p:nvSpPr>
          <p:spPr bwMode="auto">
            <a:xfrm>
              <a:off x="1809" y="3058"/>
              <a:ext cx="215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Engineering tensile strain, </a:t>
              </a:r>
              <a:r>
                <a:rPr lang="en-US" altLang="en-US" sz="2200">
                  <a:solidFill>
                    <a:srgbClr val="000000"/>
                  </a:solidFill>
                  <a:latin typeface="Symbol" charset="2"/>
                </a:rPr>
                <a:t>e</a:t>
              </a:r>
              <a:endParaRPr lang="en-US" altLang="en-US">
                <a:latin typeface="Times" charset="0"/>
              </a:endParaRPr>
            </a:p>
          </p:txBody>
        </p:sp>
        <p:sp>
          <p:nvSpPr>
            <p:cNvPr id="61457" name="Rectangle 64"/>
            <p:cNvSpPr>
              <a:spLocks noChangeArrowheads="1"/>
            </p:cNvSpPr>
            <p:nvPr/>
          </p:nvSpPr>
          <p:spPr bwMode="auto">
            <a:xfrm>
              <a:off x="369" y="1498"/>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E</a:t>
              </a:r>
              <a:endParaRPr lang="en-US" altLang="en-US">
                <a:latin typeface="Times" charset="0"/>
              </a:endParaRPr>
            </a:p>
          </p:txBody>
        </p:sp>
        <p:sp>
          <p:nvSpPr>
            <p:cNvPr id="61458" name="Rectangle 65"/>
            <p:cNvSpPr>
              <a:spLocks noChangeArrowheads="1"/>
            </p:cNvSpPr>
            <p:nvPr/>
          </p:nvSpPr>
          <p:spPr bwMode="auto">
            <a:xfrm>
              <a:off x="489" y="1498"/>
              <a:ext cx="87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ngineering </a:t>
              </a:r>
              <a:endParaRPr lang="en-US" altLang="en-US">
                <a:latin typeface="Times" charset="0"/>
              </a:endParaRPr>
            </a:p>
          </p:txBody>
        </p:sp>
        <p:sp>
          <p:nvSpPr>
            <p:cNvPr id="61459" name="Rectangle 66"/>
            <p:cNvSpPr>
              <a:spLocks noChangeArrowheads="1"/>
            </p:cNvSpPr>
            <p:nvPr/>
          </p:nvSpPr>
          <p:spPr bwMode="auto">
            <a:xfrm>
              <a:off x="369" y="1706"/>
              <a:ext cx="55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tensile </a:t>
              </a:r>
              <a:endParaRPr lang="en-US" altLang="en-US">
                <a:latin typeface="Times" charset="0"/>
              </a:endParaRPr>
            </a:p>
          </p:txBody>
        </p:sp>
        <p:sp>
          <p:nvSpPr>
            <p:cNvPr id="61460" name="Rectangle 67"/>
            <p:cNvSpPr>
              <a:spLocks noChangeArrowheads="1"/>
            </p:cNvSpPr>
            <p:nvPr/>
          </p:nvSpPr>
          <p:spPr bwMode="auto">
            <a:xfrm>
              <a:off x="369" y="1914"/>
              <a:ext cx="72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stress, </a:t>
              </a:r>
              <a:r>
                <a:rPr lang="en-US" altLang="en-US" sz="2200">
                  <a:solidFill>
                    <a:srgbClr val="000000"/>
                  </a:solidFill>
                  <a:latin typeface="Symbol" charset="2"/>
                </a:rPr>
                <a:t>s</a:t>
              </a:r>
              <a:r>
                <a:rPr lang="en-US" altLang="en-US" sz="2200">
                  <a:solidFill>
                    <a:srgbClr val="000000"/>
                  </a:solidFill>
                </a:rPr>
                <a:t> </a:t>
              </a:r>
              <a:endParaRPr lang="en-US" altLang="en-US">
                <a:latin typeface="Times" charset="0"/>
              </a:endParaRPr>
            </a:p>
          </p:txBody>
        </p:sp>
        <p:sp>
          <p:nvSpPr>
            <p:cNvPr id="61461" name="Freeform 69"/>
            <p:cNvSpPr>
              <a:spLocks/>
            </p:cNvSpPr>
            <p:nvPr/>
          </p:nvSpPr>
          <p:spPr bwMode="auto">
            <a:xfrm>
              <a:off x="1489" y="1690"/>
              <a:ext cx="368" cy="1316"/>
            </a:xfrm>
            <a:custGeom>
              <a:avLst/>
              <a:gdLst>
                <a:gd name="T0" fmla="*/ 0 w 368"/>
                <a:gd name="T1" fmla="*/ 1184 h 1336"/>
                <a:gd name="T2" fmla="*/ 192 w 368"/>
                <a:gd name="T3" fmla="*/ 284 h 1336"/>
                <a:gd name="T4" fmla="*/ 216 w 368"/>
                <a:gd name="T5" fmla="*/ 208 h 1336"/>
                <a:gd name="T6" fmla="*/ 256 w 368"/>
                <a:gd name="T7" fmla="*/ 120 h 1336"/>
                <a:gd name="T8" fmla="*/ 312 w 368"/>
                <a:gd name="T9" fmla="*/ 56 h 1336"/>
                <a:gd name="T10" fmla="*/ 368 w 368"/>
                <a:gd name="T11" fmla="*/ 0 h 1336"/>
                <a:gd name="T12" fmla="*/ 0 60000 65536"/>
                <a:gd name="T13" fmla="*/ 0 60000 65536"/>
                <a:gd name="T14" fmla="*/ 0 60000 65536"/>
                <a:gd name="T15" fmla="*/ 0 60000 65536"/>
                <a:gd name="T16" fmla="*/ 0 60000 65536"/>
                <a:gd name="T17" fmla="*/ 0 60000 65536"/>
                <a:gd name="T18" fmla="*/ 0 w 368"/>
                <a:gd name="T19" fmla="*/ 0 h 1336"/>
                <a:gd name="T20" fmla="*/ 368 w 368"/>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368" h="1336">
                  <a:moveTo>
                    <a:pt x="0" y="1336"/>
                  </a:moveTo>
                  <a:lnTo>
                    <a:pt x="192" y="320"/>
                  </a:lnTo>
                  <a:lnTo>
                    <a:pt x="216" y="232"/>
                  </a:lnTo>
                  <a:lnTo>
                    <a:pt x="256" y="136"/>
                  </a:lnTo>
                  <a:lnTo>
                    <a:pt x="312" y="64"/>
                  </a:lnTo>
                  <a:lnTo>
                    <a:pt x="368" y="0"/>
                  </a:lnTo>
                </a:path>
              </a:pathLst>
            </a:cu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62" name="Rectangle 71"/>
            <p:cNvSpPr>
              <a:spLocks noChangeArrowheads="1"/>
            </p:cNvSpPr>
            <p:nvPr/>
          </p:nvSpPr>
          <p:spPr bwMode="auto">
            <a:xfrm>
              <a:off x="1873" y="1482"/>
              <a:ext cx="17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0099"/>
                  </a:solidFill>
                </a:rPr>
                <a:t>small toughness (ceramics)</a:t>
              </a:r>
              <a:endParaRPr lang="en-US" altLang="en-US">
                <a:latin typeface="Times" charset="0"/>
              </a:endParaRPr>
            </a:p>
          </p:txBody>
        </p:sp>
        <p:sp>
          <p:nvSpPr>
            <p:cNvPr id="61463" name="Freeform 72"/>
            <p:cNvSpPr>
              <a:spLocks/>
            </p:cNvSpPr>
            <p:nvPr/>
          </p:nvSpPr>
          <p:spPr bwMode="auto">
            <a:xfrm>
              <a:off x="1485" y="2050"/>
              <a:ext cx="2060" cy="956"/>
            </a:xfrm>
            <a:custGeom>
              <a:avLst/>
              <a:gdLst>
                <a:gd name="T0" fmla="*/ 0 w 2056"/>
                <a:gd name="T1" fmla="*/ 827 h 976"/>
                <a:gd name="T2" fmla="*/ 352 w 2056"/>
                <a:gd name="T3" fmla="*/ 244 h 976"/>
                <a:gd name="T4" fmla="*/ 408 w 2056"/>
                <a:gd name="T5" fmla="*/ 191 h 976"/>
                <a:gd name="T6" fmla="*/ 472 w 2056"/>
                <a:gd name="T7" fmla="*/ 150 h 976"/>
                <a:gd name="T8" fmla="*/ 592 w 2056"/>
                <a:gd name="T9" fmla="*/ 110 h 976"/>
                <a:gd name="T10" fmla="*/ 728 w 2056"/>
                <a:gd name="T11" fmla="*/ 68 h 976"/>
                <a:gd name="T12" fmla="*/ 904 w 2056"/>
                <a:gd name="T13" fmla="*/ 32 h 976"/>
                <a:gd name="T14" fmla="*/ 1072 w 2056"/>
                <a:gd name="T15" fmla="*/ 16 h 976"/>
                <a:gd name="T16" fmla="*/ 1248 w 2056"/>
                <a:gd name="T17" fmla="*/ 0 h 976"/>
                <a:gd name="T18" fmla="*/ 1472 w 2056"/>
                <a:gd name="T19" fmla="*/ 0 h 976"/>
                <a:gd name="T20" fmla="*/ 1656 w 2056"/>
                <a:gd name="T21" fmla="*/ 32 h 976"/>
                <a:gd name="T22" fmla="*/ 1811 w 2056"/>
                <a:gd name="T23" fmla="*/ 72 h 976"/>
                <a:gd name="T24" fmla="*/ 1952 w 2056"/>
                <a:gd name="T25" fmla="*/ 128 h 976"/>
                <a:gd name="T26" fmla="*/ 2088 w 2056"/>
                <a:gd name="T27" fmla="*/ 210 h 9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976"/>
                <a:gd name="T44" fmla="*/ 2056 w 2056"/>
                <a:gd name="T45" fmla="*/ 976 h 9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976">
                  <a:moveTo>
                    <a:pt x="0" y="976"/>
                  </a:moveTo>
                  <a:lnTo>
                    <a:pt x="344" y="288"/>
                  </a:lnTo>
                  <a:lnTo>
                    <a:pt x="400" y="224"/>
                  </a:lnTo>
                  <a:lnTo>
                    <a:pt x="464" y="176"/>
                  </a:lnTo>
                  <a:lnTo>
                    <a:pt x="584" y="128"/>
                  </a:lnTo>
                  <a:lnTo>
                    <a:pt x="720" y="80"/>
                  </a:lnTo>
                  <a:lnTo>
                    <a:pt x="888" y="40"/>
                  </a:lnTo>
                  <a:lnTo>
                    <a:pt x="1056" y="16"/>
                  </a:lnTo>
                  <a:lnTo>
                    <a:pt x="1232" y="0"/>
                  </a:lnTo>
                  <a:lnTo>
                    <a:pt x="1448" y="0"/>
                  </a:lnTo>
                  <a:lnTo>
                    <a:pt x="1632" y="40"/>
                  </a:lnTo>
                  <a:lnTo>
                    <a:pt x="1784" y="88"/>
                  </a:lnTo>
                  <a:lnTo>
                    <a:pt x="1920" y="152"/>
                  </a:lnTo>
                  <a:lnTo>
                    <a:pt x="2056" y="248"/>
                  </a:lnTo>
                </a:path>
              </a:pathLst>
            </a:custGeom>
            <a:noFill/>
            <a:ln w="38100">
              <a:solidFill>
                <a:srgbClr val="00993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64" name="Rectangle 75"/>
            <p:cNvSpPr>
              <a:spLocks noChangeArrowheads="1"/>
            </p:cNvSpPr>
            <p:nvPr/>
          </p:nvSpPr>
          <p:spPr bwMode="auto">
            <a:xfrm>
              <a:off x="3198" y="1778"/>
              <a:ext cx="16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9900"/>
                  </a:solidFill>
                </a:rPr>
                <a:t>large toughness (metals) </a:t>
              </a:r>
              <a:endParaRPr lang="en-US" altLang="en-US">
                <a:latin typeface="Times" charset="0"/>
              </a:endParaRPr>
            </a:p>
          </p:txBody>
        </p:sp>
        <p:sp>
          <p:nvSpPr>
            <p:cNvPr id="61465" name="Freeform 77"/>
            <p:cNvSpPr>
              <a:spLocks/>
            </p:cNvSpPr>
            <p:nvPr/>
          </p:nvSpPr>
          <p:spPr bwMode="auto">
            <a:xfrm>
              <a:off x="1489" y="2850"/>
              <a:ext cx="2856" cy="168"/>
            </a:xfrm>
            <a:custGeom>
              <a:avLst/>
              <a:gdLst>
                <a:gd name="T0" fmla="*/ 0 w 2856"/>
                <a:gd name="T1" fmla="*/ 168 h 168"/>
                <a:gd name="T2" fmla="*/ 288 w 2856"/>
                <a:gd name="T3" fmla="*/ 24 h 168"/>
                <a:gd name="T4" fmla="*/ 376 w 2856"/>
                <a:gd name="T5" fmla="*/ 8 h 168"/>
                <a:gd name="T6" fmla="*/ 528 w 2856"/>
                <a:gd name="T7" fmla="*/ 0 h 168"/>
                <a:gd name="T8" fmla="*/ 688 w 2856"/>
                <a:gd name="T9" fmla="*/ 0 h 168"/>
                <a:gd name="T10" fmla="*/ 968 w 2856"/>
                <a:gd name="T11" fmla="*/ 0 h 168"/>
                <a:gd name="T12" fmla="*/ 1176 w 2856"/>
                <a:gd name="T13" fmla="*/ 0 h 168"/>
                <a:gd name="T14" fmla="*/ 1432 w 2856"/>
                <a:gd name="T15" fmla="*/ 0 h 168"/>
                <a:gd name="T16" fmla="*/ 1920 w 2856"/>
                <a:gd name="T17" fmla="*/ 0 h 168"/>
                <a:gd name="T18" fmla="*/ 2488 w 2856"/>
                <a:gd name="T19" fmla="*/ 0 h 168"/>
                <a:gd name="T20" fmla="*/ 2856 w 2856"/>
                <a:gd name="T21" fmla="*/ 0 h 168"/>
                <a:gd name="T22" fmla="*/ 2608 w 2856"/>
                <a:gd name="T23" fmla="*/ 168 h 168"/>
                <a:gd name="T24" fmla="*/ 0 w 2856"/>
                <a:gd name="T25" fmla="*/ 168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6"/>
                <a:gd name="T40" fmla="*/ 0 h 168"/>
                <a:gd name="T41" fmla="*/ 2856 w 2856"/>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6" h="168">
                  <a:moveTo>
                    <a:pt x="0" y="168"/>
                  </a:moveTo>
                  <a:lnTo>
                    <a:pt x="288" y="24"/>
                  </a:lnTo>
                  <a:lnTo>
                    <a:pt x="376" y="8"/>
                  </a:lnTo>
                  <a:lnTo>
                    <a:pt x="528" y="0"/>
                  </a:lnTo>
                  <a:lnTo>
                    <a:pt x="688" y="0"/>
                  </a:lnTo>
                  <a:lnTo>
                    <a:pt x="968" y="0"/>
                  </a:lnTo>
                  <a:lnTo>
                    <a:pt x="1176" y="0"/>
                  </a:lnTo>
                  <a:lnTo>
                    <a:pt x="1432" y="0"/>
                  </a:lnTo>
                  <a:lnTo>
                    <a:pt x="1920" y="0"/>
                  </a:lnTo>
                  <a:lnTo>
                    <a:pt x="2488" y="0"/>
                  </a:lnTo>
                  <a:lnTo>
                    <a:pt x="2856" y="0"/>
                  </a:lnTo>
                  <a:lnTo>
                    <a:pt x="2608" y="168"/>
                  </a:lnTo>
                  <a:lnTo>
                    <a:pt x="0" y="168"/>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66" name="Freeform 87"/>
            <p:cNvSpPr>
              <a:spLocks/>
            </p:cNvSpPr>
            <p:nvPr/>
          </p:nvSpPr>
          <p:spPr bwMode="auto">
            <a:xfrm>
              <a:off x="1481" y="2842"/>
              <a:ext cx="2864" cy="172"/>
            </a:xfrm>
            <a:custGeom>
              <a:avLst/>
              <a:gdLst>
                <a:gd name="T0" fmla="*/ 0 w 2848"/>
                <a:gd name="T1" fmla="*/ 146 h 176"/>
                <a:gd name="T2" fmla="*/ 296 w 2848"/>
                <a:gd name="T3" fmla="*/ 24 h 176"/>
                <a:gd name="T4" fmla="*/ 368 w 2848"/>
                <a:gd name="T5" fmla="*/ 16 h 176"/>
                <a:gd name="T6" fmla="*/ 584 w 2848"/>
                <a:gd name="T7" fmla="*/ 8 h 176"/>
                <a:gd name="T8" fmla="*/ 1004 w 2848"/>
                <a:gd name="T9" fmla="*/ 0 h 176"/>
                <a:gd name="T10" fmla="*/ 2978 w 2848"/>
                <a:gd name="T11" fmla="*/ 0 h 176"/>
                <a:gd name="T12" fmla="*/ 0 60000 65536"/>
                <a:gd name="T13" fmla="*/ 0 60000 65536"/>
                <a:gd name="T14" fmla="*/ 0 60000 65536"/>
                <a:gd name="T15" fmla="*/ 0 60000 65536"/>
                <a:gd name="T16" fmla="*/ 0 60000 65536"/>
                <a:gd name="T17" fmla="*/ 0 60000 65536"/>
                <a:gd name="T18" fmla="*/ 0 w 2848"/>
                <a:gd name="T19" fmla="*/ 0 h 176"/>
                <a:gd name="T20" fmla="*/ 2848 w 2848"/>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2848" h="176">
                  <a:moveTo>
                    <a:pt x="0" y="176"/>
                  </a:moveTo>
                  <a:lnTo>
                    <a:pt x="280" y="32"/>
                  </a:lnTo>
                  <a:lnTo>
                    <a:pt x="352" y="16"/>
                  </a:lnTo>
                  <a:lnTo>
                    <a:pt x="560" y="8"/>
                  </a:lnTo>
                  <a:lnTo>
                    <a:pt x="960" y="0"/>
                  </a:lnTo>
                  <a:lnTo>
                    <a:pt x="2848" y="0"/>
                  </a:lnTo>
                </a:path>
              </a:pathLst>
            </a:custGeom>
            <a:noFill/>
            <a:ln w="38100">
              <a:solidFill>
                <a:srgbClr val="99006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61467" name="Group 94"/>
            <p:cNvGrpSpPr>
              <a:grpSpLocks/>
            </p:cNvGrpSpPr>
            <p:nvPr/>
          </p:nvGrpSpPr>
          <p:grpSpPr bwMode="auto">
            <a:xfrm>
              <a:off x="1481" y="2970"/>
              <a:ext cx="3624" cy="80"/>
              <a:chOff x="1481" y="3080"/>
              <a:chExt cx="3624" cy="80"/>
            </a:xfrm>
          </p:grpSpPr>
          <p:sp>
            <p:nvSpPr>
              <p:cNvPr id="61474" name="Freeform 95"/>
              <p:cNvSpPr>
                <a:spLocks/>
              </p:cNvSpPr>
              <p:nvPr/>
            </p:nvSpPr>
            <p:spPr bwMode="auto">
              <a:xfrm>
                <a:off x="5017" y="3080"/>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75" name="Line 96"/>
              <p:cNvSpPr>
                <a:spLocks noChangeShapeType="1"/>
              </p:cNvSpPr>
              <p:nvPr/>
            </p:nvSpPr>
            <p:spPr bwMode="auto">
              <a:xfrm>
                <a:off x="1481" y="3120"/>
                <a:ext cx="356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468" name="Group 59"/>
            <p:cNvGrpSpPr>
              <a:grpSpLocks/>
            </p:cNvGrpSpPr>
            <p:nvPr/>
          </p:nvGrpSpPr>
          <p:grpSpPr bwMode="auto">
            <a:xfrm>
              <a:off x="1441" y="1578"/>
              <a:ext cx="80" cy="1440"/>
              <a:chOff x="1441" y="1672"/>
              <a:chExt cx="80" cy="1440"/>
            </a:xfrm>
          </p:grpSpPr>
          <p:sp>
            <p:nvSpPr>
              <p:cNvPr id="61472" name="Freeform 60"/>
              <p:cNvSpPr>
                <a:spLocks/>
              </p:cNvSpPr>
              <p:nvPr/>
            </p:nvSpPr>
            <p:spPr bwMode="auto">
              <a:xfrm>
                <a:off x="1441" y="167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2857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1473" name="Line 61"/>
              <p:cNvSpPr>
                <a:spLocks noChangeShapeType="1"/>
              </p:cNvSpPr>
              <p:nvPr/>
            </p:nvSpPr>
            <p:spPr bwMode="auto">
              <a:xfrm flipV="1">
                <a:off x="1481" y="1728"/>
                <a:ext cx="1" cy="13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9" name="Line 105"/>
            <p:cNvSpPr>
              <a:spLocks noChangeShapeType="1"/>
            </p:cNvSpPr>
            <p:nvPr/>
          </p:nvSpPr>
          <p:spPr bwMode="auto">
            <a:xfrm>
              <a:off x="1855" y="1696"/>
              <a:ext cx="0" cy="1304"/>
            </a:xfrm>
            <a:prstGeom prst="line">
              <a:avLst/>
            </a:prstGeom>
            <a:noFill/>
            <a:ln w="19050">
              <a:solidFill>
                <a:srgbClr val="000099"/>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0" name="Line 107"/>
            <p:cNvSpPr>
              <a:spLocks noChangeShapeType="1"/>
            </p:cNvSpPr>
            <p:nvPr/>
          </p:nvSpPr>
          <p:spPr bwMode="auto">
            <a:xfrm>
              <a:off x="3543" y="2288"/>
              <a:ext cx="0" cy="723"/>
            </a:xfrm>
            <a:prstGeom prst="line">
              <a:avLst/>
            </a:prstGeom>
            <a:noFill/>
            <a:ln w="19050">
              <a:solidFill>
                <a:srgbClr val="009933"/>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1" name="Line 109"/>
            <p:cNvSpPr>
              <a:spLocks noChangeShapeType="1"/>
            </p:cNvSpPr>
            <p:nvPr/>
          </p:nvSpPr>
          <p:spPr bwMode="auto">
            <a:xfrm>
              <a:off x="4339" y="2837"/>
              <a:ext cx="0" cy="176"/>
            </a:xfrm>
            <a:prstGeom prst="line">
              <a:avLst/>
            </a:prstGeom>
            <a:noFill/>
            <a:ln w="19050">
              <a:solidFill>
                <a:srgbClr val="99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6A2CAAB-3AFE-4C81-B268-73610FA69484}" type="slidenum">
              <a:rPr lang="en-US" altLang="en-US" sz="1200"/>
              <a:pPr/>
              <a:t>29</a:t>
            </a:fld>
            <a:endParaRPr lang="en-US" altLang="en-US" sz="1200"/>
          </a:p>
        </p:txBody>
      </p:sp>
      <p:pic>
        <p:nvPicPr>
          <p:cNvPr id="63492" name="Picture 36" descr="Fig 6_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788" y="2614613"/>
            <a:ext cx="2347912"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2"/>
          <p:cNvSpPr>
            <a:spLocks noGrp="1" noChangeArrowheads="1"/>
          </p:cNvSpPr>
          <p:nvPr>
            <p:ph type="title"/>
          </p:nvPr>
        </p:nvSpPr>
        <p:spPr>
          <a:xfrm>
            <a:off x="685800" y="0"/>
            <a:ext cx="7772400" cy="533400"/>
          </a:xfrm>
        </p:spPr>
        <p:txBody>
          <a:bodyPr/>
          <a:lstStyle/>
          <a:p>
            <a:r>
              <a:rPr lang="en-US" altLang="en-US" dirty="0" smtClean="0">
                <a:ea typeface="ＭＳ Ｐゴシック" charset="-128"/>
              </a:rPr>
              <a:t>Resilience, </a:t>
            </a:r>
            <a:r>
              <a:rPr lang="en-US" altLang="en-US" i="1" dirty="0" smtClean="0">
                <a:ea typeface="ＭＳ Ｐゴシック" charset="-128"/>
              </a:rPr>
              <a:t>U</a:t>
            </a:r>
            <a:r>
              <a:rPr lang="en-US" altLang="en-US" i="1" baseline="-25000" dirty="0" smtClean="0">
                <a:ea typeface="ＭＳ Ｐゴシック" charset="-128"/>
              </a:rPr>
              <a:t>r</a:t>
            </a:r>
            <a:endParaRPr lang="en-US" altLang="en-US" i="1" dirty="0" smtClean="0">
              <a:ea typeface="ＭＳ Ｐゴシック" charset="-128"/>
            </a:endParaRPr>
          </a:p>
        </p:txBody>
      </p:sp>
      <p:sp>
        <p:nvSpPr>
          <p:cNvPr id="63494" name="Rectangle 3"/>
          <p:cNvSpPr>
            <a:spLocks noGrp="1" noChangeArrowheads="1"/>
          </p:cNvSpPr>
          <p:nvPr>
            <p:ph type="body" sz="half" idx="1"/>
          </p:nvPr>
        </p:nvSpPr>
        <p:spPr>
          <a:xfrm>
            <a:off x="696913" y="950259"/>
            <a:ext cx="6896100" cy="1373841"/>
          </a:xfrm>
        </p:spPr>
        <p:txBody>
          <a:bodyPr/>
          <a:lstStyle/>
          <a:p>
            <a:r>
              <a:rPr lang="en-US" altLang="en-US" sz="2400" b="0" dirty="0" smtClean="0">
                <a:ea typeface="ＭＳ Ｐゴシック" charset="-128"/>
              </a:rPr>
              <a:t>Ability of a material to absorb energy during deformation, and recover it upon unloading. </a:t>
            </a:r>
          </a:p>
          <a:p>
            <a:pPr lvl="1"/>
            <a:r>
              <a:rPr lang="en-US" altLang="en-US" sz="2400" b="0" dirty="0" smtClean="0">
                <a:ea typeface="ＭＳ Ｐゴシック" charset="-128"/>
              </a:rPr>
              <a:t>Energy stored best in elastic region</a:t>
            </a:r>
          </a:p>
        </p:txBody>
      </p:sp>
      <p:sp>
        <p:nvSpPr>
          <p:cNvPr id="63495" name="Text Box 7"/>
          <p:cNvSpPr txBox="1">
            <a:spLocks noChangeArrowheads="1"/>
          </p:cNvSpPr>
          <p:nvPr/>
        </p:nvSpPr>
        <p:spPr bwMode="auto">
          <a:xfrm>
            <a:off x="4214813" y="3448050"/>
            <a:ext cx="3643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t>If we assume a linear stress-strain curve this simplifies to</a:t>
            </a:r>
          </a:p>
        </p:txBody>
      </p:sp>
      <p:sp>
        <p:nvSpPr>
          <p:cNvPr id="63496" name="Rectangle 8"/>
          <p:cNvSpPr>
            <a:spLocks noChangeArrowheads="1"/>
          </p:cNvSpPr>
          <p:nvPr/>
        </p:nvSpPr>
        <p:spPr bwMode="auto">
          <a:xfrm>
            <a:off x="1257300" y="6096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6.15, </a:t>
            </a:r>
            <a:r>
              <a:rPr lang="en-US" altLang="en-US" sz="1200" i="1">
                <a:solidFill>
                  <a:srgbClr val="000000"/>
                </a:solidFill>
              </a:rPr>
              <a:t>Callister &amp; Rethwisch 8e.</a:t>
            </a:r>
            <a:r>
              <a:rPr lang="en-US" altLang="en-US" sz="1200">
                <a:solidFill>
                  <a:srgbClr val="000000"/>
                </a:solidFill>
              </a:rPr>
              <a:t> </a:t>
            </a:r>
          </a:p>
        </p:txBody>
      </p:sp>
      <p:grpSp>
        <p:nvGrpSpPr>
          <p:cNvPr id="63497" name="Group 35"/>
          <p:cNvGrpSpPr>
            <a:grpSpLocks/>
          </p:cNvGrpSpPr>
          <p:nvPr/>
        </p:nvGrpSpPr>
        <p:grpSpPr bwMode="auto">
          <a:xfrm>
            <a:off x="4829175" y="4864100"/>
            <a:ext cx="2047875" cy="1123950"/>
            <a:chOff x="3042" y="2812"/>
            <a:chExt cx="1290" cy="708"/>
          </a:xfrm>
        </p:grpSpPr>
        <p:sp>
          <p:nvSpPr>
            <p:cNvPr id="63498" name="Line 25"/>
            <p:cNvSpPr>
              <a:spLocks noChangeShapeType="1"/>
            </p:cNvSpPr>
            <p:nvPr/>
          </p:nvSpPr>
          <p:spPr bwMode="auto">
            <a:xfrm>
              <a:off x="3627" y="3160"/>
              <a:ext cx="17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Rectangle 26"/>
            <p:cNvSpPr>
              <a:spLocks noChangeArrowheads="1"/>
            </p:cNvSpPr>
            <p:nvPr/>
          </p:nvSpPr>
          <p:spPr bwMode="auto">
            <a:xfrm>
              <a:off x="4252" y="314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y</a:t>
              </a:r>
              <a:endParaRPr lang="en-US" altLang="en-US" i="1">
                <a:latin typeface="Times" charset="0"/>
              </a:endParaRPr>
            </a:p>
          </p:txBody>
        </p:sp>
        <p:sp>
          <p:nvSpPr>
            <p:cNvPr id="63500" name="Rectangle 27"/>
            <p:cNvSpPr>
              <a:spLocks noChangeArrowheads="1"/>
            </p:cNvSpPr>
            <p:nvPr/>
          </p:nvSpPr>
          <p:spPr bwMode="auto">
            <a:xfrm>
              <a:off x="4019" y="314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y</a:t>
              </a:r>
              <a:endParaRPr lang="en-US" altLang="en-US" i="1">
                <a:latin typeface="Times" charset="0"/>
              </a:endParaRPr>
            </a:p>
          </p:txBody>
        </p:sp>
        <p:sp>
          <p:nvSpPr>
            <p:cNvPr id="63501" name="Rectangle 28"/>
            <p:cNvSpPr>
              <a:spLocks noChangeArrowheads="1"/>
            </p:cNvSpPr>
            <p:nvPr/>
          </p:nvSpPr>
          <p:spPr bwMode="auto">
            <a:xfrm>
              <a:off x="3229" y="3148"/>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r</a:t>
              </a:r>
              <a:endParaRPr lang="en-US" altLang="en-US" i="1">
                <a:latin typeface="Times" charset="0"/>
              </a:endParaRPr>
            </a:p>
          </p:txBody>
        </p:sp>
        <p:sp>
          <p:nvSpPr>
            <p:cNvPr id="63502" name="Rectangle 29"/>
            <p:cNvSpPr>
              <a:spLocks noChangeArrowheads="1"/>
            </p:cNvSpPr>
            <p:nvPr/>
          </p:nvSpPr>
          <p:spPr bwMode="auto">
            <a:xfrm>
              <a:off x="3637" y="3194"/>
              <a:ext cx="15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a:solidFill>
                    <a:srgbClr val="000000"/>
                  </a:solidFill>
                </a:rPr>
                <a:t>2</a:t>
              </a:r>
              <a:endParaRPr lang="en-US" altLang="en-US">
                <a:latin typeface="Times" charset="0"/>
              </a:endParaRPr>
            </a:p>
          </p:txBody>
        </p:sp>
        <p:sp>
          <p:nvSpPr>
            <p:cNvPr id="63503" name="Rectangle 30"/>
            <p:cNvSpPr>
              <a:spLocks noChangeArrowheads="1"/>
            </p:cNvSpPr>
            <p:nvPr/>
          </p:nvSpPr>
          <p:spPr bwMode="auto">
            <a:xfrm>
              <a:off x="3650" y="2812"/>
              <a:ext cx="15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a:solidFill>
                    <a:srgbClr val="000000"/>
                  </a:solidFill>
                </a:rPr>
                <a:t>1</a:t>
              </a:r>
              <a:endParaRPr lang="en-US" altLang="en-US">
                <a:latin typeface="Times" charset="0"/>
              </a:endParaRPr>
            </a:p>
          </p:txBody>
        </p:sp>
        <p:sp>
          <p:nvSpPr>
            <p:cNvPr id="63504" name="Rectangle 31"/>
            <p:cNvSpPr>
              <a:spLocks noChangeArrowheads="1"/>
            </p:cNvSpPr>
            <p:nvPr/>
          </p:nvSpPr>
          <p:spPr bwMode="auto">
            <a:xfrm>
              <a:off x="3042" y="2982"/>
              <a:ext cx="19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i="1">
                  <a:solidFill>
                    <a:srgbClr val="000000"/>
                  </a:solidFill>
                </a:rPr>
                <a:t>U</a:t>
              </a:r>
              <a:endParaRPr lang="en-US" altLang="en-US" i="1">
                <a:latin typeface="Times" charset="0"/>
              </a:endParaRPr>
            </a:p>
          </p:txBody>
        </p:sp>
        <p:sp>
          <p:nvSpPr>
            <p:cNvPr id="63505" name="Rectangle 32"/>
            <p:cNvSpPr>
              <a:spLocks noChangeArrowheads="1"/>
            </p:cNvSpPr>
            <p:nvPr/>
          </p:nvSpPr>
          <p:spPr bwMode="auto">
            <a:xfrm>
              <a:off x="4117" y="2955"/>
              <a:ext cx="11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a:solidFill>
                    <a:srgbClr val="000000"/>
                  </a:solidFill>
                  <a:latin typeface="Symbol" charset="2"/>
                </a:rPr>
                <a:t>e</a:t>
              </a:r>
              <a:endParaRPr lang="en-US" altLang="en-US">
                <a:latin typeface="Times" charset="0"/>
              </a:endParaRPr>
            </a:p>
          </p:txBody>
        </p:sp>
        <p:sp>
          <p:nvSpPr>
            <p:cNvPr id="63506" name="Rectangle 33"/>
            <p:cNvSpPr>
              <a:spLocks noChangeArrowheads="1"/>
            </p:cNvSpPr>
            <p:nvPr/>
          </p:nvSpPr>
          <p:spPr bwMode="auto">
            <a:xfrm>
              <a:off x="3850" y="2955"/>
              <a:ext cx="16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a:solidFill>
                    <a:srgbClr val="000000"/>
                  </a:solidFill>
                  <a:latin typeface="Symbol" charset="2"/>
                </a:rPr>
                <a:t>s</a:t>
              </a:r>
              <a:endParaRPr lang="en-US" altLang="en-US">
                <a:latin typeface="Times" charset="0"/>
              </a:endParaRPr>
            </a:p>
          </p:txBody>
        </p:sp>
        <p:sp>
          <p:nvSpPr>
            <p:cNvPr id="63507" name="Rectangle 34"/>
            <p:cNvSpPr>
              <a:spLocks noChangeArrowheads="1"/>
            </p:cNvSpPr>
            <p:nvPr/>
          </p:nvSpPr>
          <p:spPr bwMode="auto">
            <a:xfrm>
              <a:off x="3399" y="2955"/>
              <a:ext cx="14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400">
                  <a:solidFill>
                    <a:srgbClr val="000000"/>
                  </a:solidFill>
                  <a:latin typeface="Symbol" charset="2"/>
                </a:rPr>
                <a:t>@</a:t>
              </a:r>
              <a:endParaRPr lang="en-US" altLang="en-US">
                <a:latin typeface="Times" charset="0"/>
              </a:endParaRPr>
            </a:p>
          </p:txBody>
        </p:sp>
      </p:grpSp>
      <p:graphicFrame>
        <p:nvGraphicFramePr>
          <p:cNvPr id="63490" name="Object 42"/>
          <p:cNvGraphicFramePr>
            <a:graphicFrameLocks noGrp="1" noChangeAspect="1"/>
          </p:cNvGraphicFramePr>
          <p:nvPr>
            <p:ph sz="half" idx="2"/>
          </p:nvPr>
        </p:nvGraphicFramePr>
        <p:xfrm>
          <a:off x="4760913" y="2308225"/>
          <a:ext cx="2286000" cy="974725"/>
        </p:xfrm>
        <a:graphic>
          <a:graphicData uri="http://schemas.openxmlformats.org/presentationml/2006/ole">
            <mc:AlternateContent xmlns:mc="http://schemas.openxmlformats.org/markup-compatibility/2006">
              <mc:Choice xmlns:v="urn:schemas-microsoft-com:vml" Requires="v">
                <p:oleObj spid="_x0000_s63520" name="Equation" r:id="rId6" imgW="863225" imgH="368140" progId="Equation.3">
                  <p:embed/>
                </p:oleObj>
              </mc:Choice>
              <mc:Fallback>
                <p:oleObj name="Equation" r:id="rId6" imgW="863225" imgH="368140" progId="Equation.3">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913" y="2308225"/>
                        <a:ext cx="22860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4338918" y="6027003"/>
            <a:ext cx="3783106" cy="461665"/>
          </a:xfrm>
          <a:prstGeom prst="rect">
            <a:avLst/>
          </a:prstGeom>
          <a:noFill/>
        </p:spPr>
        <p:txBody>
          <a:bodyPr wrap="square" rtlCol="0">
            <a:spAutoFit/>
          </a:bodyPr>
          <a:lstStyle/>
          <a:p>
            <a:r>
              <a:rPr lang="en-US" dirty="0" smtClean="0"/>
              <a:t>Energy per unit volume.</a:t>
            </a:r>
            <a:endParaRPr lang="en-US" dirty="0"/>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DE1168D-BB0C-4053-9545-41729EDE5C9D}" type="slidenum">
              <a:rPr lang="en-US" altLang="en-US" sz="1200"/>
              <a:pPr/>
              <a:t>3</a:t>
            </a:fld>
            <a:endParaRPr lang="en-US" altLang="en-US" sz="1200"/>
          </a:p>
        </p:txBody>
      </p:sp>
      <p:sp>
        <p:nvSpPr>
          <p:cNvPr id="20483" name="Rectangle 6"/>
          <p:cNvSpPr>
            <a:spLocks noChangeArrowheads="1"/>
          </p:cNvSpPr>
          <p:nvPr/>
        </p:nvSpPr>
        <p:spPr bwMode="auto">
          <a:xfrm>
            <a:off x="812800" y="5321300"/>
            <a:ext cx="3524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Plastic means </a:t>
            </a:r>
            <a:r>
              <a:rPr lang="en-US" altLang="en-US">
                <a:solidFill>
                  <a:schemeClr val="accent2"/>
                </a:solidFill>
              </a:rPr>
              <a:t>permanent</a:t>
            </a:r>
            <a:r>
              <a:rPr lang="en-US" altLang="en-US"/>
              <a:t>!</a:t>
            </a:r>
          </a:p>
        </p:txBody>
      </p:sp>
      <p:sp>
        <p:nvSpPr>
          <p:cNvPr id="20484" name="Rectangle 9"/>
          <p:cNvSpPr>
            <a:spLocks noGrp="1" noChangeArrowheads="1"/>
          </p:cNvSpPr>
          <p:nvPr>
            <p:ph type="title" idx="4294967295"/>
          </p:nvPr>
        </p:nvSpPr>
        <p:spPr/>
        <p:txBody>
          <a:bodyPr/>
          <a:lstStyle/>
          <a:p>
            <a:r>
              <a:rPr lang="en-US" altLang="en-US" smtClean="0">
                <a:solidFill>
                  <a:srgbClr val="660000"/>
                </a:solidFill>
                <a:ea typeface="ＭＳ Ｐゴシック" charset="-128"/>
              </a:rPr>
              <a:t>Plastic Deformation (Metals)</a:t>
            </a:r>
          </a:p>
        </p:txBody>
      </p:sp>
      <p:grpSp>
        <p:nvGrpSpPr>
          <p:cNvPr id="20485" name="Group 279"/>
          <p:cNvGrpSpPr>
            <a:grpSpLocks/>
          </p:cNvGrpSpPr>
          <p:nvPr/>
        </p:nvGrpSpPr>
        <p:grpSpPr bwMode="auto">
          <a:xfrm>
            <a:off x="4737100" y="4292600"/>
            <a:ext cx="3568700" cy="2565400"/>
            <a:chOff x="2984" y="2704"/>
            <a:chExt cx="2248" cy="1616"/>
          </a:xfrm>
        </p:grpSpPr>
        <p:sp>
          <p:nvSpPr>
            <p:cNvPr id="20632" name="AutoShape 249"/>
            <p:cNvSpPr>
              <a:spLocks noChangeAspect="1" noChangeArrowheads="1" noTextEdit="1"/>
            </p:cNvSpPr>
            <p:nvPr/>
          </p:nvSpPr>
          <p:spPr bwMode="auto">
            <a:xfrm>
              <a:off x="2984" y="2704"/>
              <a:ext cx="2248"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633" name="Line 251"/>
            <p:cNvSpPr>
              <a:spLocks noChangeShapeType="1"/>
            </p:cNvSpPr>
            <p:nvPr/>
          </p:nvSpPr>
          <p:spPr bwMode="auto">
            <a:xfrm flipV="1">
              <a:off x="3568" y="3456"/>
              <a:ext cx="88" cy="304"/>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4" name="Freeform 252"/>
            <p:cNvSpPr>
              <a:spLocks/>
            </p:cNvSpPr>
            <p:nvPr/>
          </p:nvSpPr>
          <p:spPr bwMode="auto">
            <a:xfrm>
              <a:off x="3648" y="2952"/>
              <a:ext cx="912" cy="520"/>
            </a:xfrm>
            <a:custGeom>
              <a:avLst/>
              <a:gdLst>
                <a:gd name="T0" fmla="*/ 0 w 912"/>
                <a:gd name="T1" fmla="*/ 520 h 520"/>
                <a:gd name="T2" fmla="*/ 32 w 912"/>
                <a:gd name="T3" fmla="*/ 472 h 520"/>
                <a:gd name="T4" fmla="*/ 72 w 912"/>
                <a:gd name="T5" fmla="*/ 408 h 520"/>
                <a:gd name="T6" fmla="*/ 120 w 912"/>
                <a:gd name="T7" fmla="*/ 344 h 520"/>
                <a:gd name="T8" fmla="*/ 176 w 912"/>
                <a:gd name="T9" fmla="*/ 288 h 520"/>
                <a:gd name="T10" fmla="*/ 232 w 912"/>
                <a:gd name="T11" fmla="*/ 240 h 520"/>
                <a:gd name="T12" fmla="*/ 296 w 912"/>
                <a:gd name="T13" fmla="*/ 192 h 520"/>
                <a:gd name="T14" fmla="*/ 368 w 912"/>
                <a:gd name="T15" fmla="*/ 152 h 520"/>
                <a:gd name="T16" fmla="*/ 456 w 912"/>
                <a:gd name="T17" fmla="*/ 104 h 520"/>
                <a:gd name="T18" fmla="*/ 536 w 912"/>
                <a:gd name="T19" fmla="*/ 72 h 520"/>
                <a:gd name="T20" fmla="*/ 624 w 912"/>
                <a:gd name="T21" fmla="*/ 48 h 520"/>
                <a:gd name="T22" fmla="*/ 728 w 912"/>
                <a:gd name="T23" fmla="*/ 24 h 520"/>
                <a:gd name="T24" fmla="*/ 816 w 912"/>
                <a:gd name="T25" fmla="*/ 8 h 520"/>
                <a:gd name="T26" fmla="*/ 880 w 912"/>
                <a:gd name="T27" fmla="*/ 0 h 520"/>
                <a:gd name="T28" fmla="*/ 912 w 912"/>
                <a:gd name="T29" fmla="*/ 0 h 5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2"/>
                <a:gd name="T46" fmla="*/ 0 h 520"/>
                <a:gd name="T47" fmla="*/ 912 w 912"/>
                <a:gd name="T48" fmla="*/ 520 h 5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2" h="520">
                  <a:moveTo>
                    <a:pt x="0" y="520"/>
                  </a:moveTo>
                  <a:lnTo>
                    <a:pt x="32" y="472"/>
                  </a:lnTo>
                  <a:lnTo>
                    <a:pt x="72" y="408"/>
                  </a:lnTo>
                  <a:lnTo>
                    <a:pt x="120" y="344"/>
                  </a:lnTo>
                  <a:lnTo>
                    <a:pt x="176" y="288"/>
                  </a:lnTo>
                  <a:lnTo>
                    <a:pt x="232" y="240"/>
                  </a:lnTo>
                  <a:lnTo>
                    <a:pt x="296" y="192"/>
                  </a:lnTo>
                  <a:lnTo>
                    <a:pt x="368" y="152"/>
                  </a:lnTo>
                  <a:lnTo>
                    <a:pt x="456" y="104"/>
                  </a:lnTo>
                  <a:lnTo>
                    <a:pt x="536" y="72"/>
                  </a:lnTo>
                  <a:lnTo>
                    <a:pt x="624" y="48"/>
                  </a:lnTo>
                  <a:lnTo>
                    <a:pt x="728" y="24"/>
                  </a:lnTo>
                  <a:lnTo>
                    <a:pt x="816" y="8"/>
                  </a:lnTo>
                  <a:lnTo>
                    <a:pt x="880" y="0"/>
                  </a:lnTo>
                  <a:lnTo>
                    <a:pt x="912"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35" name="Freeform 253"/>
            <p:cNvSpPr>
              <a:spLocks/>
            </p:cNvSpPr>
            <p:nvPr/>
          </p:nvSpPr>
          <p:spPr bwMode="auto">
            <a:xfrm>
              <a:off x="3664" y="2968"/>
              <a:ext cx="904" cy="512"/>
            </a:xfrm>
            <a:custGeom>
              <a:avLst/>
              <a:gdLst>
                <a:gd name="T0" fmla="*/ 0 w 904"/>
                <a:gd name="T1" fmla="*/ 512 h 512"/>
                <a:gd name="T2" fmla="*/ 24 w 904"/>
                <a:gd name="T3" fmla="*/ 464 h 512"/>
                <a:gd name="T4" fmla="*/ 64 w 904"/>
                <a:gd name="T5" fmla="*/ 400 h 512"/>
                <a:gd name="T6" fmla="*/ 112 w 904"/>
                <a:gd name="T7" fmla="*/ 336 h 512"/>
                <a:gd name="T8" fmla="*/ 168 w 904"/>
                <a:gd name="T9" fmla="*/ 280 h 512"/>
                <a:gd name="T10" fmla="*/ 224 w 904"/>
                <a:gd name="T11" fmla="*/ 232 h 512"/>
                <a:gd name="T12" fmla="*/ 288 w 904"/>
                <a:gd name="T13" fmla="*/ 184 h 512"/>
                <a:gd name="T14" fmla="*/ 360 w 904"/>
                <a:gd name="T15" fmla="*/ 144 h 512"/>
                <a:gd name="T16" fmla="*/ 448 w 904"/>
                <a:gd name="T17" fmla="*/ 96 h 512"/>
                <a:gd name="T18" fmla="*/ 528 w 904"/>
                <a:gd name="T19" fmla="*/ 64 h 512"/>
                <a:gd name="T20" fmla="*/ 616 w 904"/>
                <a:gd name="T21" fmla="*/ 40 h 512"/>
                <a:gd name="T22" fmla="*/ 720 w 904"/>
                <a:gd name="T23" fmla="*/ 16 h 512"/>
                <a:gd name="T24" fmla="*/ 808 w 904"/>
                <a:gd name="T25" fmla="*/ 0 h 512"/>
                <a:gd name="T26" fmla="*/ 872 w 904"/>
                <a:gd name="T27" fmla="*/ 0 h 512"/>
                <a:gd name="T28" fmla="*/ 904 w 904"/>
                <a:gd name="T29" fmla="*/ 0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4"/>
                <a:gd name="T46" fmla="*/ 0 h 512"/>
                <a:gd name="T47" fmla="*/ 904 w 904"/>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4" h="512">
                  <a:moveTo>
                    <a:pt x="0" y="512"/>
                  </a:moveTo>
                  <a:lnTo>
                    <a:pt x="24" y="464"/>
                  </a:lnTo>
                  <a:lnTo>
                    <a:pt x="64" y="400"/>
                  </a:lnTo>
                  <a:lnTo>
                    <a:pt x="112" y="336"/>
                  </a:lnTo>
                  <a:lnTo>
                    <a:pt x="168" y="280"/>
                  </a:lnTo>
                  <a:lnTo>
                    <a:pt x="224" y="232"/>
                  </a:lnTo>
                  <a:lnTo>
                    <a:pt x="288" y="184"/>
                  </a:lnTo>
                  <a:lnTo>
                    <a:pt x="360" y="144"/>
                  </a:lnTo>
                  <a:lnTo>
                    <a:pt x="448" y="96"/>
                  </a:lnTo>
                  <a:lnTo>
                    <a:pt x="528" y="64"/>
                  </a:lnTo>
                  <a:lnTo>
                    <a:pt x="616" y="40"/>
                  </a:lnTo>
                  <a:lnTo>
                    <a:pt x="720" y="16"/>
                  </a:lnTo>
                  <a:lnTo>
                    <a:pt x="808" y="0"/>
                  </a:lnTo>
                  <a:lnTo>
                    <a:pt x="872" y="0"/>
                  </a:lnTo>
                  <a:lnTo>
                    <a:pt x="90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0636" name="Group 256"/>
            <p:cNvGrpSpPr>
              <a:grpSpLocks/>
            </p:cNvGrpSpPr>
            <p:nvPr/>
          </p:nvGrpSpPr>
          <p:grpSpPr bwMode="auto">
            <a:xfrm>
              <a:off x="3528" y="2792"/>
              <a:ext cx="80" cy="968"/>
              <a:chOff x="3528" y="2792"/>
              <a:chExt cx="80" cy="968"/>
            </a:xfrm>
          </p:grpSpPr>
          <p:sp>
            <p:nvSpPr>
              <p:cNvPr id="20659" name="Freeform 254"/>
              <p:cNvSpPr>
                <a:spLocks/>
              </p:cNvSpPr>
              <p:nvPr/>
            </p:nvSpPr>
            <p:spPr bwMode="auto">
              <a:xfrm>
                <a:off x="3528" y="279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60" name="Line 255"/>
              <p:cNvSpPr>
                <a:spLocks noChangeShapeType="1"/>
              </p:cNvSpPr>
              <p:nvPr/>
            </p:nvSpPr>
            <p:spPr bwMode="auto">
              <a:xfrm flipV="1">
                <a:off x="3568" y="2848"/>
                <a:ext cx="1" cy="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637" name="Group 259"/>
            <p:cNvGrpSpPr>
              <a:grpSpLocks/>
            </p:cNvGrpSpPr>
            <p:nvPr/>
          </p:nvGrpSpPr>
          <p:grpSpPr bwMode="auto">
            <a:xfrm>
              <a:off x="3560" y="3720"/>
              <a:ext cx="1424" cy="80"/>
              <a:chOff x="3560" y="3720"/>
              <a:chExt cx="1424" cy="80"/>
            </a:xfrm>
          </p:grpSpPr>
          <p:sp>
            <p:nvSpPr>
              <p:cNvPr id="20657" name="Freeform 257"/>
              <p:cNvSpPr>
                <a:spLocks/>
              </p:cNvSpPr>
              <p:nvPr/>
            </p:nvSpPr>
            <p:spPr bwMode="auto">
              <a:xfrm>
                <a:off x="4896" y="3720"/>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58" name="Line 258"/>
              <p:cNvSpPr>
                <a:spLocks noChangeShapeType="1"/>
              </p:cNvSpPr>
              <p:nvPr/>
            </p:nvSpPr>
            <p:spPr bwMode="auto">
              <a:xfrm>
                <a:off x="3560" y="3760"/>
                <a:ext cx="13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638" name="Rectangle 260"/>
            <p:cNvSpPr>
              <a:spLocks noChangeArrowheads="1"/>
            </p:cNvSpPr>
            <p:nvPr/>
          </p:nvSpPr>
          <p:spPr bwMode="auto">
            <a:xfrm>
              <a:off x="3376" y="2720"/>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sp>
          <p:nvSpPr>
            <p:cNvPr id="20639" name="Rectangle 261"/>
            <p:cNvSpPr>
              <a:spLocks noChangeArrowheads="1"/>
            </p:cNvSpPr>
            <p:nvPr/>
          </p:nvSpPr>
          <p:spPr bwMode="auto">
            <a:xfrm>
              <a:off x="4984" y="3616"/>
              <a:ext cx="1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d</a:t>
              </a:r>
              <a:endParaRPr lang="en-US" altLang="en-US">
                <a:latin typeface="Times" charset="0"/>
              </a:endParaRPr>
            </a:p>
          </p:txBody>
        </p:sp>
        <p:grpSp>
          <p:nvGrpSpPr>
            <p:cNvPr id="20640" name="Group 264"/>
            <p:cNvGrpSpPr>
              <a:grpSpLocks/>
            </p:cNvGrpSpPr>
            <p:nvPr/>
          </p:nvGrpSpPr>
          <p:grpSpPr bwMode="auto">
            <a:xfrm>
              <a:off x="3800" y="3160"/>
              <a:ext cx="128" cy="112"/>
              <a:chOff x="3800" y="3160"/>
              <a:chExt cx="128" cy="112"/>
            </a:xfrm>
          </p:grpSpPr>
          <p:sp>
            <p:nvSpPr>
              <p:cNvPr id="20655" name="Freeform 262"/>
              <p:cNvSpPr>
                <a:spLocks/>
              </p:cNvSpPr>
              <p:nvPr/>
            </p:nvSpPr>
            <p:spPr bwMode="auto">
              <a:xfrm>
                <a:off x="3816" y="3160"/>
                <a:ext cx="112" cy="104"/>
              </a:xfrm>
              <a:custGeom>
                <a:avLst/>
                <a:gdLst>
                  <a:gd name="T0" fmla="*/ 112 w 112"/>
                  <a:gd name="T1" fmla="*/ 0 h 104"/>
                  <a:gd name="T2" fmla="*/ 64 w 112"/>
                  <a:gd name="T3" fmla="*/ 104 h 104"/>
                  <a:gd name="T4" fmla="*/ 56 w 112"/>
                  <a:gd name="T5" fmla="*/ 48 h 104"/>
                  <a:gd name="T6" fmla="*/ 0 w 112"/>
                  <a:gd name="T7" fmla="*/ 32 h 104"/>
                  <a:gd name="T8" fmla="*/ 112 w 112"/>
                  <a:gd name="T9" fmla="*/ 0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112" y="0"/>
                    </a:moveTo>
                    <a:lnTo>
                      <a:pt x="64" y="104"/>
                    </a:lnTo>
                    <a:lnTo>
                      <a:pt x="56" y="48"/>
                    </a:lnTo>
                    <a:lnTo>
                      <a:pt x="0" y="32"/>
                    </a:lnTo>
                    <a:lnTo>
                      <a:pt x="112" y="0"/>
                    </a:lnTo>
                    <a:close/>
                  </a:path>
                </a:pathLst>
              </a:custGeom>
              <a:solidFill>
                <a:srgbClr val="CC0000"/>
              </a:solidFill>
              <a:ln w="12700">
                <a:solidFill>
                  <a:srgbClr val="CC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56" name="Line 263"/>
              <p:cNvSpPr>
                <a:spLocks noChangeShapeType="1"/>
              </p:cNvSpPr>
              <p:nvPr/>
            </p:nvSpPr>
            <p:spPr bwMode="auto">
              <a:xfrm flipV="1">
                <a:off x="3800" y="3208"/>
                <a:ext cx="72" cy="64"/>
              </a:xfrm>
              <a:prstGeom prst="line">
                <a:avLst/>
              </a:prstGeom>
              <a:noFill/>
              <a:ln w="254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641" name="Group 278"/>
            <p:cNvGrpSpPr>
              <a:grpSpLocks/>
            </p:cNvGrpSpPr>
            <p:nvPr/>
          </p:nvGrpSpPr>
          <p:grpSpPr bwMode="auto">
            <a:xfrm>
              <a:off x="4328" y="2940"/>
              <a:ext cx="234" cy="828"/>
              <a:chOff x="4328" y="2960"/>
              <a:chExt cx="224" cy="792"/>
            </a:xfrm>
          </p:grpSpPr>
          <p:sp>
            <p:nvSpPr>
              <p:cNvPr id="20651" name="Line 265"/>
              <p:cNvSpPr>
                <a:spLocks noChangeShapeType="1"/>
              </p:cNvSpPr>
              <p:nvPr/>
            </p:nvSpPr>
            <p:spPr bwMode="auto">
              <a:xfrm flipV="1">
                <a:off x="4328" y="2960"/>
                <a:ext cx="224" cy="792"/>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52" name="Group 268"/>
              <p:cNvGrpSpPr>
                <a:grpSpLocks/>
              </p:cNvGrpSpPr>
              <p:nvPr/>
            </p:nvGrpSpPr>
            <p:grpSpPr bwMode="auto">
              <a:xfrm>
                <a:off x="4440" y="3160"/>
                <a:ext cx="96" cy="144"/>
                <a:chOff x="4456" y="3160"/>
                <a:chExt cx="96" cy="144"/>
              </a:xfrm>
            </p:grpSpPr>
            <p:sp>
              <p:nvSpPr>
                <p:cNvPr id="20653" name="Freeform 266"/>
                <p:cNvSpPr>
                  <a:spLocks/>
                </p:cNvSpPr>
                <p:nvPr/>
              </p:nvSpPr>
              <p:spPr bwMode="auto">
                <a:xfrm>
                  <a:off x="4456" y="3192"/>
                  <a:ext cx="96" cy="112"/>
                </a:xfrm>
                <a:custGeom>
                  <a:avLst/>
                  <a:gdLst>
                    <a:gd name="T0" fmla="*/ 24 w 96"/>
                    <a:gd name="T1" fmla="*/ 112 h 112"/>
                    <a:gd name="T2" fmla="*/ 0 w 96"/>
                    <a:gd name="T3" fmla="*/ 0 h 112"/>
                    <a:gd name="T4" fmla="*/ 40 w 96"/>
                    <a:gd name="T5" fmla="*/ 40 h 112"/>
                    <a:gd name="T6" fmla="*/ 96 w 96"/>
                    <a:gd name="T7" fmla="*/ 24 h 112"/>
                    <a:gd name="T8" fmla="*/ 24 w 96"/>
                    <a:gd name="T9" fmla="*/ 11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24" y="112"/>
                      </a:moveTo>
                      <a:lnTo>
                        <a:pt x="0" y="0"/>
                      </a:lnTo>
                      <a:lnTo>
                        <a:pt x="40" y="40"/>
                      </a:lnTo>
                      <a:lnTo>
                        <a:pt x="96" y="24"/>
                      </a:lnTo>
                      <a:lnTo>
                        <a:pt x="24" y="112"/>
                      </a:lnTo>
                      <a:close/>
                    </a:path>
                  </a:pathLst>
                </a:custGeom>
                <a:solidFill>
                  <a:srgbClr val="660000"/>
                </a:solidFill>
                <a:ln w="12700">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54" name="Line 267"/>
                <p:cNvSpPr>
                  <a:spLocks noChangeShapeType="1"/>
                </p:cNvSpPr>
                <p:nvPr/>
              </p:nvSpPr>
              <p:spPr bwMode="auto">
                <a:xfrm flipV="1">
                  <a:off x="4496" y="3160"/>
                  <a:ext cx="16" cy="72"/>
                </a:xfrm>
                <a:prstGeom prst="line">
                  <a:avLst/>
                </a:prstGeom>
                <a:noFill/>
                <a:ln w="25400">
                  <a:solidFill>
                    <a:srgbClr val="66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642" name="Rectangle 269"/>
            <p:cNvSpPr>
              <a:spLocks noChangeArrowheads="1"/>
            </p:cNvSpPr>
            <p:nvPr/>
          </p:nvSpPr>
          <p:spPr bwMode="auto">
            <a:xfrm>
              <a:off x="3088" y="3432"/>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660000"/>
                  </a:solidFill>
                </a:rPr>
                <a:t>linear </a:t>
              </a:r>
              <a:endParaRPr lang="en-US" altLang="en-US"/>
            </a:p>
          </p:txBody>
        </p:sp>
        <p:sp>
          <p:nvSpPr>
            <p:cNvPr id="20643" name="Rectangle 270"/>
            <p:cNvSpPr>
              <a:spLocks noChangeArrowheads="1"/>
            </p:cNvSpPr>
            <p:nvPr/>
          </p:nvSpPr>
          <p:spPr bwMode="auto">
            <a:xfrm>
              <a:off x="3088" y="360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660000"/>
                  </a:solidFill>
                </a:rPr>
                <a:t>elastic</a:t>
              </a:r>
              <a:endParaRPr lang="en-US" altLang="en-US"/>
            </a:p>
          </p:txBody>
        </p:sp>
        <p:sp>
          <p:nvSpPr>
            <p:cNvPr id="20644" name="Rectangle 271"/>
            <p:cNvSpPr>
              <a:spLocks noChangeArrowheads="1"/>
            </p:cNvSpPr>
            <p:nvPr/>
          </p:nvSpPr>
          <p:spPr bwMode="auto">
            <a:xfrm>
              <a:off x="4432" y="3440"/>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660000"/>
                  </a:solidFill>
                </a:rPr>
                <a:t>linear </a:t>
              </a:r>
              <a:endParaRPr lang="en-US" altLang="en-US"/>
            </a:p>
          </p:txBody>
        </p:sp>
        <p:sp>
          <p:nvSpPr>
            <p:cNvPr id="20645" name="Rectangle 272"/>
            <p:cNvSpPr>
              <a:spLocks noChangeArrowheads="1"/>
            </p:cNvSpPr>
            <p:nvPr/>
          </p:nvSpPr>
          <p:spPr bwMode="auto">
            <a:xfrm>
              <a:off x="4432" y="360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660000"/>
                  </a:solidFill>
                </a:rPr>
                <a:t>elastic</a:t>
              </a:r>
              <a:endParaRPr lang="en-US" altLang="en-US"/>
            </a:p>
          </p:txBody>
        </p:sp>
        <p:sp>
          <p:nvSpPr>
            <p:cNvPr id="20646" name="Rectangle 273"/>
            <p:cNvSpPr>
              <a:spLocks noChangeArrowheads="1"/>
            </p:cNvSpPr>
            <p:nvPr/>
          </p:nvSpPr>
          <p:spPr bwMode="auto">
            <a:xfrm>
              <a:off x="3608" y="3832"/>
              <a:ext cx="8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99"/>
                  </a:solidFill>
                  <a:latin typeface="Symbol" charset="2"/>
                </a:rPr>
                <a:t>d</a:t>
              </a:r>
              <a:endParaRPr lang="en-US" altLang="en-US">
                <a:latin typeface="Times" charset="0"/>
              </a:endParaRPr>
            </a:p>
          </p:txBody>
        </p:sp>
        <p:sp>
          <p:nvSpPr>
            <p:cNvPr id="20647" name="Rectangle 274"/>
            <p:cNvSpPr>
              <a:spLocks noChangeArrowheads="1"/>
            </p:cNvSpPr>
            <p:nvPr/>
          </p:nvSpPr>
          <p:spPr bwMode="auto">
            <a:xfrm>
              <a:off x="3696" y="3880"/>
              <a:ext cx="49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99"/>
                  </a:solidFill>
                </a:rPr>
                <a:t>plastic</a:t>
              </a:r>
              <a:endParaRPr lang="en-US" altLang="en-US"/>
            </a:p>
          </p:txBody>
        </p:sp>
        <p:grpSp>
          <p:nvGrpSpPr>
            <p:cNvPr id="20648" name="Group 277"/>
            <p:cNvGrpSpPr>
              <a:grpSpLocks/>
            </p:cNvGrpSpPr>
            <p:nvPr/>
          </p:nvGrpSpPr>
          <p:grpSpPr bwMode="auto">
            <a:xfrm>
              <a:off x="3568" y="3784"/>
              <a:ext cx="768" cy="80"/>
              <a:chOff x="3568" y="3784"/>
              <a:chExt cx="768" cy="80"/>
            </a:xfrm>
          </p:grpSpPr>
          <p:sp>
            <p:nvSpPr>
              <p:cNvPr id="20649" name="Freeform 275"/>
              <p:cNvSpPr>
                <a:spLocks/>
              </p:cNvSpPr>
              <p:nvPr/>
            </p:nvSpPr>
            <p:spPr bwMode="auto">
              <a:xfrm>
                <a:off x="4248" y="3784"/>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9999"/>
              </a:solidFill>
              <a:ln w="12700">
                <a:solidFill>
                  <a:srgbClr val="0099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50" name="Line 276"/>
              <p:cNvSpPr>
                <a:spLocks noChangeShapeType="1"/>
              </p:cNvSpPr>
              <p:nvPr/>
            </p:nvSpPr>
            <p:spPr bwMode="auto">
              <a:xfrm>
                <a:off x="3568" y="3824"/>
                <a:ext cx="712" cy="1"/>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0486" name="Group 287"/>
          <p:cNvGrpSpPr>
            <a:grpSpLocks/>
          </p:cNvGrpSpPr>
          <p:nvPr/>
        </p:nvGrpSpPr>
        <p:grpSpPr bwMode="auto">
          <a:xfrm>
            <a:off x="457200" y="1003300"/>
            <a:ext cx="8150225" cy="4148138"/>
            <a:chOff x="288" y="632"/>
            <a:chExt cx="5134" cy="2613"/>
          </a:xfrm>
        </p:grpSpPr>
        <p:sp>
          <p:nvSpPr>
            <p:cNvPr id="20487" name="Line 286"/>
            <p:cNvSpPr>
              <a:spLocks noChangeShapeType="1"/>
            </p:cNvSpPr>
            <p:nvPr/>
          </p:nvSpPr>
          <p:spPr bwMode="auto">
            <a:xfrm flipH="1">
              <a:off x="1992" y="26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85"/>
            <p:cNvSpPr>
              <a:spLocks noChangeShapeType="1"/>
            </p:cNvSpPr>
            <p:nvPr/>
          </p:nvSpPr>
          <p:spPr bwMode="auto">
            <a:xfrm flipH="1">
              <a:off x="3992" y="2464"/>
              <a:ext cx="46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489" name="Group 281"/>
            <p:cNvGrpSpPr>
              <a:grpSpLocks/>
            </p:cNvGrpSpPr>
            <p:nvPr/>
          </p:nvGrpSpPr>
          <p:grpSpPr bwMode="auto">
            <a:xfrm>
              <a:off x="3968" y="672"/>
              <a:ext cx="248" cy="72"/>
              <a:chOff x="3976" y="672"/>
              <a:chExt cx="248" cy="72"/>
            </a:xfrm>
          </p:grpSpPr>
          <p:sp>
            <p:nvSpPr>
              <p:cNvPr id="20628" name="Line 238"/>
              <p:cNvSpPr>
                <a:spLocks noChangeShapeType="1"/>
              </p:cNvSpPr>
              <p:nvPr/>
            </p:nvSpPr>
            <p:spPr bwMode="auto">
              <a:xfrm flipV="1">
                <a:off x="3976" y="67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9" name="Line 239"/>
              <p:cNvSpPr>
                <a:spLocks noChangeShapeType="1"/>
              </p:cNvSpPr>
              <p:nvPr/>
            </p:nvSpPr>
            <p:spPr bwMode="auto">
              <a:xfrm flipV="1">
                <a:off x="4022" y="67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0" name="Line 240"/>
              <p:cNvSpPr>
                <a:spLocks noChangeShapeType="1"/>
              </p:cNvSpPr>
              <p:nvPr/>
            </p:nvSpPr>
            <p:spPr bwMode="auto">
              <a:xfrm flipV="1">
                <a:off x="4067" y="67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1" name="Line 241"/>
              <p:cNvSpPr>
                <a:spLocks noChangeShapeType="1"/>
              </p:cNvSpPr>
              <p:nvPr/>
            </p:nvSpPr>
            <p:spPr bwMode="auto">
              <a:xfrm flipV="1">
                <a:off x="4112" y="67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490" name="Group 280"/>
            <p:cNvGrpSpPr>
              <a:grpSpLocks/>
            </p:cNvGrpSpPr>
            <p:nvPr/>
          </p:nvGrpSpPr>
          <p:grpSpPr bwMode="auto">
            <a:xfrm>
              <a:off x="1944" y="632"/>
              <a:ext cx="240" cy="80"/>
              <a:chOff x="1944" y="632"/>
              <a:chExt cx="240" cy="80"/>
            </a:xfrm>
          </p:grpSpPr>
          <p:sp>
            <p:nvSpPr>
              <p:cNvPr id="20624" name="Line 243"/>
              <p:cNvSpPr>
                <a:spLocks noChangeShapeType="1"/>
              </p:cNvSpPr>
              <p:nvPr/>
            </p:nvSpPr>
            <p:spPr bwMode="auto">
              <a:xfrm flipV="1">
                <a:off x="1944" y="632"/>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5" name="Line 244"/>
              <p:cNvSpPr>
                <a:spLocks noChangeShapeType="1"/>
              </p:cNvSpPr>
              <p:nvPr/>
            </p:nvSpPr>
            <p:spPr bwMode="auto">
              <a:xfrm flipV="1">
                <a:off x="1987" y="632"/>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6" name="Line 245"/>
              <p:cNvSpPr>
                <a:spLocks noChangeShapeType="1"/>
              </p:cNvSpPr>
              <p:nvPr/>
            </p:nvSpPr>
            <p:spPr bwMode="auto">
              <a:xfrm flipV="1">
                <a:off x="2030" y="632"/>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7" name="Line 246"/>
              <p:cNvSpPr>
                <a:spLocks noChangeShapeType="1"/>
              </p:cNvSpPr>
              <p:nvPr/>
            </p:nvSpPr>
            <p:spPr bwMode="auto">
              <a:xfrm flipV="1">
                <a:off x="2072" y="632"/>
                <a:ext cx="112"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491" name="Group 237"/>
            <p:cNvGrpSpPr>
              <a:grpSpLocks/>
            </p:cNvGrpSpPr>
            <p:nvPr/>
          </p:nvGrpSpPr>
          <p:grpSpPr bwMode="auto">
            <a:xfrm>
              <a:off x="752" y="656"/>
              <a:ext cx="320" cy="72"/>
              <a:chOff x="712" y="632"/>
              <a:chExt cx="320" cy="72"/>
            </a:xfrm>
          </p:grpSpPr>
          <p:sp>
            <p:nvSpPr>
              <p:cNvPr id="20620" name="Line 233"/>
              <p:cNvSpPr>
                <a:spLocks noChangeShapeType="1"/>
              </p:cNvSpPr>
              <p:nvPr/>
            </p:nvSpPr>
            <p:spPr bwMode="auto">
              <a:xfrm flipV="1">
                <a:off x="712" y="63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1" name="Line 234"/>
              <p:cNvSpPr>
                <a:spLocks noChangeShapeType="1"/>
              </p:cNvSpPr>
              <p:nvPr/>
            </p:nvSpPr>
            <p:spPr bwMode="auto">
              <a:xfrm flipV="1">
                <a:off x="776" y="63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2" name="Line 235"/>
              <p:cNvSpPr>
                <a:spLocks noChangeShapeType="1"/>
              </p:cNvSpPr>
              <p:nvPr/>
            </p:nvSpPr>
            <p:spPr bwMode="auto">
              <a:xfrm flipV="1">
                <a:off x="848" y="632"/>
                <a:ext cx="11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3" name="Line 236"/>
              <p:cNvSpPr>
                <a:spLocks noChangeShapeType="1"/>
              </p:cNvSpPr>
              <p:nvPr/>
            </p:nvSpPr>
            <p:spPr bwMode="auto">
              <a:xfrm flipV="1">
                <a:off x="912" y="632"/>
                <a:ext cx="120"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2" name="Rectangle 3"/>
            <p:cNvSpPr>
              <a:spLocks noChangeArrowheads="1"/>
            </p:cNvSpPr>
            <p:nvPr/>
          </p:nvSpPr>
          <p:spPr bwMode="auto">
            <a:xfrm>
              <a:off x="1008" y="672"/>
              <a:ext cx="6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1. Initial</a:t>
              </a:r>
            </a:p>
          </p:txBody>
        </p:sp>
        <p:sp>
          <p:nvSpPr>
            <p:cNvPr id="20493" name="Rectangle 4"/>
            <p:cNvSpPr>
              <a:spLocks noChangeArrowheads="1"/>
            </p:cNvSpPr>
            <p:nvPr/>
          </p:nvSpPr>
          <p:spPr bwMode="auto">
            <a:xfrm>
              <a:off x="2160" y="672"/>
              <a:ext cx="11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2. Small load</a:t>
              </a:r>
            </a:p>
          </p:txBody>
        </p:sp>
        <p:sp>
          <p:nvSpPr>
            <p:cNvPr id="20494" name="Rectangle 5"/>
            <p:cNvSpPr>
              <a:spLocks noChangeArrowheads="1"/>
            </p:cNvSpPr>
            <p:nvPr/>
          </p:nvSpPr>
          <p:spPr bwMode="auto">
            <a:xfrm>
              <a:off x="4224" y="672"/>
              <a:ext cx="8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3. Unload</a:t>
              </a:r>
            </a:p>
          </p:txBody>
        </p:sp>
        <p:grpSp>
          <p:nvGrpSpPr>
            <p:cNvPr id="20495" name="Group 91"/>
            <p:cNvGrpSpPr>
              <a:grpSpLocks/>
            </p:cNvGrpSpPr>
            <p:nvPr/>
          </p:nvGrpSpPr>
          <p:grpSpPr bwMode="auto">
            <a:xfrm>
              <a:off x="1952" y="2704"/>
              <a:ext cx="112" cy="536"/>
              <a:chOff x="1952" y="2704"/>
              <a:chExt cx="112" cy="536"/>
            </a:xfrm>
          </p:grpSpPr>
          <p:sp>
            <p:nvSpPr>
              <p:cNvPr id="20618" name="Freeform 89"/>
              <p:cNvSpPr>
                <a:spLocks/>
              </p:cNvSpPr>
              <p:nvPr/>
            </p:nvSpPr>
            <p:spPr bwMode="auto">
              <a:xfrm>
                <a:off x="1952" y="3120"/>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9" name="Line 90"/>
              <p:cNvSpPr>
                <a:spLocks noChangeShapeType="1"/>
              </p:cNvSpPr>
              <p:nvPr/>
            </p:nvSpPr>
            <p:spPr bwMode="auto">
              <a:xfrm>
                <a:off x="2008" y="2704"/>
                <a:ext cx="1" cy="45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6" name="Rectangle 92"/>
            <p:cNvSpPr>
              <a:spLocks noChangeArrowheads="1"/>
            </p:cNvSpPr>
            <p:nvPr/>
          </p:nvSpPr>
          <p:spPr bwMode="auto">
            <a:xfrm>
              <a:off x="4728" y="1088"/>
              <a:ext cx="56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660000"/>
                  </a:solidFill>
                </a:rPr>
                <a:t>planes</a:t>
              </a:r>
            </a:p>
          </p:txBody>
        </p:sp>
        <p:sp>
          <p:nvSpPr>
            <p:cNvPr id="20497" name="Rectangle 93"/>
            <p:cNvSpPr>
              <a:spLocks noChangeArrowheads="1"/>
            </p:cNvSpPr>
            <p:nvPr/>
          </p:nvSpPr>
          <p:spPr bwMode="auto">
            <a:xfrm>
              <a:off x="4848" y="1088"/>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990000"/>
                  </a:solidFill>
                </a:rPr>
                <a:t> </a:t>
              </a:r>
              <a:endParaRPr lang="en-US" altLang="en-US"/>
            </a:p>
          </p:txBody>
        </p:sp>
        <p:sp>
          <p:nvSpPr>
            <p:cNvPr id="20498" name="Rectangle 94"/>
            <p:cNvSpPr>
              <a:spLocks noChangeArrowheads="1"/>
            </p:cNvSpPr>
            <p:nvPr/>
          </p:nvSpPr>
          <p:spPr bwMode="auto">
            <a:xfrm>
              <a:off x="4728" y="1312"/>
              <a:ext cx="33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660000"/>
                  </a:solidFill>
                </a:rPr>
                <a:t>still </a:t>
              </a:r>
            </a:p>
          </p:txBody>
        </p:sp>
        <p:sp>
          <p:nvSpPr>
            <p:cNvPr id="20499" name="Rectangle 95"/>
            <p:cNvSpPr>
              <a:spLocks noChangeArrowheads="1"/>
            </p:cNvSpPr>
            <p:nvPr/>
          </p:nvSpPr>
          <p:spPr bwMode="auto">
            <a:xfrm>
              <a:off x="4728" y="1536"/>
              <a:ext cx="6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660000"/>
                  </a:solidFill>
                </a:rPr>
                <a:t>sheared</a:t>
              </a:r>
            </a:p>
          </p:txBody>
        </p:sp>
        <p:sp>
          <p:nvSpPr>
            <p:cNvPr id="20500" name="Rectangle 96"/>
            <p:cNvSpPr>
              <a:spLocks noChangeArrowheads="1"/>
            </p:cNvSpPr>
            <p:nvPr/>
          </p:nvSpPr>
          <p:spPr bwMode="auto">
            <a:xfrm>
              <a:off x="752" y="720"/>
              <a:ext cx="216" cy="1512"/>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0501" name="Group 122"/>
            <p:cNvGrpSpPr>
              <a:grpSpLocks/>
            </p:cNvGrpSpPr>
            <p:nvPr/>
          </p:nvGrpSpPr>
          <p:grpSpPr bwMode="auto">
            <a:xfrm>
              <a:off x="1072" y="1064"/>
              <a:ext cx="648" cy="648"/>
              <a:chOff x="1072" y="1064"/>
              <a:chExt cx="648" cy="648"/>
            </a:xfrm>
          </p:grpSpPr>
          <p:grpSp>
            <p:nvGrpSpPr>
              <p:cNvPr id="20593" name="Group 101"/>
              <p:cNvGrpSpPr>
                <a:grpSpLocks/>
              </p:cNvGrpSpPr>
              <p:nvPr/>
            </p:nvGrpSpPr>
            <p:grpSpPr bwMode="auto">
              <a:xfrm>
                <a:off x="1072" y="1064"/>
                <a:ext cx="576" cy="144"/>
                <a:chOff x="1072" y="1064"/>
                <a:chExt cx="576" cy="144"/>
              </a:xfrm>
            </p:grpSpPr>
            <p:sp>
              <p:nvSpPr>
                <p:cNvPr id="20614" name="Oval 97"/>
                <p:cNvSpPr>
                  <a:spLocks noChangeArrowheads="1"/>
                </p:cNvSpPr>
                <p:nvPr/>
              </p:nvSpPr>
              <p:spPr bwMode="auto">
                <a:xfrm>
                  <a:off x="1072" y="106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5" name="Oval 98"/>
                <p:cNvSpPr>
                  <a:spLocks noChangeArrowheads="1"/>
                </p:cNvSpPr>
                <p:nvPr/>
              </p:nvSpPr>
              <p:spPr bwMode="auto">
                <a:xfrm>
                  <a:off x="1216" y="106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6" name="Oval 99"/>
                <p:cNvSpPr>
                  <a:spLocks noChangeArrowheads="1"/>
                </p:cNvSpPr>
                <p:nvPr/>
              </p:nvSpPr>
              <p:spPr bwMode="auto">
                <a:xfrm>
                  <a:off x="1360" y="106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7" name="Oval 100"/>
                <p:cNvSpPr>
                  <a:spLocks noChangeArrowheads="1"/>
                </p:cNvSpPr>
                <p:nvPr/>
              </p:nvSpPr>
              <p:spPr bwMode="auto">
                <a:xfrm>
                  <a:off x="1504" y="106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94" name="Group 106"/>
              <p:cNvGrpSpPr>
                <a:grpSpLocks/>
              </p:cNvGrpSpPr>
              <p:nvPr/>
            </p:nvGrpSpPr>
            <p:grpSpPr bwMode="auto">
              <a:xfrm>
                <a:off x="1144" y="1192"/>
                <a:ext cx="576" cy="144"/>
                <a:chOff x="1144" y="1192"/>
                <a:chExt cx="576" cy="144"/>
              </a:xfrm>
            </p:grpSpPr>
            <p:sp>
              <p:nvSpPr>
                <p:cNvPr id="20610" name="Oval 102"/>
                <p:cNvSpPr>
                  <a:spLocks noChangeArrowheads="1"/>
                </p:cNvSpPr>
                <p:nvPr/>
              </p:nvSpPr>
              <p:spPr bwMode="auto">
                <a:xfrm>
                  <a:off x="1144" y="11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1" name="Oval 103"/>
                <p:cNvSpPr>
                  <a:spLocks noChangeArrowheads="1"/>
                </p:cNvSpPr>
                <p:nvPr/>
              </p:nvSpPr>
              <p:spPr bwMode="auto">
                <a:xfrm>
                  <a:off x="1288" y="11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2" name="Oval 104"/>
                <p:cNvSpPr>
                  <a:spLocks noChangeArrowheads="1"/>
                </p:cNvSpPr>
                <p:nvPr/>
              </p:nvSpPr>
              <p:spPr bwMode="auto">
                <a:xfrm>
                  <a:off x="1432" y="11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13" name="Oval 105"/>
                <p:cNvSpPr>
                  <a:spLocks noChangeArrowheads="1"/>
                </p:cNvSpPr>
                <p:nvPr/>
              </p:nvSpPr>
              <p:spPr bwMode="auto">
                <a:xfrm>
                  <a:off x="1576" y="119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95" name="Group 111"/>
              <p:cNvGrpSpPr>
                <a:grpSpLocks/>
              </p:cNvGrpSpPr>
              <p:nvPr/>
            </p:nvGrpSpPr>
            <p:grpSpPr bwMode="auto">
              <a:xfrm>
                <a:off x="1072" y="1312"/>
                <a:ext cx="576" cy="144"/>
                <a:chOff x="1072" y="1312"/>
                <a:chExt cx="576" cy="144"/>
              </a:xfrm>
            </p:grpSpPr>
            <p:sp>
              <p:nvSpPr>
                <p:cNvPr id="20606" name="Oval 107"/>
                <p:cNvSpPr>
                  <a:spLocks noChangeArrowheads="1"/>
                </p:cNvSpPr>
                <p:nvPr/>
              </p:nvSpPr>
              <p:spPr bwMode="auto">
                <a:xfrm>
                  <a:off x="1072" y="131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7" name="Oval 108"/>
                <p:cNvSpPr>
                  <a:spLocks noChangeArrowheads="1"/>
                </p:cNvSpPr>
                <p:nvPr/>
              </p:nvSpPr>
              <p:spPr bwMode="auto">
                <a:xfrm>
                  <a:off x="1216" y="131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8" name="Oval 109"/>
                <p:cNvSpPr>
                  <a:spLocks noChangeArrowheads="1"/>
                </p:cNvSpPr>
                <p:nvPr/>
              </p:nvSpPr>
              <p:spPr bwMode="auto">
                <a:xfrm>
                  <a:off x="1360" y="131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9" name="Oval 110"/>
                <p:cNvSpPr>
                  <a:spLocks noChangeArrowheads="1"/>
                </p:cNvSpPr>
                <p:nvPr/>
              </p:nvSpPr>
              <p:spPr bwMode="auto">
                <a:xfrm>
                  <a:off x="1504" y="1312"/>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96" name="Group 116"/>
              <p:cNvGrpSpPr>
                <a:grpSpLocks/>
              </p:cNvGrpSpPr>
              <p:nvPr/>
            </p:nvGrpSpPr>
            <p:grpSpPr bwMode="auto">
              <a:xfrm>
                <a:off x="1144" y="1440"/>
                <a:ext cx="576" cy="144"/>
                <a:chOff x="1144" y="1440"/>
                <a:chExt cx="576" cy="144"/>
              </a:xfrm>
            </p:grpSpPr>
            <p:sp>
              <p:nvSpPr>
                <p:cNvPr id="20602" name="Oval 112"/>
                <p:cNvSpPr>
                  <a:spLocks noChangeArrowheads="1"/>
                </p:cNvSpPr>
                <p:nvPr/>
              </p:nvSpPr>
              <p:spPr bwMode="auto">
                <a:xfrm>
                  <a:off x="1144" y="144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3" name="Oval 113"/>
                <p:cNvSpPr>
                  <a:spLocks noChangeArrowheads="1"/>
                </p:cNvSpPr>
                <p:nvPr/>
              </p:nvSpPr>
              <p:spPr bwMode="auto">
                <a:xfrm>
                  <a:off x="1288" y="144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4" name="Oval 114"/>
                <p:cNvSpPr>
                  <a:spLocks noChangeArrowheads="1"/>
                </p:cNvSpPr>
                <p:nvPr/>
              </p:nvSpPr>
              <p:spPr bwMode="auto">
                <a:xfrm>
                  <a:off x="1432" y="144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5" name="Oval 115"/>
                <p:cNvSpPr>
                  <a:spLocks noChangeArrowheads="1"/>
                </p:cNvSpPr>
                <p:nvPr/>
              </p:nvSpPr>
              <p:spPr bwMode="auto">
                <a:xfrm>
                  <a:off x="1576" y="1440"/>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97" name="Group 121"/>
              <p:cNvGrpSpPr>
                <a:grpSpLocks/>
              </p:cNvGrpSpPr>
              <p:nvPr/>
            </p:nvGrpSpPr>
            <p:grpSpPr bwMode="auto">
              <a:xfrm>
                <a:off x="1072" y="1568"/>
                <a:ext cx="576" cy="144"/>
                <a:chOff x="1072" y="1568"/>
                <a:chExt cx="576" cy="144"/>
              </a:xfrm>
            </p:grpSpPr>
            <p:sp>
              <p:nvSpPr>
                <p:cNvPr id="20598" name="Oval 117"/>
                <p:cNvSpPr>
                  <a:spLocks noChangeArrowheads="1"/>
                </p:cNvSpPr>
                <p:nvPr/>
              </p:nvSpPr>
              <p:spPr bwMode="auto">
                <a:xfrm>
                  <a:off x="1072" y="156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99" name="Oval 118"/>
                <p:cNvSpPr>
                  <a:spLocks noChangeArrowheads="1"/>
                </p:cNvSpPr>
                <p:nvPr/>
              </p:nvSpPr>
              <p:spPr bwMode="auto">
                <a:xfrm>
                  <a:off x="1216" y="156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0" name="Oval 119"/>
                <p:cNvSpPr>
                  <a:spLocks noChangeArrowheads="1"/>
                </p:cNvSpPr>
                <p:nvPr/>
              </p:nvSpPr>
              <p:spPr bwMode="auto">
                <a:xfrm>
                  <a:off x="1360" y="156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601" name="Oval 120"/>
                <p:cNvSpPr>
                  <a:spLocks noChangeArrowheads="1"/>
                </p:cNvSpPr>
                <p:nvPr/>
              </p:nvSpPr>
              <p:spPr bwMode="auto">
                <a:xfrm>
                  <a:off x="1504" y="1568"/>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grpSp>
          <p:nvGrpSpPr>
            <p:cNvPr id="20502" name="Group 125"/>
            <p:cNvGrpSpPr>
              <a:grpSpLocks/>
            </p:cNvGrpSpPr>
            <p:nvPr/>
          </p:nvGrpSpPr>
          <p:grpSpPr bwMode="auto">
            <a:xfrm>
              <a:off x="944" y="1336"/>
              <a:ext cx="240" cy="104"/>
              <a:chOff x="944" y="1336"/>
              <a:chExt cx="240" cy="104"/>
            </a:xfrm>
          </p:grpSpPr>
          <p:sp>
            <p:nvSpPr>
              <p:cNvPr id="20591" name="Freeform 123"/>
              <p:cNvSpPr>
                <a:spLocks/>
              </p:cNvSpPr>
              <p:nvPr/>
            </p:nvSpPr>
            <p:spPr bwMode="auto">
              <a:xfrm>
                <a:off x="944" y="1336"/>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92" name="Line 124"/>
              <p:cNvSpPr>
                <a:spLocks noChangeShapeType="1"/>
              </p:cNvSpPr>
              <p:nvPr/>
            </p:nvSpPr>
            <p:spPr bwMode="auto">
              <a:xfrm flipV="1">
                <a:off x="1024" y="1352"/>
                <a:ext cx="16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03" name="Rectangle 126"/>
            <p:cNvSpPr>
              <a:spLocks noChangeArrowheads="1"/>
            </p:cNvSpPr>
            <p:nvPr/>
          </p:nvSpPr>
          <p:spPr bwMode="auto">
            <a:xfrm>
              <a:off x="852" y="1364"/>
              <a:ext cx="104" cy="104"/>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4" name="Rectangle 127"/>
            <p:cNvSpPr>
              <a:spLocks noChangeArrowheads="1"/>
            </p:cNvSpPr>
            <p:nvPr/>
          </p:nvSpPr>
          <p:spPr bwMode="auto">
            <a:xfrm>
              <a:off x="1076" y="1060"/>
              <a:ext cx="640" cy="656"/>
            </a:xfrm>
            <a:prstGeom prst="rect">
              <a:avLst/>
            </a:prstGeom>
            <a:noFill/>
            <a:ln w="12700">
              <a:solidFill>
                <a:srgbClr val="66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5" name="Rectangle 128"/>
            <p:cNvSpPr>
              <a:spLocks noChangeArrowheads="1"/>
            </p:cNvSpPr>
            <p:nvPr/>
          </p:nvSpPr>
          <p:spPr bwMode="auto">
            <a:xfrm>
              <a:off x="1944" y="704"/>
              <a:ext cx="136" cy="19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6" name="Oval 129"/>
            <p:cNvSpPr>
              <a:spLocks noChangeArrowheads="1"/>
            </p:cNvSpPr>
            <p:nvPr/>
          </p:nvSpPr>
          <p:spPr bwMode="auto">
            <a:xfrm>
              <a:off x="2240" y="168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7" name="Oval 130"/>
            <p:cNvSpPr>
              <a:spLocks noChangeArrowheads="1"/>
            </p:cNvSpPr>
            <p:nvPr/>
          </p:nvSpPr>
          <p:spPr bwMode="auto">
            <a:xfrm>
              <a:off x="2296" y="152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8" name="Oval 131"/>
            <p:cNvSpPr>
              <a:spLocks noChangeArrowheads="1"/>
            </p:cNvSpPr>
            <p:nvPr/>
          </p:nvSpPr>
          <p:spPr bwMode="auto">
            <a:xfrm>
              <a:off x="2360" y="13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09" name="Oval 132"/>
            <p:cNvSpPr>
              <a:spLocks noChangeArrowheads="1"/>
            </p:cNvSpPr>
            <p:nvPr/>
          </p:nvSpPr>
          <p:spPr bwMode="auto">
            <a:xfrm>
              <a:off x="2416" y="121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0510" name="Group 139"/>
            <p:cNvGrpSpPr>
              <a:grpSpLocks/>
            </p:cNvGrpSpPr>
            <p:nvPr/>
          </p:nvGrpSpPr>
          <p:grpSpPr bwMode="auto">
            <a:xfrm>
              <a:off x="2296" y="1368"/>
              <a:ext cx="328" cy="624"/>
              <a:chOff x="2296" y="1368"/>
              <a:chExt cx="328" cy="624"/>
            </a:xfrm>
          </p:grpSpPr>
          <p:sp>
            <p:nvSpPr>
              <p:cNvPr id="20585" name="Oval 133"/>
              <p:cNvSpPr>
                <a:spLocks noChangeArrowheads="1"/>
              </p:cNvSpPr>
              <p:nvPr/>
            </p:nvSpPr>
            <p:spPr bwMode="auto">
              <a:xfrm>
                <a:off x="2296" y="18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6" name="Oval 134"/>
              <p:cNvSpPr>
                <a:spLocks noChangeArrowheads="1"/>
              </p:cNvSpPr>
              <p:nvPr/>
            </p:nvSpPr>
            <p:spPr bwMode="auto">
              <a:xfrm>
                <a:off x="2424" y="184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7" name="Oval 135"/>
              <p:cNvSpPr>
                <a:spLocks noChangeArrowheads="1"/>
              </p:cNvSpPr>
              <p:nvPr/>
            </p:nvSpPr>
            <p:spPr bwMode="auto">
              <a:xfrm>
                <a:off x="2360" y="168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8" name="Oval 136"/>
              <p:cNvSpPr>
                <a:spLocks noChangeArrowheads="1"/>
              </p:cNvSpPr>
              <p:nvPr/>
            </p:nvSpPr>
            <p:spPr bwMode="auto">
              <a:xfrm>
                <a:off x="2480" y="168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9" name="Oval 137"/>
              <p:cNvSpPr>
                <a:spLocks noChangeArrowheads="1"/>
              </p:cNvSpPr>
              <p:nvPr/>
            </p:nvSpPr>
            <p:spPr bwMode="auto">
              <a:xfrm>
                <a:off x="2424" y="152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90" name="Oval 138"/>
              <p:cNvSpPr>
                <a:spLocks noChangeArrowheads="1"/>
              </p:cNvSpPr>
              <p:nvPr/>
            </p:nvSpPr>
            <p:spPr bwMode="auto">
              <a:xfrm>
                <a:off x="2480" y="13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11" name="Group 149"/>
            <p:cNvGrpSpPr>
              <a:grpSpLocks/>
            </p:cNvGrpSpPr>
            <p:nvPr/>
          </p:nvGrpSpPr>
          <p:grpSpPr bwMode="auto">
            <a:xfrm>
              <a:off x="2168" y="896"/>
              <a:ext cx="392" cy="776"/>
              <a:chOff x="2168" y="896"/>
              <a:chExt cx="392" cy="776"/>
            </a:xfrm>
          </p:grpSpPr>
          <p:sp>
            <p:nvSpPr>
              <p:cNvPr id="20576" name="Oval 140"/>
              <p:cNvSpPr>
                <a:spLocks noChangeArrowheads="1"/>
              </p:cNvSpPr>
              <p:nvPr/>
            </p:nvSpPr>
            <p:spPr bwMode="auto">
              <a:xfrm>
                <a:off x="2168" y="152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7" name="Oval 141"/>
              <p:cNvSpPr>
                <a:spLocks noChangeArrowheads="1"/>
              </p:cNvSpPr>
              <p:nvPr/>
            </p:nvSpPr>
            <p:spPr bwMode="auto">
              <a:xfrm>
                <a:off x="2232" y="136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8" name="Oval 142"/>
              <p:cNvSpPr>
                <a:spLocks noChangeArrowheads="1"/>
              </p:cNvSpPr>
              <p:nvPr/>
            </p:nvSpPr>
            <p:spPr bwMode="auto">
              <a:xfrm>
                <a:off x="2168" y="120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9" name="Oval 143"/>
              <p:cNvSpPr>
                <a:spLocks noChangeArrowheads="1"/>
              </p:cNvSpPr>
              <p:nvPr/>
            </p:nvSpPr>
            <p:spPr bwMode="auto">
              <a:xfrm>
                <a:off x="2296" y="1208"/>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0" name="Oval 144"/>
              <p:cNvSpPr>
                <a:spLocks noChangeArrowheads="1"/>
              </p:cNvSpPr>
              <p:nvPr/>
            </p:nvSpPr>
            <p:spPr bwMode="auto">
              <a:xfrm>
                <a:off x="2232" y="105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1" name="Oval 145"/>
              <p:cNvSpPr>
                <a:spLocks noChangeArrowheads="1"/>
              </p:cNvSpPr>
              <p:nvPr/>
            </p:nvSpPr>
            <p:spPr bwMode="auto">
              <a:xfrm>
                <a:off x="2352" y="105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2" name="Oval 146"/>
              <p:cNvSpPr>
                <a:spLocks noChangeArrowheads="1"/>
              </p:cNvSpPr>
              <p:nvPr/>
            </p:nvSpPr>
            <p:spPr bwMode="auto">
              <a:xfrm>
                <a:off x="2168" y="89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3" name="Oval 147"/>
              <p:cNvSpPr>
                <a:spLocks noChangeArrowheads="1"/>
              </p:cNvSpPr>
              <p:nvPr/>
            </p:nvSpPr>
            <p:spPr bwMode="auto">
              <a:xfrm>
                <a:off x="2296" y="89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84" name="Oval 148"/>
              <p:cNvSpPr>
                <a:spLocks noChangeArrowheads="1"/>
              </p:cNvSpPr>
              <p:nvPr/>
            </p:nvSpPr>
            <p:spPr bwMode="auto">
              <a:xfrm>
                <a:off x="2416" y="89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20512" name="Oval 150"/>
            <p:cNvSpPr>
              <a:spLocks noChangeArrowheads="1"/>
            </p:cNvSpPr>
            <p:nvPr/>
          </p:nvSpPr>
          <p:spPr bwMode="auto">
            <a:xfrm>
              <a:off x="2488" y="1056"/>
              <a:ext cx="144"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13" name="Rectangle 151"/>
            <p:cNvSpPr>
              <a:spLocks noChangeArrowheads="1"/>
            </p:cNvSpPr>
            <p:nvPr/>
          </p:nvSpPr>
          <p:spPr bwMode="auto">
            <a:xfrm>
              <a:off x="2012" y="1396"/>
              <a:ext cx="56" cy="224"/>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14" name="Freeform 152"/>
            <p:cNvSpPr>
              <a:spLocks/>
            </p:cNvSpPr>
            <p:nvPr/>
          </p:nvSpPr>
          <p:spPr bwMode="auto">
            <a:xfrm>
              <a:off x="2272" y="1208"/>
              <a:ext cx="352" cy="776"/>
            </a:xfrm>
            <a:custGeom>
              <a:avLst/>
              <a:gdLst>
                <a:gd name="T0" fmla="*/ 304 w 352"/>
                <a:gd name="T1" fmla="*/ 0 h 776"/>
                <a:gd name="T2" fmla="*/ 352 w 352"/>
                <a:gd name="T3" fmla="*/ 0 h 776"/>
                <a:gd name="T4" fmla="*/ 352 w 352"/>
                <a:gd name="T5" fmla="*/ 776 h 776"/>
                <a:gd name="T6" fmla="*/ 0 w 352"/>
                <a:gd name="T7" fmla="*/ 776 h 776"/>
                <a:gd name="T8" fmla="*/ 304 w 352"/>
                <a:gd name="T9" fmla="*/ 0 h 776"/>
                <a:gd name="T10" fmla="*/ 0 60000 65536"/>
                <a:gd name="T11" fmla="*/ 0 60000 65536"/>
                <a:gd name="T12" fmla="*/ 0 60000 65536"/>
                <a:gd name="T13" fmla="*/ 0 60000 65536"/>
                <a:gd name="T14" fmla="*/ 0 60000 65536"/>
                <a:gd name="T15" fmla="*/ 0 w 352"/>
                <a:gd name="T16" fmla="*/ 0 h 776"/>
                <a:gd name="T17" fmla="*/ 352 w 352"/>
                <a:gd name="T18" fmla="*/ 776 h 776"/>
              </a:gdLst>
              <a:ahLst/>
              <a:cxnLst>
                <a:cxn ang="T10">
                  <a:pos x="T0" y="T1"/>
                </a:cxn>
                <a:cxn ang="T11">
                  <a:pos x="T2" y="T3"/>
                </a:cxn>
                <a:cxn ang="T12">
                  <a:pos x="T4" y="T5"/>
                </a:cxn>
                <a:cxn ang="T13">
                  <a:pos x="T6" y="T7"/>
                </a:cxn>
                <a:cxn ang="T14">
                  <a:pos x="T8" y="T9"/>
                </a:cxn>
              </a:cxnLst>
              <a:rect l="T15" t="T16" r="T17" b="T18"/>
              <a:pathLst>
                <a:path w="352" h="776">
                  <a:moveTo>
                    <a:pt x="304" y="0"/>
                  </a:moveTo>
                  <a:lnTo>
                    <a:pt x="352" y="0"/>
                  </a:lnTo>
                  <a:lnTo>
                    <a:pt x="352" y="776"/>
                  </a:lnTo>
                  <a:lnTo>
                    <a:pt x="0" y="776"/>
                  </a:lnTo>
                  <a:lnTo>
                    <a:pt x="304"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15" name="Freeform 154"/>
            <p:cNvSpPr>
              <a:spLocks/>
            </p:cNvSpPr>
            <p:nvPr/>
          </p:nvSpPr>
          <p:spPr bwMode="auto">
            <a:xfrm>
              <a:off x="2160" y="888"/>
              <a:ext cx="416" cy="776"/>
            </a:xfrm>
            <a:custGeom>
              <a:avLst/>
              <a:gdLst>
                <a:gd name="T0" fmla="*/ 112 w 416"/>
                <a:gd name="T1" fmla="*/ 776 h 776"/>
                <a:gd name="T2" fmla="*/ 0 w 416"/>
                <a:gd name="T3" fmla="*/ 776 h 776"/>
                <a:gd name="T4" fmla="*/ 0 w 416"/>
                <a:gd name="T5" fmla="*/ 0 h 776"/>
                <a:gd name="T6" fmla="*/ 416 w 416"/>
                <a:gd name="T7" fmla="*/ 0 h 776"/>
                <a:gd name="T8" fmla="*/ 112 w 416"/>
                <a:gd name="T9" fmla="*/ 776 h 776"/>
                <a:gd name="T10" fmla="*/ 0 60000 65536"/>
                <a:gd name="T11" fmla="*/ 0 60000 65536"/>
                <a:gd name="T12" fmla="*/ 0 60000 65536"/>
                <a:gd name="T13" fmla="*/ 0 60000 65536"/>
                <a:gd name="T14" fmla="*/ 0 60000 65536"/>
                <a:gd name="T15" fmla="*/ 0 w 416"/>
                <a:gd name="T16" fmla="*/ 0 h 776"/>
                <a:gd name="T17" fmla="*/ 416 w 416"/>
                <a:gd name="T18" fmla="*/ 776 h 776"/>
              </a:gdLst>
              <a:ahLst/>
              <a:cxnLst>
                <a:cxn ang="T10">
                  <a:pos x="T0" y="T1"/>
                </a:cxn>
                <a:cxn ang="T11">
                  <a:pos x="T2" y="T3"/>
                </a:cxn>
                <a:cxn ang="T12">
                  <a:pos x="T4" y="T5"/>
                </a:cxn>
                <a:cxn ang="T13">
                  <a:pos x="T6" y="T7"/>
                </a:cxn>
                <a:cxn ang="T14">
                  <a:pos x="T8" y="T9"/>
                </a:cxn>
              </a:cxnLst>
              <a:rect l="T15" t="T16" r="T17" b="T18"/>
              <a:pathLst>
                <a:path w="416" h="776">
                  <a:moveTo>
                    <a:pt x="112" y="776"/>
                  </a:moveTo>
                  <a:lnTo>
                    <a:pt x="0" y="776"/>
                  </a:lnTo>
                  <a:lnTo>
                    <a:pt x="0" y="0"/>
                  </a:lnTo>
                  <a:lnTo>
                    <a:pt x="416" y="0"/>
                  </a:lnTo>
                  <a:lnTo>
                    <a:pt x="112" y="776"/>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16" name="Freeform 156"/>
            <p:cNvSpPr>
              <a:spLocks/>
            </p:cNvSpPr>
            <p:nvPr/>
          </p:nvSpPr>
          <p:spPr bwMode="auto">
            <a:xfrm>
              <a:off x="2200" y="1056"/>
              <a:ext cx="440" cy="776"/>
            </a:xfrm>
            <a:custGeom>
              <a:avLst/>
              <a:gdLst>
                <a:gd name="T0" fmla="*/ 312 w 440"/>
                <a:gd name="T1" fmla="*/ 0 h 776"/>
                <a:gd name="T2" fmla="*/ 440 w 440"/>
                <a:gd name="T3" fmla="*/ 0 h 776"/>
                <a:gd name="T4" fmla="*/ 128 w 440"/>
                <a:gd name="T5" fmla="*/ 776 h 776"/>
                <a:gd name="T6" fmla="*/ 0 w 440"/>
                <a:gd name="T7" fmla="*/ 776 h 776"/>
                <a:gd name="T8" fmla="*/ 312 w 440"/>
                <a:gd name="T9" fmla="*/ 0 h 776"/>
                <a:gd name="T10" fmla="*/ 0 60000 65536"/>
                <a:gd name="T11" fmla="*/ 0 60000 65536"/>
                <a:gd name="T12" fmla="*/ 0 60000 65536"/>
                <a:gd name="T13" fmla="*/ 0 60000 65536"/>
                <a:gd name="T14" fmla="*/ 0 60000 65536"/>
                <a:gd name="T15" fmla="*/ 0 w 440"/>
                <a:gd name="T16" fmla="*/ 0 h 776"/>
                <a:gd name="T17" fmla="*/ 440 w 440"/>
                <a:gd name="T18" fmla="*/ 776 h 776"/>
              </a:gdLst>
              <a:ahLst/>
              <a:cxnLst>
                <a:cxn ang="T10">
                  <a:pos x="T0" y="T1"/>
                </a:cxn>
                <a:cxn ang="T11">
                  <a:pos x="T2" y="T3"/>
                </a:cxn>
                <a:cxn ang="T12">
                  <a:pos x="T4" y="T5"/>
                </a:cxn>
                <a:cxn ang="T13">
                  <a:pos x="T6" y="T7"/>
                </a:cxn>
                <a:cxn ang="T14">
                  <a:pos x="T8" y="T9"/>
                </a:cxn>
              </a:cxnLst>
              <a:rect l="T15" t="T16" r="T17" b="T18"/>
              <a:pathLst>
                <a:path w="440" h="776">
                  <a:moveTo>
                    <a:pt x="312" y="0"/>
                  </a:moveTo>
                  <a:lnTo>
                    <a:pt x="440" y="0"/>
                  </a:lnTo>
                  <a:lnTo>
                    <a:pt x="128" y="776"/>
                  </a:lnTo>
                  <a:lnTo>
                    <a:pt x="0" y="776"/>
                  </a:lnTo>
                  <a:lnTo>
                    <a:pt x="312"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17" name="Rectangle 158"/>
            <p:cNvSpPr>
              <a:spLocks noChangeArrowheads="1"/>
            </p:cNvSpPr>
            <p:nvPr/>
          </p:nvSpPr>
          <p:spPr bwMode="auto">
            <a:xfrm>
              <a:off x="2088" y="2976"/>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grpSp>
          <p:nvGrpSpPr>
            <p:cNvPr id="20518" name="Group 168"/>
            <p:cNvGrpSpPr>
              <a:grpSpLocks/>
            </p:cNvGrpSpPr>
            <p:nvPr/>
          </p:nvGrpSpPr>
          <p:grpSpPr bwMode="auto">
            <a:xfrm>
              <a:off x="2168" y="1936"/>
              <a:ext cx="80" cy="280"/>
              <a:chOff x="2168" y="1936"/>
              <a:chExt cx="80" cy="280"/>
            </a:xfrm>
          </p:grpSpPr>
          <p:sp>
            <p:nvSpPr>
              <p:cNvPr id="20574" name="Freeform 166"/>
              <p:cNvSpPr>
                <a:spLocks/>
              </p:cNvSpPr>
              <p:nvPr/>
            </p:nvSpPr>
            <p:spPr bwMode="auto">
              <a:xfrm>
                <a:off x="2168" y="2128"/>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5" name="Line 167"/>
              <p:cNvSpPr>
                <a:spLocks noChangeShapeType="1"/>
              </p:cNvSpPr>
              <p:nvPr/>
            </p:nvSpPr>
            <p:spPr bwMode="auto">
              <a:xfrm flipV="1">
                <a:off x="2208" y="1936"/>
                <a:ext cx="1" cy="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19" name="Group 171"/>
            <p:cNvGrpSpPr>
              <a:grpSpLocks/>
            </p:cNvGrpSpPr>
            <p:nvPr/>
          </p:nvGrpSpPr>
          <p:grpSpPr bwMode="auto">
            <a:xfrm>
              <a:off x="2168" y="2696"/>
              <a:ext cx="80" cy="280"/>
              <a:chOff x="2168" y="2696"/>
              <a:chExt cx="80" cy="280"/>
            </a:xfrm>
          </p:grpSpPr>
          <p:sp>
            <p:nvSpPr>
              <p:cNvPr id="20572" name="Freeform 169"/>
              <p:cNvSpPr>
                <a:spLocks/>
              </p:cNvSpPr>
              <p:nvPr/>
            </p:nvSpPr>
            <p:spPr bwMode="auto">
              <a:xfrm>
                <a:off x="2168" y="2696"/>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3" name="Line 170"/>
              <p:cNvSpPr>
                <a:spLocks noChangeShapeType="1"/>
              </p:cNvSpPr>
              <p:nvPr/>
            </p:nvSpPr>
            <p:spPr bwMode="auto">
              <a:xfrm flipV="1">
                <a:off x="2208" y="2752"/>
                <a:ext cx="1" cy="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20" name="Rectangle 172"/>
            <p:cNvSpPr>
              <a:spLocks noChangeArrowheads="1"/>
            </p:cNvSpPr>
            <p:nvPr/>
          </p:nvSpPr>
          <p:spPr bwMode="auto">
            <a:xfrm>
              <a:off x="2152" y="2296"/>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d</a:t>
              </a:r>
              <a:endParaRPr lang="en-US" altLang="en-US">
                <a:latin typeface="Times" charset="0"/>
              </a:endParaRPr>
            </a:p>
          </p:txBody>
        </p:sp>
        <p:sp>
          <p:nvSpPr>
            <p:cNvPr id="20521" name="Rectangle 173"/>
            <p:cNvSpPr>
              <a:spLocks noChangeArrowheads="1"/>
            </p:cNvSpPr>
            <p:nvPr/>
          </p:nvSpPr>
          <p:spPr bwMode="auto">
            <a:xfrm>
              <a:off x="2248" y="2344"/>
              <a:ext cx="13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rPr>
                <a:t>elastic + plastic</a:t>
              </a:r>
              <a:endParaRPr lang="en-US" altLang="en-US"/>
            </a:p>
          </p:txBody>
        </p:sp>
        <p:grpSp>
          <p:nvGrpSpPr>
            <p:cNvPr id="20522" name="Group 176"/>
            <p:cNvGrpSpPr>
              <a:grpSpLocks/>
            </p:cNvGrpSpPr>
            <p:nvPr/>
          </p:nvGrpSpPr>
          <p:grpSpPr bwMode="auto">
            <a:xfrm>
              <a:off x="2032" y="1408"/>
              <a:ext cx="240" cy="104"/>
              <a:chOff x="2032" y="1408"/>
              <a:chExt cx="240" cy="104"/>
            </a:xfrm>
          </p:grpSpPr>
          <p:sp>
            <p:nvSpPr>
              <p:cNvPr id="20570" name="Freeform 174"/>
              <p:cNvSpPr>
                <a:spLocks/>
              </p:cNvSpPr>
              <p:nvPr/>
            </p:nvSpPr>
            <p:spPr bwMode="auto">
              <a:xfrm>
                <a:off x="2032" y="1408"/>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71" name="Line 175"/>
              <p:cNvSpPr>
                <a:spLocks noChangeShapeType="1"/>
              </p:cNvSpPr>
              <p:nvPr/>
            </p:nvSpPr>
            <p:spPr bwMode="auto">
              <a:xfrm flipV="1">
                <a:off x="2112" y="1424"/>
                <a:ext cx="160" cy="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23" name="Rectangle 177"/>
            <p:cNvSpPr>
              <a:spLocks noChangeArrowheads="1"/>
            </p:cNvSpPr>
            <p:nvPr/>
          </p:nvSpPr>
          <p:spPr bwMode="auto">
            <a:xfrm>
              <a:off x="2640" y="936"/>
              <a:ext cx="57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FF0000"/>
                  </a:solidFill>
                </a:rPr>
                <a:t>bonds </a:t>
              </a:r>
              <a:endParaRPr lang="en-US" altLang="en-US"/>
            </a:p>
          </p:txBody>
        </p:sp>
        <p:sp>
          <p:nvSpPr>
            <p:cNvPr id="20524" name="Rectangle 178"/>
            <p:cNvSpPr>
              <a:spLocks noChangeArrowheads="1"/>
            </p:cNvSpPr>
            <p:nvPr/>
          </p:nvSpPr>
          <p:spPr bwMode="auto">
            <a:xfrm>
              <a:off x="2640" y="1160"/>
              <a:ext cx="6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FF0000"/>
                  </a:solidFill>
                </a:rPr>
                <a:t>stretch </a:t>
              </a:r>
              <a:endParaRPr lang="en-US" altLang="en-US"/>
            </a:p>
          </p:txBody>
        </p:sp>
        <p:sp>
          <p:nvSpPr>
            <p:cNvPr id="20525" name="Rectangle 179"/>
            <p:cNvSpPr>
              <a:spLocks noChangeArrowheads="1"/>
            </p:cNvSpPr>
            <p:nvPr/>
          </p:nvSpPr>
          <p:spPr bwMode="auto">
            <a:xfrm>
              <a:off x="2640" y="1384"/>
              <a:ext cx="8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FF0000"/>
                  </a:solidFill>
                </a:rPr>
                <a:t>&amp; planes </a:t>
              </a:r>
              <a:endParaRPr lang="en-US" altLang="en-US"/>
            </a:p>
          </p:txBody>
        </p:sp>
        <p:sp>
          <p:nvSpPr>
            <p:cNvPr id="20526" name="Rectangle 180"/>
            <p:cNvSpPr>
              <a:spLocks noChangeArrowheads="1"/>
            </p:cNvSpPr>
            <p:nvPr/>
          </p:nvSpPr>
          <p:spPr bwMode="auto">
            <a:xfrm>
              <a:off x="2640" y="1608"/>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FF0000"/>
                  </a:solidFill>
                </a:rPr>
                <a:t>shear</a:t>
              </a:r>
              <a:endParaRPr lang="en-US" altLang="en-US"/>
            </a:p>
          </p:txBody>
        </p:sp>
        <p:sp>
          <p:nvSpPr>
            <p:cNvPr id="20527" name="Rectangle 181"/>
            <p:cNvSpPr>
              <a:spLocks noChangeArrowheads="1"/>
            </p:cNvSpPr>
            <p:nvPr/>
          </p:nvSpPr>
          <p:spPr bwMode="auto">
            <a:xfrm>
              <a:off x="3968" y="736"/>
              <a:ext cx="152" cy="1736"/>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28" name="Rectangle 182"/>
            <p:cNvSpPr>
              <a:spLocks noChangeArrowheads="1"/>
            </p:cNvSpPr>
            <p:nvPr/>
          </p:nvSpPr>
          <p:spPr bwMode="auto">
            <a:xfrm>
              <a:off x="4036" y="1380"/>
              <a:ext cx="72" cy="152"/>
            </a:xfrm>
            <a:prstGeom prst="rect">
              <a:avLst/>
            </a:prstGeom>
            <a:solidFill>
              <a:srgbClr val="FFFFFF"/>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0529" name="Group 186"/>
            <p:cNvGrpSpPr>
              <a:grpSpLocks/>
            </p:cNvGrpSpPr>
            <p:nvPr/>
          </p:nvGrpSpPr>
          <p:grpSpPr bwMode="auto">
            <a:xfrm>
              <a:off x="4216" y="984"/>
              <a:ext cx="432" cy="144"/>
              <a:chOff x="4216" y="984"/>
              <a:chExt cx="432" cy="144"/>
            </a:xfrm>
          </p:grpSpPr>
          <p:sp>
            <p:nvSpPr>
              <p:cNvPr id="20567" name="Oval 183"/>
              <p:cNvSpPr>
                <a:spLocks noChangeArrowheads="1"/>
              </p:cNvSpPr>
              <p:nvPr/>
            </p:nvSpPr>
            <p:spPr bwMode="auto">
              <a:xfrm>
                <a:off x="4216" y="984"/>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8" name="Oval 184"/>
              <p:cNvSpPr>
                <a:spLocks noChangeArrowheads="1"/>
              </p:cNvSpPr>
              <p:nvPr/>
            </p:nvSpPr>
            <p:spPr bwMode="auto">
              <a:xfrm>
                <a:off x="4360" y="984"/>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9" name="Oval 185"/>
              <p:cNvSpPr>
                <a:spLocks noChangeArrowheads="1"/>
              </p:cNvSpPr>
              <p:nvPr/>
            </p:nvSpPr>
            <p:spPr bwMode="auto">
              <a:xfrm>
                <a:off x="4504" y="984"/>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30" name="Group 196"/>
            <p:cNvGrpSpPr>
              <a:grpSpLocks/>
            </p:cNvGrpSpPr>
            <p:nvPr/>
          </p:nvGrpSpPr>
          <p:grpSpPr bwMode="auto">
            <a:xfrm>
              <a:off x="4144" y="1944"/>
              <a:ext cx="80" cy="280"/>
              <a:chOff x="4144" y="1944"/>
              <a:chExt cx="80" cy="280"/>
            </a:xfrm>
          </p:grpSpPr>
          <p:sp>
            <p:nvSpPr>
              <p:cNvPr id="20565" name="Freeform 194"/>
              <p:cNvSpPr>
                <a:spLocks/>
              </p:cNvSpPr>
              <p:nvPr/>
            </p:nvSpPr>
            <p:spPr bwMode="auto">
              <a:xfrm>
                <a:off x="4144" y="2136"/>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6" name="Line 195"/>
              <p:cNvSpPr>
                <a:spLocks noChangeShapeType="1"/>
              </p:cNvSpPr>
              <p:nvPr/>
            </p:nvSpPr>
            <p:spPr bwMode="auto">
              <a:xfrm flipV="1">
                <a:off x="4184" y="1944"/>
                <a:ext cx="1" cy="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31" name="Group 199"/>
            <p:cNvGrpSpPr>
              <a:grpSpLocks/>
            </p:cNvGrpSpPr>
            <p:nvPr/>
          </p:nvGrpSpPr>
          <p:grpSpPr bwMode="auto">
            <a:xfrm>
              <a:off x="4152" y="2472"/>
              <a:ext cx="80" cy="288"/>
              <a:chOff x="4152" y="2472"/>
              <a:chExt cx="80" cy="288"/>
            </a:xfrm>
          </p:grpSpPr>
          <p:sp>
            <p:nvSpPr>
              <p:cNvPr id="20563" name="Freeform 197"/>
              <p:cNvSpPr>
                <a:spLocks/>
              </p:cNvSpPr>
              <p:nvPr/>
            </p:nvSpPr>
            <p:spPr bwMode="auto">
              <a:xfrm>
                <a:off x="4152" y="247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4" name="Line 198"/>
              <p:cNvSpPr>
                <a:spLocks noChangeShapeType="1"/>
              </p:cNvSpPr>
              <p:nvPr/>
            </p:nvSpPr>
            <p:spPr bwMode="auto">
              <a:xfrm flipV="1">
                <a:off x="4192" y="2528"/>
                <a:ext cx="1" cy="2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32" name="Rectangle 200"/>
            <p:cNvSpPr>
              <a:spLocks noChangeArrowheads="1"/>
            </p:cNvSpPr>
            <p:nvPr/>
          </p:nvSpPr>
          <p:spPr bwMode="auto">
            <a:xfrm>
              <a:off x="4144" y="2200"/>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9999"/>
                  </a:solidFill>
                  <a:latin typeface="Symbol" charset="2"/>
                </a:rPr>
                <a:t>d</a:t>
              </a:r>
              <a:endParaRPr lang="en-US" altLang="en-US">
                <a:latin typeface="Times" charset="0"/>
              </a:endParaRPr>
            </a:p>
          </p:txBody>
        </p:sp>
        <p:sp>
          <p:nvSpPr>
            <p:cNvPr id="20533" name="Rectangle 201"/>
            <p:cNvSpPr>
              <a:spLocks noChangeArrowheads="1"/>
            </p:cNvSpPr>
            <p:nvPr/>
          </p:nvSpPr>
          <p:spPr bwMode="auto">
            <a:xfrm>
              <a:off x="4240" y="2248"/>
              <a:ext cx="5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9999"/>
                  </a:solidFill>
                </a:rPr>
                <a:t>plastic</a:t>
              </a:r>
              <a:endParaRPr lang="en-US" altLang="en-US"/>
            </a:p>
          </p:txBody>
        </p:sp>
        <p:grpSp>
          <p:nvGrpSpPr>
            <p:cNvPr id="20534" name="Group 205"/>
            <p:cNvGrpSpPr>
              <a:grpSpLocks/>
            </p:cNvGrpSpPr>
            <p:nvPr/>
          </p:nvGrpSpPr>
          <p:grpSpPr bwMode="auto">
            <a:xfrm>
              <a:off x="4288" y="1104"/>
              <a:ext cx="432" cy="144"/>
              <a:chOff x="4288" y="1104"/>
              <a:chExt cx="432" cy="144"/>
            </a:xfrm>
          </p:grpSpPr>
          <p:sp>
            <p:nvSpPr>
              <p:cNvPr id="20560" name="Oval 202"/>
              <p:cNvSpPr>
                <a:spLocks noChangeArrowheads="1"/>
              </p:cNvSpPr>
              <p:nvPr/>
            </p:nvSpPr>
            <p:spPr bwMode="auto">
              <a:xfrm>
                <a:off x="4288" y="1104"/>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1" name="Oval 203"/>
              <p:cNvSpPr>
                <a:spLocks noChangeArrowheads="1"/>
              </p:cNvSpPr>
              <p:nvPr/>
            </p:nvSpPr>
            <p:spPr bwMode="auto">
              <a:xfrm>
                <a:off x="4432" y="1104"/>
                <a:ext cx="144" cy="144"/>
              </a:xfrm>
              <a:prstGeom prst="ellipse">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62" name="Oval 204"/>
              <p:cNvSpPr>
                <a:spLocks noChangeArrowheads="1"/>
              </p:cNvSpPr>
              <p:nvPr/>
            </p:nvSpPr>
            <p:spPr bwMode="auto">
              <a:xfrm>
                <a:off x="4576" y="1104"/>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35" name="Group 209"/>
            <p:cNvGrpSpPr>
              <a:grpSpLocks/>
            </p:cNvGrpSpPr>
            <p:nvPr/>
          </p:nvGrpSpPr>
          <p:grpSpPr bwMode="auto">
            <a:xfrm>
              <a:off x="4216" y="1232"/>
              <a:ext cx="432" cy="144"/>
              <a:chOff x="4216" y="1232"/>
              <a:chExt cx="432" cy="144"/>
            </a:xfrm>
          </p:grpSpPr>
          <p:sp>
            <p:nvSpPr>
              <p:cNvPr id="20557" name="Oval 206"/>
              <p:cNvSpPr>
                <a:spLocks noChangeArrowheads="1"/>
              </p:cNvSpPr>
              <p:nvPr/>
            </p:nvSpPr>
            <p:spPr bwMode="auto">
              <a:xfrm>
                <a:off x="4216" y="123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8" name="Oval 207"/>
              <p:cNvSpPr>
                <a:spLocks noChangeArrowheads="1"/>
              </p:cNvSpPr>
              <p:nvPr/>
            </p:nvSpPr>
            <p:spPr bwMode="auto">
              <a:xfrm>
                <a:off x="4360" y="123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9" name="Oval 208"/>
              <p:cNvSpPr>
                <a:spLocks noChangeArrowheads="1"/>
              </p:cNvSpPr>
              <p:nvPr/>
            </p:nvSpPr>
            <p:spPr bwMode="auto">
              <a:xfrm>
                <a:off x="4504" y="123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36" name="Group 213"/>
            <p:cNvGrpSpPr>
              <a:grpSpLocks/>
            </p:cNvGrpSpPr>
            <p:nvPr/>
          </p:nvGrpSpPr>
          <p:grpSpPr bwMode="auto">
            <a:xfrm>
              <a:off x="4288" y="1352"/>
              <a:ext cx="432" cy="144"/>
              <a:chOff x="4288" y="1352"/>
              <a:chExt cx="432" cy="144"/>
            </a:xfrm>
          </p:grpSpPr>
          <p:sp>
            <p:nvSpPr>
              <p:cNvPr id="20554" name="Oval 210"/>
              <p:cNvSpPr>
                <a:spLocks noChangeArrowheads="1"/>
              </p:cNvSpPr>
              <p:nvPr/>
            </p:nvSpPr>
            <p:spPr bwMode="auto">
              <a:xfrm>
                <a:off x="4288" y="135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5" name="Oval 211"/>
              <p:cNvSpPr>
                <a:spLocks noChangeArrowheads="1"/>
              </p:cNvSpPr>
              <p:nvPr/>
            </p:nvSpPr>
            <p:spPr bwMode="auto">
              <a:xfrm>
                <a:off x="4432" y="135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6" name="Oval 212"/>
              <p:cNvSpPr>
                <a:spLocks noChangeArrowheads="1"/>
              </p:cNvSpPr>
              <p:nvPr/>
            </p:nvSpPr>
            <p:spPr bwMode="auto">
              <a:xfrm>
                <a:off x="4576" y="135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37" name="Group 217"/>
            <p:cNvGrpSpPr>
              <a:grpSpLocks/>
            </p:cNvGrpSpPr>
            <p:nvPr/>
          </p:nvGrpSpPr>
          <p:grpSpPr bwMode="auto">
            <a:xfrm>
              <a:off x="4216" y="1472"/>
              <a:ext cx="432" cy="144"/>
              <a:chOff x="4216" y="1472"/>
              <a:chExt cx="432" cy="144"/>
            </a:xfrm>
          </p:grpSpPr>
          <p:sp>
            <p:nvSpPr>
              <p:cNvPr id="20551" name="Oval 214"/>
              <p:cNvSpPr>
                <a:spLocks noChangeArrowheads="1"/>
              </p:cNvSpPr>
              <p:nvPr/>
            </p:nvSpPr>
            <p:spPr bwMode="auto">
              <a:xfrm>
                <a:off x="4216" y="147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2" name="Oval 215"/>
              <p:cNvSpPr>
                <a:spLocks noChangeArrowheads="1"/>
              </p:cNvSpPr>
              <p:nvPr/>
            </p:nvSpPr>
            <p:spPr bwMode="auto">
              <a:xfrm>
                <a:off x="4360" y="147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3" name="Oval 216"/>
              <p:cNvSpPr>
                <a:spLocks noChangeArrowheads="1"/>
              </p:cNvSpPr>
              <p:nvPr/>
            </p:nvSpPr>
            <p:spPr bwMode="auto">
              <a:xfrm>
                <a:off x="4504" y="1472"/>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20538" name="Group 221"/>
            <p:cNvGrpSpPr>
              <a:grpSpLocks/>
            </p:cNvGrpSpPr>
            <p:nvPr/>
          </p:nvGrpSpPr>
          <p:grpSpPr bwMode="auto">
            <a:xfrm>
              <a:off x="4288" y="1600"/>
              <a:ext cx="424" cy="144"/>
              <a:chOff x="4288" y="1600"/>
              <a:chExt cx="424" cy="144"/>
            </a:xfrm>
          </p:grpSpPr>
          <p:sp>
            <p:nvSpPr>
              <p:cNvPr id="20548" name="Oval 218"/>
              <p:cNvSpPr>
                <a:spLocks noChangeArrowheads="1"/>
              </p:cNvSpPr>
              <p:nvPr/>
            </p:nvSpPr>
            <p:spPr bwMode="auto">
              <a:xfrm>
                <a:off x="4288" y="1600"/>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9" name="Oval 219"/>
              <p:cNvSpPr>
                <a:spLocks noChangeArrowheads="1"/>
              </p:cNvSpPr>
              <p:nvPr/>
            </p:nvSpPr>
            <p:spPr bwMode="auto">
              <a:xfrm>
                <a:off x="4424" y="1600"/>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50" name="Oval 220"/>
              <p:cNvSpPr>
                <a:spLocks noChangeArrowheads="1"/>
              </p:cNvSpPr>
              <p:nvPr/>
            </p:nvSpPr>
            <p:spPr bwMode="auto">
              <a:xfrm>
                <a:off x="4568" y="1600"/>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20539" name="Oval 222"/>
            <p:cNvSpPr>
              <a:spLocks noChangeArrowheads="1"/>
            </p:cNvSpPr>
            <p:nvPr/>
          </p:nvSpPr>
          <p:spPr bwMode="auto">
            <a:xfrm>
              <a:off x="4352" y="1720"/>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0" name="Oval 223"/>
            <p:cNvSpPr>
              <a:spLocks noChangeArrowheads="1"/>
            </p:cNvSpPr>
            <p:nvPr/>
          </p:nvSpPr>
          <p:spPr bwMode="auto">
            <a:xfrm>
              <a:off x="4496" y="1720"/>
              <a:ext cx="144" cy="144"/>
            </a:xfrm>
            <a:prstGeom prst="ellipse">
              <a:avLst/>
            </a:prstGeom>
            <a:solidFill>
              <a:srgbClr val="660000"/>
            </a:solidFill>
            <a:ln w="9525">
              <a:solidFill>
                <a:srgbClr val="66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1" name="Freeform 225"/>
            <p:cNvSpPr>
              <a:spLocks/>
            </p:cNvSpPr>
            <p:nvPr/>
          </p:nvSpPr>
          <p:spPr bwMode="auto">
            <a:xfrm>
              <a:off x="4320" y="1184"/>
              <a:ext cx="392" cy="680"/>
            </a:xfrm>
            <a:custGeom>
              <a:avLst/>
              <a:gdLst>
                <a:gd name="T0" fmla="*/ 384 w 392"/>
                <a:gd name="T1" fmla="*/ 0 h 680"/>
                <a:gd name="T2" fmla="*/ 392 w 392"/>
                <a:gd name="T3" fmla="*/ 0 h 680"/>
                <a:gd name="T4" fmla="*/ 392 w 392"/>
                <a:gd name="T5" fmla="*/ 680 h 680"/>
                <a:gd name="T6" fmla="*/ 0 w 392"/>
                <a:gd name="T7" fmla="*/ 680 h 680"/>
                <a:gd name="T8" fmla="*/ 384 w 392"/>
                <a:gd name="T9" fmla="*/ 0 h 680"/>
                <a:gd name="T10" fmla="*/ 0 60000 65536"/>
                <a:gd name="T11" fmla="*/ 0 60000 65536"/>
                <a:gd name="T12" fmla="*/ 0 60000 65536"/>
                <a:gd name="T13" fmla="*/ 0 60000 65536"/>
                <a:gd name="T14" fmla="*/ 0 60000 65536"/>
                <a:gd name="T15" fmla="*/ 0 w 392"/>
                <a:gd name="T16" fmla="*/ 0 h 680"/>
                <a:gd name="T17" fmla="*/ 392 w 392"/>
                <a:gd name="T18" fmla="*/ 680 h 680"/>
              </a:gdLst>
              <a:ahLst/>
              <a:cxnLst>
                <a:cxn ang="T10">
                  <a:pos x="T0" y="T1"/>
                </a:cxn>
                <a:cxn ang="T11">
                  <a:pos x="T2" y="T3"/>
                </a:cxn>
                <a:cxn ang="T12">
                  <a:pos x="T4" y="T5"/>
                </a:cxn>
                <a:cxn ang="T13">
                  <a:pos x="T6" y="T7"/>
                </a:cxn>
                <a:cxn ang="T14">
                  <a:pos x="T8" y="T9"/>
                </a:cxn>
              </a:cxnLst>
              <a:rect l="T15" t="T16" r="T17" b="T18"/>
              <a:pathLst>
                <a:path w="392" h="680">
                  <a:moveTo>
                    <a:pt x="384" y="0"/>
                  </a:moveTo>
                  <a:lnTo>
                    <a:pt x="392" y="0"/>
                  </a:lnTo>
                  <a:lnTo>
                    <a:pt x="392" y="680"/>
                  </a:lnTo>
                  <a:lnTo>
                    <a:pt x="0" y="680"/>
                  </a:lnTo>
                  <a:lnTo>
                    <a:pt x="384"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2" name="Freeform 226"/>
            <p:cNvSpPr>
              <a:spLocks/>
            </p:cNvSpPr>
            <p:nvPr/>
          </p:nvSpPr>
          <p:spPr bwMode="auto">
            <a:xfrm>
              <a:off x="4216" y="968"/>
              <a:ext cx="472" cy="656"/>
            </a:xfrm>
            <a:custGeom>
              <a:avLst/>
              <a:gdLst>
                <a:gd name="T0" fmla="*/ 88 w 472"/>
                <a:gd name="T1" fmla="*/ 656 h 656"/>
                <a:gd name="T2" fmla="*/ 0 w 472"/>
                <a:gd name="T3" fmla="*/ 656 h 656"/>
                <a:gd name="T4" fmla="*/ 0 w 472"/>
                <a:gd name="T5" fmla="*/ 0 h 656"/>
                <a:gd name="T6" fmla="*/ 472 w 472"/>
                <a:gd name="T7" fmla="*/ 0 h 656"/>
                <a:gd name="T8" fmla="*/ 88 w 472"/>
                <a:gd name="T9" fmla="*/ 656 h 656"/>
                <a:gd name="T10" fmla="*/ 0 60000 65536"/>
                <a:gd name="T11" fmla="*/ 0 60000 65536"/>
                <a:gd name="T12" fmla="*/ 0 60000 65536"/>
                <a:gd name="T13" fmla="*/ 0 60000 65536"/>
                <a:gd name="T14" fmla="*/ 0 60000 65536"/>
                <a:gd name="T15" fmla="*/ 0 w 472"/>
                <a:gd name="T16" fmla="*/ 0 h 656"/>
                <a:gd name="T17" fmla="*/ 472 w 472"/>
                <a:gd name="T18" fmla="*/ 656 h 656"/>
              </a:gdLst>
              <a:ahLst/>
              <a:cxnLst>
                <a:cxn ang="T10">
                  <a:pos x="T0" y="T1"/>
                </a:cxn>
                <a:cxn ang="T11">
                  <a:pos x="T2" y="T3"/>
                </a:cxn>
                <a:cxn ang="T12">
                  <a:pos x="T4" y="T5"/>
                </a:cxn>
                <a:cxn ang="T13">
                  <a:pos x="T6" y="T7"/>
                </a:cxn>
                <a:cxn ang="T14">
                  <a:pos x="T8" y="T9"/>
                </a:cxn>
              </a:cxnLst>
              <a:rect l="T15" t="T16" r="T17" b="T18"/>
              <a:pathLst>
                <a:path w="472" h="656">
                  <a:moveTo>
                    <a:pt x="88" y="656"/>
                  </a:moveTo>
                  <a:lnTo>
                    <a:pt x="0" y="656"/>
                  </a:lnTo>
                  <a:lnTo>
                    <a:pt x="0" y="0"/>
                  </a:lnTo>
                  <a:lnTo>
                    <a:pt x="472" y="0"/>
                  </a:lnTo>
                  <a:lnTo>
                    <a:pt x="88" y="656"/>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3" name="Freeform 229"/>
            <p:cNvSpPr>
              <a:spLocks/>
            </p:cNvSpPr>
            <p:nvPr/>
          </p:nvSpPr>
          <p:spPr bwMode="auto">
            <a:xfrm>
              <a:off x="4240" y="1096"/>
              <a:ext cx="512" cy="656"/>
            </a:xfrm>
            <a:custGeom>
              <a:avLst/>
              <a:gdLst>
                <a:gd name="T0" fmla="*/ 368 w 512"/>
                <a:gd name="T1" fmla="*/ 0 h 656"/>
                <a:gd name="T2" fmla="*/ 512 w 512"/>
                <a:gd name="T3" fmla="*/ 0 h 656"/>
                <a:gd name="T4" fmla="*/ 136 w 512"/>
                <a:gd name="T5" fmla="*/ 656 h 656"/>
                <a:gd name="T6" fmla="*/ 0 w 512"/>
                <a:gd name="T7" fmla="*/ 656 h 656"/>
                <a:gd name="T8" fmla="*/ 368 w 512"/>
                <a:gd name="T9" fmla="*/ 0 h 656"/>
                <a:gd name="T10" fmla="*/ 0 60000 65536"/>
                <a:gd name="T11" fmla="*/ 0 60000 65536"/>
                <a:gd name="T12" fmla="*/ 0 60000 65536"/>
                <a:gd name="T13" fmla="*/ 0 60000 65536"/>
                <a:gd name="T14" fmla="*/ 0 60000 65536"/>
                <a:gd name="T15" fmla="*/ 0 w 512"/>
                <a:gd name="T16" fmla="*/ 0 h 656"/>
                <a:gd name="T17" fmla="*/ 512 w 512"/>
                <a:gd name="T18" fmla="*/ 656 h 656"/>
              </a:gdLst>
              <a:ahLst/>
              <a:cxnLst>
                <a:cxn ang="T10">
                  <a:pos x="T0" y="T1"/>
                </a:cxn>
                <a:cxn ang="T11">
                  <a:pos x="T2" y="T3"/>
                </a:cxn>
                <a:cxn ang="T12">
                  <a:pos x="T4" y="T5"/>
                </a:cxn>
                <a:cxn ang="T13">
                  <a:pos x="T6" y="T7"/>
                </a:cxn>
                <a:cxn ang="T14">
                  <a:pos x="T8" y="T9"/>
                </a:cxn>
              </a:cxnLst>
              <a:rect l="T15" t="T16" r="T17" b="T18"/>
              <a:pathLst>
                <a:path w="512" h="656">
                  <a:moveTo>
                    <a:pt x="368" y="0"/>
                  </a:moveTo>
                  <a:lnTo>
                    <a:pt x="512" y="0"/>
                  </a:lnTo>
                  <a:lnTo>
                    <a:pt x="136" y="656"/>
                  </a:lnTo>
                  <a:lnTo>
                    <a:pt x="0" y="656"/>
                  </a:lnTo>
                  <a:lnTo>
                    <a:pt x="368"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0544" name="Group 232"/>
            <p:cNvGrpSpPr>
              <a:grpSpLocks/>
            </p:cNvGrpSpPr>
            <p:nvPr/>
          </p:nvGrpSpPr>
          <p:grpSpPr bwMode="auto">
            <a:xfrm>
              <a:off x="4096" y="1344"/>
              <a:ext cx="240" cy="104"/>
              <a:chOff x="4096" y="1344"/>
              <a:chExt cx="240" cy="104"/>
            </a:xfrm>
          </p:grpSpPr>
          <p:sp>
            <p:nvSpPr>
              <p:cNvPr id="20546" name="Freeform 230"/>
              <p:cNvSpPr>
                <a:spLocks/>
              </p:cNvSpPr>
              <p:nvPr/>
            </p:nvSpPr>
            <p:spPr bwMode="auto">
              <a:xfrm>
                <a:off x="4096" y="1344"/>
                <a:ext cx="128" cy="104"/>
              </a:xfrm>
              <a:custGeom>
                <a:avLst/>
                <a:gdLst>
                  <a:gd name="T0" fmla="*/ 0 w 128"/>
                  <a:gd name="T1" fmla="*/ 80 h 104"/>
                  <a:gd name="T2" fmla="*/ 104 w 128"/>
                  <a:gd name="T3" fmla="*/ 0 h 104"/>
                  <a:gd name="T4" fmla="*/ 80 w 128"/>
                  <a:gd name="T5" fmla="*/ 64 h 104"/>
                  <a:gd name="T6" fmla="*/ 128 w 128"/>
                  <a:gd name="T7" fmla="*/ 104 h 104"/>
                  <a:gd name="T8" fmla="*/ 0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80"/>
                    </a:moveTo>
                    <a:lnTo>
                      <a:pt x="104" y="0"/>
                    </a:lnTo>
                    <a:lnTo>
                      <a:pt x="80" y="64"/>
                    </a:lnTo>
                    <a:lnTo>
                      <a:pt x="128" y="104"/>
                    </a:lnTo>
                    <a:lnTo>
                      <a:pt x="0" y="8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547" name="Line 231"/>
              <p:cNvSpPr>
                <a:spLocks noChangeShapeType="1"/>
              </p:cNvSpPr>
              <p:nvPr/>
            </p:nvSpPr>
            <p:spPr bwMode="auto">
              <a:xfrm flipV="1">
                <a:off x="4176" y="1368"/>
                <a:ext cx="160" cy="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45" name="Line 284"/>
            <p:cNvSpPr>
              <a:spLocks noChangeShapeType="1"/>
            </p:cNvSpPr>
            <p:nvPr/>
          </p:nvSpPr>
          <p:spPr bwMode="auto">
            <a:xfrm>
              <a:off x="288" y="2224"/>
              <a:ext cx="441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529839" y="6232859"/>
            <a:ext cx="4768554" cy="461665"/>
          </a:xfrm>
          <a:prstGeom prst="rect">
            <a:avLst/>
          </a:prstGeom>
          <a:noFill/>
        </p:spPr>
        <p:txBody>
          <a:bodyPr wrap="square" rtlCol="0">
            <a:spAutoFit/>
          </a:bodyPr>
          <a:lstStyle/>
          <a:p>
            <a:r>
              <a:rPr lang="en-US" dirty="0" smtClean="0"/>
              <a:t>Demo: Hooke’s law experiment</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FE1A898-7FC0-4879-88E3-36F5E0EBDA15}" type="slidenum">
              <a:rPr lang="en-US" altLang="en-US" sz="1200"/>
              <a:pPr/>
              <a:t>30</a:t>
            </a:fld>
            <a:endParaRPr lang="en-US" altLang="en-US" sz="1200"/>
          </a:p>
        </p:txBody>
      </p:sp>
      <p:sp>
        <p:nvSpPr>
          <p:cNvPr id="65539" name="Rectangle 2"/>
          <p:cNvSpPr>
            <a:spLocks noGrp="1" noChangeArrowheads="1"/>
          </p:cNvSpPr>
          <p:nvPr>
            <p:ph type="title"/>
          </p:nvPr>
        </p:nvSpPr>
        <p:spPr>
          <a:xfrm>
            <a:off x="694765" y="304800"/>
            <a:ext cx="7772400" cy="533400"/>
          </a:xfrm>
        </p:spPr>
        <p:txBody>
          <a:bodyPr/>
          <a:lstStyle/>
          <a:p>
            <a:r>
              <a:rPr lang="en-US" altLang="en-US" dirty="0" smtClean="0">
                <a:ea typeface="ＭＳ Ｐゴシック" charset="-128"/>
              </a:rPr>
              <a:t>Elastic Strain Recovery</a:t>
            </a:r>
          </a:p>
        </p:txBody>
      </p:sp>
      <p:sp>
        <p:nvSpPr>
          <p:cNvPr id="65540" name="Rectangle 5"/>
          <p:cNvSpPr>
            <a:spLocks noChangeArrowheads="1"/>
          </p:cNvSpPr>
          <p:nvPr/>
        </p:nvSpPr>
        <p:spPr bwMode="auto">
          <a:xfrm>
            <a:off x="877888" y="590232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6.17, </a:t>
            </a:r>
            <a:r>
              <a:rPr lang="en-US" altLang="en-US" sz="1200" i="1">
                <a:solidFill>
                  <a:srgbClr val="000000"/>
                </a:solidFill>
              </a:rPr>
              <a:t>Callister &amp; Rethwisch 8e.</a:t>
            </a:r>
            <a:r>
              <a:rPr lang="en-US" altLang="en-US" sz="1200">
                <a:solidFill>
                  <a:srgbClr val="000000"/>
                </a:solidFill>
              </a:rPr>
              <a:t> </a:t>
            </a:r>
          </a:p>
        </p:txBody>
      </p:sp>
      <p:sp>
        <p:nvSpPr>
          <p:cNvPr id="209931" name="Freeform 11"/>
          <p:cNvSpPr>
            <a:spLocks/>
          </p:cNvSpPr>
          <p:nvPr/>
        </p:nvSpPr>
        <p:spPr bwMode="auto">
          <a:xfrm>
            <a:off x="2641600" y="1949450"/>
            <a:ext cx="1549400" cy="3536950"/>
          </a:xfrm>
          <a:custGeom>
            <a:avLst/>
            <a:gdLst>
              <a:gd name="T0" fmla="*/ 0 w 976"/>
              <a:gd name="T1" fmla="*/ 2147483647 h 2228"/>
              <a:gd name="T2" fmla="*/ 2147483647 w 976"/>
              <a:gd name="T3" fmla="*/ 2147483647 h 2228"/>
              <a:gd name="T4" fmla="*/ 2147483647 w 976"/>
              <a:gd name="T5" fmla="*/ 2147483647 h 2228"/>
              <a:gd name="T6" fmla="*/ 2147483647 w 976"/>
              <a:gd name="T7" fmla="*/ 2147483647 h 2228"/>
              <a:gd name="T8" fmla="*/ 2147483647 w 976"/>
              <a:gd name="T9" fmla="*/ 2147483647 h 2228"/>
              <a:gd name="T10" fmla="*/ 2147483647 w 976"/>
              <a:gd name="T11" fmla="*/ 2147483647 h 2228"/>
              <a:gd name="T12" fmla="*/ 2147483647 w 976"/>
              <a:gd name="T13" fmla="*/ 2147483647 h 2228"/>
              <a:gd name="T14" fmla="*/ 2147483647 w 976"/>
              <a:gd name="T15" fmla="*/ 2147483647 h 2228"/>
              <a:gd name="T16" fmla="*/ 2147483647 w 976"/>
              <a:gd name="T17" fmla="*/ 0 h 2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6"/>
              <a:gd name="T28" fmla="*/ 0 h 2228"/>
              <a:gd name="T29" fmla="*/ 976 w 976"/>
              <a:gd name="T30" fmla="*/ 2228 h 2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6" h="2228">
                <a:moveTo>
                  <a:pt x="0" y="2228"/>
                </a:moveTo>
                <a:cubicBezTo>
                  <a:pt x="52" y="1827"/>
                  <a:pt x="105" y="1427"/>
                  <a:pt x="140" y="1172"/>
                </a:cubicBezTo>
                <a:cubicBezTo>
                  <a:pt x="175" y="917"/>
                  <a:pt x="193" y="805"/>
                  <a:pt x="208" y="700"/>
                </a:cubicBezTo>
                <a:cubicBezTo>
                  <a:pt x="223" y="595"/>
                  <a:pt x="220" y="591"/>
                  <a:pt x="228" y="544"/>
                </a:cubicBezTo>
                <a:cubicBezTo>
                  <a:pt x="236" y="497"/>
                  <a:pt x="236" y="461"/>
                  <a:pt x="256" y="416"/>
                </a:cubicBezTo>
                <a:cubicBezTo>
                  <a:pt x="276" y="371"/>
                  <a:pt x="309" y="313"/>
                  <a:pt x="348" y="272"/>
                </a:cubicBezTo>
                <a:cubicBezTo>
                  <a:pt x="387" y="231"/>
                  <a:pt x="426" y="203"/>
                  <a:pt x="492" y="168"/>
                </a:cubicBezTo>
                <a:cubicBezTo>
                  <a:pt x="558" y="133"/>
                  <a:pt x="663" y="88"/>
                  <a:pt x="744" y="60"/>
                </a:cubicBezTo>
                <a:cubicBezTo>
                  <a:pt x="825" y="32"/>
                  <a:pt x="900" y="16"/>
                  <a:pt x="976" y="0"/>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5542" name="Line 13"/>
          <p:cNvSpPr>
            <a:spLocks noChangeShapeType="1"/>
          </p:cNvSpPr>
          <p:nvPr/>
        </p:nvSpPr>
        <p:spPr bwMode="auto">
          <a:xfrm>
            <a:off x="2635250" y="1231900"/>
            <a:ext cx="0" cy="4260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14"/>
          <p:cNvSpPr>
            <a:spLocks noChangeShapeType="1"/>
          </p:cNvSpPr>
          <p:nvPr/>
        </p:nvSpPr>
        <p:spPr bwMode="auto">
          <a:xfrm>
            <a:off x="2635250" y="5492750"/>
            <a:ext cx="32893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45"/>
          <p:cNvGrpSpPr>
            <a:grpSpLocks/>
          </p:cNvGrpSpPr>
          <p:nvPr/>
        </p:nvGrpSpPr>
        <p:grpSpPr bwMode="auto">
          <a:xfrm>
            <a:off x="3987800" y="1752600"/>
            <a:ext cx="2143125" cy="3460750"/>
            <a:chOff x="2512" y="1104"/>
            <a:chExt cx="1350" cy="2180"/>
          </a:xfrm>
        </p:grpSpPr>
        <p:sp>
          <p:nvSpPr>
            <p:cNvPr id="65568" name="Freeform 12"/>
            <p:cNvSpPr>
              <a:spLocks/>
            </p:cNvSpPr>
            <p:nvPr/>
          </p:nvSpPr>
          <p:spPr bwMode="auto">
            <a:xfrm>
              <a:off x="2762" y="1104"/>
              <a:ext cx="1100" cy="252"/>
            </a:xfrm>
            <a:custGeom>
              <a:avLst/>
              <a:gdLst>
                <a:gd name="T0" fmla="*/ 0 w 1100"/>
                <a:gd name="T1" fmla="*/ 252 h 252"/>
                <a:gd name="T2" fmla="*/ 24 w 1100"/>
                <a:gd name="T3" fmla="*/ 160 h 252"/>
                <a:gd name="T4" fmla="*/ 88 w 1100"/>
                <a:gd name="T5" fmla="*/ 108 h 252"/>
                <a:gd name="T6" fmla="*/ 152 w 1100"/>
                <a:gd name="T7" fmla="*/ 84 h 252"/>
                <a:gd name="T8" fmla="*/ 340 w 1100"/>
                <a:gd name="T9" fmla="*/ 60 h 252"/>
                <a:gd name="T10" fmla="*/ 768 w 1100"/>
                <a:gd name="T11" fmla="*/ 20 h 252"/>
                <a:gd name="T12" fmla="*/ 1100 w 1100"/>
                <a:gd name="T13" fmla="*/ 0 h 252"/>
                <a:gd name="T14" fmla="*/ 0 60000 65536"/>
                <a:gd name="T15" fmla="*/ 0 60000 65536"/>
                <a:gd name="T16" fmla="*/ 0 60000 65536"/>
                <a:gd name="T17" fmla="*/ 0 60000 65536"/>
                <a:gd name="T18" fmla="*/ 0 60000 65536"/>
                <a:gd name="T19" fmla="*/ 0 60000 65536"/>
                <a:gd name="T20" fmla="*/ 0 60000 65536"/>
                <a:gd name="T21" fmla="*/ 0 w 1100"/>
                <a:gd name="T22" fmla="*/ 0 h 252"/>
                <a:gd name="T23" fmla="*/ 1100 w 1100"/>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0" h="252">
                  <a:moveTo>
                    <a:pt x="0" y="252"/>
                  </a:moveTo>
                  <a:cubicBezTo>
                    <a:pt x="4" y="218"/>
                    <a:pt x="9" y="184"/>
                    <a:pt x="24" y="160"/>
                  </a:cubicBezTo>
                  <a:cubicBezTo>
                    <a:pt x="39" y="136"/>
                    <a:pt x="67" y="121"/>
                    <a:pt x="88" y="108"/>
                  </a:cubicBezTo>
                  <a:cubicBezTo>
                    <a:pt x="109" y="95"/>
                    <a:pt x="110" y="92"/>
                    <a:pt x="152" y="84"/>
                  </a:cubicBezTo>
                  <a:cubicBezTo>
                    <a:pt x="194" y="76"/>
                    <a:pt x="237" y="71"/>
                    <a:pt x="340" y="60"/>
                  </a:cubicBezTo>
                  <a:cubicBezTo>
                    <a:pt x="443" y="49"/>
                    <a:pt x="641" y="30"/>
                    <a:pt x="768" y="20"/>
                  </a:cubicBezTo>
                  <a:cubicBezTo>
                    <a:pt x="895" y="10"/>
                    <a:pt x="997" y="5"/>
                    <a:pt x="1100" y="0"/>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5569" name="Line 18"/>
            <p:cNvSpPr>
              <a:spLocks noChangeShapeType="1"/>
            </p:cNvSpPr>
            <p:nvPr/>
          </p:nvSpPr>
          <p:spPr bwMode="auto">
            <a:xfrm flipV="1">
              <a:off x="2512" y="3124"/>
              <a:ext cx="20" cy="160"/>
            </a:xfrm>
            <a:prstGeom prst="line">
              <a:avLst/>
            </a:prstGeom>
            <a:noFill/>
            <a:ln w="15875">
              <a:solidFill>
                <a:schemeClr val="tx2"/>
              </a:solidFill>
              <a:prstDash val="dash"/>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46"/>
          <p:cNvGrpSpPr>
            <a:grpSpLocks/>
          </p:cNvGrpSpPr>
          <p:nvPr/>
        </p:nvGrpSpPr>
        <p:grpSpPr bwMode="auto">
          <a:xfrm>
            <a:off x="3949700" y="1941513"/>
            <a:ext cx="455613" cy="3544887"/>
            <a:chOff x="2488" y="1223"/>
            <a:chExt cx="287" cy="2233"/>
          </a:xfrm>
        </p:grpSpPr>
        <p:sp>
          <p:nvSpPr>
            <p:cNvPr id="65566" name="Freeform 7"/>
            <p:cNvSpPr>
              <a:spLocks/>
            </p:cNvSpPr>
            <p:nvPr/>
          </p:nvSpPr>
          <p:spPr bwMode="auto">
            <a:xfrm>
              <a:off x="2488" y="1223"/>
              <a:ext cx="287" cy="2233"/>
            </a:xfrm>
            <a:custGeom>
              <a:avLst/>
              <a:gdLst>
                <a:gd name="T0" fmla="*/ 124 w 287"/>
                <a:gd name="T1" fmla="*/ 9 h 2233"/>
                <a:gd name="T2" fmla="*/ 188 w 287"/>
                <a:gd name="T3" fmla="*/ 1 h 2233"/>
                <a:gd name="T4" fmla="*/ 252 w 287"/>
                <a:gd name="T5" fmla="*/ 13 h 2233"/>
                <a:gd name="T6" fmla="*/ 280 w 287"/>
                <a:gd name="T7" fmla="*/ 73 h 2233"/>
                <a:gd name="T8" fmla="*/ 260 w 287"/>
                <a:gd name="T9" fmla="*/ 213 h 2233"/>
                <a:gd name="T10" fmla="*/ 244 w 287"/>
                <a:gd name="T11" fmla="*/ 349 h 2233"/>
                <a:gd name="T12" fmla="*/ 0 w 287"/>
                <a:gd name="T13" fmla="*/ 2233 h 2233"/>
                <a:gd name="T14" fmla="*/ 0 60000 65536"/>
                <a:gd name="T15" fmla="*/ 0 60000 65536"/>
                <a:gd name="T16" fmla="*/ 0 60000 65536"/>
                <a:gd name="T17" fmla="*/ 0 60000 65536"/>
                <a:gd name="T18" fmla="*/ 0 60000 65536"/>
                <a:gd name="T19" fmla="*/ 0 60000 65536"/>
                <a:gd name="T20" fmla="*/ 0 60000 65536"/>
                <a:gd name="T21" fmla="*/ 0 w 287"/>
                <a:gd name="T22" fmla="*/ 0 h 2233"/>
                <a:gd name="T23" fmla="*/ 287 w 287"/>
                <a:gd name="T24" fmla="*/ 2233 h 2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2233">
                  <a:moveTo>
                    <a:pt x="124" y="9"/>
                  </a:moveTo>
                  <a:cubicBezTo>
                    <a:pt x="145" y="4"/>
                    <a:pt x="167" y="0"/>
                    <a:pt x="188" y="1"/>
                  </a:cubicBezTo>
                  <a:cubicBezTo>
                    <a:pt x="209" y="2"/>
                    <a:pt x="237" y="1"/>
                    <a:pt x="252" y="13"/>
                  </a:cubicBezTo>
                  <a:cubicBezTo>
                    <a:pt x="267" y="25"/>
                    <a:pt x="279" y="40"/>
                    <a:pt x="280" y="73"/>
                  </a:cubicBezTo>
                  <a:cubicBezTo>
                    <a:pt x="281" y="106"/>
                    <a:pt x="266" y="167"/>
                    <a:pt x="260" y="213"/>
                  </a:cubicBezTo>
                  <a:cubicBezTo>
                    <a:pt x="254" y="259"/>
                    <a:pt x="287" y="12"/>
                    <a:pt x="244" y="349"/>
                  </a:cubicBezTo>
                  <a:cubicBezTo>
                    <a:pt x="201" y="686"/>
                    <a:pt x="100" y="1459"/>
                    <a:pt x="0" y="2233"/>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5567" name="Line 19"/>
            <p:cNvSpPr>
              <a:spLocks noChangeShapeType="1"/>
            </p:cNvSpPr>
            <p:nvPr/>
          </p:nvSpPr>
          <p:spPr bwMode="auto">
            <a:xfrm rot="10800000" flipV="1">
              <a:off x="2699" y="1656"/>
              <a:ext cx="20" cy="160"/>
            </a:xfrm>
            <a:prstGeom prst="line">
              <a:avLst/>
            </a:prstGeom>
            <a:noFill/>
            <a:ln w="15875">
              <a:solidFill>
                <a:schemeClr val="tx2"/>
              </a:solidFill>
              <a:prstDash val="dash"/>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sp>
        <p:nvSpPr>
          <p:cNvPr id="65546" name="Text Box 20"/>
          <p:cNvSpPr txBox="1">
            <a:spLocks noChangeArrowheads="1"/>
          </p:cNvSpPr>
          <p:nvPr/>
        </p:nvSpPr>
        <p:spPr bwMode="auto">
          <a:xfrm rot="-5400000">
            <a:off x="1934369" y="3071019"/>
            <a:ext cx="903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Stress</a:t>
            </a:r>
          </a:p>
        </p:txBody>
      </p:sp>
      <p:sp>
        <p:nvSpPr>
          <p:cNvPr id="65547" name="Text Box 21"/>
          <p:cNvSpPr txBox="1">
            <a:spLocks noChangeArrowheads="1"/>
          </p:cNvSpPr>
          <p:nvPr/>
        </p:nvSpPr>
        <p:spPr bwMode="auto">
          <a:xfrm>
            <a:off x="5861050" y="5276850"/>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Strain</a:t>
            </a:r>
          </a:p>
        </p:txBody>
      </p:sp>
      <p:sp>
        <p:nvSpPr>
          <p:cNvPr id="209943" name="Text Box 23"/>
          <p:cNvSpPr txBox="1">
            <a:spLocks noChangeArrowheads="1"/>
          </p:cNvSpPr>
          <p:nvPr/>
        </p:nvSpPr>
        <p:spPr bwMode="auto">
          <a:xfrm>
            <a:off x="4470400" y="4681538"/>
            <a:ext cx="12763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80000"/>
              </a:lnSpc>
            </a:pPr>
            <a:r>
              <a:rPr lang="en-US" altLang="en-US" sz="1800"/>
              <a:t>3. Reapply</a:t>
            </a:r>
          </a:p>
          <a:p>
            <a:pPr algn="ctr">
              <a:lnSpc>
                <a:spcPct val="80000"/>
              </a:lnSpc>
            </a:pPr>
            <a:r>
              <a:rPr lang="en-US" altLang="en-US" sz="1800"/>
              <a:t>load</a:t>
            </a:r>
          </a:p>
        </p:txBody>
      </p:sp>
      <p:sp>
        <p:nvSpPr>
          <p:cNvPr id="209944" name="Text Box 24"/>
          <p:cNvSpPr txBox="1">
            <a:spLocks noChangeArrowheads="1"/>
          </p:cNvSpPr>
          <p:nvPr/>
        </p:nvSpPr>
        <p:spPr bwMode="auto">
          <a:xfrm>
            <a:off x="4478338" y="2620963"/>
            <a:ext cx="1162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80000"/>
              </a:lnSpc>
            </a:pPr>
            <a:r>
              <a:rPr lang="en-US" altLang="en-US" sz="1800"/>
              <a:t>2. Unload</a:t>
            </a:r>
          </a:p>
        </p:txBody>
      </p:sp>
      <p:sp>
        <p:nvSpPr>
          <p:cNvPr id="209945" name="Text Box 25"/>
          <p:cNvSpPr txBox="1">
            <a:spLocks noChangeArrowheads="1"/>
          </p:cNvSpPr>
          <p:nvPr/>
        </p:nvSpPr>
        <p:spPr bwMode="auto">
          <a:xfrm>
            <a:off x="4238625" y="154146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t>D</a:t>
            </a:r>
          </a:p>
        </p:txBody>
      </p:sp>
      <p:grpSp>
        <p:nvGrpSpPr>
          <p:cNvPr id="4" name="Group 42"/>
          <p:cNvGrpSpPr>
            <a:grpSpLocks/>
          </p:cNvGrpSpPr>
          <p:nvPr/>
        </p:nvGrpSpPr>
        <p:grpSpPr bwMode="auto">
          <a:xfrm>
            <a:off x="3355975" y="2095500"/>
            <a:ext cx="1624013" cy="4351338"/>
            <a:chOff x="2114" y="1320"/>
            <a:chExt cx="1023" cy="2741"/>
          </a:xfrm>
        </p:grpSpPr>
        <p:sp>
          <p:nvSpPr>
            <p:cNvPr id="65559" name="Line 15"/>
            <p:cNvSpPr>
              <a:spLocks noChangeShapeType="1"/>
            </p:cNvSpPr>
            <p:nvPr/>
          </p:nvSpPr>
          <p:spPr bwMode="auto">
            <a:xfrm>
              <a:off x="2768" y="1320"/>
              <a:ext cx="0" cy="2136"/>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5560" name="Text Box 22"/>
            <p:cNvSpPr txBox="1">
              <a:spLocks noChangeArrowheads="1"/>
            </p:cNvSpPr>
            <p:nvPr/>
          </p:nvSpPr>
          <p:spPr bwMode="auto">
            <a:xfrm>
              <a:off x="2114" y="3619"/>
              <a:ext cx="10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en-US" sz="2000"/>
                <a:t>Elastic strain</a:t>
              </a:r>
            </a:p>
            <a:p>
              <a:pPr algn="ctr"/>
              <a:r>
                <a:rPr lang="en-US" altLang="en-US" sz="2000"/>
                <a:t>recovery</a:t>
              </a:r>
            </a:p>
          </p:txBody>
        </p:sp>
        <p:grpSp>
          <p:nvGrpSpPr>
            <p:cNvPr id="65561" name="Group 39"/>
            <p:cNvGrpSpPr>
              <a:grpSpLocks/>
            </p:cNvGrpSpPr>
            <p:nvPr/>
          </p:nvGrpSpPr>
          <p:grpSpPr bwMode="auto">
            <a:xfrm>
              <a:off x="2289" y="3511"/>
              <a:ext cx="675" cy="133"/>
              <a:chOff x="2289" y="3511"/>
              <a:chExt cx="675" cy="133"/>
            </a:xfrm>
          </p:grpSpPr>
          <p:sp>
            <p:nvSpPr>
              <p:cNvPr id="65562" name="Line 35"/>
              <p:cNvSpPr>
                <a:spLocks noChangeShapeType="1"/>
              </p:cNvSpPr>
              <p:nvPr/>
            </p:nvSpPr>
            <p:spPr bwMode="auto">
              <a:xfrm>
                <a:off x="2289" y="3577"/>
                <a:ext cx="189"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5563" name="Line 36"/>
              <p:cNvSpPr>
                <a:spLocks noChangeShapeType="1"/>
              </p:cNvSpPr>
              <p:nvPr/>
            </p:nvSpPr>
            <p:spPr bwMode="auto">
              <a:xfrm flipH="1">
                <a:off x="2775" y="3577"/>
                <a:ext cx="189"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5564" name="Line 37"/>
              <p:cNvSpPr>
                <a:spLocks noChangeShapeType="1"/>
              </p:cNvSpPr>
              <p:nvPr/>
            </p:nvSpPr>
            <p:spPr bwMode="auto">
              <a:xfrm>
                <a:off x="2490" y="3511"/>
                <a:ext cx="0"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38"/>
              <p:cNvSpPr>
                <a:spLocks noChangeShapeType="1"/>
              </p:cNvSpPr>
              <p:nvPr/>
            </p:nvSpPr>
            <p:spPr bwMode="auto">
              <a:xfrm>
                <a:off x="2769" y="3512"/>
                <a:ext cx="0"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9967" name="Text Box 47"/>
          <p:cNvSpPr txBox="1">
            <a:spLocks noChangeArrowheads="1"/>
          </p:cNvSpPr>
          <p:nvPr/>
        </p:nvSpPr>
        <p:spPr bwMode="auto">
          <a:xfrm>
            <a:off x="2778125" y="4687888"/>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1. Load</a:t>
            </a:r>
          </a:p>
        </p:txBody>
      </p:sp>
      <p:grpSp>
        <p:nvGrpSpPr>
          <p:cNvPr id="6" name="Group 40"/>
          <p:cNvGrpSpPr>
            <a:grpSpLocks/>
          </p:cNvGrpSpPr>
          <p:nvPr/>
        </p:nvGrpSpPr>
        <p:grpSpPr bwMode="auto">
          <a:xfrm>
            <a:off x="1517650" y="2089150"/>
            <a:ext cx="1016000" cy="457200"/>
            <a:chOff x="1517072" y="2088572"/>
            <a:chExt cx="1016578" cy="458481"/>
          </a:xfrm>
        </p:grpSpPr>
        <p:sp>
          <p:nvSpPr>
            <p:cNvPr id="65557" name="Line 33"/>
            <p:cNvSpPr>
              <a:spLocks noChangeShapeType="1"/>
            </p:cNvSpPr>
            <p:nvPr/>
          </p:nvSpPr>
          <p:spPr bwMode="auto">
            <a:xfrm>
              <a:off x="2076450" y="2419350"/>
              <a:ext cx="45720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5558" name="TextBox 37"/>
            <p:cNvSpPr txBox="1">
              <a:spLocks noChangeArrowheads="1"/>
            </p:cNvSpPr>
            <p:nvPr/>
          </p:nvSpPr>
          <p:spPr bwMode="auto">
            <a:xfrm>
              <a:off x="1517072" y="2088572"/>
              <a:ext cx="562295" cy="45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Symbol" charset="2"/>
                </a:rPr>
                <a:t>s</a:t>
              </a:r>
              <a:r>
                <a:rPr lang="en-US" altLang="en-US" i="1" baseline="-20000"/>
                <a:t>y</a:t>
              </a:r>
              <a:r>
                <a:rPr lang="en-US" altLang="en-US" sz="2000" i="1" baseline="-40000"/>
                <a:t>o</a:t>
              </a:r>
            </a:p>
          </p:txBody>
        </p:sp>
      </p:grpSp>
      <p:grpSp>
        <p:nvGrpSpPr>
          <p:cNvPr id="7" name="Group 39"/>
          <p:cNvGrpSpPr>
            <a:grpSpLocks/>
          </p:cNvGrpSpPr>
          <p:nvPr/>
        </p:nvGrpSpPr>
        <p:grpSpPr bwMode="auto">
          <a:xfrm>
            <a:off x="1517650" y="1585913"/>
            <a:ext cx="1016000" cy="457200"/>
            <a:chOff x="1517072" y="1586342"/>
            <a:chExt cx="1016578" cy="456906"/>
          </a:xfrm>
        </p:grpSpPr>
        <p:sp>
          <p:nvSpPr>
            <p:cNvPr id="65555" name="Line 34"/>
            <p:cNvSpPr>
              <a:spLocks noChangeShapeType="1"/>
            </p:cNvSpPr>
            <p:nvPr/>
          </p:nvSpPr>
          <p:spPr bwMode="auto">
            <a:xfrm>
              <a:off x="2076450" y="1930400"/>
              <a:ext cx="45720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5556" name="TextBox 38"/>
            <p:cNvSpPr txBox="1">
              <a:spLocks noChangeArrowheads="1"/>
            </p:cNvSpPr>
            <p:nvPr/>
          </p:nvSpPr>
          <p:spPr bwMode="auto">
            <a:xfrm>
              <a:off x="1517072" y="1586342"/>
              <a:ext cx="506701" cy="45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Symbol" charset="2"/>
                </a:rPr>
                <a:t>s</a:t>
              </a:r>
              <a:r>
                <a:rPr lang="en-US" altLang="en-US" i="1" baseline="-20000"/>
                <a:t>y</a:t>
              </a:r>
              <a:r>
                <a:rPr lang="en-US" altLang="en-US" sz="2000" i="1" baseline="-40000"/>
                <a:t>i</a:t>
              </a:r>
            </a:p>
          </p:txBody>
        </p:sp>
      </p:grpSp>
      <p:sp>
        <p:nvSpPr>
          <p:cNvPr id="34" name="Rectangle 33"/>
          <p:cNvSpPr/>
          <p:nvPr/>
        </p:nvSpPr>
        <p:spPr>
          <a:xfrm>
            <a:off x="376518" y="6396335"/>
            <a:ext cx="7028330" cy="830997"/>
          </a:xfrm>
          <a:prstGeom prst="rect">
            <a:avLst/>
          </a:prstGeom>
        </p:spPr>
        <p:txBody>
          <a:bodyPr wrap="square">
            <a:spAutoFit/>
          </a:bodyPr>
          <a:lstStyle/>
          <a:p>
            <a:r>
              <a:rPr lang="en-US" dirty="0" smtClean="0">
                <a:hlinkClick r:id="rId4"/>
              </a:rPr>
              <a:t>https://www.youtube.com/watch?v=tmwt6Yaj9yk</a:t>
            </a:r>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967"/>
                                        </p:tgtEl>
                                        <p:attrNameLst>
                                          <p:attrName>style.visibility</p:attrName>
                                        </p:attrNameLst>
                                      </p:cBhvr>
                                      <p:to>
                                        <p:strVal val="visible"/>
                                      </p:to>
                                    </p:set>
                                    <p:animEffect transition="in" filter="dissolve">
                                      <p:cBhvr>
                                        <p:cTn id="7" dur="500"/>
                                        <p:tgtEl>
                                          <p:spTgt spid="2099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9931"/>
                                        </p:tgtEl>
                                        <p:attrNameLst>
                                          <p:attrName>style.visibility</p:attrName>
                                        </p:attrNameLst>
                                      </p:cBhvr>
                                      <p:to>
                                        <p:strVal val="visible"/>
                                      </p:to>
                                    </p:set>
                                    <p:animEffect transition="in" filter="wipe(left)">
                                      <p:cBhvr>
                                        <p:cTn id="11" dur="1000"/>
                                        <p:tgtEl>
                                          <p:spTgt spid="209931"/>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9944"/>
                                        </p:tgtEl>
                                        <p:attrNameLst>
                                          <p:attrName>style.visibility</p:attrName>
                                        </p:attrNameLst>
                                      </p:cBhvr>
                                      <p:to>
                                        <p:strVal val="visible"/>
                                      </p:to>
                                    </p:set>
                                    <p:animEffect transition="in" filter="dissolve">
                                      <p:cBhvr>
                                        <p:cTn id="20" dur="500"/>
                                        <p:tgtEl>
                                          <p:spTgt spid="20994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9945"/>
                                        </p:tgtEl>
                                        <p:attrNameLst>
                                          <p:attrName>style.visibility</p:attrName>
                                        </p:attrNameLst>
                                      </p:cBhvr>
                                      <p:to>
                                        <p:strVal val="visible"/>
                                      </p:to>
                                    </p:set>
                                    <p:animEffect transition="in" filter="dissolve">
                                      <p:cBhvr>
                                        <p:cTn id="23" dur="500"/>
                                        <p:tgtEl>
                                          <p:spTgt spid="209945"/>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par>
                          <p:cTn id="28" fill="hold" nodeType="afterGroup">
                            <p:stCondLst>
                              <p:cond delay="150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9943"/>
                                        </p:tgtEl>
                                        <p:attrNameLst>
                                          <p:attrName>style.visibility</p:attrName>
                                        </p:attrNameLst>
                                      </p:cBhvr>
                                      <p:to>
                                        <p:strVal val="visible"/>
                                      </p:to>
                                    </p:set>
                                    <p:animEffect transition="in" filter="dissolve">
                                      <p:cBhvr>
                                        <p:cTn id="36" dur="500"/>
                                        <p:tgtEl>
                                          <p:spTgt spid="209943"/>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1000"/>
                                        <p:tgtEl>
                                          <p:spTgt spid="2"/>
                                        </p:tgtEl>
                                      </p:cBhvr>
                                    </p:animEffect>
                                  </p:childTnLst>
                                </p:cTn>
                              </p:par>
                            </p:childTnLst>
                          </p:cTn>
                        </p:par>
                        <p:par>
                          <p:cTn id="41" fill="hold" nodeType="afterGroup">
                            <p:stCondLst>
                              <p:cond delay="1500"/>
                            </p:stCondLst>
                            <p:childTnLst>
                              <p:par>
                                <p:cTn id="42" presetID="9"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1" grpId="0" animBg="1"/>
      <p:bldP spid="209943" grpId="0"/>
      <p:bldP spid="209944" grpId="0"/>
      <p:bldP spid="209945" grpId="0"/>
      <p:bldP spid="2099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3E8EB87-0707-4FEC-93C3-9AD637C29697}" type="slidenum">
              <a:rPr lang="en-US" altLang="en-US" sz="1200"/>
              <a:pPr/>
              <a:t>31</a:t>
            </a:fld>
            <a:endParaRPr lang="en-US" altLang="en-US" sz="1200"/>
          </a:p>
        </p:txBody>
      </p:sp>
      <p:sp>
        <p:nvSpPr>
          <p:cNvPr id="81923" name="Rectangle 2"/>
          <p:cNvSpPr>
            <a:spLocks noChangeArrowheads="1"/>
          </p:cNvSpPr>
          <p:nvPr/>
        </p:nvSpPr>
        <p:spPr bwMode="auto">
          <a:xfrm>
            <a:off x="838200" y="1341438"/>
            <a:ext cx="65849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Stress</a:t>
            </a:r>
            <a:r>
              <a:rPr lang="en-US" altLang="en-US" sz="2200">
                <a:solidFill>
                  <a:srgbClr val="000000"/>
                </a:solidFill>
              </a:rPr>
              <a:t> and </a:t>
            </a:r>
            <a:r>
              <a:rPr lang="en-US" altLang="en-US" sz="2200">
                <a:solidFill>
                  <a:schemeClr val="accent2"/>
                </a:solidFill>
              </a:rPr>
              <a:t>strain</a:t>
            </a:r>
            <a:r>
              <a:rPr lang="en-US" altLang="en-US" sz="2200">
                <a:solidFill>
                  <a:srgbClr val="000000"/>
                </a:solidFill>
              </a:rPr>
              <a:t>:  These are size-independent</a:t>
            </a:r>
          </a:p>
          <a:p>
            <a:r>
              <a:rPr lang="en-US" altLang="en-US" sz="2200">
                <a:solidFill>
                  <a:srgbClr val="000000"/>
                </a:solidFill>
              </a:rPr>
              <a:t>      measures of load and displacement, respectively.</a:t>
            </a:r>
          </a:p>
        </p:txBody>
      </p:sp>
      <p:sp>
        <p:nvSpPr>
          <p:cNvPr id="81924" name="Rectangle 3"/>
          <p:cNvSpPr>
            <a:spLocks noChangeArrowheads="1"/>
          </p:cNvSpPr>
          <p:nvPr/>
        </p:nvSpPr>
        <p:spPr bwMode="auto">
          <a:xfrm>
            <a:off x="838200" y="2073275"/>
            <a:ext cx="65849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Elastic</a:t>
            </a:r>
            <a:r>
              <a:rPr lang="en-US" altLang="en-US" sz="2200">
                <a:solidFill>
                  <a:srgbClr val="000000"/>
                </a:solidFill>
              </a:rPr>
              <a:t> behavior:  This reversible behavior often</a:t>
            </a:r>
          </a:p>
          <a:p>
            <a:r>
              <a:rPr lang="en-US" altLang="en-US" sz="2200">
                <a:solidFill>
                  <a:srgbClr val="000000"/>
                </a:solidFill>
              </a:rPr>
              <a:t>      shows a linear relation between stress and strain.</a:t>
            </a:r>
          </a:p>
          <a:p>
            <a:r>
              <a:rPr lang="en-US" altLang="en-US" sz="2200">
                <a:solidFill>
                  <a:srgbClr val="000000"/>
                </a:solidFill>
              </a:rPr>
              <a:t>      To minimize deformation, select a material with a</a:t>
            </a:r>
          </a:p>
          <a:p>
            <a:r>
              <a:rPr lang="en-US" altLang="en-US" sz="2200">
                <a:solidFill>
                  <a:srgbClr val="000000"/>
                </a:solidFill>
              </a:rPr>
              <a:t>      large elastic modulus (</a:t>
            </a:r>
            <a:r>
              <a:rPr lang="en-US" altLang="en-US" sz="2200" i="1">
                <a:solidFill>
                  <a:srgbClr val="000000"/>
                </a:solidFill>
              </a:rPr>
              <a:t>E</a:t>
            </a:r>
            <a:r>
              <a:rPr lang="en-US" altLang="en-US" sz="2200">
                <a:solidFill>
                  <a:srgbClr val="000000"/>
                </a:solidFill>
              </a:rPr>
              <a:t> or </a:t>
            </a:r>
            <a:r>
              <a:rPr lang="en-US" altLang="en-US" sz="2200" i="1">
                <a:solidFill>
                  <a:srgbClr val="000000"/>
                </a:solidFill>
              </a:rPr>
              <a:t>G</a:t>
            </a:r>
            <a:r>
              <a:rPr lang="en-US" altLang="en-US" sz="2200">
                <a:solidFill>
                  <a:srgbClr val="000000"/>
                </a:solidFill>
              </a:rPr>
              <a:t>).</a:t>
            </a:r>
          </a:p>
        </p:txBody>
      </p:sp>
      <p:sp>
        <p:nvSpPr>
          <p:cNvPr id="81925" name="Rectangle 6"/>
          <p:cNvSpPr>
            <a:spLocks noChangeArrowheads="1"/>
          </p:cNvSpPr>
          <p:nvPr/>
        </p:nvSpPr>
        <p:spPr bwMode="auto">
          <a:xfrm>
            <a:off x="838200" y="4541838"/>
            <a:ext cx="61404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Toughness</a:t>
            </a:r>
            <a:r>
              <a:rPr lang="en-US" altLang="en-US" sz="2200">
                <a:solidFill>
                  <a:srgbClr val="000000"/>
                </a:solidFill>
              </a:rPr>
              <a:t>:  The energy needed to break a unit</a:t>
            </a:r>
          </a:p>
          <a:p>
            <a:r>
              <a:rPr lang="en-US" altLang="en-US" sz="2200">
                <a:solidFill>
                  <a:srgbClr val="000000"/>
                </a:solidFill>
              </a:rPr>
              <a:t>      volume of material.</a:t>
            </a:r>
          </a:p>
        </p:txBody>
      </p:sp>
      <p:sp>
        <p:nvSpPr>
          <p:cNvPr id="81926" name="Rectangle 7"/>
          <p:cNvSpPr>
            <a:spLocks noChangeArrowheads="1"/>
          </p:cNvSpPr>
          <p:nvPr/>
        </p:nvSpPr>
        <p:spPr bwMode="auto">
          <a:xfrm>
            <a:off x="838200" y="5273675"/>
            <a:ext cx="48021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Ductility</a:t>
            </a:r>
            <a:r>
              <a:rPr lang="en-US" altLang="en-US" sz="2200">
                <a:solidFill>
                  <a:srgbClr val="000000"/>
                </a:solidFill>
              </a:rPr>
              <a:t>:  The plastic strain at failure.</a:t>
            </a:r>
          </a:p>
        </p:txBody>
      </p:sp>
      <p:sp>
        <p:nvSpPr>
          <p:cNvPr id="81927" name="Rectangle 9"/>
          <p:cNvSpPr>
            <a:spLocks noGrp="1" noChangeArrowheads="1"/>
          </p:cNvSpPr>
          <p:nvPr>
            <p:ph type="title" idx="4294967295"/>
          </p:nvPr>
        </p:nvSpPr>
        <p:spPr/>
        <p:txBody>
          <a:bodyPr/>
          <a:lstStyle/>
          <a:p>
            <a:r>
              <a:rPr lang="en-US" altLang="en-US" smtClean="0">
                <a:ea typeface="ＭＳ Ｐゴシック" charset="-128"/>
              </a:rPr>
              <a:t>Summary</a:t>
            </a:r>
          </a:p>
        </p:txBody>
      </p:sp>
      <p:sp>
        <p:nvSpPr>
          <p:cNvPr id="81928" name="Rectangle 4"/>
          <p:cNvSpPr>
            <a:spLocks noChangeArrowheads="1"/>
          </p:cNvSpPr>
          <p:nvPr/>
        </p:nvSpPr>
        <p:spPr bwMode="auto">
          <a:xfrm>
            <a:off x="838200" y="3475038"/>
            <a:ext cx="72183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0000"/>
                </a:solidFill>
              </a:rPr>
              <a:t>•  </a:t>
            </a:r>
            <a:r>
              <a:rPr lang="en-US" altLang="en-US" sz="2200">
                <a:solidFill>
                  <a:schemeClr val="accent2"/>
                </a:solidFill>
              </a:rPr>
              <a:t>Plastic</a:t>
            </a:r>
            <a:r>
              <a:rPr lang="en-US" altLang="en-US" sz="2200">
                <a:solidFill>
                  <a:srgbClr val="000000"/>
                </a:solidFill>
              </a:rPr>
              <a:t> behavior:  This permanent deformation</a:t>
            </a:r>
          </a:p>
          <a:p>
            <a:r>
              <a:rPr lang="en-US" altLang="en-US" sz="2200">
                <a:solidFill>
                  <a:srgbClr val="000000"/>
                </a:solidFill>
              </a:rPr>
              <a:t>      behavior occurs when the tensile (or compressive)</a:t>
            </a:r>
          </a:p>
          <a:p>
            <a:r>
              <a:rPr lang="en-US" altLang="en-US" sz="2200">
                <a:solidFill>
                  <a:srgbClr val="000000"/>
                </a:solidFill>
              </a:rPr>
              <a:t>      uniaxial stress reaches </a:t>
            </a:r>
            <a:r>
              <a:rPr lang="en-US" altLang="en-US">
                <a:solidFill>
                  <a:srgbClr val="000000"/>
                </a:solidFill>
                <a:latin typeface="Symbol" charset="2"/>
              </a:rPr>
              <a:t>s</a:t>
            </a:r>
            <a:r>
              <a:rPr lang="en-US" altLang="en-US" i="1" baseline="-20000">
                <a:solidFill>
                  <a:srgbClr val="000000"/>
                </a:solidFill>
              </a:rPr>
              <a:t>y</a:t>
            </a:r>
            <a:r>
              <a:rPr lang="en-US" altLang="en-US" sz="2200">
                <a:solidFill>
                  <a:srgbClr val="000000"/>
                </a:solidFill>
              </a:rPr>
              <a:t>.</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tableun_06_p186.jpg"/>
          <p:cNvPicPr>
            <a:picLocks noChangeAspect="1"/>
          </p:cNvPicPr>
          <p:nvPr>
            <p:custDataLst>
              <p:tags r:id="rId1"/>
            </p:custDataLst>
          </p:nvPr>
        </p:nvPicPr>
        <p:blipFill>
          <a:blip r:embed="rId4" cstate="print"/>
          <a:srcRect/>
          <a:stretch>
            <a:fillRect/>
          </a:stretch>
        </p:blipFill>
        <p:spPr bwMode="auto">
          <a:xfrm>
            <a:off x="0" y="612044"/>
            <a:ext cx="9144000" cy="4734656"/>
          </a:xfrm>
          <a:prstGeom prst="rect">
            <a:avLst/>
          </a:prstGeom>
          <a:noFill/>
          <a:ln w="9525">
            <a:noFill/>
            <a:miter lim="800000"/>
            <a:headEnd/>
            <a:tailEnd/>
          </a:ln>
        </p:spPr>
      </p:pic>
      <p:sp>
        <p:nvSpPr>
          <p:cNvPr id="36867" name="TextBox 2"/>
          <p:cNvSpPr txBox="1">
            <a:spLocks noChangeArrowheads="1"/>
          </p:cNvSpPr>
          <p:nvPr>
            <p:custDataLst>
              <p:tags r:id="rId2"/>
            </p:custDataLst>
          </p:nvPr>
        </p:nvSpPr>
        <p:spPr bwMode="auto">
          <a:xfrm>
            <a:off x="3973513" y="5473700"/>
            <a:ext cx="1212850" cy="246063"/>
          </a:xfrm>
          <a:prstGeom prst="rect">
            <a:avLst/>
          </a:prstGeom>
          <a:noFill/>
          <a:ln w="9525">
            <a:noFill/>
            <a:miter lim="800000"/>
            <a:headEnd/>
            <a:tailEnd/>
          </a:ln>
        </p:spPr>
        <p:txBody>
          <a:bodyPr wrap="none">
            <a:spAutoFit/>
          </a:bodyPr>
          <a:lstStyle/>
          <a:p>
            <a:pPr algn="ctr"/>
            <a:r>
              <a:rPr lang="en-US" sz="1000" b="1">
                <a:solidFill>
                  <a:srgbClr val="272727"/>
                </a:solidFill>
              </a:rPr>
              <a:t>tableun_06_p186</a:t>
            </a:r>
          </a:p>
        </p:txBody>
      </p:sp>
      <p:sp>
        <p:nvSpPr>
          <p:cNvPr id="36868" name="Title 3" hidden="1"/>
          <p:cNvSpPr>
            <a:spLocks noGrp="1"/>
          </p:cNvSpPr>
          <p:nvPr>
            <p:ph type="title"/>
          </p:nvPr>
        </p:nvSpPr>
        <p:spPr/>
        <p:txBody>
          <a:bodyPr/>
          <a:lstStyle/>
          <a:p>
            <a:r>
              <a:rPr lang="en-US" smtClean="0"/>
              <a:t>tableun_06_p186</a:t>
            </a:r>
          </a:p>
        </p:txBody>
      </p:sp>
      <p:sp>
        <p:nvSpPr>
          <p:cNvPr id="2" name="Rectangle 1"/>
          <p:cNvSpPr/>
          <p:nvPr/>
        </p:nvSpPr>
        <p:spPr>
          <a:xfrm>
            <a:off x="925033" y="5473700"/>
            <a:ext cx="2029723" cy="461665"/>
          </a:xfrm>
          <a:prstGeom prst="rect">
            <a:avLst/>
          </a:prstGeom>
        </p:spPr>
        <p:txBody>
          <a:bodyPr wrap="none">
            <a:spAutoFit/>
          </a:bodyPr>
          <a:lstStyle/>
          <a:p>
            <a:r>
              <a:rPr lang="en-US" i="1" dirty="0"/>
              <a:t>E = 2G </a:t>
            </a:r>
            <a:r>
              <a:rPr lang="en-US" dirty="0"/>
              <a:t>(1+ ν)</a:t>
            </a:r>
          </a:p>
        </p:txBody>
      </p:sp>
    </p:spTree>
    <p:extLst>
      <p:ext uri="{BB962C8B-B14F-4D97-AF65-F5344CB8AC3E}">
        <p14:creationId xmlns:p14="http://schemas.microsoft.com/office/powerpoint/2010/main" val="381916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91E8F19-15F0-4A32-BB37-A86E0773E45D}" type="slidenum">
              <a:rPr lang="en-US" altLang="en-US" sz="1200"/>
              <a:pPr/>
              <a:t>4</a:t>
            </a:fld>
            <a:endParaRPr lang="en-US" altLang="en-US" sz="1200"/>
          </a:p>
        </p:txBody>
      </p:sp>
      <p:sp>
        <p:nvSpPr>
          <p:cNvPr id="22531" name="Rectangle 9"/>
          <p:cNvSpPr>
            <a:spLocks noChangeArrowheads="1"/>
          </p:cNvSpPr>
          <p:nvPr/>
        </p:nvSpPr>
        <p:spPr bwMode="auto">
          <a:xfrm>
            <a:off x="4545013" y="5641975"/>
            <a:ext cx="2870200" cy="8223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ym typeface="Symbol" charset="2"/>
              </a:rPr>
              <a:t>  </a:t>
            </a:r>
            <a:r>
              <a:rPr lang="en-US" altLang="en-US"/>
              <a:t>Stress has units:</a:t>
            </a:r>
            <a:br>
              <a:rPr lang="en-US" altLang="en-US"/>
            </a:br>
            <a:r>
              <a:rPr lang="en-US" altLang="en-US"/>
              <a:t>     N/m</a:t>
            </a:r>
            <a:r>
              <a:rPr lang="en-US" altLang="en-US" sz="2800" baseline="20000"/>
              <a:t>2</a:t>
            </a:r>
            <a:r>
              <a:rPr lang="en-US" altLang="en-US"/>
              <a:t> or lb</a:t>
            </a:r>
            <a:r>
              <a:rPr lang="en-US" altLang="en-US" baseline="-25000"/>
              <a:t>f</a:t>
            </a:r>
            <a:r>
              <a:rPr lang="en-US" altLang="en-US" sz="1200" baseline="-25000"/>
              <a:t> </a:t>
            </a:r>
            <a:r>
              <a:rPr lang="en-US" altLang="en-US"/>
              <a:t>/in</a:t>
            </a:r>
            <a:r>
              <a:rPr lang="en-US" altLang="en-US" sz="2800" baseline="20000"/>
              <a:t>2</a:t>
            </a:r>
          </a:p>
        </p:txBody>
      </p:sp>
      <p:sp>
        <p:nvSpPr>
          <p:cNvPr id="22532" name="Rectangle 10"/>
          <p:cNvSpPr>
            <a:spLocks noGrp="1" noChangeArrowheads="1"/>
          </p:cNvSpPr>
          <p:nvPr>
            <p:ph type="title" idx="4294967295"/>
          </p:nvPr>
        </p:nvSpPr>
        <p:spPr/>
        <p:txBody>
          <a:bodyPr/>
          <a:lstStyle/>
          <a:p>
            <a:r>
              <a:rPr lang="en-US" altLang="en-US" smtClean="0">
                <a:ea typeface="ＭＳ Ｐゴシック" charset="-128"/>
              </a:rPr>
              <a:t>Engineering Stress</a:t>
            </a:r>
          </a:p>
        </p:txBody>
      </p:sp>
      <p:grpSp>
        <p:nvGrpSpPr>
          <p:cNvPr id="2" name="Group 252"/>
          <p:cNvGrpSpPr>
            <a:grpSpLocks/>
          </p:cNvGrpSpPr>
          <p:nvPr/>
        </p:nvGrpSpPr>
        <p:grpSpPr bwMode="auto">
          <a:xfrm>
            <a:off x="4953000" y="1096963"/>
            <a:ext cx="3189288" cy="4122737"/>
            <a:chOff x="3120" y="691"/>
            <a:chExt cx="2009" cy="2597"/>
          </a:xfrm>
        </p:grpSpPr>
        <p:sp>
          <p:nvSpPr>
            <p:cNvPr id="22586" name="Rectangle 4"/>
            <p:cNvSpPr>
              <a:spLocks noChangeArrowheads="1"/>
            </p:cNvSpPr>
            <p:nvPr/>
          </p:nvSpPr>
          <p:spPr bwMode="auto">
            <a:xfrm>
              <a:off x="3245" y="691"/>
              <a:ext cx="14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a:t>
              </a:r>
              <a:r>
                <a:rPr lang="en-US" altLang="en-US">
                  <a:solidFill>
                    <a:schemeClr val="accent2"/>
                  </a:solidFill>
                </a:rPr>
                <a:t>Shear</a:t>
              </a:r>
              <a:r>
                <a:rPr lang="en-US" altLang="en-US"/>
                <a:t> stress, </a:t>
              </a:r>
              <a:r>
                <a:rPr lang="en-US" altLang="en-US">
                  <a:latin typeface="Symbol" charset="2"/>
                </a:rPr>
                <a:t>t</a:t>
              </a:r>
              <a:r>
                <a:rPr lang="en-US" altLang="en-US"/>
                <a:t>:</a:t>
              </a:r>
            </a:p>
          </p:txBody>
        </p:sp>
        <p:grpSp>
          <p:nvGrpSpPr>
            <p:cNvPr id="22587" name="Group 251"/>
            <p:cNvGrpSpPr>
              <a:grpSpLocks/>
            </p:cNvGrpSpPr>
            <p:nvPr/>
          </p:nvGrpSpPr>
          <p:grpSpPr bwMode="auto">
            <a:xfrm>
              <a:off x="3120" y="896"/>
              <a:ext cx="2009" cy="2392"/>
              <a:chOff x="3120" y="896"/>
              <a:chExt cx="2009" cy="2392"/>
            </a:xfrm>
          </p:grpSpPr>
          <p:grpSp>
            <p:nvGrpSpPr>
              <p:cNvPr id="22588" name="Group 242"/>
              <p:cNvGrpSpPr>
                <a:grpSpLocks/>
              </p:cNvGrpSpPr>
              <p:nvPr/>
            </p:nvGrpSpPr>
            <p:grpSpPr bwMode="auto">
              <a:xfrm>
                <a:off x="4091" y="1290"/>
                <a:ext cx="1038" cy="1134"/>
                <a:chOff x="1229" y="1208"/>
                <a:chExt cx="1038" cy="1134"/>
              </a:xfrm>
            </p:grpSpPr>
            <p:sp>
              <p:nvSpPr>
                <p:cNvPr id="22636" name="Freeform 243"/>
                <p:cNvSpPr>
                  <a:spLocks/>
                </p:cNvSpPr>
                <p:nvPr/>
              </p:nvSpPr>
              <p:spPr bwMode="auto">
                <a:xfrm>
                  <a:off x="1234" y="1624"/>
                  <a:ext cx="1029" cy="400"/>
                </a:xfrm>
                <a:custGeom>
                  <a:avLst/>
                  <a:gdLst>
                    <a:gd name="T0" fmla="*/ 0 w 1024"/>
                    <a:gd name="T1" fmla="*/ 264 h 400"/>
                    <a:gd name="T2" fmla="*/ 600 w 1024"/>
                    <a:gd name="T3" fmla="*/ 400 h 400"/>
                    <a:gd name="T4" fmla="*/ 1064 w 1024"/>
                    <a:gd name="T5" fmla="*/ 136 h 400"/>
                    <a:gd name="T6" fmla="*/ 472 w 1024"/>
                    <a:gd name="T7" fmla="*/ 0 h 400"/>
                    <a:gd name="T8" fmla="*/ 0 w 1024"/>
                    <a:gd name="T9" fmla="*/ 264 h 400"/>
                    <a:gd name="T10" fmla="*/ 0 60000 65536"/>
                    <a:gd name="T11" fmla="*/ 0 60000 65536"/>
                    <a:gd name="T12" fmla="*/ 0 60000 65536"/>
                    <a:gd name="T13" fmla="*/ 0 60000 65536"/>
                    <a:gd name="T14" fmla="*/ 0 60000 65536"/>
                    <a:gd name="T15" fmla="*/ 0 w 1024"/>
                    <a:gd name="T16" fmla="*/ 0 h 400"/>
                    <a:gd name="T17" fmla="*/ 1024 w 1024"/>
                    <a:gd name="T18" fmla="*/ 400 h 400"/>
                  </a:gdLst>
                  <a:ahLst/>
                  <a:cxnLst>
                    <a:cxn ang="T10">
                      <a:pos x="T0" y="T1"/>
                    </a:cxn>
                    <a:cxn ang="T11">
                      <a:pos x="T2" y="T3"/>
                    </a:cxn>
                    <a:cxn ang="T12">
                      <a:pos x="T4" y="T5"/>
                    </a:cxn>
                    <a:cxn ang="T13">
                      <a:pos x="T6" y="T7"/>
                    </a:cxn>
                    <a:cxn ang="T14">
                      <a:pos x="T8" y="T9"/>
                    </a:cxn>
                  </a:cxnLst>
                  <a:rect l="T15" t="T16" r="T17" b="T18"/>
                  <a:pathLst>
                    <a:path w="1024" h="400">
                      <a:moveTo>
                        <a:pt x="0" y="264"/>
                      </a:moveTo>
                      <a:lnTo>
                        <a:pt x="576" y="400"/>
                      </a:lnTo>
                      <a:lnTo>
                        <a:pt x="1024" y="136"/>
                      </a:lnTo>
                      <a:lnTo>
                        <a:pt x="456" y="0"/>
                      </a:lnTo>
                      <a:lnTo>
                        <a:pt x="0" y="264"/>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37" name="Freeform 244"/>
                <p:cNvSpPr>
                  <a:spLocks/>
                </p:cNvSpPr>
                <p:nvPr/>
              </p:nvSpPr>
              <p:spPr bwMode="auto">
                <a:xfrm>
                  <a:off x="1229" y="1470"/>
                  <a:ext cx="1032" cy="872"/>
                </a:xfrm>
                <a:custGeom>
                  <a:avLst/>
                  <a:gdLst>
                    <a:gd name="T0" fmla="*/ 0 w 1032"/>
                    <a:gd name="T1" fmla="*/ 0 h 872"/>
                    <a:gd name="T2" fmla="*/ 0 w 1032"/>
                    <a:gd name="T3" fmla="*/ 736 h 872"/>
                    <a:gd name="T4" fmla="*/ 576 w 1032"/>
                    <a:gd name="T5" fmla="*/ 872 h 872"/>
                    <a:gd name="T6" fmla="*/ 1032 w 1032"/>
                    <a:gd name="T7" fmla="*/ 608 h 872"/>
                    <a:gd name="T8" fmla="*/ 0 60000 65536"/>
                    <a:gd name="T9" fmla="*/ 0 60000 65536"/>
                    <a:gd name="T10" fmla="*/ 0 60000 65536"/>
                    <a:gd name="T11" fmla="*/ 0 60000 65536"/>
                    <a:gd name="T12" fmla="*/ 0 w 1032"/>
                    <a:gd name="T13" fmla="*/ 0 h 872"/>
                    <a:gd name="T14" fmla="*/ 1032 w 1032"/>
                    <a:gd name="T15" fmla="*/ 872 h 872"/>
                  </a:gdLst>
                  <a:ahLst/>
                  <a:cxnLst>
                    <a:cxn ang="T8">
                      <a:pos x="T0" y="T1"/>
                    </a:cxn>
                    <a:cxn ang="T9">
                      <a:pos x="T2" y="T3"/>
                    </a:cxn>
                    <a:cxn ang="T10">
                      <a:pos x="T4" y="T5"/>
                    </a:cxn>
                    <a:cxn ang="T11">
                      <a:pos x="T6" y="T7"/>
                    </a:cxn>
                  </a:cxnLst>
                  <a:rect l="T12" t="T13" r="T14" b="T15"/>
                  <a:pathLst>
                    <a:path w="1032" h="872">
                      <a:moveTo>
                        <a:pt x="0" y="0"/>
                      </a:moveTo>
                      <a:lnTo>
                        <a:pt x="0" y="736"/>
                      </a:lnTo>
                      <a:lnTo>
                        <a:pt x="576" y="872"/>
                      </a:lnTo>
                      <a:lnTo>
                        <a:pt x="1032" y="608"/>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38" name="Freeform 245"/>
                <p:cNvSpPr>
                  <a:spLocks/>
                </p:cNvSpPr>
                <p:nvPr/>
              </p:nvSpPr>
              <p:spPr bwMode="auto">
                <a:xfrm>
                  <a:off x="1232" y="1210"/>
                  <a:ext cx="1032" cy="869"/>
                </a:xfrm>
                <a:custGeom>
                  <a:avLst/>
                  <a:gdLst>
                    <a:gd name="T0" fmla="*/ 1032 w 1032"/>
                    <a:gd name="T1" fmla="*/ 796 h 880"/>
                    <a:gd name="T2" fmla="*/ 1032 w 1032"/>
                    <a:gd name="T3" fmla="*/ 120 h 880"/>
                    <a:gd name="T4" fmla="*/ 464 w 1032"/>
                    <a:gd name="T5" fmla="*/ 0 h 880"/>
                    <a:gd name="T6" fmla="*/ 0 w 1032"/>
                    <a:gd name="T7" fmla="*/ 240 h 880"/>
                    <a:gd name="T8" fmla="*/ 0 60000 65536"/>
                    <a:gd name="T9" fmla="*/ 0 60000 65536"/>
                    <a:gd name="T10" fmla="*/ 0 60000 65536"/>
                    <a:gd name="T11" fmla="*/ 0 60000 65536"/>
                    <a:gd name="T12" fmla="*/ 0 w 1032"/>
                    <a:gd name="T13" fmla="*/ 0 h 880"/>
                    <a:gd name="T14" fmla="*/ 1032 w 1032"/>
                    <a:gd name="T15" fmla="*/ 880 h 880"/>
                  </a:gdLst>
                  <a:ahLst/>
                  <a:cxnLst>
                    <a:cxn ang="T8">
                      <a:pos x="T0" y="T1"/>
                    </a:cxn>
                    <a:cxn ang="T9">
                      <a:pos x="T2" y="T3"/>
                    </a:cxn>
                    <a:cxn ang="T10">
                      <a:pos x="T4" y="T5"/>
                    </a:cxn>
                    <a:cxn ang="T11">
                      <a:pos x="T6" y="T7"/>
                    </a:cxn>
                  </a:cxnLst>
                  <a:rect l="T12" t="T13" r="T14" b="T15"/>
                  <a:pathLst>
                    <a:path w="1032" h="880">
                      <a:moveTo>
                        <a:pt x="1032" y="880"/>
                      </a:moveTo>
                      <a:lnTo>
                        <a:pt x="1032" y="136"/>
                      </a:lnTo>
                      <a:lnTo>
                        <a:pt x="464" y="0"/>
                      </a:lnTo>
                      <a:lnTo>
                        <a:pt x="0" y="26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39" name="Freeform 246"/>
                <p:cNvSpPr>
                  <a:spLocks/>
                </p:cNvSpPr>
                <p:nvPr/>
              </p:nvSpPr>
              <p:spPr bwMode="auto">
                <a:xfrm>
                  <a:off x="1234" y="1346"/>
                  <a:ext cx="1032" cy="264"/>
                </a:xfrm>
                <a:custGeom>
                  <a:avLst/>
                  <a:gdLst>
                    <a:gd name="T0" fmla="*/ 0 w 1032"/>
                    <a:gd name="T1" fmla="*/ 128 h 264"/>
                    <a:gd name="T2" fmla="*/ 568 w 1032"/>
                    <a:gd name="T3" fmla="*/ 264 h 264"/>
                    <a:gd name="T4" fmla="*/ 1032 w 1032"/>
                    <a:gd name="T5" fmla="*/ 0 h 264"/>
                    <a:gd name="T6" fmla="*/ 0 60000 65536"/>
                    <a:gd name="T7" fmla="*/ 0 60000 65536"/>
                    <a:gd name="T8" fmla="*/ 0 60000 65536"/>
                    <a:gd name="T9" fmla="*/ 0 w 1032"/>
                    <a:gd name="T10" fmla="*/ 0 h 264"/>
                    <a:gd name="T11" fmla="*/ 1032 w 1032"/>
                    <a:gd name="T12" fmla="*/ 264 h 264"/>
                  </a:gdLst>
                  <a:ahLst/>
                  <a:cxnLst>
                    <a:cxn ang="T6">
                      <a:pos x="T0" y="T1"/>
                    </a:cxn>
                    <a:cxn ang="T7">
                      <a:pos x="T2" y="T3"/>
                    </a:cxn>
                    <a:cxn ang="T8">
                      <a:pos x="T4" y="T5"/>
                    </a:cxn>
                  </a:cxnLst>
                  <a:rect l="T9" t="T10" r="T11" b="T12"/>
                  <a:pathLst>
                    <a:path w="1032" h="264">
                      <a:moveTo>
                        <a:pt x="0" y="128"/>
                      </a:moveTo>
                      <a:lnTo>
                        <a:pt x="568" y="264"/>
                      </a:lnTo>
                      <a:lnTo>
                        <a:pt x="103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40" name="Line 247"/>
                <p:cNvSpPr>
                  <a:spLocks noChangeShapeType="1"/>
                </p:cNvSpPr>
                <p:nvPr/>
              </p:nvSpPr>
              <p:spPr bwMode="auto">
                <a:xfrm flipV="1">
                  <a:off x="1802" y="1606"/>
                  <a:ext cx="1" cy="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1" name="Line 248"/>
                <p:cNvSpPr>
                  <a:spLocks noChangeShapeType="1"/>
                </p:cNvSpPr>
                <p:nvPr/>
              </p:nvSpPr>
              <p:spPr bwMode="auto">
                <a:xfrm>
                  <a:off x="1699" y="1208"/>
                  <a:ext cx="0" cy="73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42" name="Line 249"/>
                <p:cNvSpPr>
                  <a:spLocks noChangeShapeType="1"/>
                </p:cNvSpPr>
                <p:nvPr/>
              </p:nvSpPr>
              <p:spPr bwMode="auto">
                <a:xfrm flipV="1">
                  <a:off x="1229" y="1936"/>
                  <a:ext cx="475" cy="26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43" name="Line 250"/>
                <p:cNvSpPr>
                  <a:spLocks noChangeShapeType="1"/>
                </p:cNvSpPr>
                <p:nvPr/>
              </p:nvSpPr>
              <p:spPr bwMode="auto">
                <a:xfrm flipH="1" flipV="1">
                  <a:off x="1699" y="1933"/>
                  <a:ext cx="568" cy="14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89" name="Rectangle 12"/>
              <p:cNvSpPr>
                <a:spLocks noChangeArrowheads="1"/>
              </p:cNvSpPr>
              <p:nvPr/>
            </p:nvSpPr>
            <p:spPr bwMode="auto">
              <a:xfrm>
                <a:off x="3120" y="2598"/>
                <a:ext cx="927" cy="6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90" name="Rectangle 135"/>
              <p:cNvSpPr>
                <a:spLocks noChangeArrowheads="1"/>
              </p:cNvSpPr>
              <p:nvPr/>
            </p:nvSpPr>
            <p:spPr bwMode="auto">
              <a:xfrm>
                <a:off x="3182" y="1480"/>
                <a:ext cx="65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FF"/>
                    </a:solidFill>
                  </a:rPr>
                  <a:t>Area, </a:t>
                </a:r>
                <a:r>
                  <a:rPr lang="en-US" altLang="en-US" sz="2200" i="1">
                    <a:solidFill>
                      <a:srgbClr val="0099FF"/>
                    </a:solidFill>
                  </a:rPr>
                  <a:t>A</a:t>
                </a:r>
                <a:r>
                  <a:rPr lang="en-US" altLang="en-US" sz="2200" i="1" baseline="-25000">
                    <a:solidFill>
                      <a:srgbClr val="0099FF"/>
                    </a:solidFill>
                  </a:rPr>
                  <a:t>o</a:t>
                </a:r>
                <a:endParaRPr lang="en-US" altLang="en-US" i="1"/>
              </a:p>
            </p:txBody>
          </p:sp>
          <p:grpSp>
            <p:nvGrpSpPr>
              <p:cNvPr id="22591" name="Group 138"/>
              <p:cNvGrpSpPr>
                <a:grpSpLocks/>
              </p:cNvGrpSpPr>
              <p:nvPr/>
            </p:nvGrpSpPr>
            <p:grpSpPr bwMode="auto">
              <a:xfrm>
                <a:off x="4544" y="1008"/>
                <a:ext cx="112" cy="408"/>
                <a:chOff x="4560" y="1008"/>
                <a:chExt cx="112" cy="408"/>
              </a:xfrm>
            </p:grpSpPr>
            <p:sp>
              <p:nvSpPr>
                <p:cNvPr id="22634" name="Freeform 136"/>
                <p:cNvSpPr>
                  <a:spLocks/>
                </p:cNvSpPr>
                <p:nvPr/>
              </p:nvSpPr>
              <p:spPr bwMode="auto">
                <a:xfrm>
                  <a:off x="4560" y="1008"/>
                  <a:ext cx="112" cy="120"/>
                </a:xfrm>
                <a:custGeom>
                  <a:avLst/>
                  <a:gdLst>
                    <a:gd name="T0" fmla="*/ 56 w 112"/>
                    <a:gd name="T1" fmla="*/ 0 h 120"/>
                    <a:gd name="T2" fmla="*/ 112 w 112"/>
                    <a:gd name="T3" fmla="*/ 120 h 120"/>
                    <a:gd name="T4" fmla="*/ 56 w 112"/>
                    <a:gd name="T5" fmla="*/ 80 h 120"/>
                    <a:gd name="T6" fmla="*/ 0 w 112"/>
                    <a:gd name="T7" fmla="*/ 120 h 120"/>
                    <a:gd name="T8" fmla="*/ 56 w 112"/>
                    <a:gd name="T9" fmla="*/ 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0"/>
                      </a:moveTo>
                      <a:lnTo>
                        <a:pt x="112" y="120"/>
                      </a:lnTo>
                      <a:lnTo>
                        <a:pt x="56" y="80"/>
                      </a:lnTo>
                      <a:lnTo>
                        <a:pt x="0" y="120"/>
                      </a:lnTo>
                      <a:lnTo>
                        <a:pt x="5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35" name="Line 137"/>
                <p:cNvSpPr>
                  <a:spLocks noChangeShapeType="1"/>
                </p:cNvSpPr>
                <p:nvPr/>
              </p:nvSpPr>
              <p:spPr bwMode="auto">
                <a:xfrm>
                  <a:off x="4616" y="1088"/>
                  <a:ext cx="1" cy="328"/>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92" name="Group 205"/>
              <p:cNvGrpSpPr>
                <a:grpSpLocks/>
              </p:cNvGrpSpPr>
              <p:nvPr/>
            </p:nvGrpSpPr>
            <p:grpSpPr bwMode="auto">
              <a:xfrm>
                <a:off x="4688" y="2648"/>
                <a:ext cx="198" cy="317"/>
                <a:chOff x="4672" y="2648"/>
                <a:chExt cx="198" cy="317"/>
              </a:xfrm>
            </p:grpSpPr>
            <p:sp>
              <p:nvSpPr>
                <p:cNvPr id="22632" name="Rectangle 139"/>
                <p:cNvSpPr>
                  <a:spLocks noChangeArrowheads="1"/>
                </p:cNvSpPr>
                <p:nvPr/>
              </p:nvSpPr>
              <p:spPr bwMode="auto">
                <a:xfrm>
                  <a:off x="4672" y="264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F</a:t>
                  </a:r>
                  <a:endParaRPr lang="en-US" altLang="en-US" i="1"/>
                </a:p>
              </p:txBody>
            </p:sp>
            <p:sp>
              <p:nvSpPr>
                <p:cNvPr id="22633" name="Rectangle 140"/>
                <p:cNvSpPr>
                  <a:spLocks noChangeArrowheads="1"/>
                </p:cNvSpPr>
                <p:nvPr/>
              </p:nvSpPr>
              <p:spPr bwMode="auto">
                <a:xfrm>
                  <a:off x="4808" y="2696"/>
                  <a:ext cx="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t</a:t>
                  </a:r>
                  <a:endParaRPr lang="en-US" altLang="en-US" i="1"/>
                </a:p>
              </p:txBody>
            </p:sp>
          </p:grpSp>
          <p:sp>
            <p:nvSpPr>
              <p:cNvPr id="22593" name="Rectangle 141"/>
              <p:cNvSpPr>
                <a:spLocks noChangeArrowheads="1"/>
              </p:cNvSpPr>
              <p:nvPr/>
            </p:nvSpPr>
            <p:spPr bwMode="auto">
              <a:xfrm>
                <a:off x="4320" y="896"/>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F</a:t>
                </a:r>
                <a:endParaRPr lang="en-US" altLang="en-US" i="1"/>
              </a:p>
            </p:txBody>
          </p:sp>
          <p:sp>
            <p:nvSpPr>
              <p:cNvPr id="22594" name="Rectangle 142"/>
              <p:cNvSpPr>
                <a:spLocks noChangeArrowheads="1"/>
              </p:cNvSpPr>
              <p:nvPr/>
            </p:nvSpPr>
            <p:spPr bwMode="auto">
              <a:xfrm>
                <a:off x="4456" y="944"/>
                <a:ext cx="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t</a:t>
                </a:r>
                <a:endParaRPr lang="en-US" altLang="en-US" i="1"/>
              </a:p>
            </p:txBody>
          </p:sp>
          <p:grpSp>
            <p:nvGrpSpPr>
              <p:cNvPr id="22595" name="Group 145"/>
              <p:cNvGrpSpPr>
                <a:grpSpLocks/>
              </p:cNvGrpSpPr>
              <p:nvPr/>
            </p:nvGrpSpPr>
            <p:grpSpPr bwMode="auto">
              <a:xfrm>
                <a:off x="4616" y="1056"/>
                <a:ext cx="264" cy="368"/>
                <a:chOff x="4632" y="1056"/>
                <a:chExt cx="264" cy="368"/>
              </a:xfrm>
            </p:grpSpPr>
            <p:sp>
              <p:nvSpPr>
                <p:cNvPr id="22630" name="Freeform 143"/>
                <p:cNvSpPr>
                  <a:spLocks/>
                </p:cNvSpPr>
                <p:nvPr/>
              </p:nvSpPr>
              <p:spPr bwMode="auto">
                <a:xfrm>
                  <a:off x="4784" y="1056"/>
                  <a:ext cx="112" cy="128"/>
                </a:xfrm>
                <a:custGeom>
                  <a:avLst/>
                  <a:gdLst>
                    <a:gd name="T0" fmla="*/ 112 w 112"/>
                    <a:gd name="T1" fmla="*/ 0 h 128"/>
                    <a:gd name="T2" fmla="*/ 88 w 112"/>
                    <a:gd name="T3" fmla="*/ 128 h 128"/>
                    <a:gd name="T4" fmla="*/ 64 w 112"/>
                    <a:gd name="T5" fmla="*/ 64 h 128"/>
                    <a:gd name="T6" fmla="*/ 0 w 112"/>
                    <a:gd name="T7" fmla="*/ 64 h 128"/>
                    <a:gd name="T8" fmla="*/ 112 w 112"/>
                    <a:gd name="T9" fmla="*/ 0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112" y="0"/>
                      </a:moveTo>
                      <a:lnTo>
                        <a:pt x="88" y="128"/>
                      </a:lnTo>
                      <a:lnTo>
                        <a:pt x="64" y="64"/>
                      </a:lnTo>
                      <a:lnTo>
                        <a:pt x="0" y="64"/>
                      </a:lnTo>
                      <a:lnTo>
                        <a:pt x="112"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31" name="Line 144"/>
                <p:cNvSpPr>
                  <a:spLocks noChangeShapeType="1"/>
                </p:cNvSpPr>
                <p:nvPr/>
              </p:nvSpPr>
              <p:spPr bwMode="auto">
                <a:xfrm flipV="1">
                  <a:off x="4632" y="1120"/>
                  <a:ext cx="216" cy="304"/>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96" name="Group 148"/>
              <p:cNvGrpSpPr>
                <a:grpSpLocks/>
              </p:cNvGrpSpPr>
              <p:nvPr/>
            </p:nvGrpSpPr>
            <p:grpSpPr bwMode="auto">
              <a:xfrm>
                <a:off x="4608" y="1408"/>
                <a:ext cx="256" cy="104"/>
                <a:chOff x="4624" y="1408"/>
                <a:chExt cx="256" cy="104"/>
              </a:xfrm>
            </p:grpSpPr>
            <p:sp>
              <p:nvSpPr>
                <p:cNvPr id="22628" name="Freeform 146"/>
                <p:cNvSpPr>
                  <a:spLocks/>
                </p:cNvSpPr>
                <p:nvPr/>
              </p:nvSpPr>
              <p:spPr bwMode="auto">
                <a:xfrm>
                  <a:off x="4752" y="1408"/>
                  <a:ext cx="128" cy="104"/>
                </a:xfrm>
                <a:custGeom>
                  <a:avLst/>
                  <a:gdLst>
                    <a:gd name="T0" fmla="*/ 128 w 128"/>
                    <a:gd name="T1" fmla="*/ 80 h 104"/>
                    <a:gd name="T2" fmla="*/ 0 w 128"/>
                    <a:gd name="T3" fmla="*/ 104 h 104"/>
                    <a:gd name="T4" fmla="*/ 48 w 128"/>
                    <a:gd name="T5" fmla="*/ 64 h 104"/>
                    <a:gd name="T6" fmla="*/ 24 w 128"/>
                    <a:gd name="T7" fmla="*/ 0 h 104"/>
                    <a:gd name="T8" fmla="*/ 128 w 128"/>
                    <a:gd name="T9" fmla="*/ 8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80"/>
                      </a:moveTo>
                      <a:lnTo>
                        <a:pt x="0" y="104"/>
                      </a:lnTo>
                      <a:lnTo>
                        <a:pt x="48" y="64"/>
                      </a:lnTo>
                      <a:lnTo>
                        <a:pt x="24" y="0"/>
                      </a:lnTo>
                      <a:lnTo>
                        <a:pt x="128" y="80"/>
                      </a:lnTo>
                      <a:close/>
                    </a:path>
                  </a:pathLst>
                </a:custGeom>
                <a:solidFill>
                  <a:srgbClr val="CC0000"/>
                </a:solidFill>
                <a:ln w="12700">
                  <a:solidFill>
                    <a:srgbClr val="CC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29" name="Line 147"/>
                <p:cNvSpPr>
                  <a:spLocks noChangeShapeType="1"/>
                </p:cNvSpPr>
                <p:nvPr/>
              </p:nvSpPr>
              <p:spPr bwMode="auto">
                <a:xfrm>
                  <a:off x="4624" y="1424"/>
                  <a:ext cx="176" cy="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97" name="Line 149"/>
              <p:cNvSpPr>
                <a:spLocks noChangeShapeType="1"/>
              </p:cNvSpPr>
              <p:nvPr/>
            </p:nvSpPr>
            <p:spPr bwMode="auto">
              <a:xfrm>
                <a:off x="4880" y="1064"/>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8" name="Line 150"/>
              <p:cNvSpPr>
                <a:spLocks noChangeShapeType="1"/>
              </p:cNvSpPr>
              <p:nvPr/>
            </p:nvSpPr>
            <p:spPr bwMode="auto">
              <a:xfrm>
                <a:off x="4880" y="1304"/>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9" name="Line 151"/>
              <p:cNvSpPr>
                <a:spLocks noChangeShapeType="1"/>
              </p:cNvSpPr>
              <p:nvPr/>
            </p:nvSpPr>
            <p:spPr bwMode="auto">
              <a:xfrm>
                <a:off x="4616" y="1016"/>
                <a:ext cx="184"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0" name="Line 152"/>
              <p:cNvSpPr>
                <a:spLocks noChangeShapeType="1"/>
              </p:cNvSpPr>
              <p:nvPr/>
            </p:nvSpPr>
            <p:spPr bwMode="auto">
              <a:xfrm>
                <a:off x="4848" y="1072"/>
                <a:ext cx="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1" name="Rectangle 153"/>
              <p:cNvSpPr>
                <a:spLocks noChangeArrowheads="1"/>
              </p:cNvSpPr>
              <p:nvPr/>
            </p:nvSpPr>
            <p:spPr bwMode="auto">
              <a:xfrm>
                <a:off x="4816" y="1480"/>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DD0000"/>
                    </a:solidFill>
                  </a:rPr>
                  <a:t>F</a:t>
                </a:r>
                <a:endParaRPr lang="en-US" altLang="en-US" i="1"/>
              </a:p>
            </p:txBody>
          </p:sp>
          <p:sp>
            <p:nvSpPr>
              <p:cNvPr id="22602" name="Rectangle 154"/>
              <p:cNvSpPr>
                <a:spLocks noChangeArrowheads="1"/>
              </p:cNvSpPr>
              <p:nvPr/>
            </p:nvSpPr>
            <p:spPr bwMode="auto">
              <a:xfrm>
                <a:off x="4952" y="1528"/>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DD0000"/>
                    </a:solidFill>
                  </a:rPr>
                  <a:t>s</a:t>
                </a:r>
                <a:endParaRPr lang="en-US" altLang="en-US" i="1"/>
              </a:p>
            </p:txBody>
          </p:sp>
          <p:grpSp>
            <p:nvGrpSpPr>
              <p:cNvPr id="22603" name="Group 157"/>
              <p:cNvGrpSpPr>
                <a:grpSpLocks/>
              </p:cNvGrpSpPr>
              <p:nvPr/>
            </p:nvGrpSpPr>
            <p:grpSpPr bwMode="auto">
              <a:xfrm>
                <a:off x="4552" y="2440"/>
                <a:ext cx="112" cy="408"/>
                <a:chOff x="4528" y="2440"/>
                <a:chExt cx="112" cy="408"/>
              </a:xfrm>
            </p:grpSpPr>
            <p:sp>
              <p:nvSpPr>
                <p:cNvPr id="22626" name="Freeform 155"/>
                <p:cNvSpPr>
                  <a:spLocks/>
                </p:cNvSpPr>
                <p:nvPr/>
              </p:nvSpPr>
              <p:spPr bwMode="auto">
                <a:xfrm>
                  <a:off x="4528" y="2728"/>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27" name="Line 156"/>
                <p:cNvSpPr>
                  <a:spLocks noChangeShapeType="1"/>
                </p:cNvSpPr>
                <p:nvPr/>
              </p:nvSpPr>
              <p:spPr bwMode="auto">
                <a:xfrm>
                  <a:off x="4584" y="2440"/>
                  <a:ext cx="1" cy="328"/>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04" name="Group 160"/>
              <p:cNvGrpSpPr>
                <a:grpSpLocks/>
              </p:cNvGrpSpPr>
              <p:nvPr/>
            </p:nvGrpSpPr>
            <p:grpSpPr bwMode="auto">
              <a:xfrm>
                <a:off x="4336" y="2432"/>
                <a:ext cx="264" cy="368"/>
                <a:chOff x="4312" y="2432"/>
                <a:chExt cx="264" cy="368"/>
              </a:xfrm>
            </p:grpSpPr>
            <p:sp>
              <p:nvSpPr>
                <p:cNvPr id="22624" name="Freeform 158"/>
                <p:cNvSpPr>
                  <a:spLocks/>
                </p:cNvSpPr>
                <p:nvPr/>
              </p:nvSpPr>
              <p:spPr bwMode="auto">
                <a:xfrm>
                  <a:off x="4312" y="2672"/>
                  <a:ext cx="112" cy="128"/>
                </a:xfrm>
                <a:custGeom>
                  <a:avLst/>
                  <a:gdLst>
                    <a:gd name="T0" fmla="*/ 0 w 112"/>
                    <a:gd name="T1" fmla="*/ 128 h 128"/>
                    <a:gd name="T2" fmla="*/ 24 w 112"/>
                    <a:gd name="T3" fmla="*/ 0 h 128"/>
                    <a:gd name="T4" fmla="*/ 48 w 112"/>
                    <a:gd name="T5" fmla="*/ 64 h 128"/>
                    <a:gd name="T6" fmla="*/ 112 w 112"/>
                    <a:gd name="T7" fmla="*/ 64 h 128"/>
                    <a:gd name="T8" fmla="*/ 0 w 112"/>
                    <a:gd name="T9" fmla="*/ 128 h 128"/>
                    <a:gd name="T10" fmla="*/ 0 60000 65536"/>
                    <a:gd name="T11" fmla="*/ 0 60000 65536"/>
                    <a:gd name="T12" fmla="*/ 0 60000 65536"/>
                    <a:gd name="T13" fmla="*/ 0 60000 65536"/>
                    <a:gd name="T14" fmla="*/ 0 60000 65536"/>
                    <a:gd name="T15" fmla="*/ 0 w 112"/>
                    <a:gd name="T16" fmla="*/ 0 h 128"/>
                    <a:gd name="T17" fmla="*/ 112 w 112"/>
                    <a:gd name="T18" fmla="*/ 128 h 128"/>
                  </a:gdLst>
                  <a:ahLst/>
                  <a:cxnLst>
                    <a:cxn ang="T10">
                      <a:pos x="T0" y="T1"/>
                    </a:cxn>
                    <a:cxn ang="T11">
                      <a:pos x="T2" y="T3"/>
                    </a:cxn>
                    <a:cxn ang="T12">
                      <a:pos x="T4" y="T5"/>
                    </a:cxn>
                    <a:cxn ang="T13">
                      <a:pos x="T6" y="T7"/>
                    </a:cxn>
                    <a:cxn ang="T14">
                      <a:pos x="T8" y="T9"/>
                    </a:cxn>
                  </a:cxnLst>
                  <a:rect l="T15" t="T16" r="T17" b="T18"/>
                  <a:pathLst>
                    <a:path w="112" h="128">
                      <a:moveTo>
                        <a:pt x="0" y="128"/>
                      </a:moveTo>
                      <a:lnTo>
                        <a:pt x="24" y="0"/>
                      </a:lnTo>
                      <a:lnTo>
                        <a:pt x="48" y="64"/>
                      </a:lnTo>
                      <a:lnTo>
                        <a:pt x="112" y="64"/>
                      </a:lnTo>
                      <a:lnTo>
                        <a:pt x="0" y="12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25" name="Line 159"/>
                <p:cNvSpPr>
                  <a:spLocks noChangeShapeType="1"/>
                </p:cNvSpPr>
                <p:nvPr/>
              </p:nvSpPr>
              <p:spPr bwMode="auto">
                <a:xfrm flipV="1">
                  <a:off x="4360" y="2432"/>
                  <a:ext cx="216" cy="304"/>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05" name="Group 163"/>
              <p:cNvGrpSpPr>
                <a:grpSpLocks/>
              </p:cNvGrpSpPr>
              <p:nvPr/>
            </p:nvGrpSpPr>
            <p:grpSpPr bwMode="auto">
              <a:xfrm>
                <a:off x="4336" y="2352"/>
                <a:ext cx="256" cy="104"/>
                <a:chOff x="4312" y="2352"/>
                <a:chExt cx="256" cy="104"/>
              </a:xfrm>
            </p:grpSpPr>
            <p:sp>
              <p:nvSpPr>
                <p:cNvPr id="22622" name="Freeform 161"/>
                <p:cNvSpPr>
                  <a:spLocks/>
                </p:cNvSpPr>
                <p:nvPr/>
              </p:nvSpPr>
              <p:spPr bwMode="auto">
                <a:xfrm>
                  <a:off x="4312" y="2352"/>
                  <a:ext cx="128" cy="104"/>
                </a:xfrm>
                <a:custGeom>
                  <a:avLst/>
                  <a:gdLst>
                    <a:gd name="T0" fmla="*/ 0 w 128"/>
                    <a:gd name="T1" fmla="*/ 24 h 104"/>
                    <a:gd name="T2" fmla="*/ 128 w 128"/>
                    <a:gd name="T3" fmla="*/ 0 h 104"/>
                    <a:gd name="T4" fmla="*/ 80 w 128"/>
                    <a:gd name="T5" fmla="*/ 40 h 104"/>
                    <a:gd name="T6" fmla="*/ 104 w 128"/>
                    <a:gd name="T7" fmla="*/ 104 h 104"/>
                    <a:gd name="T8" fmla="*/ 0 w 128"/>
                    <a:gd name="T9" fmla="*/ 24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0" y="24"/>
                      </a:moveTo>
                      <a:lnTo>
                        <a:pt x="128" y="0"/>
                      </a:lnTo>
                      <a:lnTo>
                        <a:pt x="80" y="40"/>
                      </a:lnTo>
                      <a:lnTo>
                        <a:pt x="104" y="104"/>
                      </a:lnTo>
                      <a:lnTo>
                        <a:pt x="0" y="24"/>
                      </a:lnTo>
                      <a:close/>
                    </a:path>
                  </a:pathLst>
                </a:custGeom>
                <a:solidFill>
                  <a:srgbClr val="CC0000"/>
                </a:solidFill>
                <a:ln w="12700">
                  <a:solidFill>
                    <a:srgbClr val="CC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23" name="Line 162"/>
                <p:cNvSpPr>
                  <a:spLocks noChangeShapeType="1"/>
                </p:cNvSpPr>
                <p:nvPr/>
              </p:nvSpPr>
              <p:spPr bwMode="auto">
                <a:xfrm>
                  <a:off x="4392" y="2392"/>
                  <a:ext cx="176" cy="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06" name="Rectangle 164"/>
              <p:cNvSpPr>
                <a:spLocks noChangeArrowheads="1"/>
              </p:cNvSpPr>
              <p:nvPr/>
            </p:nvSpPr>
            <p:spPr bwMode="auto">
              <a:xfrm>
                <a:off x="4888" y="92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sp>
            <p:nvSpPr>
              <p:cNvPr id="22607" name="Rectangle 165"/>
              <p:cNvSpPr>
                <a:spLocks noChangeArrowheads="1"/>
              </p:cNvSpPr>
              <p:nvPr/>
            </p:nvSpPr>
            <p:spPr bwMode="auto">
              <a:xfrm>
                <a:off x="4200" y="2752"/>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F</a:t>
                </a:r>
                <a:endParaRPr lang="en-US" altLang="en-US" i="1"/>
              </a:p>
            </p:txBody>
          </p:sp>
          <p:sp>
            <p:nvSpPr>
              <p:cNvPr id="22608" name="Rectangle 166"/>
              <p:cNvSpPr>
                <a:spLocks noChangeArrowheads="1"/>
              </p:cNvSpPr>
              <p:nvPr/>
            </p:nvSpPr>
            <p:spPr bwMode="auto">
              <a:xfrm>
                <a:off x="4128" y="2280"/>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DD0000"/>
                    </a:solidFill>
                  </a:rPr>
                  <a:t>F</a:t>
                </a:r>
                <a:endParaRPr lang="en-US" altLang="en-US" i="1"/>
              </a:p>
            </p:txBody>
          </p:sp>
          <p:sp>
            <p:nvSpPr>
              <p:cNvPr id="22609" name="Rectangle 167"/>
              <p:cNvSpPr>
                <a:spLocks noChangeArrowheads="1"/>
              </p:cNvSpPr>
              <p:nvPr/>
            </p:nvSpPr>
            <p:spPr bwMode="auto">
              <a:xfrm>
                <a:off x="4264" y="2328"/>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DD0000"/>
                    </a:solidFill>
                  </a:rPr>
                  <a:t>s</a:t>
                </a:r>
                <a:endParaRPr lang="en-US" altLang="en-US" i="1"/>
              </a:p>
            </p:txBody>
          </p:sp>
          <p:grpSp>
            <p:nvGrpSpPr>
              <p:cNvPr id="22610" name="Group 170"/>
              <p:cNvGrpSpPr>
                <a:grpSpLocks/>
              </p:cNvGrpSpPr>
              <p:nvPr/>
            </p:nvGrpSpPr>
            <p:grpSpPr bwMode="auto">
              <a:xfrm>
                <a:off x="3840" y="1632"/>
                <a:ext cx="656" cy="208"/>
                <a:chOff x="3840" y="1632"/>
                <a:chExt cx="656" cy="208"/>
              </a:xfrm>
            </p:grpSpPr>
            <p:sp>
              <p:nvSpPr>
                <p:cNvPr id="22620" name="Freeform 168"/>
                <p:cNvSpPr>
                  <a:spLocks/>
                </p:cNvSpPr>
                <p:nvPr/>
              </p:nvSpPr>
              <p:spPr bwMode="auto">
                <a:xfrm>
                  <a:off x="4400" y="1760"/>
                  <a:ext cx="96" cy="80"/>
                </a:xfrm>
                <a:custGeom>
                  <a:avLst/>
                  <a:gdLst>
                    <a:gd name="T0" fmla="*/ 96 w 96"/>
                    <a:gd name="T1" fmla="*/ 64 h 80"/>
                    <a:gd name="T2" fmla="*/ 0 w 96"/>
                    <a:gd name="T3" fmla="*/ 80 h 80"/>
                    <a:gd name="T4" fmla="*/ 40 w 96"/>
                    <a:gd name="T5" fmla="*/ 48 h 80"/>
                    <a:gd name="T6" fmla="*/ 24 w 96"/>
                    <a:gd name="T7" fmla="*/ 0 h 80"/>
                    <a:gd name="T8" fmla="*/ 96 w 96"/>
                    <a:gd name="T9" fmla="*/ 64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96" y="64"/>
                      </a:moveTo>
                      <a:lnTo>
                        <a:pt x="0" y="80"/>
                      </a:lnTo>
                      <a:lnTo>
                        <a:pt x="40" y="48"/>
                      </a:lnTo>
                      <a:lnTo>
                        <a:pt x="24" y="0"/>
                      </a:lnTo>
                      <a:lnTo>
                        <a:pt x="96" y="64"/>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621" name="Line 169"/>
                <p:cNvSpPr>
                  <a:spLocks noChangeShapeType="1"/>
                </p:cNvSpPr>
                <p:nvPr/>
              </p:nvSpPr>
              <p:spPr bwMode="auto">
                <a:xfrm>
                  <a:off x="3840" y="1632"/>
                  <a:ext cx="600" cy="1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611" name="Group 173"/>
              <p:cNvGrpSpPr>
                <a:grpSpLocks noChangeAspect="1"/>
              </p:cNvGrpSpPr>
              <p:nvPr/>
            </p:nvGrpSpPr>
            <p:grpSpPr bwMode="auto">
              <a:xfrm>
                <a:off x="3216" y="2640"/>
                <a:ext cx="696" cy="648"/>
                <a:chOff x="3216" y="2640"/>
                <a:chExt cx="696" cy="648"/>
              </a:xfrm>
            </p:grpSpPr>
            <p:sp>
              <p:nvSpPr>
                <p:cNvPr id="22612" name="AutoShape 172"/>
                <p:cNvSpPr>
                  <a:spLocks noChangeAspect="1" noChangeArrowheads="1" noTextEdit="1"/>
                </p:cNvSpPr>
                <p:nvPr/>
              </p:nvSpPr>
              <p:spPr bwMode="auto">
                <a:xfrm>
                  <a:off x="3216" y="2640"/>
                  <a:ext cx="696"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13" name="Rectangle 174"/>
                <p:cNvSpPr>
                  <a:spLocks noChangeArrowheads="1"/>
                </p:cNvSpPr>
                <p:nvPr/>
              </p:nvSpPr>
              <p:spPr bwMode="auto">
                <a:xfrm>
                  <a:off x="3224" y="276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t</a:t>
                  </a:r>
                  <a:endParaRPr lang="en-US" altLang="en-US">
                    <a:latin typeface="Symbol" charset="2"/>
                  </a:endParaRPr>
                </a:p>
              </p:txBody>
            </p:sp>
            <p:sp>
              <p:nvSpPr>
                <p:cNvPr id="22614" name="Rectangle 175"/>
                <p:cNvSpPr>
                  <a:spLocks noChangeArrowheads="1"/>
                </p:cNvSpPr>
                <p:nvPr/>
              </p:nvSpPr>
              <p:spPr bwMode="auto">
                <a:xfrm>
                  <a:off x="3400" y="2760"/>
                  <a:ext cx="1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a:t>
                  </a:r>
                  <a:endParaRPr lang="en-US" altLang="en-US"/>
                </a:p>
              </p:txBody>
            </p:sp>
            <p:sp>
              <p:nvSpPr>
                <p:cNvPr id="22615" name="Rectangle 176"/>
                <p:cNvSpPr>
                  <a:spLocks noChangeArrowheads="1"/>
                </p:cNvSpPr>
                <p:nvPr/>
              </p:nvSpPr>
              <p:spPr bwMode="auto">
                <a:xfrm>
                  <a:off x="3632" y="264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DD0000"/>
                      </a:solidFill>
                    </a:rPr>
                    <a:t>F</a:t>
                  </a:r>
                  <a:endParaRPr lang="en-US" altLang="en-US" i="1"/>
                </a:p>
              </p:txBody>
            </p:sp>
            <p:sp>
              <p:nvSpPr>
                <p:cNvPr id="22616" name="Rectangle 177"/>
                <p:cNvSpPr>
                  <a:spLocks noChangeArrowheads="1"/>
                </p:cNvSpPr>
                <p:nvPr/>
              </p:nvSpPr>
              <p:spPr bwMode="auto">
                <a:xfrm>
                  <a:off x="3744" y="272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DD0000"/>
                      </a:solidFill>
                    </a:rPr>
                    <a:t>s</a:t>
                  </a:r>
                  <a:endParaRPr lang="en-US" altLang="en-US" i="1"/>
                </a:p>
              </p:txBody>
            </p:sp>
            <p:sp>
              <p:nvSpPr>
                <p:cNvPr id="22617" name="Rectangle 178"/>
                <p:cNvSpPr>
                  <a:spLocks noChangeArrowheads="1"/>
                </p:cNvSpPr>
                <p:nvPr/>
              </p:nvSpPr>
              <p:spPr bwMode="auto">
                <a:xfrm>
                  <a:off x="3592" y="2968"/>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99FF"/>
                      </a:solidFill>
                    </a:rPr>
                    <a:t>A</a:t>
                  </a:r>
                  <a:endParaRPr lang="en-US" altLang="en-US" i="1"/>
                </a:p>
              </p:txBody>
            </p:sp>
            <p:sp>
              <p:nvSpPr>
                <p:cNvPr id="22618" name="Rectangle 179"/>
                <p:cNvSpPr>
                  <a:spLocks noChangeArrowheads="1"/>
                </p:cNvSpPr>
                <p:nvPr/>
              </p:nvSpPr>
              <p:spPr bwMode="auto">
                <a:xfrm>
                  <a:off x="3760" y="3048"/>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99FF"/>
                      </a:solidFill>
                    </a:rPr>
                    <a:t>o</a:t>
                  </a:r>
                  <a:endParaRPr lang="en-US" altLang="en-US" i="1"/>
                </a:p>
              </p:txBody>
            </p:sp>
            <p:sp>
              <p:nvSpPr>
                <p:cNvPr id="22619" name="Line 180"/>
                <p:cNvSpPr>
                  <a:spLocks noChangeShapeType="1"/>
                </p:cNvSpPr>
                <p:nvPr/>
              </p:nvSpPr>
              <p:spPr bwMode="auto">
                <a:xfrm>
                  <a:off x="3584" y="2936"/>
                  <a:ext cx="2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2534" name="Group 255"/>
          <p:cNvGrpSpPr>
            <a:grpSpLocks/>
          </p:cNvGrpSpPr>
          <p:nvPr/>
        </p:nvGrpSpPr>
        <p:grpSpPr bwMode="auto">
          <a:xfrm>
            <a:off x="533400" y="1096963"/>
            <a:ext cx="3781425" cy="5102225"/>
            <a:chOff x="336" y="691"/>
            <a:chExt cx="2382" cy="3214"/>
          </a:xfrm>
        </p:grpSpPr>
        <p:sp>
          <p:nvSpPr>
            <p:cNvPr id="22535" name="Rectangle 3"/>
            <p:cNvSpPr>
              <a:spLocks noChangeArrowheads="1"/>
            </p:cNvSpPr>
            <p:nvPr/>
          </p:nvSpPr>
          <p:spPr bwMode="auto">
            <a:xfrm>
              <a:off x="336" y="691"/>
              <a:ext cx="16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t>•  </a:t>
              </a:r>
              <a:r>
                <a:rPr lang="en-US" altLang="en-US">
                  <a:solidFill>
                    <a:schemeClr val="accent2"/>
                  </a:solidFill>
                </a:rPr>
                <a:t>Tensile</a:t>
              </a:r>
              <a:r>
                <a:rPr lang="en-US" altLang="en-US"/>
                <a:t> stress, </a:t>
              </a:r>
              <a:r>
                <a:rPr lang="en-US" altLang="en-US">
                  <a:latin typeface="Symbol" charset="2"/>
                </a:rPr>
                <a:t>s</a:t>
              </a:r>
              <a:r>
                <a:rPr lang="en-US" altLang="en-US"/>
                <a:t>:</a:t>
              </a:r>
            </a:p>
          </p:txBody>
        </p:sp>
        <p:sp>
          <p:nvSpPr>
            <p:cNvPr id="22536" name="Rectangle 21"/>
            <p:cNvSpPr>
              <a:spLocks noChangeArrowheads="1"/>
            </p:cNvSpPr>
            <p:nvPr/>
          </p:nvSpPr>
          <p:spPr bwMode="auto">
            <a:xfrm>
              <a:off x="663" y="3486"/>
              <a:ext cx="10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FF"/>
                  </a:solidFill>
                </a:rPr>
                <a:t>original area </a:t>
              </a:r>
              <a:endParaRPr lang="en-US" altLang="en-US"/>
            </a:p>
          </p:txBody>
        </p:sp>
        <p:sp>
          <p:nvSpPr>
            <p:cNvPr id="22537" name="Rectangle 22"/>
            <p:cNvSpPr>
              <a:spLocks noChangeArrowheads="1"/>
            </p:cNvSpPr>
            <p:nvPr/>
          </p:nvSpPr>
          <p:spPr bwMode="auto">
            <a:xfrm>
              <a:off x="663" y="3694"/>
              <a:ext cx="111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FF"/>
                  </a:solidFill>
                </a:rPr>
                <a:t>before loading</a:t>
              </a:r>
              <a:endParaRPr lang="en-US" altLang="en-US"/>
            </a:p>
          </p:txBody>
        </p:sp>
        <p:grpSp>
          <p:nvGrpSpPr>
            <p:cNvPr id="22538" name="Group 25"/>
            <p:cNvGrpSpPr>
              <a:grpSpLocks/>
            </p:cNvGrpSpPr>
            <p:nvPr/>
          </p:nvGrpSpPr>
          <p:grpSpPr bwMode="auto">
            <a:xfrm>
              <a:off x="847" y="3358"/>
              <a:ext cx="192" cy="144"/>
              <a:chOff x="847" y="3358"/>
              <a:chExt cx="192" cy="144"/>
            </a:xfrm>
          </p:grpSpPr>
          <p:sp>
            <p:nvSpPr>
              <p:cNvPr id="22584" name="Freeform 23"/>
              <p:cNvSpPr>
                <a:spLocks/>
              </p:cNvSpPr>
              <p:nvPr/>
            </p:nvSpPr>
            <p:spPr bwMode="auto">
              <a:xfrm>
                <a:off x="943" y="3358"/>
                <a:ext cx="96" cy="88"/>
              </a:xfrm>
              <a:custGeom>
                <a:avLst/>
                <a:gdLst>
                  <a:gd name="T0" fmla="*/ 96 w 96"/>
                  <a:gd name="T1" fmla="*/ 0 h 88"/>
                  <a:gd name="T2" fmla="*/ 48 w 96"/>
                  <a:gd name="T3" fmla="*/ 88 h 88"/>
                  <a:gd name="T4" fmla="*/ 48 w 96"/>
                  <a:gd name="T5" fmla="*/ 32 h 88"/>
                  <a:gd name="T6" fmla="*/ 0 w 96"/>
                  <a:gd name="T7" fmla="*/ 24 h 88"/>
                  <a:gd name="T8" fmla="*/ 96 w 96"/>
                  <a:gd name="T9" fmla="*/ 0 h 88"/>
                  <a:gd name="T10" fmla="*/ 0 60000 65536"/>
                  <a:gd name="T11" fmla="*/ 0 60000 65536"/>
                  <a:gd name="T12" fmla="*/ 0 60000 65536"/>
                  <a:gd name="T13" fmla="*/ 0 60000 65536"/>
                  <a:gd name="T14" fmla="*/ 0 60000 65536"/>
                  <a:gd name="T15" fmla="*/ 0 w 96"/>
                  <a:gd name="T16" fmla="*/ 0 h 88"/>
                  <a:gd name="T17" fmla="*/ 96 w 96"/>
                  <a:gd name="T18" fmla="*/ 88 h 88"/>
                </a:gdLst>
                <a:ahLst/>
                <a:cxnLst>
                  <a:cxn ang="T10">
                    <a:pos x="T0" y="T1"/>
                  </a:cxn>
                  <a:cxn ang="T11">
                    <a:pos x="T2" y="T3"/>
                  </a:cxn>
                  <a:cxn ang="T12">
                    <a:pos x="T4" y="T5"/>
                  </a:cxn>
                  <a:cxn ang="T13">
                    <a:pos x="T6" y="T7"/>
                  </a:cxn>
                  <a:cxn ang="T14">
                    <a:pos x="T8" y="T9"/>
                  </a:cxn>
                </a:cxnLst>
                <a:rect l="T15" t="T16" r="T17" b="T18"/>
                <a:pathLst>
                  <a:path w="96" h="88">
                    <a:moveTo>
                      <a:pt x="96" y="0"/>
                    </a:moveTo>
                    <a:lnTo>
                      <a:pt x="48" y="88"/>
                    </a:lnTo>
                    <a:lnTo>
                      <a:pt x="48" y="32"/>
                    </a:lnTo>
                    <a:lnTo>
                      <a:pt x="0" y="24"/>
                    </a:lnTo>
                    <a:lnTo>
                      <a:pt x="96"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85" name="Line 24"/>
              <p:cNvSpPr>
                <a:spLocks noChangeShapeType="1"/>
              </p:cNvSpPr>
              <p:nvPr/>
            </p:nvSpPr>
            <p:spPr bwMode="auto">
              <a:xfrm flipV="1">
                <a:off x="847" y="3390"/>
                <a:ext cx="144"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39" name="Group 203"/>
            <p:cNvGrpSpPr>
              <a:grpSpLocks/>
            </p:cNvGrpSpPr>
            <p:nvPr/>
          </p:nvGrpSpPr>
          <p:grpSpPr bwMode="auto">
            <a:xfrm>
              <a:off x="594" y="2782"/>
              <a:ext cx="2124" cy="686"/>
              <a:chOff x="594" y="2782"/>
              <a:chExt cx="2124" cy="686"/>
            </a:xfrm>
          </p:grpSpPr>
          <p:sp>
            <p:nvSpPr>
              <p:cNvPr id="22564" name="Rectangle 14"/>
              <p:cNvSpPr>
                <a:spLocks noChangeArrowheads="1"/>
              </p:cNvSpPr>
              <p:nvPr/>
            </p:nvSpPr>
            <p:spPr bwMode="auto">
              <a:xfrm>
                <a:off x="695" y="2966"/>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sp>
            <p:nvSpPr>
              <p:cNvPr id="22565" name="Rectangle 15"/>
              <p:cNvSpPr>
                <a:spLocks noChangeArrowheads="1"/>
              </p:cNvSpPr>
              <p:nvPr/>
            </p:nvSpPr>
            <p:spPr bwMode="auto">
              <a:xfrm>
                <a:off x="887" y="2966"/>
                <a:ext cx="1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rPr>
                  <a:t>=</a:t>
                </a:r>
                <a:endParaRPr lang="en-US" altLang="en-US"/>
              </a:p>
            </p:txBody>
          </p:sp>
          <p:sp>
            <p:nvSpPr>
              <p:cNvPr id="22566" name="Rectangle 16"/>
              <p:cNvSpPr>
                <a:spLocks noChangeArrowheads="1"/>
              </p:cNvSpPr>
              <p:nvPr/>
            </p:nvSpPr>
            <p:spPr bwMode="auto">
              <a:xfrm>
                <a:off x="1111" y="283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F</a:t>
                </a:r>
                <a:endParaRPr lang="en-US" altLang="en-US" i="1"/>
              </a:p>
            </p:txBody>
          </p:sp>
          <p:sp>
            <p:nvSpPr>
              <p:cNvPr id="22567" name="Rectangle 17"/>
              <p:cNvSpPr>
                <a:spLocks noChangeArrowheads="1"/>
              </p:cNvSpPr>
              <p:nvPr/>
            </p:nvSpPr>
            <p:spPr bwMode="auto">
              <a:xfrm>
                <a:off x="1223" y="2918"/>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8800"/>
                    </a:solidFill>
                  </a:rPr>
                  <a:t>t</a:t>
                </a:r>
                <a:endParaRPr lang="en-US" altLang="en-US" i="1"/>
              </a:p>
            </p:txBody>
          </p:sp>
          <p:sp>
            <p:nvSpPr>
              <p:cNvPr id="22568" name="Rectangle 18"/>
              <p:cNvSpPr>
                <a:spLocks noChangeArrowheads="1"/>
              </p:cNvSpPr>
              <p:nvPr/>
            </p:nvSpPr>
            <p:spPr bwMode="auto">
              <a:xfrm>
                <a:off x="1071" y="3158"/>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99FF"/>
                    </a:solidFill>
                  </a:rPr>
                  <a:t>A</a:t>
                </a:r>
                <a:endParaRPr lang="en-US" altLang="en-US" i="1"/>
              </a:p>
            </p:txBody>
          </p:sp>
          <p:sp>
            <p:nvSpPr>
              <p:cNvPr id="22569" name="Rectangle 19"/>
              <p:cNvSpPr>
                <a:spLocks noChangeArrowheads="1"/>
              </p:cNvSpPr>
              <p:nvPr/>
            </p:nvSpPr>
            <p:spPr bwMode="auto">
              <a:xfrm>
                <a:off x="1239" y="3238"/>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0099FF"/>
                    </a:solidFill>
                  </a:rPr>
                  <a:t>o</a:t>
                </a:r>
                <a:endParaRPr lang="en-US" altLang="en-US" i="1"/>
              </a:p>
            </p:txBody>
          </p:sp>
          <p:sp>
            <p:nvSpPr>
              <p:cNvPr id="22570" name="Rectangle 11"/>
              <p:cNvSpPr>
                <a:spLocks noChangeArrowheads="1"/>
              </p:cNvSpPr>
              <p:nvPr/>
            </p:nvSpPr>
            <p:spPr bwMode="auto">
              <a:xfrm>
                <a:off x="594" y="2782"/>
                <a:ext cx="2124" cy="6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71" name="Line 183"/>
              <p:cNvSpPr>
                <a:spLocks noChangeShapeType="1"/>
              </p:cNvSpPr>
              <p:nvPr/>
            </p:nvSpPr>
            <p:spPr bwMode="auto">
              <a:xfrm>
                <a:off x="1629" y="3130"/>
                <a:ext cx="2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184"/>
              <p:cNvSpPr>
                <a:spLocks noChangeShapeType="1"/>
              </p:cNvSpPr>
              <p:nvPr/>
            </p:nvSpPr>
            <p:spPr bwMode="auto">
              <a:xfrm>
                <a:off x="2322" y="3130"/>
                <a:ext cx="27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3" name="Rectangle 186"/>
              <p:cNvSpPr>
                <a:spLocks noChangeArrowheads="1"/>
              </p:cNvSpPr>
              <p:nvPr/>
            </p:nvSpPr>
            <p:spPr bwMode="auto">
              <a:xfrm>
                <a:off x="1793" y="314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
                    <a:solidFill>
                      <a:srgbClr val="000000"/>
                    </a:solidFill>
                  </a:rPr>
                  <a:t>2</a:t>
                </a:r>
                <a:endParaRPr lang="en-US" altLang="en-US"/>
              </a:p>
            </p:txBody>
          </p:sp>
          <p:sp>
            <p:nvSpPr>
              <p:cNvPr id="22574" name="Rectangle 187"/>
              <p:cNvSpPr>
                <a:spLocks noChangeArrowheads="1"/>
              </p:cNvSpPr>
              <p:nvPr/>
            </p:nvSpPr>
            <p:spPr bwMode="auto">
              <a:xfrm>
                <a:off x="1807" y="2997"/>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
                    <a:solidFill>
                      <a:srgbClr val="000000"/>
                    </a:solidFill>
                  </a:rPr>
                  <a:t>f</a:t>
                </a:r>
                <a:endParaRPr lang="en-US" altLang="en-US"/>
              </a:p>
            </p:txBody>
          </p:sp>
          <p:grpSp>
            <p:nvGrpSpPr>
              <p:cNvPr id="22575" name="Group 201"/>
              <p:cNvGrpSpPr>
                <a:grpSpLocks/>
              </p:cNvGrpSpPr>
              <p:nvPr/>
            </p:nvGrpSpPr>
            <p:grpSpPr bwMode="auto">
              <a:xfrm>
                <a:off x="2338" y="3140"/>
                <a:ext cx="246" cy="256"/>
                <a:chOff x="2326" y="3140"/>
                <a:chExt cx="246" cy="256"/>
              </a:xfrm>
            </p:grpSpPr>
            <p:sp>
              <p:nvSpPr>
                <p:cNvPr id="22582" name="Rectangle 185"/>
                <p:cNvSpPr>
                  <a:spLocks noChangeArrowheads="1"/>
                </p:cNvSpPr>
                <p:nvPr/>
              </p:nvSpPr>
              <p:spPr bwMode="auto">
                <a:xfrm>
                  <a:off x="2505" y="314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500">
                      <a:solidFill>
                        <a:srgbClr val="000000"/>
                      </a:solidFill>
                    </a:rPr>
                    <a:t>2</a:t>
                  </a:r>
                  <a:endParaRPr lang="en-US" altLang="en-US"/>
                </a:p>
              </p:txBody>
            </p:sp>
            <p:sp>
              <p:nvSpPr>
                <p:cNvPr id="22583" name="Rectangle 188"/>
                <p:cNvSpPr>
                  <a:spLocks noChangeArrowheads="1"/>
                </p:cNvSpPr>
                <p:nvPr/>
              </p:nvSpPr>
              <p:spPr bwMode="auto">
                <a:xfrm>
                  <a:off x="2326" y="3156"/>
                  <a:ext cx="1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m</a:t>
                  </a:r>
                  <a:endParaRPr lang="en-US" altLang="en-US"/>
                </a:p>
              </p:txBody>
            </p:sp>
          </p:grpSp>
          <p:sp>
            <p:nvSpPr>
              <p:cNvPr id="22576" name="Rectangle 189"/>
              <p:cNvSpPr>
                <a:spLocks noChangeArrowheads="1"/>
              </p:cNvSpPr>
              <p:nvPr/>
            </p:nvSpPr>
            <p:spPr bwMode="auto">
              <a:xfrm>
                <a:off x="2389" y="2874"/>
                <a:ext cx="1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N</a:t>
                </a:r>
                <a:endParaRPr lang="en-US" altLang="en-US"/>
              </a:p>
            </p:txBody>
          </p:sp>
          <p:sp>
            <p:nvSpPr>
              <p:cNvPr id="22577" name="Rectangle 191"/>
              <p:cNvSpPr>
                <a:spLocks noChangeArrowheads="1"/>
              </p:cNvSpPr>
              <p:nvPr/>
            </p:nvSpPr>
            <p:spPr bwMode="auto">
              <a:xfrm>
                <a:off x="2007" y="3000"/>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or</a:t>
                </a:r>
                <a:endParaRPr lang="en-US" altLang="en-US"/>
              </a:p>
            </p:txBody>
          </p:sp>
          <p:sp>
            <p:nvSpPr>
              <p:cNvPr id="22578" name="Rectangle 193"/>
              <p:cNvSpPr>
                <a:spLocks noChangeArrowheads="1"/>
              </p:cNvSpPr>
              <p:nvPr/>
            </p:nvSpPr>
            <p:spPr bwMode="auto">
              <a:xfrm>
                <a:off x="1630" y="3156"/>
                <a:ext cx="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in</a:t>
                </a:r>
                <a:endParaRPr lang="en-US" altLang="en-US"/>
              </a:p>
            </p:txBody>
          </p:sp>
          <p:sp>
            <p:nvSpPr>
              <p:cNvPr id="22579" name="Rectangle 194"/>
              <p:cNvSpPr>
                <a:spLocks noChangeArrowheads="1"/>
              </p:cNvSpPr>
              <p:nvPr/>
            </p:nvSpPr>
            <p:spPr bwMode="auto">
              <a:xfrm>
                <a:off x="1634" y="2874"/>
                <a:ext cx="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lb</a:t>
                </a:r>
                <a:endParaRPr lang="en-US" altLang="en-US"/>
              </a:p>
            </p:txBody>
          </p:sp>
          <p:sp>
            <p:nvSpPr>
              <p:cNvPr id="22580" name="Rectangle 196"/>
              <p:cNvSpPr>
                <a:spLocks noChangeArrowheads="1"/>
              </p:cNvSpPr>
              <p:nvPr/>
            </p:nvSpPr>
            <p:spPr bwMode="auto">
              <a:xfrm>
                <a:off x="1463" y="2980"/>
                <a:ext cx="1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500">
                    <a:solidFill>
                      <a:srgbClr val="000000"/>
                    </a:solidFill>
                  </a:rPr>
                  <a:t>=</a:t>
                </a:r>
                <a:endParaRPr lang="en-US" altLang="en-US"/>
              </a:p>
            </p:txBody>
          </p:sp>
          <p:sp>
            <p:nvSpPr>
              <p:cNvPr id="22581" name="Line 202"/>
              <p:cNvSpPr>
                <a:spLocks noChangeShapeType="1"/>
              </p:cNvSpPr>
              <p:nvPr/>
            </p:nvSpPr>
            <p:spPr bwMode="auto">
              <a:xfrm>
                <a:off x="1072" y="3130"/>
                <a:ext cx="2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40" name="Group 254"/>
            <p:cNvGrpSpPr>
              <a:grpSpLocks/>
            </p:cNvGrpSpPr>
            <p:nvPr/>
          </p:nvGrpSpPr>
          <p:grpSpPr bwMode="auto">
            <a:xfrm>
              <a:off x="368" y="896"/>
              <a:ext cx="1899" cy="1901"/>
              <a:chOff x="368" y="896"/>
              <a:chExt cx="1899" cy="1901"/>
            </a:xfrm>
          </p:grpSpPr>
          <p:sp>
            <p:nvSpPr>
              <p:cNvPr id="22541" name="Rectangle 73"/>
              <p:cNvSpPr>
                <a:spLocks noChangeArrowheads="1"/>
              </p:cNvSpPr>
              <p:nvPr/>
            </p:nvSpPr>
            <p:spPr bwMode="auto">
              <a:xfrm>
                <a:off x="368" y="1571"/>
                <a:ext cx="65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200">
                    <a:solidFill>
                      <a:srgbClr val="0099FF"/>
                    </a:solidFill>
                  </a:rPr>
                  <a:t>Area, </a:t>
                </a:r>
                <a:r>
                  <a:rPr lang="en-US" altLang="en-US" sz="2200" i="1">
                    <a:solidFill>
                      <a:srgbClr val="0099FF"/>
                    </a:solidFill>
                  </a:rPr>
                  <a:t>A</a:t>
                </a:r>
                <a:r>
                  <a:rPr lang="en-US" altLang="en-US" sz="2200" i="1" baseline="-25000">
                    <a:solidFill>
                      <a:srgbClr val="0099FF"/>
                    </a:solidFill>
                  </a:rPr>
                  <a:t>o</a:t>
                </a:r>
                <a:endParaRPr lang="en-US" altLang="en-US" i="1" baseline="-25000"/>
              </a:p>
            </p:txBody>
          </p:sp>
          <p:grpSp>
            <p:nvGrpSpPr>
              <p:cNvPr id="22542" name="Group 219"/>
              <p:cNvGrpSpPr>
                <a:grpSpLocks/>
              </p:cNvGrpSpPr>
              <p:nvPr/>
            </p:nvGrpSpPr>
            <p:grpSpPr bwMode="auto">
              <a:xfrm>
                <a:off x="1024" y="1712"/>
                <a:ext cx="568" cy="152"/>
                <a:chOff x="1024" y="1712"/>
                <a:chExt cx="568" cy="152"/>
              </a:xfrm>
            </p:grpSpPr>
            <p:sp>
              <p:nvSpPr>
                <p:cNvPr id="22562" name="Freeform 74"/>
                <p:cNvSpPr>
                  <a:spLocks/>
                </p:cNvSpPr>
                <p:nvPr/>
              </p:nvSpPr>
              <p:spPr bwMode="auto">
                <a:xfrm>
                  <a:off x="1496" y="1784"/>
                  <a:ext cx="96" cy="80"/>
                </a:xfrm>
                <a:custGeom>
                  <a:avLst/>
                  <a:gdLst>
                    <a:gd name="T0" fmla="*/ 96 w 96"/>
                    <a:gd name="T1" fmla="*/ 64 h 80"/>
                    <a:gd name="T2" fmla="*/ 0 w 96"/>
                    <a:gd name="T3" fmla="*/ 80 h 80"/>
                    <a:gd name="T4" fmla="*/ 40 w 96"/>
                    <a:gd name="T5" fmla="*/ 48 h 80"/>
                    <a:gd name="T6" fmla="*/ 24 w 96"/>
                    <a:gd name="T7" fmla="*/ 0 h 80"/>
                    <a:gd name="T8" fmla="*/ 96 w 96"/>
                    <a:gd name="T9" fmla="*/ 64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96" y="64"/>
                      </a:moveTo>
                      <a:lnTo>
                        <a:pt x="0" y="80"/>
                      </a:lnTo>
                      <a:lnTo>
                        <a:pt x="40" y="48"/>
                      </a:lnTo>
                      <a:lnTo>
                        <a:pt x="24" y="0"/>
                      </a:lnTo>
                      <a:lnTo>
                        <a:pt x="96" y="64"/>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63" name="Line 75"/>
                <p:cNvSpPr>
                  <a:spLocks noChangeShapeType="1"/>
                </p:cNvSpPr>
                <p:nvPr/>
              </p:nvSpPr>
              <p:spPr bwMode="auto">
                <a:xfrm>
                  <a:off x="1024" y="1712"/>
                  <a:ext cx="512"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43" name="Group 220"/>
              <p:cNvGrpSpPr>
                <a:grpSpLocks/>
              </p:cNvGrpSpPr>
              <p:nvPr/>
            </p:nvGrpSpPr>
            <p:grpSpPr bwMode="auto">
              <a:xfrm>
                <a:off x="1688" y="1048"/>
                <a:ext cx="112" cy="280"/>
                <a:chOff x="1688" y="1048"/>
                <a:chExt cx="112" cy="280"/>
              </a:xfrm>
            </p:grpSpPr>
            <p:sp>
              <p:nvSpPr>
                <p:cNvPr id="22560" name="Freeform 77"/>
                <p:cNvSpPr>
                  <a:spLocks/>
                </p:cNvSpPr>
                <p:nvPr/>
              </p:nvSpPr>
              <p:spPr bwMode="auto">
                <a:xfrm>
                  <a:off x="1688" y="1048"/>
                  <a:ext cx="112" cy="120"/>
                </a:xfrm>
                <a:custGeom>
                  <a:avLst/>
                  <a:gdLst>
                    <a:gd name="T0" fmla="*/ 56 w 112"/>
                    <a:gd name="T1" fmla="*/ 0 h 120"/>
                    <a:gd name="T2" fmla="*/ 112 w 112"/>
                    <a:gd name="T3" fmla="*/ 120 h 120"/>
                    <a:gd name="T4" fmla="*/ 56 w 112"/>
                    <a:gd name="T5" fmla="*/ 80 h 120"/>
                    <a:gd name="T6" fmla="*/ 0 w 112"/>
                    <a:gd name="T7" fmla="*/ 120 h 120"/>
                    <a:gd name="T8" fmla="*/ 56 w 112"/>
                    <a:gd name="T9" fmla="*/ 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0"/>
                      </a:moveTo>
                      <a:lnTo>
                        <a:pt x="112" y="120"/>
                      </a:lnTo>
                      <a:lnTo>
                        <a:pt x="56" y="80"/>
                      </a:lnTo>
                      <a:lnTo>
                        <a:pt x="0" y="120"/>
                      </a:lnTo>
                      <a:lnTo>
                        <a:pt x="5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61" name="Line 78"/>
                <p:cNvSpPr>
                  <a:spLocks noChangeShapeType="1"/>
                </p:cNvSpPr>
                <p:nvPr/>
              </p:nvSpPr>
              <p:spPr bwMode="auto">
                <a:xfrm flipV="1">
                  <a:off x="1744" y="1128"/>
                  <a:ext cx="1" cy="200"/>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44" name="Group 222"/>
              <p:cNvGrpSpPr>
                <a:grpSpLocks/>
              </p:cNvGrpSpPr>
              <p:nvPr/>
            </p:nvGrpSpPr>
            <p:grpSpPr bwMode="auto">
              <a:xfrm>
                <a:off x="1688" y="2368"/>
                <a:ext cx="112" cy="280"/>
                <a:chOff x="1688" y="2368"/>
                <a:chExt cx="112" cy="280"/>
              </a:xfrm>
            </p:grpSpPr>
            <p:sp>
              <p:nvSpPr>
                <p:cNvPr id="22558" name="Freeform 80"/>
                <p:cNvSpPr>
                  <a:spLocks/>
                </p:cNvSpPr>
                <p:nvPr/>
              </p:nvSpPr>
              <p:spPr bwMode="auto">
                <a:xfrm>
                  <a:off x="1688" y="2528"/>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59" name="Line 81"/>
                <p:cNvSpPr>
                  <a:spLocks noChangeShapeType="1"/>
                </p:cNvSpPr>
                <p:nvPr/>
              </p:nvSpPr>
              <p:spPr bwMode="auto">
                <a:xfrm flipV="1">
                  <a:off x="1744" y="2368"/>
                  <a:ext cx="1" cy="200"/>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45" name="Rectangle 83"/>
              <p:cNvSpPr>
                <a:spLocks noChangeArrowheads="1"/>
              </p:cNvSpPr>
              <p:nvPr/>
            </p:nvSpPr>
            <p:spPr bwMode="auto">
              <a:xfrm>
                <a:off x="1848" y="2480"/>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F</a:t>
                </a:r>
                <a:endParaRPr lang="en-US" altLang="en-US" i="1"/>
              </a:p>
            </p:txBody>
          </p:sp>
          <p:sp>
            <p:nvSpPr>
              <p:cNvPr id="22546" name="Rectangle 84"/>
              <p:cNvSpPr>
                <a:spLocks noChangeArrowheads="1"/>
              </p:cNvSpPr>
              <p:nvPr/>
            </p:nvSpPr>
            <p:spPr bwMode="auto">
              <a:xfrm>
                <a:off x="1984" y="2528"/>
                <a:ext cx="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t</a:t>
                </a:r>
                <a:endParaRPr lang="en-US" altLang="en-US" i="1"/>
              </a:p>
            </p:txBody>
          </p:sp>
          <p:sp>
            <p:nvSpPr>
              <p:cNvPr id="22547" name="Rectangle 85"/>
              <p:cNvSpPr>
                <a:spLocks noChangeArrowheads="1"/>
              </p:cNvSpPr>
              <p:nvPr/>
            </p:nvSpPr>
            <p:spPr bwMode="auto">
              <a:xfrm>
                <a:off x="1848" y="896"/>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F</a:t>
                </a:r>
                <a:endParaRPr lang="en-US" altLang="en-US" i="1"/>
              </a:p>
            </p:txBody>
          </p:sp>
          <p:sp>
            <p:nvSpPr>
              <p:cNvPr id="22548" name="Rectangle 86"/>
              <p:cNvSpPr>
                <a:spLocks noChangeArrowheads="1"/>
              </p:cNvSpPr>
              <p:nvPr/>
            </p:nvSpPr>
            <p:spPr bwMode="auto">
              <a:xfrm>
                <a:off x="1984" y="944"/>
                <a:ext cx="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8800"/>
                    </a:solidFill>
                  </a:rPr>
                  <a:t>t</a:t>
                </a:r>
                <a:endParaRPr lang="en-US" altLang="en-US" i="1"/>
              </a:p>
            </p:txBody>
          </p:sp>
          <p:grpSp>
            <p:nvGrpSpPr>
              <p:cNvPr id="22549" name="Group 223"/>
              <p:cNvGrpSpPr>
                <a:grpSpLocks/>
              </p:cNvGrpSpPr>
              <p:nvPr/>
            </p:nvGrpSpPr>
            <p:grpSpPr bwMode="auto">
              <a:xfrm>
                <a:off x="1229" y="1208"/>
                <a:ext cx="1038" cy="1134"/>
                <a:chOff x="1229" y="1208"/>
                <a:chExt cx="1038" cy="1134"/>
              </a:xfrm>
            </p:grpSpPr>
            <p:sp>
              <p:nvSpPr>
                <p:cNvPr id="22550" name="Freeform 28"/>
                <p:cNvSpPr>
                  <a:spLocks/>
                </p:cNvSpPr>
                <p:nvPr/>
              </p:nvSpPr>
              <p:spPr bwMode="auto">
                <a:xfrm>
                  <a:off x="1234" y="1624"/>
                  <a:ext cx="1029" cy="400"/>
                </a:xfrm>
                <a:custGeom>
                  <a:avLst/>
                  <a:gdLst>
                    <a:gd name="T0" fmla="*/ 0 w 1024"/>
                    <a:gd name="T1" fmla="*/ 264 h 400"/>
                    <a:gd name="T2" fmla="*/ 600 w 1024"/>
                    <a:gd name="T3" fmla="*/ 400 h 400"/>
                    <a:gd name="T4" fmla="*/ 1064 w 1024"/>
                    <a:gd name="T5" fmla="*/ 136 h 400"/>
                    <a:gd name="T6" fmla="*/ 472 w 1024"/>
                    <a:gd name="T7" fmla="*/ 0 h 400"/>
                    <a:gd name="T8" fmla="*/ 0 w 1024"/>
                    <a:gd name="T9" fmla="*/ 264 h 400"/>
                    <a:gd name="T10" fmla="*/ 0 60000 65536"/>
                    <a:gd name="T11" fmla="*/ 0 60000 65536"/>
                    <a:gd name="T12" fmla="*/ 0 60000 65536"/>
                    <a:gd name="T13" fmla="*/ 0 60000 65536"/>
                    <a:gd name="T14" fmla="*/ 0 60000 65536"/>
                    <a:gd name="T15" fmla="*/ 0 w 1024"/>
                    <a:gd name="T16" fmla="*/ 0 h 400"/>
                    <a:gd name="T17" fmla="*/ 1024 w 1024"/>
                    <a:gd name="T18" fmla="*/ 400 h 400"/>
                  </a:gdLst>
                  <a:ahLst/>
                  <a:cxnLst>
                    <a:cxn ang="T10">
                      <a:pos x="T0" y="T1"/>
                    </a:cxn>
                    <a:cxn ang="T11">
                      <a:pos x="T2" y="T3"/>
                    </a:cxn>
                    <a:cxn ang="T12">
                      <a:pos x="T4" y="T5"/>
                    </a:cxn>
                    <a:cxn ang="T13">
                      <a:pos x="T6" y="T7"/>
                    </a:cxn>
                    <a:cxn ang="T14">
                      <a:pos x="T8" y="T9"/>
                    </a:cxn>
                  </a:cxnLst>
                  <a:rect l="T15" t="T16" r="T17" b="T18"/>
                  <a:pathLst>
                    <a:path w="1024" h="400">
                      <a:moveTo>
                        <a:pt x="0" y="264"/>
                      </a:moveTo>
                      <a:lnTo>
                        <a:pt x="576" y="400"/>
                      </a:lnTo>
                      <a:lnTo>
                        <a:pt x="1024" y="136"/>
                      </a:lnTo>
                      <a:lnTo>
                        <a:pt x="456" y="0"/>
                      </a:lnTo>
                      <a:lnTo>
                        <a:pt x="0" y="264"/>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51" name="Freeform 29"/>
                <p:cNvSpPr>
                  <a:spLocks/>
                </p:cNvSpPr>
                <p:nvPr/>
              </p:nvSpPr>
              <p:spPr bwMode="auto">
                <a:xfrm>
                  <a:off x="1229" y="1470"/>
                  <a:ext cx="1032" cy="872"/>
                </a:xfrm>
                <a:custGeom>
                  <a:avLst/>
                  <a:gdLst>
                    <a:gd name="T0" fmla="*/ 0 w 1032"/>
                    <a:gd name="T1" fmla="*/ 0 h 872"/>
                    <a:gd name="T2" fmla="*/ 0 w 1032"/>
                    <a:gd name="T3" fmla="*/ 736 h 872"/>
                    <a:gd name="T4" fmla="*/ 576 w 1032"/>
                    <a:gd name="T5" fmla="*/ 872 h 872"/>
                    <a:gd name="T6" fmla="*/ 1032 w 1032"/>
                    <a:gd name="T7" fmla="*/ 608 h 872"/>
                    <a:gd name="T8" fmla="*/ 0 60000 65536"/>
                    <a:gd name="T9" fmla="*/ 0 60000 65536"/>
                    <a:gd name="T10" fmla="*/ 0 60000 65536"/>
                    <a:gd name="T11" fmla="*/ 0 60000 65536"/>
                    <a:gd name="T12" fmla="*/ 0 w 1032"/>
                    <a:gd name="T13" fmla="*/ 0 h 872"/>
                    <a:gd name="T14" fmla="*/ 1032 w 1032"/>
                    <a:gd name="T15" fmla="*/ 872 h 872"/>
                  </a:gdLst>
                  <a:ahLst/>
                  <a:cxnLst>
                    <a:cxn ang="T8">
                      <a:pos x="T0" y="T1"/>
                    </a:cxn>
                    <a:cxn ang="T9">
                      <a:pos x="T2" y="T3"/>
                    </a:cxn>
                    <a:cxn ang="T10">
                      <a:pos x="T4" y="T5"/>
                    </a:cxn>
                    <a:cxn ang="T11">
                      <a:pos x="T6" y="T7"/>
                    </a:cxn>
                  </a:cxnLst>
                  <a:rect l="T12" t="T13" r="T14" b="T15"/>
                  <a:pathLst>
                    <a:path w="1032" h="872">
                      <a:moveTo>
                        <a:pt x="0" y="0"/>
                      </a:moveTo>
                      <a:lnTo>
                        <a:pt x="0" y="736"/>
                      </a:lnTo>
                      <a:lnTo>
                        <a:pt x="576" y="872"/>
                      </a:lnTo>
                      <a:lnTo>
                        <a:pt x="1032" y="608"/>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52" name="Freeform 32"/>
                <p:cNvSpPr>
                  <a:spLocks/>
                </p:cNvSpPr>
                <p:nvPr/>
              </p:nvSpPr>
              <p:spPr bwMode="auto">
                <a:xfrm>
                  <a:off x="1232" y="1210"/>
                  <a:ext cx="1032" cy="869"/>
                </a:xfrm>
                <a:custGeom>
                  <a:avLst/>
                  <a:gdLst>
                    <a:gd name="T0" fmla="*/ 1032 w 1032"/>
                    <a:gd name="T1" fmla="*/ 796 h 880"/>
                    <a:gd name="T2" fmla="*/ 1032 w 1032"/>
                    <a:gd name="T3" fmla="*/ 120 h 880"/>
                    <a:gd name="T4" fmla="*/ 464 w 1032"/>
                    <a:gd name="T5" fmla="*/ 0 h 880"/>
                    <a:gd name="T6" fmla="*/ 0 w 1032"/>
                    <a:gd name="T7" fmla="*/ 240 h 880"/>
                    <a:gd name="T8" fmla="*/ 0 60000 65536"/>
                    <a:gd name="T9" fmla="*/ 0 60000 65536"/>
                    <a:gd name="T10" fmla="*/ 0 60000 65536"/>
                    <a:gd name="T11" fmla="*/ 0 60000 65536"/>
                    <a:gd name="T12" fmla="*/ 0 w 1032"/>
                    <a:gd name="T13" fmla="*/ 0 h 880"/>
                    <a:gd name="T14" fmla="*/ 1032 w 1032"/>
                    <a:gd name="T15" fmla="*/ 880 h 880"/>
                  </a:gdLst>
                  <a:ahLst/>
                  <a:cxnLst>
                    <a:cxn ang="T8">
                      <a:pos x="T0" y="T1"/>
                    </a:cxn>
                    <a:cxn ang="T9">
                      <a:pos x="T2" y="T3"/>
                    </a:cxn>
                    <a:cxn ang="T10">
                      <a:pos x="T4" y="T5"/>
                    </a:cxn>
                    <a:cxn ang="T11">
                      <a:pos x="T6" y="T7"/>
                    </a:cxn>
                  </a:cxnLst>
                  <a:rect l="T12" t="T13" r="T14" b="T15"/>
                  <a:pathLst>
                    <a:path w="1032" h="880">
                      <a:moveTo>
                        <a:pt x="1032" y="880"/>
                      </a:moveTo>
                      <a:lnTo>
                        <a:pt x="1032" y="136"/>
                      </a:lnTo>
                      <a:lnTo>
                        <a:pt x="464" y="0"/>
                      </a:lnTo>
                      <a:lnTo>
                        <a:pt x="0" y="26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53" name="Freeform 33"/>
                <p:cNvSpPr>
                  <a:spLocks/>
                </p:cNvSpPr>
                <p:nvPr/>
              </p:nvSpPr>
              <p:spPr bwMode="auto">
                <a:xfrm>
                  <a:off x="1234" y="1346"/>
                  <a:ext cx="1032" cy="264"/>
                </a:xfrm>
                <a:custGeom>
                  <a:avLst/>
                  <a:gdLst>
                    <a:gd name="T0" fmla="*/ 0 w 1032"/>
                    <a:gd name="T1" fmla="*/ 128 h 264"/>
                    <a:gd name="T2" fmla="*/ 568 w 1032"/>
                    <a:gd name="T3" fmla="*/ 264 h 264"/>
                    <a:gd name="T4" fmla="*/ 1032 w 1032"/>
                    <a:gd name="T5" fmla="*/ 0 h 264"/>
                    <a:gd name="T6" fmla="*/ 0 60000 65536"/>
                    <a:gd name="T7" fmla="*/ 0 60000 65536"/>
                    <a:gd name="T8" fmla="*/ 0 60000 65536"/>
                    <a:gd name="T9" fmla="*/ 0 w 1032"/>
                    <a:gd name="T10" fmla="*/ 0 h 264"/>
                    <a:gd name="T11" fmla="*/ 1032 w 1032"/>
                    <a:gd name="T12" fmla="*/ 264 h 264"/>
                  </a:gdLst>
                  <a:ahLst/>
                  <a:cxnLst>
                    <a:cxn ang="T6">
                      <a:pos x="T0" y="T1"/>
                    </a:cxn>
                    <a:cxn ang="T7">
                      <a:pos x="T2" y="T3"/>
                    </a:cxn>
                    <a:cxn ang="T8">
                      <a:pos x="T4" y="T5"/>
                    </a:cxn>
                  </a:cxnLst>
                  <a:rect l="T9" t="T10" r="T11" b="T12"/>
                  <a:pathLst>
                    <a:path w="1032" h="264">
                      <a:moveTo>
                        <a:pt x="0" y="128"/>
                      </a:moveTo>
                      <a:lnTo>
                        <a:pt x="568" y="264"/>
                      </a:lnTo>
                      <a:lnTo>
                        <a:pt x="103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54" name="Line 35"/>
                <p:cNvSpPr>
                  <a:spLocks noChangeShapeType="1"/>
                </p:cNvSpPr>
                <p:nvPr/>
              </p:nvSpPr>
              <p:spPr bwMode="auto">
                <a:xfrm flipV="1">
                  <a:off x="1802" y="1606"/>
                  <a:ext cx="1" cy="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5" name="Line 207"/>
                <p:cNvSpPr>
                  <a:spLocks noChangeShapeType="1"/>
                </p:cNvSpPr>
                <p:nvPr/>
              </p:nvSpPr>
              <p:spPr bwMode="auto">
                <a:xfrm>
                  <a:off x="1699" y="1208"/>
                  <a:ext cx="0" cy="73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208"/>
                <p:cNvSpPr>
                  <a:spLocks noChangeShapeType="1"/>
                </p:cNvSpPr>
                <p:nvPr/>
              </p:nvSpPr>
              <p:spPr bwMode="auto">
                <a:xfrm flipV="1">
                  <a:off x="1229" y="1936"/>
                  <a:ext cx="475" cy="26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209"/>
                <p:cNvSpPr>
                  <a:spLocks noChangeShapeType="1"/>
                </p:cNvSpPr>
                <p:nvPr/>
              </p:nvSpPr>
              <p:spPr bwMode="auto">
                <a:xfrm flipH="1" flipV="1">
                  <a:off x="1699" y="1933"/>
                  <a:ext cx="568" cy="14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FE674C0-E97C-4BDD-98F6-A472AD1AA967}" type="slidenum">
              <a:rPr lang="en-US" altLang="en-US" sz="1200"/>
              <a:pPr/>
              <a:t>5</a:t>
            </a:fld>
            <a:endParaRPr lang="en-US" altLang="en-US" sz="1200"/>
          </a:p>
        </p:txBody>
      </p:sp>
      <p:graphicFrame>
        <p:nvGraphicFramePr>
          <p:cNvPr id="24578" name="Object 184"/>
          <p:cNvGraphicFramePr>
            <a:graphicFrameLocks noChangeAspect="1"/>
          </p:cNvGraphicFramePr>
          <p:nvPr/>
        </p:nvGraphicFramePr>
        <p:xfrm>
          <a:off x="4514850" y="1085850"/>
          <a:ext cx="4232275" cy="2692400"/>
        </p:xfrm>
        <a:graphic>
          <a:graphicData uri="http://schemas.openxmlformats.org/presentationml/2006/ole">
            <mc:AlternateContent xmlns:mc="http://schemas.openxmlformats.org/markup-compatibility/2006">
              <mc:Choice xmlns:v="urn:schemas-microsoft-com:vml" Requires="v">
                <p:oleObj spid="_x0000_s24721" name="Image" r:id="rId5" imgW="4431746" imgH="2819048" progId="">
                  <p:embed/>
                </p:oleObj>
              </mc:Choice>
              <mc:Fallback>
                <p:oleObj name="Image" r:id="rId5" imgW="4431746" imgH="2819048" progId="">
                  <p:embed/>
                  <p:pic>
                    <p:nvPicPr>
                      <p:cNvPr id="0"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1085850"/>
                        <a:ext cx="4232275"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3"/>
          <p:cNvSpPr>
            <a:spLocks noChangeArrowheads="1"/>
          </p:cNvSpPr>
          <p:nvPr/>
        </p:nvSpPr>
        <p:spPr bwMode="auto">
          <a:xfrm>
            <a:off x="533400" y="1096963"/>
            <a:ext cx="3494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Simple</a:t>
            </a:r>
            <a:r>
              <a:rPr lang="en-US" altLang="en-US" b="1"/>
              <a:t> tension:  cable</a:t>
            </a:r>
          </a:p>
        </p:txBody>
      </p:sp>
      <p:pic>
        <p:nvPicPr>
          <p:cNvPr id="24581"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508500"/>
            <a:ext cx="1193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7"/>
          <p:cNvSpPr>
            <a:spLocks noGrp="1" noChangeArrowheads="1"/>
          </p:cNvSpPr>
          <p:nvPr>
            <p:ph type="title" idx="4294967295"/>
          </p:nvPr>
        </p:nvSpPr>
        <p:spPr/>
        <p:txBody>
          <a:bodyPr/>
          <a:lstStyle/>
          <a:p>
            <a:r>
              <a:rPr lang="en-US" altLang="en-US" smtClean="0">
                <a:ea typeface="ＭＳ Ｐゴシック" charset="-128"/>
              </a:rPr>
              <a:t>Common States of Stress</a:t>
            </a:r>
          </a:p>
        </p:txBody>
      </p:sp>
      <p:grpSp>
        <p:nvGrpSpPr>
          <p:cNvPr id="24584" name="Group 42"/>
          <p:cNvGrpSpPr>
            <a:grpSpLocks noChangeAspect="1"/>
          </p:cNvGrpSpPr>
          <p:nvPr/>
        </p:nvGrpSpPr>
        <p:grpSpPr bwMode="auto">
          <a:xfrm>
            <a:off x="596900" y="2743200"/>
            <a:ext cx="1358900" cy="1054100"/>
            <a:chOff x="384" y="1728"/>
            <a:chExt cx="856" cy="664"/>
          </a:xfrm>
        </p:grpSpPr>
        <p:sp>
          <p:nvSpPr>
            <p:cNvPr id="24700" name="AutoShape 41"/>
            <p:cNvSpPr>
              <a:spLocks noChangeAspect="1" noChangeArrowheads="1" noTextEdit="1"/>
            </p:cNvSpPr>
            <p:nvPr/>
          </p:nvSpPr>
          <p:spPr bwMode="auto">
            <a:xfrm>
              <a:off x="384" y="1728"/>
              <a:ext cx="85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701" name="Rectangle 43"/>
            <p:cNvSpPr>
              <a:spLocks noChangeArrowheads="1"/>
            </p:cNvSpPr>
            <p:nvPr/>
          </p:nvSpPr>
          <p:spPr bwMode="auto">
            <a:xfrm>
              <a:off x="392" y="1736"/>
              <a:ext cx="832" cy="60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702" name="Group 50"/>
            <p:cNvGrpSpPr>
              <a:grpSpLocks/>
            </p:cNvGrpSpPr>
            <p:nvPr/>
          </p:nvGrpSpPr>
          <p:grpSpPr bwMode="auto">
            <a:xfrm>
              <a:off x="472" y="1736"/>
              <a:ext cx="672" cy="638"/>
              <a:chOff x="472" y="1736"/>
              <a:chExt cx="672" cy="638"/>
            </a:xfrm>
          </p:grpSpPr>
          <p:sp>
            <p:nvSpPr>
              <p:cNvPr id="24703" name="Rectangle 44"/>
              <p:cNvSpPr>
                <a:spLocks noChangeArrowheads="1"/>
              </p:cNvSpPr>
              <p:nvPr/>
            </p:nvSpPr>
            <p:spPr bwMode="auto">
              <a:xfrm>
                <a:off x="1008" y="2144"/>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o</a:t>
                </a:r>
                <a:endParaRPr lang="en-US" altLang="en-US" i="1"/>
              </a:p>
            </p:txBody>
          </p:sp>
          <p:sp>
            <p:nvSpPr>
              <p:cNvPr id="24704" name="Rectangle 45"/>
              <p:cNvSpPr>
                <a:spLocks noChangeArrowheads="1"/>
              </p:cNvSpPr>
              <p:nvPr/>
            </p:nvSpPr>
            <p:spPr bwMode="auto">
              <a:xfrm>
                <a:off x="472" y="1872"/>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sp>
            <p:nvSpPr>
              <p:cNvPr id="24705" name="Rectangle 46"/>
              <p:cNvSpPr>
                <a:spLocks noChangeArrowheads="1"/>
              </p:cNvSpPr>
              <p:nvPr/>
            </p:nvSpPr>
            <p:spPr bwMode="auto">
              <a:xfrm>
                <a:off x="664" y="1864"/>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24706" name="Rectangle 47"/>
              <p:cNvSpPr>
                <a:spLocks noChangeArrowheads="1"/>
              </p:cNvSpPr>
              <p:nvPr/>
            </p:nvSpPr>
            <p:spPr bwMode="auto">
              <a:xfrm>
                <a:off x="888" y="1736"/>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4707" name="Rectangle 48"/>
              <p:cNvSpPr>
                <a:spLocks noChangeArrowheads="1"/>
              </p:cNvSpPr>
              <p:nvPr/>
            </p:nvSpPr>
            <p:spPr bwMode="auto">
              <a:xfrm>
                <a:off x="848" y="205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4708" name="Line 49"/>
              <p:cNvSpPr>
                <a:spLocks noChangeShapeType="1"/>
              </p:cNvSpPr>
              <p:nvPr/>
            </p:nvSpPr>
            <p:spPr bwMode="auto">
              <a:xfrm>
                <a:off x="848" y="2024"/>
                <a:ext cx="2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5" name="Group 120"/>
          <p:cNvGrpSpPr>
            <a:grpSpLocks noChangeAspect="1"/>
          </p:cNvGrpSpPr>
          <p:nvPr/>
        </p:nvGrpSpPr>
        <p:grpSpPr bwMode="auto">
          <a:xfrm>
            <a:off x="4800600" y="4953000"/>
            <a:ext cx="1397000" cy="1054100"/>
            <a:chOff x="3024" y="3120"/>
            <a:chExt cx="880" cy="664"/>
          </a:xfrm>
        </p:grpSpPr>
        <p:sp>
          <p:nvSpPr>
            <p:cNvPr id="24690" name="AutoShape 119"/>
            <p:cNvSpPr>
              <a:spLocks noChangeAspect="1" noChangeArrowheads="1" noTextEdit="1"/>
            </p:cNvSpPr>
            <p:nvPr/>
          </p:nvSpPr>
          <p:spPr bwMode="auto">
            <a:xfrm>
              <a:off x="3024" y="3120"/>
              <a:ext cx="880"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91" name="Rectangle 121"/>
            <p:cNvSpPr>
              <a:spLocks noChangeArrowheads="1"/>
            </p:cNvSpPr>
            <p:nvPr/>
          </p:nvSpPr>
          <p:spPr bwMode="auto">
            <a:xfrm>
              <a:off x="3032" y="3136"/>
              <a:ext cx="832" cy="60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92" name="Group 129"/>
            <p:cNvGrpSpPr>
              <a:grpSpLocks/>
            </p:cNvGrpSpPr>
            <p:nvPr/>
          </p:nvGrpSpPr>
          <p:grpSpPr bwMode="auto">
            <a:xfrm>
              <a:off x="3112" y="3128"/>
              <a:ext cx="672" cy="646"/>
              <a:chOff x="3112" y="3128"/>
              <a:chExt cx="672" cy="646"/>
            </a:xfrm>
          </p:grpSpPr>
          <p:sp>
            <p:nvSpPr>
              <p:cNvPr id="24693" name="Rectangle 122"/>
              <p:cNvSpPr>
                <a:spLocks noChangeArrowheads="1"/>
              </p:cNvSpPr>
              <p:nvPr/>
            </p:nvSpPr>
            <p:spPr bwMode="auto">
              <a:xfrm>
                <a:off x="3648" y="3544"/>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o</a:t>
                </a:r>
                <a:endParaRPr lang="en-US" altLang="en-US" i="1"/>
              </a:p>
            </p:txBody>
          </p:sp>
          <p:sp>
            <p:nvSpPr>
              <p:cNvPr id="24694" name="Rectangle 123"/>
              <p:cNvSpPr>
                <a:spLocks noChangeArrowheads="1"/>
              </p:cNvSpPr>
              <p:nvPr/>
            </p:nvSpPr>
            <p:spPr bwMode="auto">
              <a:xfrm>
                <a:off x="3112" y="328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t</a:t>
                </a:r>
                <a:endParaRPr lang="en-US" altLang="en-US">
                  <a:latin typeface="Times" charset="0"/>
                </a:endParaRPr>
              </a:p>
            </p:txBody>
          </p:sp>
          <p:sp>
            <p:nvSpPr>
              <p:cNvPr id="24695" name="Rectangle 124"/>
              <p:cNvSpPr>
                <a:spLocks noChangeArrowheads="1"/>
              </p:cNvSpPr>
              <p:nvPr/>
            </p:nvSpPr>
            <p:spPr bwMode="auto">
              <a:xfrm>
                <a:off x="3304" y="3272"/>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24696" name="Rectangle 125"/>
              <p:cNvSpPr>
                <a:spLocks noChangeArrowheads="1"/>
              </p:cNvSpPr>
              <p:nvPr/>
            </p:nvSpPr>
            <p:spPr bwMode="auto">
              <a:xfrm>
                <a:off x="3488" y="3128"/>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4697" name="Rectangle 126"/>
              <p:cNvSpPr>
                <a:spLocks noChangeArrowheads="1"/>
              </p:cNvSpPr>
              <p:nvPr/>
            </p:nvSpPr>
            <p:spPr bwMode="auto">
              <a:xfrm>
                <a:off x="3624" y="3176"/>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s</a:t>
                </a:r>
                <a:endParaRPr lang="en-US" altLang="en-US" i="1"/>
              </a:p>
            </p:txBody>
          </p:sp>
          <p:sp>
            <p:nvSpPr>
              <p:cNvPr id="24698" name="Rectangle 127"/>
              <p:cNvSpPr>
                <a:spLocks noChangeArrowheads="1"/>
              </p:cNvSpPr>
              <p:nvPr/>
            </p:nvSpPr>
            <p:spPr bwMode="auto">
              <a:xfrm>
                <a:off x="3488" y="345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4699" name="Line 128"/>
              <p:cNvSpPr>
                <a:spLocks noChangeShapeType="1"/>
              </p:cNvSpPr>
              <p:nvPr/>
            </p:nvSpPr>
            <p:spPr bwMode="auto">
              <a:xfrm>
                <a:off x="3488" y="3416"/>
                <a:ext cx="2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586" name="Group 141"/>
          <p:cNvGrpSpPr>
            <a:grpSpLocks/>
          </p:cNvGrpSpPr>
          <p:nvPr/>
        </p:nvGrpSpPr>
        <p:grpSpPr bwMode="auto">
          <a:xfrm>
            <a:off x="2082800" y="2971800"/>
            <a:ext cx="1662113" cy="438150"/>
            <a:chOff x="1312" y="1872"/>
            <a:chExt cx="1047" cy="276"/>
          </a:xfrm>
        </p:grpSpPr>
        <p:sp>
          <p:nvSpPr>
            <p:cNvPr id="24681" name="Rectangle 132"/>
            <p:cNvSpPr>
              <a:spLocks noChangeArrowheads="1"/>
            </p:cNvSpPr>
            <p:nvPr/>
          </p:nvSpPr>
          <p:spPr bwMode="auto">
            <a:xfrm>
              <a:off x="1660" y="1932"/>
              <a:ext cx="352" cy="216"/>
            </a:xfrm>
            <a:prstGeom prst="rect">
              <a:avLst/>
            </a:prstGeom>
            <a:solidFill>
              <a:srgbClr val="444444"/>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82" name="Group 135"/>
            <p:cNvGrpSpPr>
              <a:grpSpLocks/>
            </p:cNvGrpSpPr>
            <p:nvPr/>
          </p:nvGrpSpPr>
          <p:grpSpPr bwMode="auto">
            <a:xfrm>
              <a:off x="2016" y="1992"/>
              <a:ext cx="160" cy="96"/>
              <a:chOff x="2024" y="1992"/>
              <a:chExt cx="160" cy="96"/>
            </a:xfrm>
          </p:grpSpPr>
          <p:sp>
            <p:nvSpPr>
              <p:cNvPr id="24688" name="Freeform 133"/>
              <p:cNvSpPr>
                <a:spLocks/>
              </p:cNvSpPr>
              <p:nvPr/>
            </p:nvSpPr>
            <p:spPr bwMode="auto">
              <a:xfrm>
                <a:off x="2080" y="1992"/>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89" name="Line 134"/>
              <p:cNvSpPr>
                <a:spLocks noChangeShapeType="1"/>
              </p:cNvSpPr>
              <p:nvPr/>
            </p:nvSpPr>
            <p:spPr bwMode="auto">
              <a:xfrm>
                <a:off x="2024" y="2040"/>
                <a:ext cx="88"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83" name="Group 138"/>
            <p:cNvGrpSpPr>
              <a:grpSpLocks/>
            </p:cNvGrpSpPr>
            <p:nvPr/>
          </p:nvGrpSpPr>
          <p:grpSpPr bwMode="auto">
            <a:xfrm>
              <a:off x="1496" y="2000"/>
              <a:ext cx="160" cy="96"/>
              <a:chOff x="1488" y="2000"/>
              <a:chExt cx="160" cy="96"/>
            </a:xfrm>
          </p:grpSpPr>
          <p:sp>
            <p:nvSpPr>
              <p:cNvPr id="24686" name="Freeform 136"/>
              <p:cNvSpPr>
                <a:spLocks/>
              </p:cNvSpPr>
              <p:nvPr/>
            </p:nvSpPr>
            <p:spPr bwMode="auto">
              <a:xfrm>
                <a:off x="1488" y="2000"/>
                <a:ext cx="104" cy="96"/>
              </a:xfrm>
              <a:custGeom>
                <a:avLst/>
                <a:gdLst>
                  <a:gd name="T0" fmla="*/ 0 w 104"/>
                  <a:gd name="T1" fmla="*/ 48 h 96"/>
                  <a:gd name="T2" fmla="*/ 104 w 104"/>
                  <a:gd name="T3" fmla="*/ 0 h 96"/>
                  <a:gd name="T4" fmla="*/ 72 w 104"/>
                  <a:gd name="T5" fmla="*/ 48 h 96"/>
                  <a:gd name="T6" fmla="*/ 104 w 104"/>
                  <a:gd name="T7" fmla="*/ 96 h 96"/>
                  <a:gd name="T8" fmla="*/ 0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48"/>
                    </a:moveTo>
                    <a:lnTo>
                      <a:pt x="104" y="0"/>
                    </a:lnTo>
                    <a:lnTo>
                      <a:pt x="72" y="48"/>
                    </a:lnTo>
                    <a:lnTo>
                      <a:pt x="104" y="96"/>
                    </a:lnTo>
                    <a:lnTo>
                      <a:pt x="0"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87" name="Line 137"/>
              <p:cNvSpPr>
                <a:spLocks noChangeShapeType="1"/>
              </p:cNvSpPr>
              <p:nvPr/>
            </p:nvSpPr>
            <p:spPr bwMode="auto">
              <a:xfrm>
                <a:off x="1560" y="2048"/>
                <a:ext cx="88"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84" name="Rectangle 139"/>
            <p:cNvSpPr>
              <a:spLocks noChangeArrowheads="1"/>
            </p:cNvSpPr>
            <p:nvPr/>
          </p:nvSpPr>
          <p:spPr bwMode="auto">
            <a:xfrm>
              <a:off x="2224" y="1872"/>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sp>
          <p:nvSpPr>
            <p:cNvPr id="24685" name="Rectangle 140"/>
            <p:cNvSpPr>
              <a:spLocks noChangeArrowheads="1"/>
            </p:cNvSpPr>
            <p:nvPr/>
          </p:nvSpPr>
          <p:spPr bwMode="auto">
            <a:xfrm>
              <a:off x="1312" y="1872"/>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grpSp>
      <p:grpSp>
        <p:nvGrpSpPr>
          <p:cNvPr id="24587" name="Group 169"/>
          <p:cNvGrpSpPr>
            <a:grpSpLocks/>
          </p:cNvGrpSpPr>
          <p:nvPr/>
        </p:nvGrpSpPr>
        <p:grpSpPr bwMode="auto">
          <a:xfrm>
            <a:off x="660400" y="4254500"/>
            <a:ext cx="3929063" cy="2286000"/>
            <a:chOff x="416" y="2680"/>
            <a:chExt cx="2475" cy="1440"/>
          </a:xfrm>
        </p:grpSpPr>
        <p:grpSp>
          <p:nvGrpSpPr>
            <p:cNvPr id="24612" name="Group 153"/>
            <p:cNvGrpSpPr>
              <a:grpSpLocks/>
            </p:cNvGrpSpPr>
            <p:nvPr/>
          </p:nvGrpSpPr>
          <p:grpSpPr bwMode="auto">
            <a:xfrm flipH="1">
              <a:off x="724" y="2680"/>
              <a:ext cx="616" cy="304"/>
              <a:chOff x="1620" y="3908"/>
              <a:chExt cx="616" cy="304"/>
            </a:xfrm>
          </p:grpSpPr>
          <p:sp>
            <p:nvSpPr>
              <p:cNvPr id="24675" name="Oval 154"/>
              <p:cNvSpPr>
                <a:spLocks noChangeArrowheads="1"/>
              </p:cNvSpPr>
              <p:nvPr/>
            </p:nvSpPr>
            <p:spPr bwMode="auto">
              <a:xfrm>
                <a:off x="1692" y="4032"/>
                <a:ext cx="464" cy="168"/>
              </a:xfrm>
              <a:prstGeom prst="ellipse">
                <a:avLst/>
              </a:prstGeom>
              <a:noFill/>
              <a:ln w="57150">
                <a:solidFill>
                  <a:srgbClr val="AA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76" name="Rectangle 155"/>
              <p:cNvSpPr>
                <a:spLocks noChangeArrowheads="1"/>
              </p:cNvSpPr>
              <p:nvPr/>
            </p:nvSpPr>
            <p:spPr bwMode="auto">
              <a:xfrm>
                <a:off x="1620" y="3908"/>
                <a:ext cx="616" cy="200"/>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77" name="Rectangle 156"/>
              <p:cNvSpPr>
                <a:spLocks noChangeArrowheads="1"/>
              </p:cNvSpPr>
              <p:nvPr/>
            </p:nvSpPr>
            <p:spPr bwMode="auto">
              <a:xfrm rot="1901960">
                <a:off x="2132" y="4080"/>
                <a:ext cx="88" cy="56"/>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78" name="Group 157"/>
              <p:cNvGrpSpPr>
                <a:grpSpLocks/>
              </p:cNvGrpSpPr>
              <p:nvPr/>
            </p:nvGrpSpPr>
            <p:grpSpPr bwMode="auto">
              <a:xfrm>
                <a:off x="1640" y="4076"/>
                <a:ext cx="136" cy="136"/>
                <a:chOff x="776" y="3608"/>
                <a:chExt cx="136" cy="136"/>
              </a:xfrm>
            </p:grpSpPr>
            <p:sp>
              <p:nvSpPr>
                <p:cNvPr id="24679" name="Freeform 158"/>
                <p:cNvSpPr>
                  <a:spLocks/>
                </p:cNvSpPr>
                <p:nvPr/>
              </p:nvSpPr>
              <p:spPr bwMode="auto">
                <a:xfrm>
                  <a:off x="776" y="3608"/>
                  <a:ext cx="136" cy="136"/>
                </a:xfrm>
                <a:custGeom>
                  <a:avLst/>
                  <a:gdLst>
                    <a:gd name="T0" fmla="*/ 0 w 136"/>
                    <a:gd name="T1" fmla="*/ 0 h 136"/>
                    <a:gd name="T2" fmla="*/ 136 w 136"/>
                    <a:gd name="T3" fmla="*/ 32 h 136"/>
                    <a:gd name="T4" fmla="*/ 56 w 136"/>
                    <a:gd name="T5" fmla="*/ 56 h 136"/>
                    <a:gd name="T6" fmla="*/ 32 w 136"/>
                    <a:gd name="T7" fmla="*/ 136 h 136"/>
                    <a:gd name="T8" fmla="*/ 0 w 136"/>
                    <a:gd name="T9" fmla="*/ 0 h 136"/>
                    <a:gd name="T10" fmla="*/ 0 60000 65536"/>
                    <a:gd name="T11" fmla="*/ 0 60000 65536"/>
                    <a:gd name="T12" fmla="*/ 0 60000 65536"/>
                    <a:gd name="T13" fmla="*/ 0 60000 65536"/>
                    <a:gd name="T14" fmla="*/ 0 60000 65536"/>
                    <a:gd name="T15" fmla="*/ 0 w 136"/>
                    <a:gd name="T16" fmla="*/ 0 h 136"/>
                    <a:gd name="T17" fmla="*/ 136 w 136"/>
                    <a:gd name="T18" fmla="*/ 136 h 136"/>
                  </a:gdLst>
                  <a:ahLst/>
                  <a:cxnLst>
                    <a:cxn ang="T10">
                      <a:pos x="T0" y="T1"/>
                    </a:cxn>
                    <a:cxn ang="T11">
                      <a:pos x="T2" y="T3"/>
                    </a:cxn>
                    <a:cxn ang="T12">
                      <a:pos x="T4" y="T5"/>
                    </a:cxn>
                    <a:cxn ang="T13">
                      <a:pos x="T6" y="T7"/>
                    </a:cxn>
                    <a:cxn ang="T14">
                      <a:pos x="T8" y="T9"/>
                    </a:cxn>
                  </a:cxnLst>
                  <a:rect l="T15" t="T16" r="T17" b="T18"/>
                  <a:pathLst>
                    <a:path w="136" h="136">
                      <a:moveTo>
                        <a:pt x="0" y="0"/>
                      </a:moveTo>
                      <a:lnTo>
                        <a:pt x="136" y="32"/>
                      </a:lnTo>
                      <a:lnTo>
                        <a:pt x="56" y="56"/>
                      </a:lnTo>
                      <a:lnTo>
                        <a:pt x="32" y="136"/>
                      </a:lnTo>
                      <a:lnTo>
                        <a:pt x="0"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80" name="Line 159"/>
                <p:cNvSpPr>
                  <a:spLocks noChangeShapeType="1"/>
                </p:cNvSpPr>
                <p:nvPr/>
              </p:nvSpPr>
              <p:spPr bwMode="auto">
                <a:xfrm>
                  <a:off x="832" y="3664"/>
                  <a:ext cx="16" cy="16"/>
                </a:xfrm>
                <a:prstGeom prst="line">
                  <a:avLst/>
                </a:prstGeom>
                <a:noFill/>
                <a:ln w="635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613" name="Group 168"/>
            <p:cNvGrpSpPr>
              <a:grpSpLocks/>
            </p:cNvGrpSpPr>
            <p:nvPr/>
          </p:nvGrpSpPr>
          <p:grpSpPr bwMode="auto">
            <a:xfrm>
              <a:off x="416" y="2796"/>
              <a:ext cx="2475" cy="1324"/>
              <a:chOff x="416" y="2764"/>
              <a:chExt cx="2475" cy="1324"/>
            </a:xfrm>
          </p:grpSpPr>
          <p:grpSp>
            <p:nvGrpSpPr>
              <p:cNvPr id="24614" name="Group 152"/>
              <p:cNvGrpSpPr>
                <a:grpSpLocks/>
              </p:cNvGrpSpPr>
              <p:nvPr/>
            </p:nvGrpSpPr>
            <p:grpSpPr bwMode="auto">
              <a:xfrm>
                <a:off x="764" y="3444"/>
                <a:ext cx="616" cy="304"/>
                <a:chOff x="1620" y="3908"/>
                <a:chExt cx="616" cy="304"/>
              </a:xfrm>
            </p:grpSpPr>
            <p:sp>
              <p:nvSpPr>
                <p:cNvPr id="24669" name="Oval 146"/>
                <p:cNvSpPr>
                  <a:spLocks noChangeArrowheads="1"/>
                </p:cNvSpPr>
                <p:nvPr/>
              </p:nvSpPr>
              <p:spPr bwMode="auto">
                <a:xfrm>
                  <a:off x="1692" y="4032"/>
                  <a:ext cx="464" cy="168"/>
                </a:xfrm>
                <a:prstGeom prst="ellipse">
                  <a:avLst/>
                </a:prstGeom>
                <a:noFill/>
                <a:ln w="57150">
                  <a:solidFill>
                    <a:srgbClr val="AA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70" name="Rectangle 147"/>
                <p:cNvSpPr>
                  <a:spLocks noChangeArrowheads="1"/>
                </p:cNvSpPr>
                <p:nvPr/>
              </p:nvSpPr>
              <p:spPr bwMode="auto">
                <a:xfrm>
                  <a:off x="1620" y="3908"/>
                  <a:ext cx="616" cy="200"/>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71" name="Rectangle 148"/>
                <p:cNvSpPr>
                  <a:spLocks noChangeArrowheads="1"/>
                </p:cNvSpPr>
                <p:nvPr/>
              </p:nvSpPr>
              <p:spPr bwMode="auto">
                <a:xfrm rot="1901960">
                  <a:off x="2132" y="4080"/>
                  <a:ext cx="88" cy="56"/>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72" name="Group 149"/>
                <p:cNvGrpSpPr>
                  <a:grpSpLocks/>
                </p:cNvGrpSpPr>
                <p:nvPr/>
              </p:nvGrpSpPr>
              <p:grpSpPr bwMode="auto">
                <a:xfrm>
                  <a:off x="1640" y="4076"/>
                  <a:ext cx="136" cy="136"/>
                  <a:chOff x="776" y="3608"/>
                  <a:chExt cx="136" cy="136"/>
                </a:xfrm>
              </p:grpSpPr>
              <p:sp>
                <p:nvSpPr>
                  <p:cNvPr id="24673" name="Freeform 150"/>
                  <p:cNvSpPr>
                    <a:spLocks/>
                  </p:cNvSpPr>
                  <p:nvPr/>
                </p:nvSpPr>
                <p:spPr bwMode="auto">
                  <a:xfrm>
                    <a:off x="776" y="3608"/>
                    <a:ext cx="136" cy="136"/>
                  </a:xfrm>
                  <a:custGeom>
                    <a:avLst/>
                    <a:gdLst>
                      <a:gd name="T0" fmla="*/ 0 w 136"/>
                      <a:gd name="T1" fmla="*/ 0 h 136"/>
                      <a:gd name="T2" fmla="*/ 136 w 136"/>
                      <a:gd name="T3" fmla="*/ 32 h 136"/>
                      <a:gd name="T4" fmla="*/ 56 w 136"/>
                      <a:gd name="T5" fmla="*/ 56 h 136"/>
                      <a:gd name="T6" fmla="*/ 32 w 136"/>
                      <a:gd name="T7" fmla="*/ 136 h 136"/>
                      <a:gd name="T8" fmla="*/ 0 w 136"/>
                      <a:gd name="T9" fmla="*/ 0 h 136"/>
                      <a:gd name="T10" fmla="*/ 0 60000 65536"/>
                      <a:gd name="T11" fmla="*/ 0 60000 65536"/>
                      <a:gd name="T12" fmla="*/ 0 60000 65536"/>
                      <a:gd name="T13" fmla="*/ 0 60000 65536"/>
                      <a:gd name="T14" fmla="*/ 0 60000 65536"/>
                      <a:gd name="T15" fmla="*/ 0 w 136"/>
                      <a:gd name="T16" fmla="*/ 0 h 136"/>
                      <a:gd name="T17" fmla="*/ 136 w 136"/>
                      <a:gd name="T18" fmla="*/ 136 h 136"/>
                    </a:gdLst>
                    <a:ahLst/>
                    <a:cxnLst>
                      <a:cxn ang="T10">
                        <a:pos x="T0" y="T1"/>
                      </a:cxn>
                      <a:cxn ang="T11">
                        <a:pos x="T2" y="T3"/>
                      </a:cxn>
                      <a:cxn ang="T12">
                        <a:pos x="T4" y="T5"/>
                      </a:cxn>
                      <a:cxn ang="T13">
                        <a:pos x="T6" y="T7"/>
                      </a:cxn>
                      <a:cxn ang="T14">
                        <a:pos x="T8" y="T9"/>
                      </a:cxn>
                    </a:cxnLst>
                    <a:rect l="T15" t="T16" r="T17" b="T18"/>
                    <a:pathLst>
                      <a:path w="136" h="136">
                        <a:moveTo>
                          <a:pt x="0" y="0"/>
                        </a:moveTo>
                        <a:lnTo>
                          <a:pt x="136" y="32"/>
                        </a:lnTo>
                        <a:lnTo>
                          <a:pt x="56" y="56"/>
                        </a:lnTo>
                        <a:lnTo>
                          <a:pt x="32" y="136"/>
                        </a:lnTo>
                        <a:lnTo>
                          <a:pt x="0"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74" name="Line 151"/>
                  <p:cNvSpPr>
                    <a:spLocks noChangeShapeType="1"/>
                  </p:cNvSpPr>
                  <p:nvPr/>
                </p:nvSpPr>
                <p:spPr bwMode="auto">
                  <a:xfrm>
                    <a:off x="832" y="3664"/>
                    <a:ext cx="16" cy="16"/>
                  </a:xfrm>
                  <a:prstGeom prst="line">
                    <a:avLst/>
                  </a:prstGeom>
                  <a:noFill/>
                  <a:ln w="635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615" name="Oval 53"/>
              <p:cNvSpPr>
                <a:spLocks noChangeArrowheads="1"/>
              </p:cNvSpPr>
              <p:nvPr/>
            </p:nvSpPr>
            <p:spPr bwMode="auto">
              <a:xfrm>
                <a:off x="840" y="3000"/>
                <a:ext cx="432" cy="144"/>
              </a:xfrm>
              <a:prstGeom prst="ellipse">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16" name="Line 54"/>
              <p:cNvSpPr>
                <a:spLocks noChangeShapeType="1"/>
              </p:cNvSpPr>
              <p:nvPr/>
            </p:nvSpPr>
            <p:spPr bwMode="auto">
              <a:xfrm flipV="1">
                <a:off x="820" y="3080"/>
                <a:ext cx="1" cy="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55"/>
              <p:cNvSpPr>
                <a:spLocks noChangeShapeType="1"/>
              </p:cNvSpPr>
              <p:nvPr/>
            </p:nvSpPr>
            <p:spPr bwMode="auto">
              <a:xfrm flipV="1">
                <a:off x="1292" y="3088"/>
                <a:ext cx="1" cy="4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Oval 56"/>
              <p:cNvSpPr>
                <a:spLocks noChangeArrowheads="1"/>
              </p:cNvSpPr>
              <p:nvPr/>
            </p:nvSpPr>
            <p:spPr bwMode="auto">
              <a:xfrm>
                <a:off x="824" y="3448"/>
                <a:ext cx="464" cy="168"/>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19" name="Line 58"/>
              <p:cNvSpPr>
                <a:spLocks noChangeShapeType="1"/>
              </p:cNvSpPr>
              <p:nvPr/>
            </p:nvSpPr>
            <p:spPr bwMode="auto">
              <a:xfrm flipH="1" flipV="1">
                <a:off x="1280" y="3664"/>
                <a:ext cx="16" cy="16"/>
              </a:xfrm>
              <a:prstGeom prst="line">
                <a:avLst/>
              </a:prstGeom>
              <a:noFill/>
              <a:ln w="508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Line 63"/>
              <p:cNvSpPr>
                <a:spLocks noChangeShapeType="1"/>
              </p:cNvSpPr>
              <p:nvPr/>
            </p:nvSpPr>
            <p:spPr bwMode="auto">
              <a:xfrm flipH="1" flipV="1">
                <a:off x="1280" y="2872"/>
                <a:ext cx="16" cy="16"/>
              </a:xfrm>
              <a:prstGeom prst="line">
                <a:avLst/>
              </a:prstGeom>
              <a:noFill/>
              <a:ln w="508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Rectangle 67"/>
              <p:cNvSpPr>
                <a:spLocks noChangeArrowheads="1"/>
              </p:cNvSpPr>
              <p:nvPr/>
            </p:nvSpPr>
            <p:spPr bwMode="auto">
              <a:xfrm>
                <a:off x="536" y="3560"/>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M</a:t>
                </a:r>
                <a:endParaRPr lang="en-US" altLang="en-US" i="1"/>
              </a:p>
            </p:txBody>
          </p:sp>
          <p:sp>
            <p:nvSpPr>
              <p:cNvPr id="24622" name="Rectangle 68"/>
              <p:cNvSpPr>
                <a:spLocks noChangeArrowheads="1"/>
              </p:cNvSpPr>
              <p:nvPr/>
            </p:nvSpPr>
            <p:spPr bwMode="auto">
              <a:xfrm>
                <a:off x="1352" y="2764"/>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M</a:t>
                </a:r>
                <a:endParaRPr lang="en-US" altLang="en-US" i="1">
                  <a:solidFill>
                    <a:srgbClr val="AA0000"/>
                  </a:solidFill>
                </a:endParaRPr>
              </a:p>
            </p:txBody>
          </p:sp>
          <p:sp>
            <p:nvSpPr>
              <p:cNvPr id="24623" name="Oval 69"/>
              <p:cNvSpPr>
                <a:spLocks noChangeArrowheads="1"/>
              </p:cNvSpPr>
              <p:nvPr/>
            </p:nvSpPr>
            <p:spPr bwMode="auto">
              <a:xfrm>
                <a:off x="840" y="3216"/>
                <a:ext cx="432" cy="144"/>
              </a:xfrm>
              <a:prstGeom prst="ellipse">
                <a:avLst/>
              </a:prstGeom>
              <a:noFill/>
              <a:ln w="76200">
                <a:solidFill>
                  <a:srgbClr val="444444"/>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24" name="Rectangle 70"/>
              <p:cNvSpPr>
                <a:spLocks noChangeArrowheads="1"/>
              </p:cNvSpPr>
              <p:nvPr/>
            </p:nvSpPr>
            <p:spPr bwMode="auto">
              <a:xfrm>
                <a:off x="2624" y="2856"/>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4625" name="Rectangle 71"/>
              <p:cNvSpPr>
                <a:spLocks noChangeArrowheads="1"/>
              </p:cNvSpPr>
              <p:nvPr/>
            </p:nvSpPr>
            <p:spPr bwMode="auto">
              <a:xfrm>
                <a:off x="2784" y="2920"/>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o</a:t>
                </a:r>
                <a:endParaRPr lang="en-US" altLang="en-US" i="1"/>
              </a:p>
            </p:txBody>
          </p:sp>
          <p:grpSp>
            <p:nvGrpSpPr>
              <p:cNvPr id="24626" name="Group 77"/>
              <p:cNvGrpSpPr>
                <a:grpSpLocks/>
              </p:cNvGrpSpPr>
              <p:nvPr/>
            </p:nvGrpSpPr>
            <p:grpSpPr bwMode="auto">
              <a:xfrm>
                <a:off x="880" y="3400"/>
                <a:ext cx="360" cy="104"/>
                <a:chOff x="880" y="3400"/>
                <a:chExt cx="360" cy="104"/>
              </a:xfrm>
            </p:grpSpPr>
            <p:sp>
              <p:nvSpPr>
                <p:cNvPr id="24664" name="Line 72"/>
                <p:cNvSpPr>
                  <a:spLocks noChangeShapeType="1"/>
                </p:cNvSpPr>
                <p:nvPr/>
              </p:nvSpPr>
              <p:spPr bwMode="auto">
                <a:xfrm>
                  <a:off x="880" y="3424"/>
                  <a:ext cx="48" cy="72"/>
                </a:xfrm>
                <a:prstGeom prst="line">
                  <a:avLst/>
                </a:prstGeom>
                <a:noFill/>
                <a:ln w="508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5" name="Line 73"/>
                <p:cNvSpPr>
                  <a:spLocks noChangeShapeType="1"/>
                </p:cNvSpPr>
                <p:nvPr/>
              </p:nvSpPr>
              <p:spPr bwMode="auto">
                <a:xfrm>
                  <a:off x="976" y="3400"/>
                  <a:ext cx="32" cy="8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6" name="Line 74"/>
                <p:cNvSpPr>
                  <a:spLocks noChangeShapeType="1"/>
                </p:cNvSpPr>
                <p:nvPr/>
              </p:nvSpPr>
              <p:spPr bwMode="auto">
                <a:xfrm>
                  <a:off x="1072" y="3400"/>
                  <a:ext cx="24" cy="88"/>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7" name="Line 75"/>
                <p:cNvSpPr>
                  <a:spLocks noChangeShapeType="1"/>
                </p:cNvSpPr>
                <p:nvPr/>
              </p:nvSpPr>
              <p:spPr bwMode="auto">
                <a:xfrm>
                  <a:off x="1160" y="3416"/>
                  <a:ext cx="1" cy="8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8" name="Line 76"/>
                <p:cNvSpPr>
                  <a:spLocks noChangeShapeType="1"/>
                </p:cNvSpPr>
                <p:nvPr/>
              </p:nvSpPr>
              <p:spPr bwMode="auto">
                <a:xfrm flipV="1">
                  <a:off x="1216" y="3432"/>
                  <a:ext cx="24" cy="72"/>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27" name="Group 85"/>
              <p:cNvGrpSpPr>
                <a:grpSpLocks/>
              </p:cNvGrpSpPr>
              <p:nvPr/>
            </p:nvGrpSpPr>
            <p:grpSpPr bwMode="auto">
              <a:xfrm>
                <a:off x="824" y="3768"/>
                <a:ext cx="425" cy="320"/>
                <a:chOff x="824" y="3768"/>
                <a:chExt cx="425" cy="320"/>
              </a:xfrm>
            </p:grpSpPr>
            <p:sp>
              <p:nvSpPr>
                <p:cNvPr id="24657" name="Line 78"/>
                <p:cNvSpPr>
                  <a:spLocks noChangeShapeType="1"/>
                </p:cNvSpPr>
                <p:nvPr/>
              </p:nvSpPr>
              <p:spPr bwMode="auto">
                <a:xfrm flipV="1">
                  <a:off x="824" y="3928"/>
                  <a:ext cx="1" cy="1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8" name="Line 79"/>
                <p:cNvSpPr>
                  <a:spLocks noChangeShapeType="1"/>
                </p:cNvSpPr>
                <p:nvPr/>
              </p:nvSpPr>
              <p:spPr bwMode="auto">
                <a:xfrm flipV="1">
                  <a:off x="1248" y="3920"/>
                  <a:ext cx="1" cy="1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659" name="Group 83"/>
                <p:cNvGrpSpPr>
                  <a:grpSpLocks/>
                </p:cNvGrpSpPr>
                <p:nvPr/>
              </p:nvGrpSpPr>
              <p:grpSpPr bwMode="auto">
                <a:xfrm>
                  <a:off x="824" y="3944"/>
                  <a:ext cx="424" cy="96"/>
                  <a:chOff x="824" y="3944"/>
                  <a:chExt cx="424" cy="96"/>
                </a:xfrm>
              </p:grpSpPr>
              <p:sp>
                <p:nvSpPr>
                  <p:cNvPr id="24661" name="Freeform 80"/>
                  <p:cNvSpPr>
                    <a:spLocks/>
                  </p:cNvSpPr>
                  <p:nvPr/>
                </p:nvSpPr>
                <p:spPr bwMode="auto">
                  <a:xfrm>
                    <a:off x="824" y="3944"/>
                    <a:ext cx="72" cy="96"/>
                  </a:xfrm>
                  <a:custGeom>
                    <a:avLst/>
                    <a:gdLst>
                      <a:gd name="T0" fmla="*/ 0 w 72"/>
                      <a:gd name="T1" fmla="*/ 48 h 96"/>
                      <a:gd name="T2" fmla="*/ 72 w 72"/>
                      <a:gd name="T3" fmla="*/ 0 h 96"/>
                      <a:gd name="T4" fmla="*/ 48 w 72"/>
                      <a:gd name="T5" fmla="*/ 48 h 96"/>
                      <a:gd name="T6" fmla="*/ 72 w 72"/>
                      <a:gd name="T7" fmla="*/ 96 h 96"/>
                      <a:gd name="T8" fmla="*/ 0 w 72"/>
                      <a:gd name="T9" fmla="*/ 48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0" y="48"/>
                        </a:moveTo>
                        <a:lnTo>
                          <a:pt x="72" y="0"/>
                        </a:lnTo>
                        <a:lnTo>
                          <a:pt x="48" y="48"/>
                        </a:lnTo>
                        <a:lnTo>
                          <a:pt x="72" y="96"/>
                        </a:lnTo>
                        <a:lnTo>
                          <a:pt x="0" y="4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62" name="Freeform 81"/>
                  <p:cNvSpPr>
                    <a:spLocks/>
                  </p:cNvSpPr>
                  <p:nvPr/>
                </p:nvSpPr>
                <p:spPr bwMode="auto">
                  <a:xfrm>
                    <a:off x="1176" y="3944"/>
                    <a:ext cx="72" cy="96"/>
                  </a:xfrm>
                  <a:custGeom>
                    <a:avLst/>
                    <a:gdLst>
                      <a:gd name="T0" fmla="*/ 72 w 72"/>
                      <a:gd name="T1" fmla="*/ 48 h 96"/>
                      <a:gd name="T2" fmla="*/ 0 w 72"/>
                      <a:gd name="T3" fmla="*/ 96 h 96"/>
                      <a:gd name="T4" fmla="*/ 24 w 72"/>
                      <a:gd name="T5" fmla="*/ 48 h 96"/>
                      <a:gd name="T6" fmla="*/ 0 w 72"/>
                      <a:gd name="T7" fmla="*/ 0 h 96"/>
                      <a:gd name="T8" fmla="*/ 72 w 72"/>
                      <a:gd name="T9" fmla="*/ 48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72" y="48"/>
                        </a:moveTo>
                        <a:lnTo>
                          <a:pt x="0" y="96"/>
                        </a:lnTo>
                        <a:lnTo>
                          <a:pt x="24" y="48"/>
                        </a:lnTo>
                        <a:lnTo>
                          <a:pt x="0" y="0"/>
                        </a:lnTo>
                        <a:lnTo>
                          <a:pt x="72" y="4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63" name="Line 82"/>
                  <p:cNvSpPr>
                    <a:spLocks noChangeShapeType="1"/>
                  </p:cNvSpPr>
                  <p:nvPr/>
                </p:nvSpPr>
                <p:spPr bwMode="auto">
                  <a:xfrm>
                    <a:off x="872" y="3992"/>
                    <a:ext cx="32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60" name="Rectangle 84"/>
                <p:cNvSpPr>
                  <a:spLocks noChangeArrowheads="1"/>
                </p:cNvSpPr>
                <p:nvPr/>
              </p:nvSpPr>
              <p:spPr bwMode="auto">
                <a:xfrm>
                  <a:off x="920" y="3768"/>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AA"/>
                      </a:solidFill>
                    </a:rPr>
                    <a:t>2</a:t>
                  </a:r>
                  <a:r>
                    <a:rPr lang="en-US" altLang="en-US" i="1">
                      <a:solidFill>
                        <a:srgbClr val="0000AA"/>
                      </a:solidFill>
                    </a:rPr>
                    <a:t>R</a:t>
                  </a:r>
                  <a:endParaRPr lang="en-US" altLang="en-US" i="1"/>
                </a:p>
              </p:txBody>
            </p:sp>
          </p:grpSp>
          <p:sp>
            <p:nvSpPr>
              <p:cNvPr id="24628" name="Rectangle 86"/>
              <p:cNvSpPr>
                <a:spLocks noChangeArrowheads="1"/>
              </p:cNvSpPr>
              <p:nvPr/>
            </p:nvSpPr>
            <p:spPr bwMode="auto">
              <a:xfrm>
                <a:off x="992" y="3272"/>
                <a:ext cx="128" cy="136"/>
              </a:xfrm>
              <a:prstGeom prst="rect">
                <a:avLst/>
              </a:prstGeom>
              <a:noFill/>
              <a:ln w="25400">
                <a:solidFill>
                  <a:srgbClr val="44444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29" name="Group 89"/>
              <p:cNvGrpSpPr>
                <a:grpSpLocks/>
              </p:cNvGrpSpPr>
              <p:nvPr/>
            </p:nvGrpSpPr>
            <p:grpSpPr bwMode="auto">
              <a:xfrm>
                <a:off x="1128" y="3176"/>
                <a:ext cx="744" cy="152"/>
                <a:chOff x="1128" y="3176"/>
                <a:chExt cx="744" cy="152"/>
              </a:xfrm>
            </p:grpSpPr>
            <p:sp>
              <p:nvSpPr>
                <p:cNvPr id="24655" name="Freeform 87"/>
                <p:cNvSpPr>
                  <a:spLocks/>
                </p:cNvSpPr>
                <p:nvPr/>
              </p:nvSpPr>
              <p:spPr bwMode="auto">
                <a:xfrm>
                  <a:off x="1128" y="3216"/>
                  <a:ext cx="96" cy="112"/>
                </a:xfrm>
                <a:custGeom>
                  <a:avLst/>
                  <a:gdLst>
                    <a:gd name="T0" fmla="*/ 0 w 96"/>
                    <a:gd name="T1" fmla="*/ 72 h 112"/>
                    <a:gd name="T2" fmla="*/ 80 w 96"/>
                    <a:gd name="T3" fmla="*/ 0 h 112"/>
                    <a:gd name="T4" fmla="*/ 56 w 96"/>
                    <a:gd name="T5" fmla="*/ 64 h 112"/>
                    <a:gd name="T6" fmla="*/ 96 w 96"/>
                    <a:gd name="T7" fmla="*/ 112 h 112"/>
                    <a:gd name="T8" fmla="*/ 0 w 96"/>
                    <a:gd name="T9" fmla="*/ 72 h 112"/>
                    <a:gd name="T10" fmla="*/ 0 60000 65536"/>
                    <a:gd name="T11" fmla="*/ 0 60000 65536"/>
                    <a:gd name="T12" fmla="*/ 0 60000 65536"/>
                    <a:gd name="T13" fmla="*/ 0 60000 65536"/>
                    <a:gd name="T14" fmla="*/ 0 60000 65536"/>
                    <a:gd name="T15" fmla="*/ 0 w 96"/>
                    <a:gd name="T16" fmla="*/ 0 h 112"/>
                    <a:gd name="T17" fmla="*/ 96 w 96"/>
                    <a:gd name="T18" fmla="*/ 112 h 112"/>
                  </a:gdLst>
                  <a:ahLst/>
                  <a:cxnLst>
                    <a:cxn ang="T10">
                      <a:pos x="T0" y="T1"/>
                    </a:cxn>
                    <a:cxn ang="T11">
                      <a:pos x="T2" y="T3"/>
                    </a:cxn>
                    <a:cxn ang="T12">
                      <a:pos x="T4" y="T5"/>
                    </a:cxn>
                    <a:cxn ang="T13">
                      <a:pos x="T6" y="T7"/>
                    </a:cxn>
                    <a:cxn ang="T14">
                      <a:pos x="T8" y="T9"/>
                    </a:cxn>
                  </a:cxnLst>
                  <a:rect l="T15" t="T16" r="T17" b="T18"/>
                  <a:pathLst>
                    <a:path w="96" h="112">
                      <a:moveTo>
                        <a:pt x="0" y="72"/>
                      </a:moveTo>
                      <a:lnTo>
                        <a:pt x="80" y="0"/>
                      </a:lnTo>
                      <a:lnTo>
                        <a:pt x="56" y="64"/>
                      </a:lnTo>
                      <a:lnTo>
                        <a:pt x="96" y="112"/>
                      </a:lnTo>
                      <a:lnTo>
                        <a:pt x="0" y="72"/>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56" name="Line 88"/>
                <p:cNvSpPr>
                  <a:spLocks noChangeShapeType="1"/>
                </p:cNvSpPr>
                <p:nvPr/>
              </p:nvSpPr>
              <p:spPr bwMode="auto">
                <a:xfrm flipV="1">
                  <a:off x="1184" y="3176"/>
                  <a:ext cx="688" cy="1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30" name="Rectangle 90"/>
              <p:cNvSpPr>
                <a:spLocks noChangeArrowheads="1"/>
              </p:cNvSpPr>
              <p:nvPr/>
            </p:nvSpPr>
            <p:spPr bwMode="auto">
              <a:xfrm>
                <a:off x="1960" y="3232"/>
                <a:ext cx="464" cy="488"/>
              </a:xfrm>
              <a:prstGeom prst="rect">
                <a:avLst/>
              </a:prstGeom>
              <a:noFill/>
              <a:ln w="25400">
                <a:solidFill>
                  <a:srgbClr val="44444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31" name="Rectangle 98"/>
              <p:cNvSpPr>
                <a:spLocks noChangeArrowheads="1"/>
              </p:cNvSpPr>
              <p:nvPr/>
            </p:nvSpPr>
            <p:spPr bwMode="auto">
              <a:xfrm>
                <a:off x="2088" y="2776"/>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4632" name="Rectangle 99"/>
              <p:cNvSpPr>
                <a:spLocks noChangeArrowheads="1"/>
              </p:cNvSpPr>
              <p:nvPr/>
            </p:nvSpPr>
            <p:spPr bwMode="auto">
              <a:xfrm>
                <a:off x="2224" y="2824"/>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s</a:t>
                </a:r>
                <a:endParaRPr lang="en-US" altLang="en-US" i="1"/>
              </a:p>
            </p:txBody>
          </p:sp>
          <p:grpSp>
            <p:nvGrpSpPr>
              <p:cNvPr id="24633" name="Group 102"/>
              <p:cNvGrpSpPr>
                <a:grpSpLocks/>
              </p:cNvGrpSpPr>
              <p:nvPr/>
            </p:nvGrpSpPr>
            <p:grpSpPr bwMode="auto">
              <a:xfrm>
                <a:off x="2104" y="3040"/>
                <a:ext cx="224" cy="96"/>
                <a:chOff x="2104" y="3040"/>
                <a:chExt cx="224" cy="96"/>
              </a:xfrm>
            </p:grpSpPr>
            <p:sp>
              <p:nvSpPr>
                <p:cNvPr id="24653" name="Freeform 100"/>
                <p:cNvSpPr>
                  <a:spLocks/>
                </p:cNvSpPr>
                <p:nvPr/>
              </p:nvSpPr>
              <p:spPr bwMode="auto">
                <a:xfrm>
                  <a:off x="2224" y="3040"/>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54" name="Line 101"/>
                <p:cNvSpPr>
                  <a:spLocks noChangeShapeType="1"/>
                </p:cNvSpPr>
                <p:nvPr/>
              </p:nvSpPr>
              <p:spPr bwMode="auto">
                <a:xfrm>
                  <a:off x="2104" y="3088"/>
                  <a:ext cx="152"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34" name="Group 105"/>
              <p:cNvGrpSpPr>
                <a:grpSpLocks/>
              </p:cNvGrpSpPr>
              <p:nvPr/>
            </p:nvGrpSpPr>
            <p:grpSpPr bwMode="auto">
              <a:xfrm>
                <a:off x="2104" y="3752"/>
                <a:ext cx="224" cy="96"/>
                <a:chOff x="2104" y="3752"/>
                <a:chExt cx="224" cy="96"/>
              </a:xfrm>
            </p:grpSpPr>
            <p:sp>
              <p:nvSpPr>
                <p:cNvPr id="24651" name="Freeform 103"/>
                <p:cNvSpPr>
                  <a:spLocks/>
                </p:cNvSpPr>
                <p:nvPr/>
              </p:nvSpPr>
              <p:spPr bwMode="auto">
                <a:xfrm>
                  <a:off x="2104" y="3752"/>
                  <a:ext cx="104" cy="96"/>
                </a:xfrm>
                <a:custGeom>
                  <a:avLst/>
                  <a:gdLst>
                    <a:gd name="T0" fmla="*/ 0 w 104"/>
                    <a:gd name="T1" fmla="*/ 48 h 96"/>
                    <a:gd name="T2" fmla="*/ 104 w 104"/>
                    <a:gd name="T3" fmla="*/ 0 h 96"/>
                    <a:gd name="T4" fmla="*/ 72 w 104"/>
                    <a:gd name="T5" fmla="*/ 48 h 96"/>
                    <a:gd name="T6" fmla="*/ 104 w 104"/>
                    <a:gd name="T7" fmla="*/ 96 h 96"/>
                    <a:gd name="T8" fmla="*/ 0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48"/>
                      </a:moveTo>
                      <a:lnTo>
                        <a:pt x="104" y="0"/>
                      </a:lnTo>
                      <a:lnTo>
                        <a:pt x="72" y="48"/>
                      </a:lnTo>
                      <a:lnTo>
                        <a:pt x="104" y="96"/>
                      </a:lnTo>
                      <a:lnTo>
                        <a:pt x="0"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52" name="Line 104"/>
                <p:cNvSpPr>
                  <a:spLocks noChangeShapeType="1"/>
                </p:cNvSpPr>
                <p:nvPr/>
              </p:nvSpPr>
              <p:spPr bwMode="auto">
                <a:xfrm>
                  <a:off x="2176" y="3800"/>
                  <a:ext cx="152"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35" name="Group 108"/>
              <p:cNvGrpSpPr>
                <a:grpSpLocks/>
              </p:cNvGrpSpPr>
              <p:nvPr/>
            </p:nvGrpSpPr>
            <p:grpSpPr bwMode="auto">
              <a:xfrm>
                <a:off x="2520" y="3336"/>
                <a:ext cx="96" cy="224"/>
                <a:chOff x="2504" y="3336"/>
                <a:chExt cx="96" cy="224"/>
              </a:xfrm>
            </p:grpSpPr>
            <p:sp>
              <p:nvSpPr>
                <p:cNvPr id="24649" name="Freeform 106"/>
                <p:cNvSpPr>
                  <a:spLocks/>
                </p:cNvSpPr>
                <p:nvPr/>
              </p:nvSpPr>
              <p:spPr bwMode="auto">
                <a:xfrm>
                  <a:off x="2504" y="3336"/>
                  <a:ext cx="96" cy="104"/>
                </a:xfrm>
                <a:custGeom>
                  <a:avLst/>
                  <a:gdLst>
                    <a:gd name="T0" fmla="*/ 48 w 96"/>
                    <a:gd name="T1" fmla="*/ 0 h 104"/>
                    <a:gd name="T2" fmla="*/ 96 w 96"/>
                    <a:gd name="T3" fmla="*/ 104 h 104"/>
                    <a:gd name="T4" fmla="*/ 48 w 96"/>
                    <a:gd name="T5" fmla="*/ 72 h 104"/>
                    <a:gd name="T6" fmla="*/ 0 w 96"/>
                    <a:gd name="T7" fmla="*/ 104 h 104"/>
                    <a:gd name="T8" fmla="*/ 48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50" name="Line 107"/>
                <p:cNvSpPr>
                  <a:spLocks noChangeShapeType="1"/>
                </p:cNvSpPr>
                <p:nvPr/>
              </p:nvSpPr>
              <p:spPr bwMode="auto">
                <a:xfrm flipV="1">
                  <a:off x="2552" y="3408"/>
                  <a:ext cx="1" cy="152"/>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36" name="Group 111"/>
              <p:cNvGrpSpPr>
                <a:grpSpLocks/>
              </p:cNvGrpSpPr>
              <p:nvPr/>
            </p:nvGrpSpPr>
            <p:grpSpPr bwMode="auto">
              <a:xfrm>
                <a:off x="1848" y="3336"/>
                <a:ext cx="96" cy="224"/>
                <a:chOff x="1848" y="3336"/>
                <a:chExt cx="96" cy="224"/>
              </a:xfrm>
            </p:grpSpPr>
            <p:sp>
              <p:nvSpPr>
                <p:cNvPr id="24647" name="Freeform 109"/>
                <p:cNvSpPr>
                  <a:spLocks/>
                </p:cNvSpPr>
                <p:nvPr/>
              </p:nvSpPr>
              <p:spPr bwMode="auto">
                <a:xfrm>
                  <a:off x="1848" y="3456"/>
                  <a:ext cx="96" cy="104"/>
                </a:xfrm>
                <a:custGeom>
                  <a:avLst/>
                  <a:gdLst>
                    <a:gd name="T0" fmla="*/ 48 w 96"/>
                    <a:gd name="T1" fmla="*/ 104 h 104"/>
                    <a:gd name="T2" fmla="*/ 0 w 96"/>
                    <a:gd name="T3" fmla="*/ 0 h 104"/>
                    <a:gd name="T4" fmla="*/ 48 w 96"/>
                    <a:gd name="T5" fmla="*/ 32 h 104"/>
                    <a:gd name="T6" fmla="*/ 96 w 96"/>
                    <a:gd name="T7" fmla="*/ 0 h 104"/>
                    <a:gd name="T8" fmla="*/ 48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104"/>
                      </a:moveTo>
                      <a:lnTo>
                        <a:pt x="0" y="0"/>
                      </a:lnTo>
                      <a:lnTo>
                        <a:pt x="48" y="32"/>
                      </a:lnTo>
                      <a:lnTo>
                        <a:pt x="96" y="0"/>
                      </a:lnTo>
                      <a:lnTo>
                        <a:pt x="48" y="104"/>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48" name="Line 110"/>
                <p:cNvSpPr>
                  <a:spLocks noChangeShapeType="1"/>
                </p:cNvSpPr>
                <p:nvPr/>
              </p:nvSpPr>
              <p:spPr bwMode="auto">
                <a:xfrm flipV="1">
                  <a:off x="1896" y="3336"/>
                  <a:ext cx="1" cy="152"/>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37" name="Rectangle 112"/>
              <p:cNvSpPr>
                <a:spLocks noChangeArrowheads="1"/>
              </p:cNvSpPr>
              <p:nvPr/>
            </p:nvSpPr>
            <p:spPr bwMode="auto">
              <a:xfrm>
                <a:off x="416" y="2952"/>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4638" name="Rectangle 113"/>
              <p:cNvSpPr>
                <a:spLocks noChangeArrowheads="1"/>
              </p:cNvSpPr>
              <p:nvPr/>
            </p:nvSpPr>
            <p:spPr bwMode="auto">
              <a:xfrm>
                <a:off x="576" y="301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c</a:t>
                </a:r>
                <a:endParaRPr lang="en-US" altLang="en-US" i="1"/>
              </a:p>
            </p:txBody>
          </p:sp>
          <p:grpSp>
            <p:nvGrpSpPr>
              <p:cNvPr id="24639" name="Group 116"/>
              <p:cNvGrpSpPr>
                <a:grpSpLocks/>
              </p:cNvGrpSpPr>
              <p:nvPr/>
            </p:nvGrpSpPr>
            <p:grpSpPr bwMode="auto">
              <a:xfrm>
                <a:off x="688" y="3152"/>
                <a:ext cx="144" cy="120"/>
                <a:chOff x="688" y="3152"/>
                <a:chExt cx="144" cy="120"/>
              </a:xfrm>
            </p:grpSpPr>
            <p:sp>
              <p:nvSpPr>
                <p:cNvPr id="24645" name="Freeform 114"/>
                <p:cNvSpPr>
                  <a:spLocks/>
                </p:cNvSpPr>
                <p:nvPr/>
              </p:nvSpPr>
              <p:spPr bwMode="auto">
                <a:xfrm>
                  <a:off x="728" y="3176"/>
                  <a:ext cx="104" cy="96"/>
                </a:xfrm>
                <a:custGeom>
                  <a:avLst/>
                  <a:gdLst>
                    <a:gd name="T0" fmla="*/ 104 w 104"/>
                    <a:gd name="T1" fmla="*/ 96 h 96"/>
                    <a:gd name="T2" fmla="*/ 0 w 104"/>
                    <a:gd name="T3" fmla="*/ 80 h 96"/>
                    <a:gd name="T4" fmla="*/ 64 w 104"/>
                    <a:gd name="T5" fmla="*/ 56 h 96"/>
                    <a:gd name="T6" fmla="*/ 72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80"/>
                      </a:lnTo>
                      <a:lnTo>
                        <a:pt x="64" y="56"/>
                      </a:lnTo>
                      <a:lnTo>
                        <a:pt x="72" y="0"/>
                      </a:lnTo>
                      <a:lnTo>
                        <a:pt x="104" y="96"/>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46" name="Line 115"/>
                <p:cNvSpPr>
                  <a:spLocks noChangeShapeType="1"/>
                </p:cNvSpPr>
                <p:nvPr/>
              </p:nvSpPr>
              <p:spPr bwMode="auto">
                <a:xfrm>
                  <a:off x="688" y="3152"/>
                  <a:ext cx="104" cy="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40" name="Freeform 160"/>
              <p:cNvSpPr>
                <a:spLocks/>
              </p:cNvSpPr>
              <p:nvPr/>
            </p:nvSpPr>
            <p:spPr bwMode="auto">
              <a:xfrm>
                <a:off x="2424" y="3152"/>
                <a:ext cx="80" cy="567"/>
              </a:xfrm>
              <a:custGeom>
                <a:avLst/>
                <a:gdLst>
                  <a:gd name="T0" fmla="*/ 0 w 79"/>
                  <a:gd name="T1" fmla="*/ 88 h 559"/>
                  <a:gd name="T2" fmla="*/ 0 w 79"/>
                  <a:gd name="T3" fmla="*/ 626 h 559"/>
                  <a:gd name="T4" fmla="*/ 87 w 79"/>
                  <a:gd name="T5" fmla="*/ 537 h 559"/>
                  <a:gd name="T6" fmla="*/ 87 w 79"/>
                  <a:gd name="T7" fmla="*/ 0 h 559"/>
                  <a:gd name="T8" fmla="*/ 0 w 79"/>
                  <a:gd name="T9" fmla="*/ 88 h 559"/>
                  <a:gd name="T10" fmla="*/ 0 60000 65536"/>
                  <a:gd name="T11" fmla="*/ 0 60000 65536"/>
                  <a:gd name="T12" fmla="*/ 0 60000 65536"/>
                  <a:gd name="T13" fmla="*/ 0 60000 65536"/>
                  <a:gd name="T14" fmla="*/ 0 60000 65536"/>
                  <a:gd name="T15" fmla="*/ 0 w 79"/>
                  <a:gd name="T16" fmla="*/ 0 h 559"/>
                  <a:gd name="T17" fmla="*/ 79 w 79"/>
                  <a:gd name="T18" fmla="*/ 559 h 559"/>
                </a:gdLst>
                <a:ahLst/>
                <a:cxnLst>
                  <a:cxn ang="T10">
                    <a:pos x="T0" y="T1"/>
                  </a:cxn>
                  <a:cxn ang="T11">
                    <a:pos x="T2" y="T3"/>
                  </a:cxn>
                  <a:cxn ang="T12">
                    <a:pos x="T4" y="T5"/>
                  </a:cxn>
                  <a:cxn ang="T13">
                    <a:pos x="T6" y="T7"/>
                  </a:cxn>
                  <a:cxn ang="T14">
                    <a:pos x="T8" y="T9"/>
                  </a:cxn>
                </a:cxnLst>
                <a:rect l="T15" t="T16" r="T17" b="T18"/>
                <a:pathLst>
                  <a:path w="79" h="559">
                    <a:moveTo>
                      <a:pt x="0" y="80"/>
                    </a:moveTo>
                    <a:lnTo>
                      <a:pt x="0" y="559"/>
                    </a:lnTo>
                    <a:lnTo>
                      <a:pt x="79" y="480"/>
                    </a:lnTo>
                    <a:lnTo>
                      <a:pt x="79" y="0"/>
                    </a:lnTo>
                    <a:lnTo>
                      <a:pt x="0" y="8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41" name="Freeform 167"/>
              <p:cNvSpPr>
                <a:spLocks/>
              </p:cNvSpPr>
              <p:nvPr/>
            </p:nvSpPr>
            <p:spPr bwMode="auto">
              <a:xfrm>
                <a:off x="1956" y="3152"/>
                <a:ext cx="548" cy="80"/>
              </a:xfrm>
              <a:custGeom>
                <a:avLst/>
                <a:gdLst>
                  <a:gd name="T0" fmla="*/ 464 w 548"/>
                  <a:gd name="T1" fmla="*/ 80 h 80"/>
                  <a:gd name="T2" fmla="*/ 0 w 548"/>
                  <a:gd name="T3" fmla="*/ 80 h 80"/>
                  <a:gd name="T4" fmla="*/ 80 w 548"/>
                  <a:gd name="T5" fmla="*/ 0 h 80"/>
                  <a:gd name="T6" fmla="*/ 548 w 548"/>
                  <a:gd name="T7" fmla="*/ 0 h 80"/>
                  <a:gd name="T8" fmla="*/ 464 w 548"/>
                  <a:gd name="T9" fmla="*/ 80 h 80"/>
                  <a:gd name="T10" fmla="*/ 0 60000 65536"/>
                  <a:gd name="T11" fmla="*/ 0 60000 65536"/>
                  <a:gd name="T12" fmla="*/ 0 60000 65536"/>
                  <a:gd name="T13" fmla="*/ 0 60000 65536"/>
                  <a:gd name="T14" fmla="*/ 0 60000 65536"/>
                  <a:gd name="T15" fmla="*/ 0 w 548"/>
                  <a:gd name="T16" fmla="*/ 0 h 80"/>
                  <a:gd name="T17" fmla="*/ 548 w 548"/>
                  <a:gd name="T18" fmla="*/ 80 h 80"/>
                </a:gdLst>
                <a:ahLst/>
                <a:cxnLst>
                  <a:cxn ang="T10">
                    <a:pos x="T0" y="T1"/>
                  </a:cxn>
                  <a:cxn ang="T11">
                    <a:pos x="T2" y="T3"/>
                  </a:cxn>
                  <a:cxn ang="T12">
                    <a:pos x="T4" y="T5"/>
                  </a:cxn>
                  <a:cxn ang="T13">
                    <a:pos x="T6" y="T7"/>
                  </a:cxn>
                  <a:cxn ang="T14">
                    <a:pos x="T8" y="T9"/>
                  </a:cxn>
                </a:cxnLst>
                <a:rect l="T15" t="T16" r="T17" b="T18"/>
                <a:pathLst>
                  <a:path w="548" h="80">
                    <a:moveTo>
                      <a:pt x="464" y="80"/>
                    </a:moveTo>
                    <a:lnTo>
                      <a:pt x="0" y="80"/>
                    </a:lnTo>
                    <a:lnTo>
                      <a:pt x="80" y="0"/>
                    </a:lnTo>
                    <a:cubicBezTo>
                      <a:pt x="236" y="0"/>
                      <a:pt x="392" y="0"/>
                      <a:pt x="548" y="0"/>
                    </a:cubicBezTo>
                    <a:lnTo>
                      <a:pt x="464" y="80"/>
                    </a:lnTo>
                    <a:close/>
                  </a:path>
                </a:pathLst>
              </a:custGeom>
              <a:solidFill>
                <a:srgbClr val="444444"/>
              </a:solidFill>
              <a:ln w="28575">
                <a:solidFill>
                  <a:schemeClr val="tx1"/>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42" name="Group 97"/>
              <p:cNvGrpSpPr>
                <a:grpSpLocks/>
              </p:cNvGrpSpPr>
              <p:nvPr/>
            </p:nvGrpSpPr>
            <p:grpSpPr bwMode="auto">
              <a:xfrm>
                <a:off x="2360" y="3040"/>
                <a:ext cx="240" cy="144"/>
                <a:chOff x="2360" y="3040"/>
                <a:chExt cx="240" cy="144"/>
              </a:xfrm>
            </p:grpSpPr>
            <p:sp>
              <p:nvSpPr>
                <p:cNvPr id="24643" name="Freeform 95"/>
                <p:cNvSpPr>
                  <a:spLocks/>
                </p:cNvSpPr>
                <p:nvPr/>
              </p:nvSpPr>
              <p:spPr bwMode="auto">
                <a:xfrm>
                  <a:off x="2360" y="3080"/>
                  <a:ext cx="104" cy="104"/>
                </a:xfrm>
                <a:custGeom>
                  <a:avLst/>
                  <a:gdLst>
                    <a:gd name="T0" fmla="*/ 0 w 104"/>
                    <a:gd name="T1" fmla="*/ 96 h 104"/>
                    <a:gd name="T2" fmla="*/ 48 w 104"/>
                    <a:gd name="T3" fmla="*/ 0 h 104"/>
                    <a:gd name="T4" fmla="*/ 48 w 104"/>
                    <a:gd name="T5" fmla="*/ 64 h 104"/>
                    <a:gd name="T6" fmla="*/ 104 w 104"/>
                    <a:gd name="T7" fmla="*/ 104 h 104"/>
                    <a:gd name="T8" fmla="*/ 0 w 104"/>
                    <a:gd name="T9" fmla="*/ 96 h 104"/>
                    <a:gd name="T10" fmla="*/ 0 60000 65536"/>
                    <a:gd name="T11" fmla="*/ 0 60000 65536"/>
                    <a:gd name="T12" fmla="*/ 0 60000 65536"/>
                    <a:gd name="T13" fmla="*/ 0 60000 65536"/>
                    <a:gd name="T14" fmla="*/ 0 60000 65536"/>
                    <a:gd name="T15" fmla="*/ 0 w 104"/>
                    <a:gd name="T16" fmla="*/ 0 h 104"/>
                    <a:gd name="T17" fmla="*/ 104 w 104"/>
                    <a:gd name="T18" fmla="*/ 104 h 104"/>
                  </a:gdLst>
                  <a:ahLst/>
                  <a:cxnLst>
                    <a:cxn ang="T10">
                      <a:pos x="T0" y="T1"/>
                    </a:cxn>
                    <a:cxn ang="T11">
                      <a:pos x="T2" y="T3"/>
                    </a:cxn>
                    <a:cxn ang="T12">
                      <a:pos x="T4" y="T5"/>
                    </a:cxn>
                    <a:cxn ang="T13">
                      <a:pos x="T6" y="T7"/>
                    </a:cxn>
                    <a:cxn ang="T14">
                      <a:pos x="T8" y="T9"/>
                    </a:cxn>
                  </a:cxnLst>
                  <a:rect l="T15" t="T16" r="T17" b="T18"/>
                  <a:pathLst>
                    <a:path w="104" h="104">
                      <a:moveTo>
                        <a:pt x="0" y="96"/>
                      </a:moveTo>
                      <a:lnTo>
                        <a:pt x="48" y="0"/>
                      </a:lnTo>
                      <a:lnTo>
                        <a:pt x="48" y="64"/>
                      </a:lnTo>
                      <a:lnTo>
                        <a:pt x="104" y="104"/>
                      </a:lnTo>
                      <a:lnTo>
                        <a:pt x="0" y="96"/>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44" name="Line 96"/>
                <p:cNvSpPr>
                  <a:spLocks noChangeShapeType="1"/>
                </p:cNvSpPr>
                <p:nvPr/>
              </p:nvSpPr>
              <p:spPr bwMode="auto">
                <a:xfrm flipV="1">
                  <a:off x="2408" y="3040"/>
                  <a:ext cx="192" cy="1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24588" name="Rectangle 8"/>
          <p:cNvSpPr>
            <a:spLocks noChangeArrowheads="1"/>
          </p:cNvSpPr>
          <p:nvPr/>
        </p:nvSpPr>
        <p:spPr bwMode="auto">
          <a:xfrm>
            <a:off x="533400" y="3978275"/>
            <a:ext cx="60928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Torsion</a:t>
            </a:r>
            <a:r>
              <a:rPr lang="en-US" altLang="en-US" b="1"/>
              <a:t> (a form of shear):  drive shaft</a:t>
            </a:r>
          </a:p>
        </p:txBody>
      </p:sp>
      <p:sp>
        <p:nvSpPr>
          <p:cNvPr id="24589" name="Line 173"/>
          <p:cNvSpPr>
            <a:spLocks noChangeShapeType="1"/>
          </p:cNvSpPr>
          <p:nvPr/>
        </p:nvSpPr>
        <p:spPr bwMode="auto">
          <a:xfrm flipH="1" flipV="1">
            <a:off x="4038600" y="1295400"/>
            <a:ext cx="1752600" cy="30480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74"/>
          <p:cNvSpPr>
            <a:spLocks noChangeArrowheads="1"/>
          </p:cNvSpPr>
          <p:nvPr/>
        </p:nvSpPr>
        <p:spPr bwMode="auto">
          <a:xfrm>
            <a:off x="5715000" y="1524000"/>
            <a:ext cx="6096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591" name="Rectangle 175"/>
          <p:cNvSpPr>
            <a:spLocks noChangeArrowheads="1"/>
          </p:cNvSpPr>
          <p:nvPr/>
        </p:nvSpPr>
        <p:spPr bwMode="auto">
          <a:xfrm>
            <a:off x="7162800" y="3124200"/>
            <a:ext cx="304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592" name="Line 176"/>
          <p:cNvSpPr>
            <a:spLocks noChangeShapeType="1"/>
          </p:cNvSpPr>
          <p:nvPr/>
        </p:nvSpPr>
        <p:spPr bwMode="auto">
          <a:xfrm flipH="1">
            <a:off x="5292725" y="3429000"/>
            <a:ext cx="1870075" cy="62865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Rectangle 177"/>
          <p:cNvSpPr>
            <a:spLocks noChangeArrowheads="1"/>
          </p:cNvSpPr>
          <p:nvPr/>
        </p:nvSpPr>
        <p:spPr bwMode="auto">
          <a:xfrm>
            <a:off x="6804025" y="3844925"/>
            <a:ext cx="1957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a:solidFill>
                  <a:srgbClr val="0000FF"/>
                </a:solidFill>
              </a:rPr>
              <a:t>Ski lift</a:t>
            </a:r>
            <a:r>
              <a:rPr lang="en-US" altLang="en-US" sz="1600"/>
              <a:t>  </a:t>
            </a:r>
            <a:r>
              <a:rPr lang="en-US" altLang="en-US" sz="1200"/>
              <a:t>(photo courtesy P.M. Anderson)</a:t>
            </a:r>
            <a:endParaRPr lang="en-US" altLang="en-US" sz="1600"/>
          </a:p>
        </p:txBody>
      </p:sp>
      <p:grpSp>
        <p:nvGrpSpPr>
          <p:cNvPr id="24594" name="Group 189"/>
          <p:cNvGrpSpPr>
            <a:grpSpLocks/>
          </p:cNvGrpSpPr>
          <p:nvPr/>
        </p:nvGrpSpPr>
        <p:grpSpPr bwMode="auto">
          <a:xfrm>
            <a:off x="635000" y="1625600"/>
            <a:ext cx="2643188" cy="1130300"/>
            <a:chOff x="400" y="1024"/>
            <a:chExt cx="1665" cy="712"/>
          </a:xfrm>
        </p:grpSpPr>
        <p:sp>
          <p:nvSpPr>
            <p:cNvPr id="24595" name="Rectangle 21"/>
            <p:cNvSpPr>
              <a:spLocks noChangeArrowheads="1"/>
            </p:cNvSpPr>
            <p:nvPr/>
          </p:nvSpPr>
          <p:spPr bwMode="auto">
            <a:xfrm>
              <a:off x="400" y="1312"/>
              <a:ext cx="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444444"/>
                  </a:solidFill>
                </a:rPr>
                <a:t>A</a:t>
              </a:r>
              <a:endParaRPr lang="en-US" altLang="en-US" i="1"/>
            </a:p>
          </p:txBody>
        </p:sp>
        <p:sp>
          <p:nvSpPr>
            <p:cNvPr id="24596" name="Rectangle 22"/>
            <p:cNvSpPr>
              <a:spLocks noChangeArrowheads="1"/>
            </p:cNvSpPr>
            <p:nvPr/>
          </p:nvSpPr>
          <p:spPr bwMode="auto">
            <a:xfrm>
              <a:off x="512" y="134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444444"/>
                  </a:solidFill>
                </a:rPr>
                <a:t>o</a:t>
              </a:r>
              <a:endParaRPr lang="en-US" altLang="en-US" i="1"/>
            </a:p>
          </p:txBody>
        </p:sp>
        <p:sp>
          <p:nvSpPr>
            <p:cNvPr id="24597" name="Rectangle 23"/>
            <p:cNvSpPr>
              <a:spLocks noChangeArrowheads="1"/>
            </p:cNvSpPr>
            <p:nvPr/>
          </p:nvSpPr>
          <p:spPr bwMode="auto">
            <a:xfrm>
              <a:off x="608" y="1312"/>
              <a:ext cx="1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444444"/>
                  </a:solidFill>
                </a:rPr>
                <a:t> = cross sectional </a:t>
              </a:r>
              <a:endParaRPr lang="en-US" altLang="en-US"/>
            </a:p>
          </p:txBody>
        </p:sp>
        <p:sp>
          <p:nvSpPr>
            <p:cNvPr id="24598" name="Rectangle 24"/>
            <p:cNvSpPr>
              <a:spLocks noChangeArrowheads="1"/>
            </p:cNvSpPr>
            <p:nvPr/>
          </p:nvSpPr>
          <p:spPr bwMode="auto">
            <a:xfrm>
              <a:off x="400" y="1544"/>
              <a:ext cx="15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444444"/>
                  </a:solidFill>
                </a:rPr>
                <a:t>area (when unloaded)</a:t>
              </a:r>
              <a:endParaRPr lang="en-US" altLang="en-US"/>
            </a:p>
          </p:txBody>
        </p:sp>
        <p:sp>
          <p:nvSpPr>
            <p:cNvPr id="24599" name="Rectangle 25"/>
            <p:cNvSpPr>
              <a:spLocks noChangeArrowheads="1"/>
            </p:cNvSpPr>
            <p:nvPr/>
          </p:nvSpPr>
          <p:spPr bwMode="auto">
            <a:xfrm>
              <a:off x="1928" y="1024"/>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4600" name="Oval 33"/>
            <p:cNvSpPr>
              <a:spLocks noChangeArrowheads="1"/>
            </p:cNvSpPr>
            <p:nvPr/>
          </p:nvSpPr>
          <p:spPr bwMode="auto">
            <a:xfrm>
              <a:off x="1148" y="1049"/>
              <a:ext cx="72" cy="184"/>
            </a:xfrm>
            <a:prstGeom prst="ellipse">
              <a:avLst/>
            </a:prstGeom>
            <a:solidFill>
              <a:srgbClr val="444444"/>
            </a:solidFill>
            <a:ln w="12700">
              <a:solidFill>
                <a:srgbClr val="444444"/>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01" name="Group 36"/>
            <p:cNvGrpSpPr>
              <a:grpSpLocks/>
            </p:cNvGrpSpPr>
            <p:nvPr/>
          </p:nvGrpSpPr>
          <p:grpSpPr bwMode="auto">
            <a:xfrm>
              <a:off x="576" y="1152"/>
              <a:ext cx="616" cy="240"/>
              <a:chOff x="576" y="1152"/>
              <a:chExt cx="616" cy="240"/>
            </a:xfrm>
          </p:grpSpPr>
          <p:sp>
            <p:nvSpPr>
              <p:cNvPr id="24610" name="Freeform 34"/>
              <p:cNvSpPr>
                <a:spLocks/>
              </p:cNvSpPr>
              <p:nvPr/>
            </p:nvSpPr>
            <p:spPr bwMode="auto">
              <a:xfrm>
                <a:off x="1088" y="1152"/>
                <a:ext cx="104" cy="104"/>
              </a:xfrm>
              <a:custGeom>
                <a:avLst/>
                <a:gdLst>
                  <a:gd name="T0" fmla="*/ 104 w 104"/>
                  <a:gd name="T1" fmla="*/ 24 h 104"/>
                  <a:gd name="T2" fmla="*/ 40 w 104"/>
                  <a:gd name="T3" fmla="*/ 104 h 104"/>
                  <a:gd name="T4" fmla="*/ 48 w 104"/>
                  <a:gd name="T5" fmla="*/ 40 h 104"/>
                  <a:gd name="T6" fmla="*/ 0 w 104"/>
                  <a:gd name="T7" fmla="*/ 0 h 104"/>
                  <a:gd name="T8" fmla="*/ 104 w 104"/>
                  <a:gd name="T9" fmla="*/ 24 h 104"/>
                  <a:gd name="T10" fmla="*/ 0 60000 65536"/>
                  <a:gd name="T11" fmla="*/ 0 60000 65536"/>
                  <a:gd name="T12" fmla="*/ 0 60000 65536"/>
                  <a:gd name="T13" fmla="*/ 0 60000 65536"/>
                  <a:gd name="T14" fmla="*/ 0 60000 65536"/>
                  <a:gd name="T15" fmla="*/ 0 w 104"/>
                  <a:gd name="T16" fmla="*/ 0 h 104"/>
                  <a:gd name="T17" fmla="*/ 104 w 104"/>
                  <a:gd name="T18" fmla="*/ 104 h 104"/>
                </a:gdLst>
                <a:ahLst/>
                <a:cxnLst>
                  <a:cxn ang="T10">
                    <a:pos x="T0" y="T1"/>
                  </a:cxn>
                  <a:cxn ang="T11">
                    <a:pos x="T2" y="T3"/>
                  </a:cxn>
                  <a:cxn ang="T12">
                    <a:pos x="T4" y="T5"/>
                  </a:cxn>
                  <a:cxn ang="T13">
                    <a:pos x="T6" y="T7"/>
                  </a:cxn>
                  <a:cxn ang="T14">
                    <a:pos x="T8" y="T9"/>
                  </a:cxn>
                </a:cxnLst>
                <a:rect l="T15" t="T16" r="T17" b="T18"/>
                <a:pathLst>
                  <a:path w="104" h="104">
                    <a:moveTo>
                      <a:pt x="104" y="24"/>
                    </a:moveTo>
                    <a:lnTo>
                      <a:pt x="40" y="104"/>
                    </a:lnTo>
                    <a:lnTo>
                      <a:pt x="48" y="40"/>
                    </a:lnTo>
                    <a:lnTo>
                      <a:pt x="0" y="0"/>
                    </a:lnTo>
                    <a:lnTo>
                      <a:pt x="104" y="24"/>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11" name="Line 35"/>
              <p:cNvSpPr>
                <a:spLocks noChangeShapeType="1"/>
              </p:cNvSpPr>
              <p:nvPr/>
            </p:nvSpPr>
            <p:spPr bwMode="auto">
              <a:xfrm flipV="1">
                <a:off x="576" y="1192"/>
                <a:ext cx="560" cy="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2" name="Group 39"/>
            <p:cNvGrpSpPr>
              <a:grpSpLocks/>
            </p:cNvGrpSpPr>
            <p:nvPr/>
          </p:nvGrpSpPr>
          <p:grpSpPr bwMode="auto">
            <a:xfrm>
              <a:off x="584" y="1096"/>
              <a:ext cx="168" cy="96"/>
              <a:chOff x="584" y="1096"/>
              <a:chExt cx="168" cy="96"/>
            </a:xfrm>
          </p:grpSpPr>
          <p:sp>
            <p:nvSpPr>
              <p:cNvPr id="24608" name="Freeform 37"/>
              <p:cNvSpPr>
                <a:spLocks/>
              </p:cNvSpPr>
              <p:nvPr/>
            </p:nvSpPr>
            <p:spPr bwMode="auto">
              <a:xfrm>
                <a:off x="584" y="1096"/>
                <a:ext cx="104" cy="96"/>
              </a:xfrm>
              <a:custGeom>
                <a:avLst/>
                <a:gdLst>
                  <a:gd name="T0" fmla="*/ 0 w 104"/>
                  <a:gd name="T1" fmla="*/ 48 h 96"/>
                  <a:gd name="T2" fmla="*/ 104 w 104"/>
                  <a:gd name="T3" fmla="*/ 0 h 96"/>
                  <a:gd name="T4" fmla="*/ 72 w 104"/>
                  <a:gd name="T5" fmla="*/ 48 h 96"/>
                  <a:gd name="T6" fmla="*/ 104 w 104"/>
                  <a:gd name="T7" fmla="*/ 96 h 96"/>
                  <a:gd name="T8" fmla="*/ 0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48"/>
                    </a:moveTo>
                    <a:lnTo>
                      <a:pt x="104" y="0"/>
                    </a:lnTo>
                    <a:lnTo>
                      <a:pt x="72" y="48"/>
                    </a:lnTo>
                    <a:lnTo>
                      <a:pt x="104" y="96"/>
                    </a:lnTo>
                    <a:lnTo>
                      <a:pt x="0"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09" name="Line 38"/>
              <p:cNvSpPr>
                <a:spLocks noChangeShapeType="1"/>
              </p:cNvSpPr>
              <p:nvPr/>
            </p:nvSpPr>
            <p:spPr bwMode="auto">
              <a:xfrm>
                <a:off x="656" y="1144"/>
                <a:ext cx="96"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3" name="Rectangle 40"/>
            <p:cNvSpPr>
              <a:spLocks noChangeArrowheads="1"/>
            </p:cNvSpPr>
            <p:nvPr/>
          </p:nvSpPr>
          <p:spPr bwMode="auto">
            <a:xfrm>
              <a:off x="416" y="1024"/>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4604" name="AutoShape 187"/>
            <p:cNvSpPr>
              <a:spLocks noChangeArrowheads="1"/>
            </p:cNvSpPr>
            <p:nvPr/>
          </p:nvSpPr>
          <p:spPr bwMode="auto">
            <a:xfrm rot="5400000">
              <a:off x="1140" y="645"/>
              <a:ext cx="189" cy="993"/>
            </a:xfrm>
            <a:prstGeom prst="can">
              <a:avLst>
                <a:gd name="adj" fmla="val 41789"/>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24605" name="Group 28"/>
            <p:cNvGrpSpPr>
              <a:grpSpLocks/>
            </p:cNvGrpSpPr>
            <p:nvPr/>
          </p:nvGrpSpPr>
          <p:grpSpPr bwMode="auto">
            <a:xfrm>
              <a:off x="1704" y="1096"/>
              <a:ext cx="168" cy="96"/>
              <a:chOff x="1704" y="1096"/>
              <a:chExt cx="168" cy="96"/>
            </a:xfrm>
          </p:grpSpPr>
          <p:sp>
            <p:nvSpPr>
              <p:cNvPr id="24606" name="Freeform 26"/>
              <p:cNvSpPr>
                <a:spLocks/>
              </p:cNvSpPr>
              <p:nvPr/>
            </p:nvSpPr>
            <p:spPr bwMode="auto">
              <a:xfrm>
                <a:off x="1768" y="1096"/>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4607" name="Line 27"/>
              <p:cNvSpPr>
                <a:spLocks noChangeShapeType="1"/>
              </p:cNvSpPr>
              <p:nvPr/>
            </p:nvSpPr>
            <p:spPr bwMode="auto">
              <a:xfrm>
                <a:off x="1704" y="1144"/>
                <a:ext cx="96"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E0132E4-51A0-4A3D-9930-253B3D22993B}" type="slidenum">
              <a:rPr lang="en-US" altLang="en-US" sz="1200"/>
              <a:pPr/>
              <a:t>6</a:t>
            </a:fld>
            <a:endParaRPr lang="en-US" altLang="en-US" sz="1200"/>
          </a:p>
        </p:txBody>
      </p:sp>
      <p:grpSp>
        <p:nvGrpSpPr>
          <p:cNvPr id="26629" name="Group 50"/>
          <p:cNvGrpSpPr>
            <a:grpSpLocks/>
          </p:cNvGrpSpPr>
          <p:nvPr/>
        </p:nvGrpSpPr>
        <p:grpSpPr bwMode="auto">
          <a:xfrm>
            <a:off x="3352800" y="1524000"/>
            <a:ext cx="5397500" cy="2743200"/>
            <a:chOff x="2112" y="960"/>
            <a:chExt cx="3400" cy="1728"/>
          </a:xfrm>
        </p:grpSpPr>
        <p:graphicFrame>
          <p:nvGraphicFramePr>
            <p:cNvPr id="26627" name="Object 47"/>
            <p:cNvGraphicFramePr>
              <a:graphicFrameLocks noChangeAspect="1"/>
            </p:cNvGraphicFramePr>
            <p:nvPr/>
          </p:nvGraphicFramePr>
          <p:xfrm>
            <a:off x="2121" y="965"/>
            <a:ext cx="3358" cy="1435"/>
          </p:xfrm>
          <a:graphic>
            <a:graphicData uri="http://schemas.openxmlformats.org/presentationml/2006/ole">
              <mc:AlternateContent xmlns:mc="http://schemas.openxmlformats.org/markup-compatibility/2006">
                <mc:Choice xmlns:v="urn:schemas-microsoft-com:vml" Requires="v">
                  <p:oleObj spid="_x0000_s26688" name="Image" r:id="rId5" imgW="8914286" imgH="3809524" progId="">
                    <p:embed/>
                  </p:oleObj>
                </mc:Choice>
                <mc:Fallback>
                  <p:oleObj name="Image" r:id="rId5" imgW="8914286" imgH="3809524" progId="">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 y="965"/>
                          <a:ext cx="3358" cy="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60" name="Rectangle 11"/>
            <p:cNvSpPr>
              <a:spLocks noChangeArrowheads="1"/>
            </p:cNvSpPr>
            <p:nvPr/>
          </p:nvSpPr>
          <p:spPr bwMode="auto">
            <a:xfrm>
              <a:off x="2448" y="1440"/>
              <a:ext cx="144"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latin typeface="Times" charset="0"/>
              </a:endParaRPr>
            </a:p>
          </p:txBody>
        </p:sp>
        <p:sp>
          <p:nvSpPr>
            <p:cNvPr id="26661" name="Rectangle 12"/>
            <p:cNvSpPr>
              <a:spLocks noChangeArrowheads="1"/>
            </p:cNvSpPr>
            <p:nvPr/>
          </p:nvSpPr>
          <p:spPr bwMode="auto">
            <a:xfrm>
              <a:off x="3648" y="2515"/>
              <a:ext cx="14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(photo courtesy P.M. Anderson)</a:t>
              </a:r>
            </a:p>
          </p:txBody>
        </p:sp>
        <p:sp>
          <p:nvSpPr>
            <p:cNvPr id="26662" name="AutoShape 43"/>
            <p:cNvSpPr>
              <a:spLocks noChangeAspect="1" noChangeArrowheads="1" noTextEdit="1"/>
            </p:cNvSpPr>
            <p:nvPr/>
          </p:nvSpPr>
          <p:spPr bwMode="auto">
            <a:xfrm>
              <a:off x="2112" y="960"/>
              <a:ext cx="3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63" name="Rectangle 46"/>
            <p:cNvSpPr>
              <a:spLocks noChangeArrowheads="1"/>
            </p:cNvSpPr>
            <p:nvPr/>
          </p:nvSpPr>
          <p:spPr bwMode="auto">
            <a:xfrm>
              <a:off x="3704" y="2432"/>
              <a:ext cx="16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AA"/>
                  </a:solidFill>
                </a:rPr>
                <a:t>Canyon Bridge, Los Alamos, NM</a:t>
              </a:r>
              <a:endParaRPr lang="en-US" altLang="en-US"/>
            </a:p>
          </p:txBody>
        </p:sp>
      </p:grpSp>
      <p:grpSp>
        <p:nvGrpSpPr>
          <p:cNvPr id="26630" name="Group 42"/>
          <p:cNvGrpSpPr>
            <a:grpSpLocks/>
          </p:cNvGrpSpPr>
          <p:nvPr/>
        </p:nvGrpSpPr>
        <p:grpSpPr bwMode="auto">
          <a:xfrm>
            <a:off x="3581400" y="4419600"/>
            <a:ext cx="1358900" cy="1054100"/>
            <a:chOff x="2256" y="2784"/>
            <a:chExt cx="856" cy="664"/>
          </a:xfrm>
        </p:grpSpPr>
        <p:sp>
          <p:nvSpPr>
            <p:cNvPr id="26652" name="AutoShape 30"/>
            <p:cNvSpPr>
              <a:spLocks noChangeAspect="1" noChangeArrowheads="1" noTextEdit="1"/>
            </p:cNvSpPr>
            <p:nvPr/>
          </p:nvSpPr>
          <p:spPr bwMode="auto">
            <a:xfrm>
              <a:off x="2256" y="2784"/>
              <a:ext cx="856"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3" name="Rectangle 32"/>
            <p:cNvSpPr>
              <a:spLocks noChangeArrowheads="1"/>
            </p:cNvSpPr>
            <p:nvPr/>
          </p:nvSpPr>
          <p:spPr bwMode="auto">
            <a:xfrm>
              <a:off x="2264" y="2792"/>
              <a:ext cx="832" cy="60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654" name="Rectangle 33"/>
            <p:cNvSpPr>
              <a:spLocks noChangeArrowheads="1"/>
            </p:cNvSpPr>
            <p:nvPr/>
          </p:nvSpPr>
          <p:spPr bwMode="auto">
            <a:xfrm>
              <a:off x="2880" y="3200"/>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o</a:t>
              </a:r>
              <a:endParaRPr lang="en-US" altLang="en-US" i="1"/>
            </a:p>
          </p:txBody>
        </p:sp>
        <p:sp>
          <p:nvSpPr>
            <p:cNvPr id="26655" name="Rectangle 34"/>
            <p:cNvSpPr>
              <a:spLocks noChangeArrowheads="1"/>
            </p:cNvSpPr>
            <p:nvPr/>
          </p:nvSpPr>
          <p:spPr bwMode="auto">
            <a:xfrm>
              <a:off x="2344" y="2928"/>
              <a:ext cx="1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s</a:t>
              </a:r>
              <a:endParaRPr lang="en-US" altLang="en-US">
                <a:latin typeface="Times" charset="0"/>
              </a:endParaRPr>
            </a:p>
          </p:txBody>
        </p:sp>
        <p:sp>
          <p:nvSpPr>
            <p:cNvPr id="26656" name="Rectangle 35"/>
            <p:cNvSpPr>
              <a:spLocks noChangeArrowheads="1"/>
            </p:cNvSpPr>
            <p:nvPr/>
          </p:nvSpPr>
          <p:spPr bwMode="auto">
            <a:xfrm>
              <a:off x="2536" y="2920"/>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26657" name="Rectangle 36"/>
            <p:cNvSpPr>
              <a:spLocks noChangeArrowheads="1"/>
            </p:cNvSpPr>
            <p:nvPr/>
          </p:nvSpPr>
          <p:spPr bwMode="auto">
            <a:xfrm>
              <a:off x="2760" y="2792"/>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AA0000"/>
                  </a:solidFill>
                </a:rPr>
                <a:t>F</a:t>
              </a:r>
              <a:endParaRPr lang="en-US" altLang="en-US" i="1"/>
            </a:p>
          </p:txBody>
        </p:sp>
        <p:sp>
          <p:nvSpPr>
            <p:cNvPr id="26658" name="Rectangle 37"/>
            <p:cNvSpPr>
              <a:spLocks noChangeArrowheads="1"/>
            </p:cNvSpPr>
            <p:nvPr/>
          </p:nvSpPr>
          <p:spPr bwMode="auto">
            <a:xfrm>
              <a:off x="2720" y="3112"/>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6659" name="Line 41"/>
            <p:cNvSpPr>
              <a:spLocks noChangeShapeType="1"/>
            </p:cNvSpPr>
            <p:nvPr/>
          </p:nvSpPr>
          <p:spPr bwMode="auto">
            <a:xfrm>
              <a:off x="2720" y="3077"/>
              <a:ext cx="29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1" name="Rectangle 4"/>
          <p:cNvSpPr>
            <a:spLocks noChangeArrowheads="1"/>
          </p:cNvSpPr>
          <p:nvPr/>
        </p:nvSpPr>
        <p:spPr bwMode="auto">
          <a:xfrm>
            <a:off x="533400" y="990600"/>
            <a:ext cx="335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Simple</a:t>
            </a:r>
            <a:r>
              <a:rPr lang="en-US" altLang="en-US" b="1"/>
              <a:t> compression:</a:t>
            </a:r>
          </a:p>
        </p:txBody>
      </p:sp>
      <p:pic>
        <p:nvPicPr>
          <p:cNvPr id="2663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3886200"/>
            <a:ext cx="6477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Line 8"/>
          <p:cNvSpPr>
            <a:spLocks noChangeShapeType="1"/>
          </p:cNvSpPr>
          <p:nvPr/>
        </p:nvSpPr>
        <p:spPr bwMode="auto">
          <a:xfrm>
            <a:off x="4114800" y="2667000"/>
            <a:ext cx="1143000" cy="1676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Rectangle 10"/>
          <p:cNvSpPr>
            <a:spLocks noChangeArrowheads="1"/>
          </p:cNvSpPr>
          <p:nvPr/>
        </p:nvSpPr>
        <p:spPr bwMode="auto">
          <a:xfrm>
            <a:off x="5791200" y="4519613"/>
            <a:ext cx="2357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Note:  compressive</a:t>
            </a:r>
          </a:p>
          <a:p>
            <a:r>
              <a:rPr lang="en-US" altLang="en-US" sz="2000"/>
              <a:t>structure member</a:t>
            </a:r>
          </a:p>
          <a:p>
            <a:r>
              <a:rPr lang="en-US" altLang="en-US" sz="2000"/>
              <a:t>(</a:t>
            </a:r>
            <a:r>
              <a:rPr lang="en-US" altLang="en-US" sz="2000">
                <a:latin typeface="Symbol" charset="2"/>
              </a:rPr>
              <a:t>s</a:t>
            </a:r>
            <a:r>
              <a:rPr lang="en-US" altLang="en-US" sz="2000"/>
              <a:t> &lt; 0 here).</a:t>
            </a:r>
          </a:p>
        </p:txBody>
      </p:sp>
      <p:sp>
        <p:nvSpPr>
          <p:cNvPr id="26635" name="Rectangle 13"/>
          <p:cNvSpPr>
            <a:spLocks noChangeArrowheads="1"/>
          </p:cNvSpPr>
          <p:nvPr/>
        </p:nvSpPr>
        <p:spPr bwMode="auto">
          <a:xfrm>
            <a:off x="838200" y="5211763"/>
            <a:ext cx="2335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(photo courtesy P.M. Anderson)</a:t>
            </a:r>
          </a:p>
        </p:txBody>
      </p:sp>
      <p:sp>
        <p:nvSpPr>
          <p:cNvPr id="26636" name="Rectangle 14"/>
          <p:cNvSpPr>
            <a:spLocks noGrp="1" noChangeArrowheads="1"/>
          </p:cNvSpPr>
          <p:nvPr>
            <p:ph type="title" idx="4294967295"/>
          </p:nvPr>
        </p:nvSpPr>
        <p:spPr/>
        <p:txBody>
          <a:bodyPr/>
          <a:lstStyle/>
          <a:p>
            <a:r>
              <a:rPr lang="en-US" altLang="en-US" sz="3200" smtClean="0">
                <a:ea typeface="ＭＳ Ｐゴシック" charset="-128"/>
              </a:rPr>
              <a:t>OTHER COMMON STRESS STATES (i)</a:t>
            </a:r>
          </a:p>
        </p:txBody>
      </p:sp>
      <p:sp>
        <p:nvSpPr>
          <p:cNvPr id="26637" name="AutoShape 15"/>
          <p:cNvSpPr>
            <a:spLocks noChangeAspect="1" noChangeArrowheads="1" noTextEdit="1"/>
          </p:cNvSpPr>
          <p:nvPr/>
        </p:nvSpPr>
        <p:spPr bwMode="auto">
          <a:xfrm>
            <a:off x="609600" y="1341438"/>
            <a:ext cx="2819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638" name="Group 49"/>
          <p:cNvGrpSpPr>
            <a:grpSpLocks/>
          </p:cNvGrpSpPr>
          <p:nvPr/>
        </p:nvGrpSpPr>
        <p:grpSpPr bwMode="auto">
          <a:xfrm>
            <a:off x="787400" y="1517650"/>
            <a:ext cx="2441575" cy="3770313"/>
            <a:chOff x="496" y="956"/>
            <a:chExt cx="1538" cy="2375"/>
          </a:xfrm>
        </p:grpSpPr>
        <p:graphicFrame>
          <p:nvGraphicFramePr>
            <p:cNvPr id="26626" name="Object 48"/>
            <p:cNvGraphicFramePr>
              <a:graphicFrameLocks noChangeAspect="1"/>
            </p:cNvGraphicFramePr>
            <p:nvPr/>
          </p:nvGraphicFramePr>
          <p:xfrm>
            <a:off x="568" y="956"/>
            <a:ext cx="1466" cy="2126"/>
          </p:xfrm>
          <a:graphic>
            <a:graphicData uri="http://schemas.openxmlformats.org/presentationml/2006/ole">
              <mc:AlternateContent xmlns:mc="http://schemas.openxmlformats.org/markup-compatibility/2006">
                <mc:Choice xmlns:v="urn:schemas-microsoft-com:vml" Requires="v">
                  <p:oleObj spid="_x0000_s26689" name="Image" r:id="rId8" imgW="3809524" imgH="5523810" progId="">
                    <p:embed/>
                  </p:oleObj>
                </mc:Choice>
                <mc:Fallback>
                  <p:oleObj name="Image" r:id="rId8" imgW="3809524" imgH="5523810" progId="">
                    <p:embed/>
                    <p:pic>
                      <p:nvPicPr>
                        <p:cNvPr id="0"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 y="956"/>
                          <a:ext cx="1466" cy="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0" name="Line 18"/>
            <p:cNvSpPr>
              <a:spLocks noChangeShapeType="1"/>
            </p:cNvSpPr>
            <p:nvPr/>
          </p:nvSpPr>
          <p:spPr bwMode="auto">
            <a:xfrm>
              <a:off x="1008" y="1941"/>
              <a:ext cx="504" cy="1"/>
            </a:xfrm>
            <a:prstGeom prst="line">
              <a:avLst/>
            </a:prstGeom>
            <a:noFill/>
            <a:ln w="38100">
              <a:solidFill>
                <a:srgbClr val="44444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Rectangle 19"/>
            <p:cNvSpPr>
              <a:spLocks noChangeArrowheads="1"/>
            </p:cNvSpPr>
            <p:nvPr/>
          </p:nvSpPr>
          <p:spPr bwMode="auto">
            <a:xfrm>
              <a:off x="496" y="1533"/>
              <a:ext cx="1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444444"/>
                  </a:solidFill>
                </a:rPr>
                <a:t>A</a:t>
              </a:r>
              <a:endParaRPr lang="en-US" altLang="en-US" i="1"/>
            </a:p>
          </p:txBody>
        </p:sp>
        <p:sp>
          <p:nvSpPr>
            <p:cNvPr id="26642" name="Rectangle 20"/>
            <p:cNvSpPr>
              <a:spLocks noChangeArrowheads="1"/>
            </p:cNvSpPr>
            <p:nvPr/>
          </p:nvSpPr>
          <p:spPr bwMode="auto">
            <a:xfrm>
              <a:off x="656" y="1597"/>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i="1">
                  <a:solidFill>
                    <a:srgbClr val="444444"/>
                  </a:solidFill>
                </a:rPr>
                <a:t>o</a:t>
              </a:r>
              <a:endParaRPr lang="en-US" altLang="en-US" i="1"/>
            </a:p>
          </p:txBody>
        </p:sp>
        <p:grpSp>
          <p:nvGrpSpPr>
            <p:cNvPr id="26643" name="Group 23"/>
            <p:cNvGrpSpPr>
              <a:grpSpLocks/>
            </p:cNvGrpSpPr>
            <p:nvPr/>
          </p:nvGrpSpPr>
          <p:grpSpPr bwMode="auto">
            <a:xfrm>
              <a:off x="808" y="1741"/>
              <a:ext cx="168" cy="176"/>
              <a:chOff x="808" y="1741"/>
              <a:chExt cx="168" cy="176"/>
            </a:xfrm>
          </p:grpSpPr>
          <p:sp>
            <p:nvSpPr>
              <p:cNvPr id="26650" name="Freeform 21"/>
              <p:cNvSpPr>
                <a:spLocks/>
              </p:cNvSpPr>
              <p:nvPr/>
            </p:nvSpPr>
            <p:spPr bwMode="auto">
              <a:xfrm>
                <a:off x="872" y="1813"/>
                <a:ext cx="104" cy="104"/>
              </a:xfrm>
              <a:custGeom>
                <a:avLst/>
                <a:gdLst>
                  <a:gd name="T0" fmla="*/ 104 w 104"/>
                  <a:gd name="T1" fmla="*/ 104 h 104"/>
                  <a:gd name="T2" fmla="*/ 0 w 104"/>
                  <a:gd name="T3" fmla="*/ 80 h 104"/>
                  <a:gd name="T4" fmla="*/ 64 w 104"/>
                  <a:gd name="T5" fmla="*/ 64 h 104"/>
                  <a:gd name="T6" fmla="*/ 80 w 104"/>
                  <a:gd name="T7" fmla="*/ 0 h 104"/>
                  <a:gd name="T8" fmla="*/ 104 w 104"/>
                  <a:gd name="T9" fmla="*/ 104 h 104"/>
                  <a:gd name="T10" fmla="*/ 0 60000 65536"/>
                  <a:gd name="T11" fmla="*/ 0 60000 65536"/>
                  <a:gd name="T12" fmla="*/ 0 60000 65536"/>
                  <a:gd name="T13" fmla="*/ 0 60000 65536"/>
                  <a:gd name="T14" fmla="*/ 0 60000 65536"/>
                  <a:gd name="T15" fmla="*/ 0 w 104"/>
                  <a:gd name="T16" fmla="*/ 0 h 104"/>
                  <a:gd name="T17" fmla="*/ 104 w 104"/>
                  <a:gd name="T18" fmla="*/ 104 h 104"/>
                </a:gdLst>
                <a:ahLst/>
                <a:cxnLst>
                  <a:cxn ang="T10">
                    <a:pos x="T0" y="T1"/>
                  </a:cxn>
                  <a:cxn ang="T11">
                    <a:pos x="T2" y="T3"/>
                  </a:cxn>
                  <a:cxn ang="T12">
                    <a:pos x="T4" y="T5"/>
                  </a:cxn>
                  <a:cxn ang="T13">
                    <a:pos x="T6" y="T7"/>
                  </a:cxn>
                  <a:cxn ang="T14">
                    <a:pos x="T8" y="T9"/>
                  </a:cxn>
                </a:cxnLst>
                <a:rect l="T15" t="T16" r="T17" b="T18"/>
                <a:pathLst>
                  <a:path w="104" h="104">
                    <a:moveTo>
                      <a:pt x="104" y="104"/>
                    </a:moveTo>
                    <a:lnTo>
                      <a:pt x="0" y="80"/>
                    </a:lnTo>
                    <a:lnTo>
                      <a:pt x="64" y="64"/>
                    </a:lnTo>
                    <a:lnTo>
                      <a:pt x="80" y="0"/>
                    </a:lnTo>
                    <a:lnTo>
                      <a:pt x="104" y="104"/>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651" name="Line 22"/>
              <p:cNvSpPr>
                <a:spLocks noChangeShapeType="1"/>
              </p:cNvSpPr>
              <p:nvPr/>
            </p:nvSpPr>
            <p:spPr bwMode="auto">
              <a:xfrm>
                <a:off x="808" y="1741"/>
                <a:ext cx="128" cy="1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44" name="Group 26"/>
            <p:cNvGrpSpPr>
              <a:grpSpLocks/>
            </p:cNvGrpSpPr>
            <p:nvPr/>
          </p:nvGrpSpPr>
          <p:grpSpPr bwMode="auto">
            <a:xfrm>
              <a:off x="1216" y="1429"/>
              <a:ext cx="96" cy="224"/>
              <a:chOff x="1216" y="1429"/>
              <a:chExt cx="96" cy="224"/>
            </a:xfrm>
          </p:grpSpPr>
          <p:sp>
            <p:nvSpPr>
              <p:cNvPr id="26648" name="Freeform 24"/>
              <p:cNvSpPr>
                <a:spLocks/>
              </p:cNvSpPr>
              <p:nvPr/>
            </p:nvSpPr>
            <p:spPr bwMode="auto">
              <a:xfrm>
                <a:off x="1216" y="1549"/>
                <a:ext cx="96" cy="104"/>
              </a:xfrm>
              <a:custGeom>
                <a:avLst/>
                <a:gdLst>
                  <a:gd name="T0" fmla="*/ 48 w 96"/>
                  <a:gd name="T1" fmla="*/ 104 h 104"/>
                  <a:gd name="T2" fmla="*/ 0 w 96"/>
                  <a:gd name="T3" fmla="*/ 0 h 104"/>
                  <a:gd name="T4" fmla="*/ 48 w 96"/>
                  <a:gd name="T5" fmla="*/ 32 h 104"/>
                  <a:gd name="T6" fmla="*/ 96 w 96"/>
                  <a:gd name="T7" fmla="*/ 0 h 104"/>
                  <a:gd name="T8" fmla="*/ 48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104"/>
                    </a:moveTo>
                    <a:lnTo>
                      <a:pt x="0" y="0"/>
                    </a:lnTo>
                    <a:lnTo>
                      <a:pt x="48" y="32"/>
                    </a:lnTo>
                    <a:lnTo>
                      <a:pt x="96" y="0"/>
                    </a:lnTo>
                    <a:lnTo>
                      <a:pt x="48" y="104"/>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6649" name="Line 25"/>
              <p:cNvSpPr>
                <a:spLocks noChangeShapeType="1"/>
              </p:cNvSpPr>
              <p:nvPr/>
            </p:nvSpPr>
            <p:spPr bwMode="auto">
              <a:xfrm flipV="1">
                <a:off x="1264" y="1429"/>
                <a:ext cx="1" cy="152"/>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45" name="Rectangle 27"/>
            <p:cNvSpPr>
              <a:spLocks noChangeArrowheads="1"/>
            </p:cNvSpPr>
            <p:nvPr/>
          </p:nvSpPr>
          <p:spPr bwMode="auto">
            <a:xfrm>
              <a:off x="584" y="3069"/>
              <a:ext cx="11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AA"/>
                  </a:solidFill>
                </a:rPr>
                <a:t>Balanced Rock, Arches </a:t>
              </a:r>
              <a:endParaRPr lang="en-US" altLang="en-US"/>
            </a:p>
          </p:txBody>
        </p:sp>
        <p:sp>
          <p:nvSpPr>
            <p:cNvPr id="26646" name="Rectangle 28"/>
            <p:cNvSpPr>
              <a:spLocks noChangeArrowheads="1"/>
            </p:cNvSpPr>
            <p:nvPr/>
          </p:nvSpPr>
          <p:spPr bwMode="auto">
            <a:xfrm>
              <a:off x="584" y="3197"/>
              <a:ext cx="67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AA"/>
                  </a:solidFill>
                </a:rPr>
                <a:t>National Park</a:t>
              </a:r>
              <a:endParaRPr lang="en-US" altLang="en-US"/>
            </a:p>
          </p:txBody>
        </p:sp>
        <p:sp>
          <p:nvSpPr>
            <p:cNvPr id="26647" name="Rectangle 29"/>
            <p:cNvSpPr>
              <a:spLocks noChangeArrowheads="1"/>
            </p:cNvSpPr>
            <p:nvPr/>
          </p:nvSpPr>
          <p:spPr bwMode="auto">
            <a:xfrm>
              <a:off x="1228" y="1841"/>
              <a:ext cx="72" cy="2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26639" name="Line 9"/>
          <p:cNvSpPr>
            <a:spLocks noChangeShapeType="1"/>
          </p:cNvSpPr>
          <p:nvPr/>
        </p:nvSpPr>
        <p:spPr bwMode="auto">
          <a:xfrm>
            <a:off x="2057400" y="3276600"/>
            <a:ext cx="32766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DC062A-42E3-434A-ABD5-881F5A9D3CCC}" type="slidenum">
              <a:rPr lang="en-US" altLang="en-US" sz="1200"/>
              <a:pPr/>
              <a:t>7</a:t>
            </a:fld>
            <a:endParaRPr lang="en-US" altLang="en-US" sz="1200"/>
          </a:p>
        </p:txBody>
      </p:sp>
      <p:sp>
        <p:nvSpPr>
          <p:cNvPr id="28675" name="Rectangle 3"/>
          <p:cNvSpPr>
            <a:spLocks noChangeArrowheads="1"/>
          </p:cNvSpPr>
          <p:nvPr/>
        </p:nvSpPr>
        <p:spPr bwMode="auto">
          <a:xfrm>
            <a:off x="895350" y="990600"/>
            <a:ext cx="2630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dirty="0"/>
              <a:t>•  </a:t>
            </a:r>
            <a:r>
              <a:rPr lang="en-US" altLang="en-US" b="1" dirty="0">
                <a:solidFill>
                  <a:schemeClr val="accent2"/>
                </a:solidFill>
              </a:rPr>
              <a:t>Bi-axial</a:t>
            </a:r>
            <a:r>
              <a:rPr lang="en-US" altLang="en-US" b="1" dirty="0"/>
              <a:t> tension:</a:t>
            </a:r>
          </a:p>
        </p:txBody>
      </p:sp>
      <p:sp>
        <p:nvSpPr>
          <p:cNvPr id="28676" name="Rectangle 4"/>
          <p:cNvSpPr>
            <a:spLocks noChangeArrowheads="1"/>
          </p:cNvSpPr>
          <p:nvPr/>
        </p:nvSpPr>
        <p:spPr bwMode="auto">
          <a:xfrm>
            <a:off x="4375150" y="990600"/>
            <a:ext cx="4037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dirty="0"/>
              <a:t>•  </a:t>
            </a:r>
            <a:r>
              <a:rPr lang="en-US" altLang="en-US" b="1" dirty="0">
                <a:solidFill>
                  <a:schemeClr val="accent2"/>
                </a:solidFill>
              </a:rPr>
              <a:t>Hydrostatic</a:t>
            </a:r>
            <a:r>
              <a:rPr lang="en-US" altLang="en-US" b="1" dirty="0"/>
              <a:t> compression:</a:t>
            </a:r>
          </a:p>
        </p:txBody>
      </p:sp>
      <p:pic>
        <p:nvPicPr>
          <p:cNvPr id="2867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60500"/>
            <a:ext cx="42672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8"/>
          <p:cNvSpPr>
            <a:spLocks noChangeArrowheads="1"/>
          </p:cNvSpPr>
          <p:nvPr/>
        </p:nvSpPr>
        <p:spPr bwMode="auto">
          <a:xfrm>
            <a:off x="838200" y="4495800"/>
            <a:ext cx="1508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FF"/>
                </a:solidFill>
              </a:rPr>
              <a:t>Pressurized tank</a:t>
            </a:r>
          </a:p>
        </p:txBody>
      </p:sp>
      <p:sp>
        <p:nvSpPr>
          <p:cNvPr id="28679" name="Line 9"/>
          <p:cNvSpPr>
            <a:spLocks noChangeShapeType="1"/>
          </p:cNvSpPr>
          <p:nvPr/>
        </p:nvSpPr>
        <p:spPr bwMode="auto">
          <a:xfrm flipV="1">
            <a:off x="2743200" y="3733800"/>
            <a:ext cx="45720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680" name="Group 70"/>
          <p:cNvGrpSpPr>
            <a:grpSpLocks/>
          </p:cNvGrpSpPr>
          <p:nvPr/>
        </p:nvGrpSpPr>
        <p:grpSpPr bwMode="auto">
          <a:xfrm>
            <a:off x="5207000" y="5435600"/>
            <a:ext cx="1058863" cy="569913"/>
            <a:chOff x="3408" y="3424"/>
            <a:chExt cx="667" cy="359"/>
          </a:xfrm>
        </p:grpSpPr>
        <p:sp>
          <p:nvSpPr>
            <p:cNvPr id="28744" name="Rectangle 12"/>
            <p:cNvSpPr>
              <a:spLocks noChangeArrowheads="1"/>
            </p:cNvSpPr>
            <p:nvPr/>
          </p:nvSpPr>
          <p:spPr bwMode="auto">
            <a:xfrm>
              <a:off x="3408" y="3424"/>
              <a:ext cx="66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latin typeface="Symbol" charset="2"/>
                </a:rPr>
                <a:t>s</a:t>
              </a:r>
              <a:r>
                <a:rPr lang="en-US" altLang="en-US" sz="2800" baseline="-2000"/>
                <a:t> </a:t>
              </a:r>
              <a:r>
                <a:rPr lang="en-US" altLang="en-US" sz="2800">
                  <a:latin typeface="Symbol" charset="2"/>
                </a:rPr>
                <a:t> </a:t>
              </a:r>
              <a:r>
                <a:rPr lang="en-US" altLang="en-US" sz="2800"/>
                <a:t>&lt; 0</a:t>
              </a:r>
              <a:endParaRPr lang="en-US" altLang="en-US" sz="2800">
                <a:latin typeface="Symbol" charset="2"/>
              </a:endParaRPr>
            </a:p>
          </p:txBody>
        </p:sp>
        <p:sp>
          <p:nvSpPr>
            <p:cNvPr id="28745" name="Rectangle 13"/>
            <p:cNvSpPr>
              <a:spLocks noChangeArrowheads="1"/>
            </p:cNvSpPr>
            <p:nvPr/>
          </p:nvSpPr>
          <p:spPr bwMode="auto">
            <a:xfrm>
              <a:off x="3552" y="35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a:t>h</a:t>
              </a:r>
            </a:p>
          </p:txBody>
        </p:sp>
      </p:grpSp>
      <p:sp>
        <p:nvSpPr>
          <p:cNvPr id="28681" name="Rectangle 14"/>
          <p:cNvSpPr>
            <a:spLocks noChangeArrowheads="1"/>
          </p:cNvSpPr>
          <p:nvPr/>
        </p:nvSpPr>
        <p:spPr bwMode="auto">
          <a:xfrm>
            <a:off x="838200" y="4678363"/>
            <a:ext cx="124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(photo courtesy</a:t>
            </a:r>
          </a:p>
          <a:p>
            <a:r>
              <a:rPr lang="en-US" altLang="en-US" sz="1200"/>
              <a:t>P.M. Anderson)</a:t>
            </a:r>
          </a:p>
        </p:txBody>
      </p:sp>
      <p:sp>
        <p:nvSpPr>
          <p:cNvPr id="28682" name="Rectangle 15"/>
          <p:cNvSpPr>
            <a:spLocks noChangeArrowheads="1"/>
          </p:cNvSpPr>
          <p:nvPr/>
        </p:nvSpPr>
        <p:spPr bwMode="auto">
          <a:xfrm>
            <a:off x="7258050" y="4495800"/>
            <a:ext cx="124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(photo courtesy</a:t>
            </a:r>
          </a:p>
          <a:p>
            <a:r>
              <a:rPr lang="en-US" altLang="en-US" sz="1200"/>
              <a:t>P.M. Anderson)</a:t>
            </a:r>
          </a:p>
        </p:txBody>
      </p:sp>
      <p:sp>
        <p:nvSpPr>
          <p:cNvPr id="28683" name="Rectangle 16"/>
          <p:cNvSpPr>
            <a:spLocks noGrp="1" noChangeArrowheads="1"/>
          </p:cNvSpPr>
          <p:nvPr>
            <p:ph type="title" idx="4294967295"/>
          </p:nvPr>
        </p:nvSpPr>
        <p:spPr/>
        <p:txBody>
          <a:bodyPr/>
          <a:lstStyle/>
          <a:p>
            <a:r>
              <a:rPr lang="en-US" altLang="en-US" sz="3200" smtClean="0">
                <a:ea typeface="ＭＳ Ｐゴシック" charset="-128"/>
              </a:rPr>
              <a:t>OTHER COMMON STRESS STATES (ii)</a:t>
            </a:r>
          </a:p>
        </p:txBody>
      </p:sp>
      <p:grpSp>
        <p:nvGrpSpPr>
          <p:cNvPr id="28684" name="Group 18"/>
          <p:cNvGrpSpPr>
            <a:grpSpLocks noChangeAspect="1"/>
          </p:cNvGrpSpPr>
          <p:nvPr/>
        </p:nvGrpSpPr>
        <p:grpSpPr bwMode="auto">
          <a:xfrm>
            <a:off x="5549900" y="1447800"/>
            <a:ext cx="3136900" cy="3352800"/>
            <a:chOff x="3496" y="912"/>
            <a:chExt cx="1976" cy="2112"/>
          </a:xfrm>
        </p:grpSpPr>
        <p:sp>
          <p:nvSpPr>
            <p:cNvPr id="28741" name="AutoShape 17"/>
            <p:cNvSpPr>
              <a:spLocks noChangeAspect="1" noChangeArrowheads="1" noTextEdit="1"/>
            </p:cNvSpPr>
            <p:nvPr/>
          </p:nvSpPr>
          <p:spPr bwMode="auto">
            <a:xfrm>
              <a:off x="3496" y="912"/>
              <a:ext cx="197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874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0" y="920"/>
              <a:ext cx="1816" cy="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3" name="Rectangle 20"/>
            <p:cNvSpPr>
              <a:spLocks noChangeArrowheads="1"/>
            </p:cNvSpPr>
            <p:nvPr/>
          </p:nvSpPr>
          <p:spPr bwMode="auto">
            <a:xfrm>
              <a:off x="3504" y="2880"/>
              <a:ext cx="8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400">
                  <a:solidFill>
                    <a:srgbClr val="0000AA"/>
                  </a:solidFill>
                </a:rPr>
                <a:t>Fish under water</a:t>
              </a:r>
              <a:endParaRPr lang="en-US" altLang="en-US"/>
            </a:p>
          </p:txBody>
        </p:sp>
      </p:grpSp>
      <p:sp>
        <p:nvSpPr>
          <p:cNvPr id="28685" name="Line 10"/>
          <p:cNvSpPr>
            <a:spLocks noChangeShapeType="1"/>
          </p:cNvSpPr>
          <p:nvPr/>
        </p:nvSpPr>
        <p:spPr bwMode="auto">
          <a:xfrm flipV="1">
            <a:off x="6934200" y="3581400"/>
            <a:ext cx="533400" cy="1600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686" name="Group 69"/>
          <p:cNvGrpSpPr>
            <a:grpSpLocks/>
          </p:cNvGrpSpPr>
          <p:nvPr/>
        </p:nvGrpSpPr>
        <p:grpSpPr bwMode="auto">
          <a:xfrm>
            <a:off x="6183313" y="5072063"/>
            <a:ext cx="1062037" cy="920750"/>
            <a:chOff x="3999" y="3243"/>
            <a:chExt cx="521" cy="452"/>
          </a:xfrm>
        </p:grpSpPr>
        <p:grpSp>
          <p:nvGrpSpPr>
            <p:cNvPr id="28707" name="Group 38"/>
            <p:cNvGrpSpPr>
              <a:grpSpLocks/>
            </p:cNvGrpSpPr>
            <p:nvPr/>
          </p:nvGrpSpPr>
          <p:grpSpPr bwMode="auto">
            <a:xfrm>
              <a:off x="4352" y="3328"/>
              <a:ext cx="168" cy="104"/>
              <a:chOff x="4352" y="3328"/>
              <a:chExt cx="168" cy="104"/>
            </a:xfrm>
          </p:grpSpPr>
          <p:sp>
            <p:nvSpPr>
              <p:cNvPr id="28739" name="Freeform 36"/>
              <p:cNvSpPr>
                <a:spLocks/>
              </p:cNvSpPr>
              <p:nvPr/>
            </p:nvSpPr>
            <p:spPr bwMode="auto">
              <a:xfrm>
                <a:off x="4352" y="3352"/>
                <a:ext cx="96" cy="80"/>
              </a:xfrm>
              <a:custGeom>
                <a:avLst/>
                <a:gdLst>
                  <a:gd name="T0" fmla="*/ 0 w 96"/>
                  <a:gd name="T1" fmla="*/ 80 h 80"/>
                  <a:gd name="T2" fmla="*/ 56 w 96"/>
                  <a:gd name="T3" fmla="*/ 0 h 80"/>
                  <a:gd name="T4" fmla="*/ 48 w 96"/>
                  <a:gd name="T5" fmla="*/ 48 h 80"/>
                  <a:gd name="T6" fmla="*/ 96 w 96"/>
                  <a:gd name="T7" fmla="*/ 72 h 80"/>
                  <a:gd name="T8" fmla="*/ 0 w 96"/>
                  <a:gd name="T9" fmla="*/ 80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0" y="80"/>
                    </a:moveTo>
                    <a:lnTo>
                      <a:pt x="56" y="0"/>
                    </a:lnTo>
                    <a:lnTo>
                      <a:pt x="48" y="48"/>
                    </a:lnTo>
                    <a:lnTo>
                      <a:pt x="96" y="72"/>
                    </a:lnTo>
                    <a:lnTo>
                      <a:pt x="0" y="8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40" name="Line 37"/>
              <p:cNvSpPr>
                <a:spLocks noChangeShapeType="1"/>
              </p:cNvSpPr>
              <p:nvPr/>
            </p:nvSpPr>
            <p:spPr bwMode="auto">
              <a:xfrm flipV="1">
                <a:off x="4400" y="3328"/>
                <a:ext cx="120" cy="72"/>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08" name="Group 65"/>
            <p:cNvGrpSpPr>
              <a:grpSpLocks/>
            </p:cNvGrpSpPr>
            <p:nvPr/>
          </p:nvGrpSpPr>
          <p:grpSpPr bwMode="auto">
            <a:xfrm>
              <a:off x="4164" y="3354"/>
              <a:ext cx="220" cy="214"/>
              <a:chOff x="4164" y="3354"/>
              <a:chExt cx="220" cy="214"/>
            </a:xfrm>
          </p:grpSpPr>
          <p:sp>
            <p:nvSpPr>
              <p:cNvPr id="28723" name="Freeform 64"/>
              <p:cNvSpPr>
                <a:spLocks/>
              </p:cNvSpPr>
              <p:nvPr/>
            </p:nvSpPr>
            <p:spPr bwMode="auto">
              <a:xfrm>
                <a:off x="4164" y="3354"/>
                <a:ext cx="218" cy="214"/>
              </a:xfrm>
              <a:custGeom>
                <a:avLst/>
                <a:gdLst>
                  <a:gd name="T0" fmla="*/ 0 w 218"/>
                  <a:gd name="T1" fmla="*/ 50 h 214"/>
                  <a:gd name="T2" fmla="*/ 80 w 218"/>
                  <a:gd name="T3" fmla="*/ 0 h 214"/>
                  <a:gd name="T4" fmla="*/ 218 w 218"/>
                  <a:gd name="T5" fmla="*/ 24 h 214"/>
                  <a:gd name="T6" fmla="*/ 216 w 218"/>
                  <a:gd name="T7" fmla="*/ 162 h 214"/>
                  <a:gd name="T8" fmla="*/ 138 w 218"/>
                  <a:gd name="T9" fmla="*/ 214 h 214"/>
                  <a:gd name="T10" fmla="*/ 0 w 218"/>
                  <a:gd name="T11" fmla="*/ 188 h 214"/>
                  <a:gd name="T12" fmla="*/ 0 w 218"/>
                  <a:gd name="T13" fmla="*/ 50 h 214"/>
                  <a:gd name="T14" fmla="*/ 0 60000 65536"/>
                  <a:gd name="T15" fmla="*/ 0 60000 65536"/>
                  <a:gd name="T16" fmla="*/ 0 60000 65536"/>
                  <a:gd name="T17" fmla="*/ 0 60000 65536"/>
                  <a:gd name="T18" fmla="*/ 0 60000 65536"/>
                  <a:gd name="T19" fmla="*/ 0 60000 65536"/>
                  <a:gd name="T20" fmla="*/ 0 60000 65536"/>
                  <a:gd name="T21" fmla="*/ 0 w 218"/>
                  <a:gd name="T22" fmla="*/ 0 h 214"/>
                  <a:gd name="T23" fmla="*/ 218 w 218"/>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214">
                    <a:moveTo>
                      <a:pt x="0" y="50"/>
                    </a:moveTo>
                    <a:lnTo>
                      <a:pt x="80" y="0"/>
                    </a:lnTo>
                    <a:lnTo>
                      <a:pt x="218" y="24"/>
                    </a:lnTo>
                    <a:lnTo>
                      <a:pt x="216" y="162"/>
                    </a:lnTo>
                    <a:lnTo>
                      <a:pt x="138" y="214"/>
                    </a:lnTo>
                    <a:lnTo>
                      <a:pt x="0" y="188"/>
                    </a:lnTo>
                    <a:lnTo>
                      <a:pt x="0" y="5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24" name="Line 26"/>
              <p:cNvSpPr>
                <a:spLocks noChangeShapeType="1"/>
              </p:cNvSpPr>
              <p:nvPr/>
            </p:nvSpPr>
            <p:spPr bwMode="auto">
              <a:xfrm>
                <a:off x="4168" y="3408"/>
                <a:ext cx="13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27"/>
              <p:cNvSpPr>
                <a:spLocks noChangeShapeType="1"/>
              </p:cNvSpPr>
              <p:nvPr/>
            </p:nvSpPr>
            <p:spPr bwMode="auto">
              <a:xfrm flipV="1">
                <a:off x="4304" y="3432"/>
                <a:ext cx="1" cy="1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Line 28"/>
              <p:cNvSpPr>
                <a:spLocks noChangeShapeType="1"/>
              </p:cNvSpPr>
              <p:nvPr/>
            </p:nvSpPr>
            <p:spPr bwMode="auto">
              <a:xfrm flipV="1">
                <a:off x="4304" y="3384"/>
                <a:ext cx="64"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31"/>
              <p:cNvSpPr>
                <a:spLocks noChangeShapeType="1"/>
              </p:cNvSpPr>
              <p:nvPr/>
            </p:nvSpPr>
            <p:spPr bwMode="auto">
              <a:xfrm flipV="1">
                <a:off x="4176" y="3520"/>
                <a:ext cx="24"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32"/>
              <p:cNvSpPr>
                <a:spLocks noChangeShapeType="1"/>
              </p:cNvSpPr>
              <p:nvPr/>
            </p:nvSpPr>
            <p:spPr bwMode="auto">
              <a:xfrm>
                <a:off x="4240" y="348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Line 33"/>
              <p:cNvSpPr>
                <a:spLocks noChangeShapeType="1"/>
              </p:cNvSpPr>
              <p:nvPr/>
            </p:nvSpPr>
            <p:spPr bwMode="auto">
              <a:xfrm flipV="1">
                <a:off x="4248" y="3456"/>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0" name="Line 34"/>
              <p:cNvSpPr>
                <a:spLocks noChangeShapeType="1"/>
              </p:cNvSpPr>
              <p:nvPr/>
            </p:nvSpPr>
            <p:spPr bwMode="auto">
              <a:xfrm flipV="1">
                <a:off x="4248" y="3376"/>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Freeform 57"/>
              <p:cNvSpPr>
                <a:spLocks/>
              </p:cNvSpPr>
              <p:nvPr/>
            </p:nvSpPr>
            <p:spPr bwMode="auto">
              <a:xfrm>
                <a:off x="4246" y="3354"/>
                <a:ext cx="138" cy="162"/>
              </a:xfrm>
              <a:custGeom>
                <a:avLst/>
                <a:gdLst>
                  <a:gd name="T0" fmla="*/ 0 w 138"/>
                  <a:gd name="T1" fmla="*/ 0 h 162"/>
                  <a:gd name="T2" fmla="*/ 0 w 138"/>
                  <a:gd name="T3" fmla="*/ 138 h 162"/>
                  <a:gd name="T4" fmla="*/ 138 w 138"/>
                  <a:gd name="T5" fmla="*/ 162 h 162"/>
                  <a:gd name="T6" fmla="*/ 138 w 138"/>
                  <a:gd name="T7" fmla="*/ 24 h 162"/>
                  <a:gd name="T8" fmla="*/ 0 w 138"/>
                  <a:gd name="T9" fmla="*/ 0 h 162"/>
                  <a:gd name="T10" fmla="*/ 0 60000 65536"/>
                  <a:gd name="T11" fmla="*/ 0 60000 65536"/>
                  <a:gd name="T12" fmla="*/ 0 60000 65536"/>
                  <a:gd name="T13" fmla="*/ 0 60000 65536"/>
                  <a:gd name="T14" fmla="*/ 0 60000 65536"/>
                  <a:gd name="T15" fmla="*/ 0 w 138"/>
                  <a:gd name="T16" fmla="*/ 0 h 162"/>
                  <a:gd name="T17" fmla="*/ 138 w 138"/>
                  <a:gd name="T18" fmla="*/ 162 h 162"/>
                </a:gdLst>
                <a:ahLst/>
                <a:cxnLst>
                  <a:cxn ang="T10">
                    <a:pos x="T0" y="T1"/>
                  </a:cxn>
                  <a:cxn ang="T11">
                    <a:pos x="T2" y="T3"/>
                  </a:cxn>
                  <a:cxn ang="T12">
                    <a:pos x="T4" y="T5"/>
                  </a:cxn>
                  <a:cxn ang="T13">
                    <a:pos x="T6" y="T7"/>
                  </a:cxn>
                  <a:cxn ang="T14">
                    <a:pos x="T8" y="T9"/>
                  </a:cxn>
                </a:cxnLst>
                <a:rect l="T15" t="T16" r="T17" b="T18"/>
                <a:pathLst>
                  <a:path w="138" h="162">
                    <a:moveTo>
                      <a:pt x="0" y="0"/>
                    </a:moveTo>
                    <a:lnTo>
                      <a:pt x="0" y="138"/>
                    </a:lnTo>
                    <a:lnTo>
                      <a:pt x="138" y="162"/>
                    </a:lnTo>
                    <a:lnTo>
                      <a:pt x="138" y="24"/>
                    </a:lnTo>
                    <a:lnTo>
                      <a:pt x="0" y="0"/>
                    </a:lnTo>
                    <a:close/>
                  </a:path>
                </a:pathLst>
              </a:custGeom>
              <a:solidFill>
                <a:srgbClr val="FF3300"/>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32" name="Freeform 56"/>
              <p:cNvSpPr>
                <a:spLocks/>
              </p:cNvSpPr>
              <p:nvPr/>
            </p:nvSpPr>
            <p:spPr bwMode="auto">
              <a:xfrm>
                <a:off x="4166" y="3406"/>
                <a:ext cx="138" cy="162"/>
              </a:xfrm>
              <a:custGeom>
                <a:avLst/>
                <a:gdLst>
                  <a:gd name="T0" fmla="*/ 0 w 138"/>
                  <a:gd name="T1" fmla="*/ 0 h 162"/>
                  <a:gd name="T2" fmla="*/ 0 w 138"/>
                  <a:gd name="T3" fmla="*/ 138 h 162"/>
                  <a:gd name="T4" fmla="*/ 138 w 138"/>
                  <a:gd name="T5" fmla="*/ 162 h 162"/>
                  <a:gd name="T6" fmla="*/ 138 w 138"/>
                  <a:gd name="T7" fmla="*/ 24 h 162"/>
                  <a:gd name="T8" fmla="*/ 0 w 138"/>
                  <a:gd name="T9" fmla="*/ 0 h 162"/>
                  <a:gd name="T10" fmla="*/ 0 60000 65536"/>
                  <a:gd name="T11" fmla="*/ 0 60000 65536"/>
                  <a:gd name="T12" fmla="*/ 0 60000 65536"/>
                  <a:gd name="T13" fmla="*/ 0 60000 65536"/>
                  <a:gd name="T14" fmla="*/ 0 60000 65536"/>
                  <a:gd name="T15" fmla="*/ 0 w 138"/>
                  <a:gd name="T16" fmla="*/ 0 h 162"/>
                  <a:gd name="T17" fmla="*/ 138 w 138"/>
                  <a:gd name="T18" fmla="*/ 162 h 162"/>
                </a:gdLst>
                <a:ahLst/>
                <a:cxnLst>
                  <a:cxn ang="T10">
                    <a:pos x="T0" y="T1"/>
                  </a:cxn>
                  <a:cxn ang="T11">
                    <a:pos x="T2" y="T3"/>
                  </a:cxn>
                  <a:cxn ang="T12">
                    <a:pos x="T4" y="T5"/>
                  </a:cxn>
                  <a:cxn ang="T13">
                    <a:pos x="T6" y="T7"/>
                  </a:cxn>
                  <a:cxn ang="T14">
                    <a:pos x="T8" y="T9"/>
                  </a:cxn>
                </a:cxnLst>
                <a:rect l="T15" t="T16" r="T17" b="T18"/>
                <a:pathLst>
                  <a:path w="138" h="162">
                    <a:moveTo>
                      <a:pt x="0" y="0"/>
                    </a:moveTo>
                    <a:lnTo>
                      <a:pt x="0" y="138"/>
                    </a:lnTo>
                    <a:lnTo>
                      <a:pt x="138" y="162"/>
                    </a:lnTo>
                    <a:lnTo>
                      <a:pt x="138" y="24"/>
                    </a:lnTo>
                    <a:lnTo>
                      <a:pt x="0" y="0"/>
                    </a:lnTo>
                    <a:close/>
                  </a:path>
                </a:pathLst>
              </a:custGeom>
              <a:solidFill>
                <a:srgbClr val="FF3300"/>
              </a:solidFill>
              <a:ln w="9525">
                <a:solidFill>
                  <a:schemeClr val="tx1"/>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33" name="Line 58"/>
              <p:cNvSpPr>
                <a:spLocks noChangeShapeType="1"/>
              </p:cNvSpPr>
              <p:nvPr/>
            </p:nvSpPr>
            <p:spPr bwMode="auto">
              <a:xfrm flipV="1">
                <a:off x="4164" y="3354"/>
                <a:ext cx="8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59"/>
              <p:cNvSpPr>
                <a:spLocks noChangeShapeType="1"/>
              </p:cNvSpPr>
              <p:nvPr/>
            </p:nvSpPr>
            <p:spPr bwMode="auto">
              <a:xfrm flipV="1">
                <a:off x="4302" y="3376"/>
                <a:ext cx="8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60"/>
              <p:cNvSpPr>
                <a:spLocks noChangeShapeType="1"/>
              </p:cNvSpPr>
              <p:nvPr/>
            </p:nvSpPr>
            <p:spPr bwMode="auto">
              <a:xfrm flipV="1">
                <a:off x="4304" y="3516"/>
                <a:ext cx="8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61"/>
              <p:cNvSpPr>
                <a:spLocks noChangeShapeType="1"/>
              </p:cNvSpPr>
              <p:nvPr/>
            </p:nvSpPr>
            <p:spPr bwMode="auto">
              <a:xfrm flipV="1">
                <a:off x="4168" y="3488"/>
                <a:ext cx="80" cy="5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Line 62"/>
              <p:cNvSpPr>
                <a:spLocks noChangeShapeType="1"/>
              </p:cNvSpPr>
              <p:nvPr/>
            </p:nvSpPr>
            <p:spPr bwMode="auto">
              <a:xfrm>
                <a:off x="4244" y="3416"/>
                <a:ext cx="0" cy="7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63"/>
              <p:cNvSpPr>
                <a:spLocks noChangeShapeType="1"/>
              </p:cNvSpPr>
              <p:nvPr/>
            </p:nvSpPr>
            <p:spPr bwMode="auto">
              <a:xfrm>
                <a:off x="4244" y="3488"/>
                <a:ext cx="70" cy="1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09" name="Group 41"/>
            <p:cNvGrpSpPr>
              <a:grpSpLocks/>
            </p:cNvGrpSpPr>
            <p:nvPr/>
          </p:nvGrpSpPr>
          <p:grpSpPr bwMode="auto">
            <a:xfrm rot="-236711">
              <a:off x="4059" y="3514"/>
              <a:ext cx="168" cy="96"/>
              <a:chOff x="4056" y="3496"/>
              <a:chExt cx="168" cy="96"/>
            </a:xfrm>
          </p:grpSpPr>
          <p:sp>
            <p:nvSpPr>
              <p:cNvPr id="28721" name="Freeform 39"/>
              <p:cNvSpPr>
                <a:spLocks/>
              </p:cNvSpPr>
              <p:nvPr/>
            </p:nvSpPr>
            <p:spPr bwMode="auto">
              <a:xfrm>
                <a:off x="4128" y="3496"/>
                <a:ext cx="96" cy="80"/>
              </a:xfrm>
              <a:custGeom>
                <a:avLst/>
                <a:gdLst>
                  <a:gd name="T0" fmla="*/ 96 w 96"/>
                  <a:gd name="T1" fmla="*/ 0 h 80"/>
                  <a:gd name="T2" fmla="*/ 40 w 96"/>
                  <a:gd name="T3" fmla="*/ 80 h 80"/>
                  <a:gd name="T4" fmla="*/ 48 w 96"/>
                  <a:gd name="T5" fmla="*/ 32 h 80"/>
                  <a:gd name="T6" fmla="*/ 0 w 96"/>
                  <a:gd name="T7" fmla="*/ 8 h 80"/>
                  <a:gd name="T8" fmla="*/ 96 w 96"/>
                  <a:gd name="T9" fmla="*/ 0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96" y="0"/>
                    </a:moveTo>
                    <a:lnTo>
                      <a:pt x="40" y="80"/>
                    </a:lnTo>
                    <a:lnTo>
                      <a:pt x="48" y="32"/>
                    </a:lnTo>
                    <a:lnTo>
                      <a:pt x="0" y="8"/>
                    </a:lnTo>
                    <a:lnTo>
                      <a:pt x="96"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22" name="Line 40"/>
              <p:cNvSpPr>
                <a:spLocks noChangeShapeType="1"/>
              </p:cNvSpPr>
              <p:nvPr/>
            </p:nvSpPr>
            <p:spPr bwMode="auto">
              <a:xfrm flipV="1">
                <a:off x="4056" y="3528"/>
                <a:ext cx="120" cy="64"/>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710" name="Freeform 42"/>
            <p:cNvSpPr>
              <a:spLocks/>
            </p:cNvSpPr>
            <p:nvPr/>
          </p:nvSpPr>
          <p:spPr bwMode="auto">
            <a:xfrm rot="-243101">
              <a:off x="4344" y="3464"/>
              <a:ext cx="96" cy="80"/>
            </a:xfrm>
            <a:custGeom>
              <a:avLst/>
              <a:gdLst>
                <a:gd name="T0" fmla="*/ 0 w 96"/>
                <a:gd name="T1" fmla="*/ 16 h 80"/>
                <a:gd name="T2" fmla="*/ 96 w 96"/>
                <a:gd name="T3" fmla="*/ 0 h 80"/>
                <a:gd name="T4" fmla="*/ 56 w 96"/>
                <a:gd name="T5" fmla="*/ 32 h 80"/>
                <a:gd name="T6" fmla="*/ 72 w 96"/>
                <a:gd name="T7" fmla="*/ 80 h 80"/>
                <a:gd name="T8" fmla="*/ 0 w 96"/>
                <a:gd name="T9" fmla="*/ 16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0" y="16"/>
                  </a:moveTo>
                  <a:lnTo>
                    <a:pt x="96" y="0"/>
                  </a:lnTo>
                  <a:lnTo>
                    <a:pt x="56" y="32"/>
                  </a:lnTo>
                  <a:lnTo>
                    <a:pt x="72" y="80"/>
                  </a:lnTo>
                  <a:lnTo>
                    <a:pt x="0" y="16"/>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11" name="Line 43"/>
            <p:cNvSpPr>
              <a:spLocks noChangeShapeType="1"/>
            </p:cNvSpPr>
            <p:nvPr/>
          </p:nvSpPr>
          <p:spPr bwMode="auto">
            <a:xfrm>
              <a:off x="4400" y="3493"/>
              <a:ext cx="104" cy="21"/>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712" name="Group 47"/>
            <p:cNvGrpSpPr>
              <a:grpSpLocks/>
            </p:cNvGrpSpPr>
            <p:nvPr/>
          </p:nvGrpSpPr>
          <p:grpSpPr bwMode="auto">
            <a:xfrm rot="-494058">
              <a:off x="3999" y="3399"/>
              <a:ext cx="160" cy="80"/>
              <a:chOff x="3984" y="3384"/>
              <a:chExt cx="160" cy="80"/>
            </a:xfrm>
          </p:grpSpPr>
          <p:sp>
            <p:nvSpPr>
              <p:cNvPr id="28719" name="Freeform 45"/>
              <p:cNvSpPr>
                <a:spLocks/>
              </p:cNvSpPr>
              <p:nvPr/>
            </p:nvSpPr>
            <p:spPr bwMode="auto">
              <a:xfrm>
                <a:off x="4048" y="3384"/>
                <a:ext cx="96" cy="80"/>
              </a:xfrm>
              <a:custGeom>
                <a:avLst/>
                <a:gdLst>
                  <a:gd name="T0" fmla="*/ 96 w 96"/>
                  <a:gd name="T1" fmla="*/ 64 h 80"/>
                  <a:gd name="T2" fmla="*/ 0 w 96"/>
                  <a:gd name="T3" fmla="*/ 80 h 80"/>
                  <a:gd name="T4" fmla="*/ 40 w 96"/>
                  <a:gd name="T5" fmla="*/ 48 h 80"/>
                  <a:gd name="T6" fmla="*/ 24 w 96"/>
                  <a:gd name="T7" fmla="*/ 0 h 80"/>
                  <a:gd name="T8" fmla="*/ 96 w 96"/>
                  <a:gd name="T9" fmla="*/ 64 h 80"/>
                  <a:gd name="T10" fmla="*/ 0 60000 65536"/>
                  <a:gd name="T11" fmla="*/ 0 60000 65536"/>
                  <a:gd name="T12" fmla="*/ 0 60000 65536"/>
                  <a:gd name="T13" fmla="*/ 0 60000 65536"/>
                  <a:gd name="T14" fmla="*/ 0 60000 65536"/>
                  <a:gd name="T15" fmla="*/ 0 w 96"/>
                  <a:gd name="T16" fmla="*/ 0 h 80"/>
                  <a:gd name="T17" fmla="*/ 96 w 96"/>
                  <a:gd name="T18" fmla="*/ 80 h 80"/>
                </a:gdLst>
                <a:ahLst/>
                <a:cxnLst>
                  <a:cxn ang="T10">
                    <a:pos x="T0" y="T1"/>
                  </a:cxn>
                  <a:cxn ang="T11">
                    <a:pos x="T2" y="T3"/>
                  </a:cxn>
                  <a:cxn ang="T12">
                    <a:pos x="T4" y="T5"/>
                  </a:cxn>
                  <a:cxn ang="T13">
                    <a:pos x="T6" y="T7"/>
                  </a:cxn>
                  <a:cxn ang="T14">
                    <a:pos x="T8" y="T9"/>
                  </a:cxn>
                </a:cxnLst>
                <a:rect l="T15" t="T16" r="T17" b="T18"/>
                <a:pathLst>
                  <a:path w="96" h="80">
                    <a:moveTo>
                      <a:pt x="96" y="64"/>
                    </a:moveTo>
                    <a:lnTo>
                      <a:pt x="0" y="80"/>
                    </a:lnTo>
                    <a:lnTo>
                      <a:pt x="40" y="48"/>
                    </a:lnTo>
                    <a:lnTo>
                      <a:pt x="24" y="0"/>
                    </a:lnTo>
                    <a:lnTo>
                      <a:pt x="96" y="64"/>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20" name="Line 46"/>
              <p:cNvSpPr>
                <a:spLocks noChangeShapeType="1"/>
              </p:cNvSpPr>
              <p:nvPr/>
            </p:nvSpPr>
            <p:spPr bwMode="auto">
              <a:xfrm>
                <a:off x="3984" y="3400"/>
                <a:ext cx="104" cy="32"/>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13" name="Group 50"/>
            <p:cNvGrpSpPr>
              <a:grpSpLocks/>
            </p:cNvGrpSpPr>
            <p:nvPr/>
          </p:nvGrpSpPr>
          <p:grpSpPr bwMode="auto">
            <a:xfrm>
              <a:off x="4231" y="3567"/>
              <a:ext cx="80" cy="128"/>
              <a:chOff x="4216" y="3576"/>
              <a:chExt cx="80" cy="128"/>
            </a:xfrm>
          </p:grpSpPr>
          <p:sp>
            <p:nvSpPr>
              <p:cNvPr id="28717" name="Freeform 48"/>
              <p:cNvSpPr>
                <a:spLocks/>
              </p:cNvSpPr>
              <p:nvPr/>
            </p:nvSpPr>
            <p:spPr bwMode="auto">
              <a:xfrm>
                <a:off x="4216" y="3576"/>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18" name="Line 49"/>
              <p:cNvSpPr>
                <a:spLocks noChangeShapeType="1"/>
              </p:cNvSpPr>
              <p:nvPr/>
            </p:nvSpPr>
            <p:spPr bwMode="auto">
              <a:xfrm>
                <a:off x="4256" y="3632"/>
                <a:ext cx="1" cy="72"/>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14" name="Group 53"/>
            <p:cNvGrpSpPr>
              <a:grpSpLocks/>
            </p:cNvGrpSpPr>
            <p:nvPr/>
          </p:nvGrpSpPr>
          <p:grpSpPr bwMode="auto">
            <a:xfrm>
              <a:off x="4233" y="3243"/>
              <a:ext cx="80" cy="136"/>
              <a:chOff x="4224" y="3264"/>
              <a:chExt cx="80" cy="136"/>
            </a:xfrm>
          </p:grpSpPr>
          <p:sp>
            <p:nvSpPr>
              <p:cNvPr id="28715" name="Freeform 51"/>
              <p:cNvSpPr>
                <a:spLocks/>
              </p:cNvSpPr>
              <p:nvPr/>
            </p:nvSpPr>
            <p:spPr bwMode="auto">
              <a:xfrm>
                <a:off x="4224" y="3312"/>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16" name="Line 52"/>
              <p:cNvSpPr>
                <a:spLocks noChangeShapeType="1"/>
              </p:cNvSpPr>
              <p:nvPr/>
            </p:nvSpPr>
            <p:spPr bwMode="auto">
              <a:xfrm>
                <a:off x="4264" y="3264"/>
                <a:ext cx="1" cy="80"/>
              </a:xfrm>
              <a:prstGeom prst="line">
                <a:avLst/>
              </a:prstGeom>
              <a:noFill/>
              <a:ln w="127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8687" name="Group 93"/>
          <p:cNvGrpSpPr>
            <a:grpSpLocks/>
          </p:cNvGrpSpPr>
          <p:nvPr/>
        </p:nvGrpSpPr>
        <p:grpSpPr bwMode="auto">
          <a:xfrm>
            <a:off x="2235200" y="4889500"/>
            <a:ext cx="1768475" cy="1422400"/>
            <a:chOff x="1408" y="3080"/>
            <a:chExt cx="1114" cy="896"/>
          </a:xfrm>
        </p:grpSpPr>
        <p:grpSp>
          <p:nvGrpSpPr>
            <p:cNvPr id="28688" name="Group 75"/>
            <p:cNvGrpSpPr>
              <a:grpSpLocks/>
            </p:cNvGrpSpPr>
            <p:nvPr/>
          </p:nvGrpSpPr>
          <p:grpSpPr bwMode="auto">
            <a:xfrm>
              <a:off x="1808" y="3576"/>
              <a:ext cx="160" cy="96"/>
              <a:chOff x="1808" y="3576"/>
              <a:chExt cx="160" cy="96"/>
            </a:xfrm>
          </p:grpSpPr>
          <p:sp>
            <p:nvSpPr>
              <p:cNvPr id="28705" name="Freeform 73"/>
              <p:cNvSpPr>
                <a:spLocks/>
              </p:cNvSpPr>
              <p:nvPr/>
            </p:nvSpPr>
            <p:spPr bwMode="auto">
              <a:xfrm>
                <a:off x="1864" y="3576"/>
                <a:ext cx="104" cy="96"/>
              </a:xfrm>
              <a:custGeom>
                <a:avLst/>
                <a:gdLst>
                  <a:gd name="T0" fmla="*/ 104 w 104"/>
                  <a:gd name="T1" fmla="*/ 48 h 96"/>
                  <a:gd name="T2" fmla="*/ 0 w 104"/>
                  <a:gd name="T3" fmla="*/ 96 h 96"/>
                  <a:gd name="T4" fmla="*/ 32 w 104"/>
                  <a:gd name="T5" fmla="*/ 48 h 96"/>
                  <a:gd name="T6" fmla="*/ 0 w 104"/>
                  <a:gd name="T7" fmla="*/ 0 h 96"/>
                  <a:gd name="T8" fmla="*/ 104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48"/>
                    </a:moveTo>
                    <a:lnTo>
                      <a:pt x="0" y="96"/>
                    </a:lnTo>
                    <a:lnTo>
                      <a:pt x="32" y="48"/>
                    </a:lnTo>
                    <a:lnTo>
                      <a:pt x="0" y="0"/>
                    </a:lnTo>
                    <a:lnTo>
                      <a:pt x="104"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06" name="Line 74"/>
              <p:cNvSpPr>
                <a:spLocks noChangeShapeType="1"/>
              </p:cNvSpPr>
              <p:nvPr/>
            </p:nvSpPr>
            <p:spPr bwMode="auto">
              <a:xfrm>
                <a:off x="1808" y="3624"/>
                <a:ext cx="88"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89" name="Group 78"/>
            <p:cNvGrpSpPr>
              <a:grpSpLocks/>
            </p:cNvGrpSpPr>
            <p:nvPr/>
          </p:nvGrpSpPr>
          <p:grpSpPr bwMode="auto">
            <a:xfrm>
              <a:off x="1408" y="3584"/>
              <a:ext cx="168" cy="96"/>
              <a:chOff x="1408" y="3584"/>
              <a:chExt cx="168" cy="96"/>
            </a:xfrm>
          </p:grpSpPr>
          <p:sp>
            <p:nvSpPr>
              <p:cNvPr id="28703" name="Freeform 76"/>
              <p:cNvSpPr>
                <a:spLocks/>
              </p:cNvSpPr>
              <p:nvPr/>
            </p:nvSpPr>
            <p:spPr bwMode="auto">
              <a:xfrm>
                <a:off x="1408" y="3584"/>
                <a:ext cx="104" cy="96"/>
              </a:xfrm>
              <a:custGeom>
                <a:avLst/>
                <a:gdLst>
                  <a:gd name="T0" fmla="*/ 0 w 104"/>
                  <a:gd name="T1" fmla="*/ 48 h 96"/>
                  <a:gd name="T2" fmla="*/ 104 w 104"/>
                  <a:gd name="T3" fmla="*/ 0 h 96"/>
                  <a:gd name="T4" fmla="*/ 72 w 104"/>
                  <a:gd name="T5" fmla="*/ 48 h 96"/>
                  <a:gd name="T6" fmla="*/ 104 w 104"/>
                  <a:gd name="T7" fmla="*/ 96 h 96"/>
                  <a:gd name="T8" fmla="*/ 0 w 104"/>
                  <a:gd name="T9" fmla="*/ 48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48"/>
                    </a:moveTo>
                    <a:lnTo>
                      <a:pt x="104" y="0"/>
                    </a:lnTo>
                    <a:lnTo>
                      <a:pt x="72" y="48"/>
                    </a:lnTo>
                    <a:lnTo>
                      <a:pt x="104" y="96"/>
                    </a:lnTo>
                    <a:lnTo>
                      <a:pt x="0" y="48"/>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04" name="Line 77"/>
              <p:cNvSpPr>
                <a:spLocks noChangeShapeType="1"/>
              </p:cNvSpPr>
              <p:nvPr/>
            </p:nvSpPr>
            <p:spPr bwMode="auto">
              <a:xfrm>
                <a:off x="1480" y="3632"/>
                <a:ext cx="96" cy="1"/>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90" name="Group 81"/>
            <p:cNvGrpSpPr>
              <a:grpSpLocks/>
            </p:cNvGrpSpPr>
            <p:nvPr/>
          </p:nvGrpSpPr>
          <p:grpSpPr bwMode="auto">
            <a:xfrm>
              <a:off x="1640" y="3240"/>
              <a:ext cx="96" cy="320"/>
              <a:chOff x="1640" y="3240"/>
              <a:chExt cx="96" cy="320"/>
            </a:xfrm>
          </p:grpSpPr>
          <p:sp>
            <p:nvSpPr>
              <p:cNvPr id="28701" name="Freeform 79"/>
              <p:cNvSpPr>
                <a:spLocks/>
              </p:cNvSpPr>
              <p:nvPr/>
            </p:nvSpPr>
            <p:spPr bwMode="auto">
              <a:xfrm>
                <a:off x="1640" y="3240"/>
                <a:ext cx="96" cy="104"/>
              </a:xfrm>
              <a:custGeom>
                <a:avLst/>
                <a:gdLst>
                  <a:gd name="T0" fmla="*/ 48 w 96"/>
                  <a:gd name="T1" fmla="*/ 0 h 104"/>
                  <a:gd name="T2" fmla="*/ 96 w 96"/>
                  <a:gd name="T3" fmla="*/ 104 h 104"/>
                  <a:gd name="T4" fmla="*/ 48 w 96"/>
                  <a:gd name="T5" fmla="*/ 72 h 104"/>
                  <a:gd name="T6" fmla="*/ 0 w 96"/>
                  <a:gd name="T7" fmla="*/ 104 h 104"/>
                  <a:gd name="T8" fmla="*/ 48 w 96"/>
                  <a:gd name="T9" fmla="*/ 0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0"/>
                    </a:moveTo>
                    <a:lnTo>
                      <a:pt x="96" y="104"/>
                    </a:lnTo>
                    <a:lnTo>
                      <a:pt x="48" y="72"/>
                    </a:lnTo>
                    <a:lnTo>
                      <a:pt x="0" y="104"/>
                    </a:lnTo>
                    <a:lnTo>
                      <a:pt x="48" y="0"/>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02" name="Line 80"/>
              <p:cNvSpPr>
                <a:spLocks noChangeShapeType="1"/>
              </p:cNvSpPr>
              <p:nvPr/>
            </p:nvSpPr>
            <p:spPr bwMode="auto">
              <a:xfrm>
                <a:off x="1688" y="3312"/>
                <a:ext cx="1" cy="248"/>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91" name="Group 84"/>
            <p:cNvGrpSpPr>
              <a:grpSpLocks/>
            </p:cNvGrpSpPr>
            <p:nvPr/>
          </p:nvGrpSpPr>
          <p:grpSpPr bwMode="auto">
            <a:xfrm>
              <a:off x="1640" y="3664"/>
              <a:ext cx="96" cy="312"/>
              <a:chOff x="1640" y="3664"/>
              <a:chExt cx="96" cy="312"/>
            </a:xfrm>
          </p:grpSpPr>
          <p:sp>
            <p:nvSpPr>
              <p:cNvPr id="28699" name="Freeform 82"/>
              <p:cNvSpPr>
                <a:spLocks/>
              </p:cNvSpPr>
              <p:nvPr/>
            </p:nvSpPr>
            <p:spPr bwMode="auto">
              <a:xfrm>
                <a:off x="1640" y="3872"/>
                <a:ext cx="96" cy="104"/>
              </a:xfrm>
              <a:custGeom>
                <a:avLst/>
                <a:gdLst>
                  <a:gd name="T0" fmla="*/ 48 w 96"/>
                  <a:gd name="T1" fmla="*/ 104 h 104"/>
                  <a:gd name="T2" fmla="*/ 0 w 96"/>
                  <a:gd name="T3" fmla="*/ 0 h 104"/>
                  <a:gd name="T4" fmla="*/ 48 w 96"/>
                  <a:gd name="T5" fmla="*/ 32 h 104"/>
                  <a:gd name="T6" fmla="*/ 96 w 96"/>
                  <a:gd name="T7" fmla="*/ 0 h 104"/>
                  <a:gd name="T8" fmla="*/ 48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48" y="104"/>
                    </a:moveTo>
                    <a:lnTo>
                      <a:pt x="0" y="0"/>
                    </a:lnTo>
                    <a:lnTo>
                      <a:pt x="48" y="32"/>
                    </a:lnTo>
                    <a:lnTo>
                      <a:pt x="96" y="0"/>
                    </a:lnTo>
                    <a:lnTo>
                      <a:pt x="48" y="104"/>
                    </a:lnTo>
                    <a:close/>
                  </a:path>
                </a:pathLst>
              </a:custGeom>
              <a:solidFill>
                <a:srgbClr val="AA0000"/>
              </a:solidFill>
              <a:ln w="12700">
                <a:solidFill>
                  <a:srgbClr val="AA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700" name="Line 83"/>
              <p:cNvSpPr>
                <a:spLocks noChangeShapeType="1"/>
              </p:cNvSpPr>
              <p:nvPr/>
            </p:nvSpPr>
            <p:spPr bwMode="auto">
              <a:xfrm flipV="1">
                <a:off x="1688" y="3664"/>
                <a:ext cx="1" cy="240"/>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92" name="Rectangle 85"/>
            <p:cNvSpPr>
              <a:spLocks noChangeArrowheads="1"/>
            </p:cNvSpPr>
            <p:nvPr/>
          </p:nvSpPr>
          <p:spPr bwMode="auto">
            <a:xfrm>
              <a:off x="1564" y="3492"/>
              <a:ext cx="240" cy="232"/>
            </a:xfrm>
            <a:prstGeom prst="rect">
              <a:avLst/>
            </a:prstGeom>
            <a:solidFill>
              <a:srgbClr val="BBBBBB"/>
            </a:solidFill>
            <a:ln w="12700">
              <a:solidFill>
                <a:srgbClr val="000000"/>
              </a:solidFill>
              <a:miter lim="800000"/>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8693" name="Rectangle 86"/>
            <p:cNvSpPr>
              <a:spLocks noChangeArrowheads="1"/>
            </p:cNvSpPr>
            <p:nvPr/>
          </p:nvSpPr>
          <p:spPr bwMode="auto">
            <a:xfrm>
              <a:off x="1984" y="3472"/>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s</a:t>
              </a:r>
              <a:endParaRPr lang="en-US" altLang="en-US">
                <a:latin typeface="Times" charset="0"/>
              </a:endParaRPr>
            </a:p>
          </p:txBody>
        </p:sp>
        <p:sp>
          <p:nvSpPr>
            <p:cNvPr id="28694" name="Rectangle 87"/>
            <p:cNvSpPr>
              <a:spLocks noChangeArrowheads="1"/>
            </p:cNvSpPr>
            <p:nvPr/>
          </p:nvSpPr>
          <p:spPr bwMode="auto">
            <a:xfrm>
              <a:off x="2096" y="3520"/>
              <a:ext cx="1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a:solidFill>
                    <a:srgbClr val="000000"/>
                  </a:solidFill>
                </a:rPr>
                <a:t>z</a:t>
              </a:r>
              <a:r>
                <a:rPr lang="en-US" altLang="en-US">
                  <a:solidFill>
                    <a:srgbClr val="000000"/>
                  </a:solidFill>
                  <a:latin typeface="Arial Rounded MT Bold" charset="0"/>
                </a:rPr>
                <a:t> </a:t>
              </a:r>
              <a:endParaRPr lang="en-US" altLang="en-US">
                <a:latin typeface="Times" charset="0"/>
              </a:endParaRPr>
            </a:p>
          </p:txBody>
        </p:sp>
        <p:sp>
          <p:nvSpPr>
            <p:cNvPr id="28695" name="Rectangle 88"/>
            <p:cNvSpPr>
              <a:spLocks noChangeArrowheads="1"/>
            </p:cNvSpPr>
            <p:nvPr/>
          </p:nvSpPr>
          <p:spPr bwMode="auto">
            <a:xfrm>
              <a:off x="2248" y="3480"/>
              <a:ext cx="2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Arial Rounded MT Bold" charset="0"/>
                </a:rPr>
                <a:t>&gt; 0</a:t>
              </a:r>
              <a:endParaRPr lang="en-US" altLang="en-US">
                <a:latin typeface="Times" charset="0"/>
              </a:endParaRPr>
            </a:p>
          </p:txBody>
        </p:sp>
        <p:sp>
          <p:nvSpPr>
            <p:cNvPr id="28696" name="Rectangle 89"/>
            <p:cNvSpPr>
              <a:spLocks noChangeArrowheads="1"/>
            </p:cNvSpPr>
            <p:nvPr/>
          </p:nvSpPr>
          <p:spPr bwMode="auto">
            <a:xfrm>
              <a:off x="1720" y="3080"/>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Symbol" charset="2"/>
                </a:rPr>
                <a:t>s</a:t>
              </a:r>
              <a:endParaRPr lang="en-US" altLang="en-US">
                <a:latin typeface="Times" charset="0"/>
              </a:endParaRPr>
            </a:p>
          </p:txBody>
        </p:sp>
        <p:sp>
          <p:nvSpPr>
            <p:cNvPr id="28697" name="Rectangle 90"/>
            <p:cNvSpPr>
              <a:spLocks noChangeArrowheads="1"/>
            </p:cNvSpPr>
            <p:nvPr/>
          </p:nvSpPr>
          <p:spPr bwMode="auto">
            <a:xfrm>
              <a:off x="1832" y="3175"/>
              <a:ext cx="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0000"/>
                  </a:solidFill>
                  <a:latin typeface="Symbol" charset="2"/>
                </a:rPr>
                <a:t>q</a:t>
              </a:r>
              <a:endParaRPr lang="en-US" altLang="en-US" sz="1800">
                <a:latin typeface="Times" charset="0"/>
              </a:endParaRPr>
            </a:p>
          </p:txBody>
        </p:sp>
        <p:sp>
          <p:nvSpPr>
            <p:cNvPr id="28698" name="Rectangle 91"/>
            <p:cNvSpPr>
              <a:spLocks noChangeArrowheads="1"/>
            </p:cNvSpPr>
            <p:nvPr/>
          </p:nvSpPr>
          <p:spPr bwMode="auto">
            <a:xfrm>
              <a:off x="1936" y="3088"/>
              <a:ext cx="3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0000"/>
                  </a:solidFill>
                  <a:latin typeface="Arial Rounded MT Bold" charset="0"/>
                </a:rPr>
                <a:t> &gt; 0</a:t>
              </a:r>
              <a:endParaRPr lang="en-US" altLang="en-US">
                <a:latin typeface="Times" charset="0"/>
              </a:endParaRPr>
            </a:p>
          </p:txBody>
        </p:sp>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DD82B2A-09C0-4F04-BFC6-B9F043362B2F}" type="slidenum">
              <a:rPr lang="en-US" altLang="en-US" sz="1200"/>
              <a:pPr/>
              <a:t>8</a:t>
            </a:fld>
            <a:endParaRPr lang="en-US" altLang="en-US" sz="1200"/>
          </a:p>
        </p:txBody>
      </p:sp>
      <p:sp>
        <p:nvSpPr>
          <p:cNvPr id="30723" name="Rectangle 3"/>
          <p:cNvSpPr>
            <a:spLocks noChangeArrowheads="1"/>
          </p:cNvSpPr>
          <p:nvPr/>
        </p:nvSpPr>
        <p:spPr bwMode="auto">
          <a:xfrm>
            <a:off x="533400" y="990600"/>
            <a:ext cx="2343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Tensile</a:t>
            </a:r>
            <a:r>
              <a:rPr lang="en-US" altLang="en-US" b="1"/>
              <a:t> strain:</a:t>
            </a:r>
          </a:p>
        </p:txBody>
      </p:sp>
      <p:sp>
        <p:nvSpPr>
          <p:cNvPr id="223236" name="Rectangle 4"/>
          <p:cNvSpPr>
            <a:spLocks noChangeArrowheads="1"/>
          </p:cNvSpPr>
          <p:nvPr/>
        </p:nvSpPr>
        <p:spPr bwMode="auto">
          <a:xfrm>
            <a:off x="5486400" y="990600"/>
            <a:ext cx="2292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Lateral</a:t>
            </a:r>
            <a:r>
              <a:rPr lang="en-US" altLang="en-US" b="1"/>
              <a:t> strain:</a:t>
            </a:r>
          </a:p>
        </p:txBody>
      </p:sp>
      <p:sp>
        <p:nvSpPr>
          <p:cNvPr id="30725" name="Rectangle 11"/>
          <p:cNvSpPr>
            <a:spLocks noChangeArrowheads="1"/>
          </p:cNvSpPr>
          <p:nvPr/>
        </p:nvSpPr>
        <p:spPr bwMode="auto">
          <a:xfrm>
            <a:off x="5567363" y="5521325"/>
            <a:ext cx="2471737" cy="8223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Strain is always</a:t>
            </a:r>
          </a:p>
          <a:p>
            <a:r>
              <a:rPr lang="en-US" altLang="en-US" b="1"/>
              <a:t>dimensionless.</a:t>
            </a:r>
          </a:p>
        </p:txBody>
      </p:sp>
      <p:sp>
        <p:nvSpPr>
          <p:cNvPr id="30726" name="Rectangle 12"/>
          <p:cNvSpPr>
            <a:spLocks noGrp="1" noChangeArrowheads="1"/>
          </p:cNvSpPr>
          <p:nvPr>
            <p:ph type="title" idx="4294967295"/>
          </p:nvPr>
        </p:nvSpPr>
        <p:spPr/>
        <p:txBody>
          <a:bodyPr/>
          <a:lstStyle/>
          <a:p>
            <a:r>
              <a:rPr lang="en-US" altLang="en-US" smtClean="0">
                <a:ea typeface="ＭＳ Ｐゴシック" charset="-128"/>
              </a:rPr>
              <a:t>Engineering Strain</a:t>
            </a:r>
          </a:p>
        </p:txBody>
      </p:sp>
      <p:grpSp>
        <p:nvGrpSpPr>
          <p:cNvPr id="2" name="Group 236"/>
          <p:cNvGrpSpPr>
            <a:grpSpLocks/>
          </p:cNvGrpSpPr>
          <p:nvPr/>
        </p:nvGrpSpPr>
        <p:grpSpPr bwMode="auto">
          <a:xfrm>
            <a:off x="533400" y="3535363"/>
            <a:ext cx="5662613" cy="3005137"/>
            <a:chOff x="336" y="2227"/>
            <a:chExt cx="3567" cy="1893"/>
          </a:xfrm>
        </p:grpSpPr>
        <p:sp>
          <p:nvSpPr>
            <p:cNvPr id="30806" name="Rectangle 5"/>
            <p:cNvSpPr>
              <a:spLocks noChangeArrowheads="1"/>
            </p:cNvSpPr>
            <p:nvPr/>
          </p:nvSpPr>
          <p:spPr bwMode="auto">
            <a:xfrm>
              <a:off x="336" y="2227"/>
              <a:ext cx="13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a:t>
              </a:r>
              <a:r>
                <a:rPr lang="en-US" altLang="en-US" b="1">
                  <a:solidFill>
                    <a:schemeClr val="accent2"/>
                  </a:solidFill>
                </a:rPr>
                <a:t>Shear</a:t>
              </a:r>
              <a:r>
                <a:rPr lang="en-US" altLang="en-US" b="1"/>
                <a:t> strain:</a:t>
              </a:r>
            </a:p>
          </p:txBody>
        </p:sp>
        <p:grpSp>
          <p:nvGrpSpPr>
            <p:cNvPr id="30807" name="Group 235"/>
            <p:cNvGrpSpPr>
              <a:grpSpLocks/>
            </p:cNvGrpSpPr>
            <p:nvPr/>
          </p:nvGrpSpPr>
          <p:grpSpPr bwMode="auto">
            <a:xfrm>
              <a:off x="549" y="2524"/>
              <a:ext cx="1724" cy="1596"/>
              <a:chOff x="549" y="2524"/>
              <a:chExt cx="1724" cy="1596"/>
            </a:xfrm>
          </p:grpSpPr>
          <p:sp>
            <p:nvSpPr>
              <p:cNvPr id="30811" name="Freeform 67"/>
              <p:cNvSpPr>
                <a:spLocks/>
              </p:cNvSpPr>
              <p:nvPr/>
            </p:nvSpPr>
            <p:spPr bwMode="auto">
              <a:xfrm>
                <a:off x="747" y="2781"/>
                <a:ext cx="414" cy="135"/>
              </a:xfrm>
              <a:custGeom>
                <a:avLst/>
                <a:gdLst>
                  <a:gd name="T0" fmla="*/ 0 w 414"/>
                  <a:gd name="T1" fmla="*/ 0 h 135"/>
                  <a:gd name="T2" fmla="*/ 225 w 414"/>
                  <a:gd name="T3" fmla="*/ 27 h 135"/>
                  <a:gd name="T4" fmla="*/ 414 w 414"/>
                  <a:gd name="T5" fmla="*/ 135 h 135"/>
                  <a:gd name="T6" fmla="*/ 0 60000 65536"/>
                  <a:gd name="T7" fmla="*/ 0 60000 65536"/>
                  <a:gd name="T8" fmla="*/ 0 60000 65536"/>
                  <a:gd name="T9" fmla="*/ 0 w 414"/>
                  <a:gd name="T10" fmla="*/ 0 h 135"/>
                  <a:gd name="T11" fmla="*/ 414 w 414"/>
                  <a:gd name="T12" fmla="*/ 135 h 135"/>
                </a:gdLst>
                <a:ahLst/>
                <a:cxnLst>
                  <a:cxn ang="T6">
                    <a:pos x="T0" y="T1"/>
                  </a:cxn>
                  <a:cxn ang="T7">
                    <a:pos x="T2" y="T3"/>
                  </a:cxn>
                  <a:cxn ang="T8">
                    <a:pos x="T4" y="T5"/>
                  </a:cxn>
                </a:cxnLst>
                <a:rect l="T9" t="T10" r="T11" b="T12"/>
                <a:pathLst>
                  <a:path w="414" h="135">
                    <a:moveTo>
                      <a:pt x="0" y="0"/>
                    </a:moveTo>
                    <a:cubicBezTo>
                      <a:pt x="78" y="2"/>
                      <a:pt x="156" y="5"/>
                      <a:pt x="225" y="27"/>
                    </a:cubicBezTo>
                    <a:cubicBezTo>
                      <a:pt x="294" y="49"/>
                      <a:pt x="383" y="117"/>
                      <a:pt x="414" y="13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12" name="Rectangle 13"/>
              <p:cNvSpPr>
                <a:spLocks noChangeArrowheads="1"/>
              </p:cNvSpPr>
              <p:nvPr/>
            </p:nvSpPr>
            <p:spPr bwMode="auto">
              <a:xfrm>
                <a:off x="752" y="3224"/>
                <a:ext cx="720" cy="72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0813" name="Group 18"/>
              <p:cNvGrpSpPr>
                <a:grpSpLocks/>
              </p:cNvGrpSpPr>
              <p:nvPr/>
            </p:nvGrpSpPr>
            <p:grpSpPr bwMode="auto">
              <a:xfrm rot="661948">
                <a:off x="833" y="3146"/>
                <a:ext cx="845" cy="892"/>
                <a:chOff x="616" y="3096"/>
                <a:chExt cx="992" cy="984"/>
              </a:xfrm>
            </p:grpSpPr>
            <p:sp>
              <p:nvSpPr>
                <p:cNvPr id="30846" name="Line 14"/>
                <p:cNvSpPr>
                  <a:spLocks noChangeShapeType="1"/>
                </p:cNvSpPr>
                <p:nvPr/>
              </p:nvSpPr>
              <p:spPr bwMode="auto">
                <a:xfrm flipV="1">
                  <a:off x="616" y="3256"/>
                  <a:ext cx="160" cy="816"/>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7" name="Line 15"/>
                <p:cNvSpPr>
                  <a:spLocks noChangeShapeType="1"/>
                </p:cNvSpPr>
                <p:nvPr/>
              </p:nvSpPr>
              <p:spPr bwMode="auto">
                <a:xfrm flipV="1">
                  <a:off x="1448" y="3096"/>
                  <a:ext cx="160" cy="824"/>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8" name="Line 16"/>
                <p:cNvSpPr>
                  <a:spLocks noChangeShapeType="1"/>
                </p:cNvSpPr>
                <p:nvPr/>
              </p:nvSpPr>
              <p:spPr bwMode="auto">
                <a:xfrm flipV="1">
                  <a:off x="776" y="3104"/>
                  <a:ext cx="824" cy="152"/>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9" name="Line 17"/>
                <p:cNvSpPr>
                  <a:spLocks noChangeShapeType="1"/>
                </p:cNvSpPr>
                <p:nvPr/>
              </p:nvSpPr>
              <p:spPr bwMode="auto">
                <a:xfrm flipV="1">
                  <a:off x="624" y="3920"/>
                  <a:ext cx="816" cy="160"/>
                </a:xfrm>
                <a:prstGeom prst="line">
                  <a:avLst/>
                </a:prstGeom>
                <a:noFill/>
                <a:ln w="25400">
                  <a:solidFill>
                    <a:srgbClr val="AA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14" name="Line 19"/>
              <p:cNvSpPr>
                <a:spLocks noChangeShapeType="1"/>
              </p:cNvSpPr>
              <p:nvPr/>
            </p:nvSpPr>
            <p:spPr bwMode="auto">
              <a:xfrm flipV="1">
                <a:off x="744" y="2984"/>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5" name="Line 20"/>
              <p:cNvSpPr>
                <a:spLocks noChangeShapeType="1"/>
              </p:cNvSpPr>
              <p:nvPr/>
            </p:nvSpPr>
            <p:spPr bwMode="auto">
              <a:xfrm flipV="1">
                <a:off x="744" y="2744"/>
                <a:ext cx="1" cy="1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816" name="Group 63"/>
              <p:cNvGrpSpPr>
                <a:grpSpLocks/>
              </p:cNvGrpSpPr>
              <p:nvPr/>
            </p:nvGrpSpPr>
            <p:grpSpPr bwMode="auto">
              <a:xfrm rot="653266">
                <a:off x="1059" y="2672"/>
                <a:ext cx="137" cy="704"/>
                <a:chOff x="744" y="2672"/>
                <a:chExt cx="137" cy="704"/>
              </a:xfrm>
            </p:grpSpPr>
            <p:sp>
              <p:nvSpPr>
                <p:cNvPr id="30842" name="Line 22"/>
                <p:cNvSpPr>
                  <a:spLocks noChangeShapeType="1"/>
                </p:cNvSpPr>
                <p:nvPr/>
              </p:nvSpPr>
              <p:spPr bwMode="auto">
                <a:xfrm flipV="1">
                  <a:off x="744" y="3184"/>
                  <a:ext cx="40" cy="192"/>
                </a:xfrm>
                <a:prstGeom prst="line">
                  <a:avLst/>
                </a:prstGeom>
                <a:noFill/>
                <a:ln w="127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3" name="Line 23"/>
                <p:cNvSpPr>
                  <a:spLocks noChangeShapeType="1"/>
                </p:cNvSpPr>
                <p:nvPr/>
              </p:nvSpPr>
              <p:spPr bwMode="auto">
                <a:xfrm flipV="1">
                  <a:off x="792" y="2952"/>
                  <a:ext cx="32" cy="192"/>
                </a:xfrm>
                <a:prstGeom prst="line">
                  <a:avLst/>
                </a:prstGeom>
                <a:noFill/>
                <a:ln w="127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4" name="Line 24"/>
                <p:cNvSpPr>
                  <a:spLocks noChangeShapeType="1"/>
                </p:cNvSpPr>
                <p:nvPr/>
              </p:nvSpPr>
              <p:spPr bwMode="auto">
                <a:xfrm flipV="1">
                  <a:off x="840" y="2720"/>
                  <a:ext cx="32" cy="184"/>
                </a:xfrm>
                <a:prstGeom prst="line">
                  <a:avLst/>
                </a:prstGeom>
                <a:noFill/>
                <a:ln w="127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5" name="Line 25"/>
                <p:cNvSpPr>
                  <a:spLocks noChangeShapeType="1"/>
                </p:cNvSpPr>
                <p:nvPr/>
              </p:nvSpPr>
              <p:spPr bwMode="auto">
                <a:xfrm>
                  <a:off x="880" y="2672"/>
                  <a:ext cx="1" cy="16"/>
                </a:xfrm>
                <a:prstGeom prst="line">
                  <a:avLst/>
                </a:prstGeom>
                <a:noFill/>
                <a:ln w="127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17" name="Line 21"/>
              <p:cNvSpPr>
                <a:spLocks noChangeShapeType="1"/>
              </p:cNvSpPr>
              <p:nvPr/>
            </p:nvSpPr>
            <p:spPr bwMode="auto">
              <a:xfrm>
                <a:off x="933" y="2751"/>
                <a:ext cx="1"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8" name="Rectangle 26"/>
              <p:cNvSpPr>
                <a:spLocks noChangeArrowheads="1"/>
              </p:cNvSpPr>
              <p:nvPr/>
            </p:nvSpPr>
            <p:spPr bwMode="auto">
              <a:xfrm>
                <a:off x="958" y="2524"/>
                <a:ext cx="11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DD0000"/>
                    </a:solidFill>
                    <a:latin typeface="Symbol" charset="2"/>
                  </a:rPr>
                  <a:t>q</a:t>
                </a:r>
                <a:endParaRPr lang="en-US" altLang="en-US">
                  <a:latin typeface="Times" charset="0"/>
                </a:endParaRPr>
              </a:p>
            </p:txBody>
          </p:sp>
          <p:grpSp>
            <p:nvGrpSpPr>
              <p:cNvPr id="30819" name="Group 30"/>
              <p:cNvGrpSpPr>
                <a:grpSpLocks/>
              </p:cNvGrpSpPr>
              <p:nvPr/>
            </p:nvGrpSpPr>
            <p:grpSpPr bwMode="auto">
              <a:xfrm>
                <a:off x="1307" y="3039"/>
                <a:ext cx="280" cy="112"/>
                <a:chOff x="992" y="3048"/>
                <a:chExt cx="280" cy="112"/>
              </a:xfrm>
            </p:grpSpPr>
            <p:sp>
              <p:nvSpPr>
                <p:cNvPr id="30840" name="Freeform 28"/>
                <p:cNvSpPr>
                  <a:spLocks/>
                </p:cNvSpPr>
                <p:nvPr/>
              </p:nvSpPr>
              <p:spPr bwMode="auto">
                <a:xfrm>
                  <a:off x="1152" y="3048"/>
                  <a:ext cx="120" cy="112"/>
                </a:xfrm>
                <a:custGeom>
                  <a:avLst/>
                  <a:gdLst>
                    <a:gd name="T0" fmla="*/ 120 w 120"/>
                    <a:gd name="T1" fmla="*/ 56 h 112"/>
                    <a:gd name="T2" fmla="*/ 0 w 120"/>
                    <a:gd name="T3" fmla="*/ 112 h 112"/>
                    <a:gd name="T4" fmla="*/ 40 w 120"/>
                    <a:gd name="T5" fmla="*/ 56 h 112"/>
                    <a:gd name="T6" fmla="*/ 0 w 120"/>
                    <a:gd name="T7" fmla="*/ 0 h 112"/>
                    <a:gd name="T8" fmla="*/ 120 w 120"/>
                    <a:gd name="T9" fmla="*/ 56 h 112"/>
                    <a:gd name="T10" fmla="*/ 0 60000 65536"/>
                    <a:gd name="T11" fmla="*/ 0 60000 65536"/>
                    <a:gd name="T12" fmla="*/ 0 60000 65536"/>
                    <a:gd name="T13" fmla="*/ 0 60000 65536"/>
                    <a:gd name="T14" fmla="*/ 0 60000 65536"/>
                    <a:gd name="T15" fmla="*/ 0 w 120"/>
                    <a:gd name="T16" fmla="*/ 0 h 112"/>
                    <a:gd name="T17" fmla="*/ 120 w 120"/>
                    <a:gd name="T18" fmla="*/ 112 h 112"/>
                  </a:gdLst>
                  <a:ahLst/>
                  <a:cxnLst>
                    <a:cxn ang="T10">
                      <a:pos x="T0" y="T1"/>
                    </a:cxn>
                    <a:cxn ang="T11">
                      <a:pos x="T2" y="T3"/>
                    </a:cxn>
                    <a:cxn ang="T12">
                      <a:pos x="T4" y="T5"/>
                    </a:cxn>
                    <a:cxn ang="T13">
                      <a:pos x="T6" y="T7"/>
                    </a:cxn>
                    <a:cxn ang="T14">
                      <a:pos x="T8" y="T9"/>
                    </a:cxn>
                  </a:cxnLst>
                  <a:rect l="T15" t="T16" r="T17" b="T18"/>
                  <a:pathLst>
                    <a:path w="120" h="112">
                      <a:moveTo>
                        <a:pt x="120" y="56"/>
                      </a:moveTo>
                      <a:lnTo>
                        <a:pt x="0" y="112"/>
                      </a:lnTo>
                      <a:lnTo>
                        <a:pt x="40" y="56"/>
                      </a:lnTo>
                      <a:lnTo>
                        <a:pt x="0" y="0"/>
                      </a:lnTo>
                      <a:lnTo>
                        <a:pt x="120" y="56"/>
                      </a:lnTo>
                      <a:close/>
                    </a:path>
                  </a:pathLst>
                </a:custGeom>
                <a:solidFill>
                  <a:srgbClr val="DD0000"/>
                </a:solidFill>
                <a:ln w="12700">
                  <a:solidFill>
                    <a:srgbClr val="DD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41" name="Line 29"/>
                <p:cNvSpPr>
                  <a:spLocks noChangeShapeType="1"/>
                </p:cNvSpPr>
                <p:nvPr/>
              </p:nvSpPr>
              <p:spPr bwMode="auto">
                <a:xfrm>
                  <a:off x="992" y="3104"/>
                  <a:ext cx="200" cy="1"/>
                </a:xfrm>
                <a:prstGeom prst="line">
                  <a:avLst/>
                </a:prstGeom>
                <a:noFill/>
                <a:ln w="381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820" name="Group 33"/>
              <p:cNvGrpSpPr>
                <a:grpSpLocks/>
              </p:cNvGrpSpPr>
              <p:nvPr/>
            </p:nvGrpSpPr>
            <p:grpSpPr bwMode="auto">
              <a:xfrm>
                <a:off x="960" y="4008"/>
                <a:ext cx="280" cy="112"/>
                <a:chOff x="960" y="4008"/>
                <a:chExt cx="280" cy="112"/>
              </a:xfrm>
            </p:grpSpPr>
            <p:sp>
              <p:nvSpPr>
                <p:cNvPr id="30838" name="Freeform 31"/>
                <p:cNvSpPr>
                  <a:spLocks/>
                </p:cNvSpPr>
                <p:nvPr/>
              </p:nvSpPr>
              <p:spPr bwMode="auto">
                <a:xfrm>
                  <a:off x="960" y="4008"/>
                  <a:ext cx="120" cy="112"/>
                </a:xfrm>
                <a:custGeom>
                  <a:avLst/>
                  <a:gdLst>
                    <a:gd name="T0" fmla="*/ 0 w 120"/>
                    <a:gd name="T1" fmla="*/ 56 h 112"/>
                    <a:gd name="T2" fmla="*/ 120 w 120"/>
                    <a:gd name="T3" fmla="*/ 0 h 112"/>
                    <a:gd name="T4" fmla="*/ 80 w 120"/>
                    <a:gd name="T5" fmla="*/ 56 h 112"/>
                    <a:gd name="T6" fmla="*/ 120 w 120"/>
                    <a:gd name="T7" fmla="*/ 112 h 112"/>
                    <a:gd name="T8" fmla="*/ 0 w 120"/>
                    <a:gd name="T9" fmla="*/ 56 h 112"/>
                    <a:gd name="T10" fmla="*/ 0 60000 65536"/>
                    <a:gd name="T11" fmla="*/ 0 60000 65536"/>
                    <a:gd name="T12" fmla="*/ 0 60000 65536"/>
                    <a:gd name="T13" fmla="*/ 0 60000 65536"/>
                    <a:gd name="T14" fmla="*/ 0 60000 65536"/>
                    <a:gd name="T15" fmla="*/ 0 w 120"/>
                    <a:gd name="T16" fmla="*/ 0 h 112"/>
                    <a:gd name="T17" fmla="*/ 120 w 120"/>
                    <a:gd name="T18" fmla="*/ 112 h 112"/>
                  </a:gdLst>
                  <a:ahLst/>
                  <a:cxnLst>
                    <a:cxn ang="T10">
                      <a:pos x="T0" y="T1"/>
                    </a:cxn>
                    <a:cxn ang="T11">
                      <a:pos x="T2" y="T3"/>
                    </a:cxn>
                    <a:cxn ang="T12">
                      <a:pos x="T4" y="T5"/>
                    </a:cxn>
                    <a:cxn ang="T13">
                      <a:pos x="T6" y="T7"/>
                    </a:cxn>
                    <a:cxn ang="T14">
                      <a:pos x="T8" y="T9"/>
                    </a:cxn>
                  </a:cxnLst>
                  <a:rect l="T15" t="T16" r="T17" b="T18"/>
                  <a:pathLst>
                    <a:path w="120" h="112">
                      <a:moveTo>
                        <a:pt x="0" y="56"/>
                      </a:moveTo>
                      <a:lnTo>
                        <a:pt x="120" y="0"/>
                      </a:lnTo>
                      <a:lnTo>
                        <a:pt x="80" y="56"/>
                      </a:lnTo>
                      <a:lnTo>
                        <a:pt x="120" y="112"/>
                      </a:lnTo>
                      <a:lnTo>
                        <a:pt x="0" y="56"/>
                      </a:lnTo>
                      <a:close/>
                    </a:path>
                  </a:pathLst>
                </a:custGeom>
                <a:solidFill>
                  <a:srgbClr val="DD0000"/>
                </a:solidFill>
                <a:ln w="12700">
                  <a:solidFill>
                    <a:srgbClr val="DD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39" name="Line 32"/>
                <p:cNvSpPr>
                  <a:spLocks noChangeShapeType="1"/>
                </p:cNvSpPr>
                <p:nvPr/>
              </p:nvSpPr>
              <p:spPr bwMode="auto">
                <a:xfrm>
                  <a:off x="1040" y="4064"/>
                  <a:ext cx="200" cy="1"/>
                </a:xfrm>
                <a:prstGeom prst="line">
                  <a:avLst/>
                </a:prstGeom>
                <a:noFill/>
                <a:ln w="38100">
                  <a:solidFill>
                    <a:srgbClr val="DD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21" name="Freeform 41"/>
              <p:cNvSpPr>
                <a:spLocks/>
              </p:cNvSpPr>
              <p:nvPr/>
            </p:nvSpPr>
            <p:spPr bwMode="auto">
              <a:xfrm>
                <a:off x="744" y="3704"/>
                <a:ext cx="248" cy="232"/>
              </a:xfrm>
              <a:custGeom>
                <a:avLst/>
                <a:gdLst>
                  <a:gd name="T0" fmla="*/ 0 w 248"/>
                  <a:gd name="T1" fmla="*/ 0 h 232"/>
                  <a:gd name="T2" fmla="*/ 248 w 248"/>
                  <a:gd name="T3" fmla="*/ 0 h 232"/>
                  <a:gd name="T4" fmla="*/ 248 w 248"/>
                  <a:gd name="T5" fmla="*/ 232 h 232"/>
                  <a:gd name="T6" fmla="*/ 0 60000 65536"/>
                  <a:gd name="T7" fmla="*/ 0 60000 65536"/>
                  <a:gd name="T8" fmla="*/ 0 60000 65536"/>
                  <a:gd name="T9" fmla="*/ 0 w 248"/>
                  <a:gd name="T10" fmla="*/ 0 h 232"/>
                  <a:gd name="T11" fmla="*/ 248 w 248"/>
                  <a:gd name="T12" fmla="*/ 232 h 232"/>
                </a:gdLst>
                <a:ahLst/>
                <a:cxnLst>
                  <a:cxn ang="T6">
                    <a:pos x="T0" y="T1"/>
                  </a:cxn>
                  <a:cxn ang="T7">
                    <a:pos x="T2" y="T3"/>
                  </a:cxn>
                  <a:cxn ang="T8">
                    <a:pos x="T4" y="T5"/>
                  </a:cxn>
                </a:cxnLst>
                <a:rect l="T9" t="T10" r="T11" b="T12"/>
                <a:pathLst>
                  <a:path w="248" h="232">
                    <a:moveTo>
                      <a:pt x="0" y="0"/>
                    </a:moveTo>
                    <a:lnTo>
                      <a:pt x="248" y="0"/>
                    </a:lnTo>
                    <a:lnTo>
                      <a:pt x="248" y="2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22" name="Freeform 42"/>
              <p:cNvSpPr>
                <a:spLocks/>
              </p:cNvSpPr>
              <p:nvPr/>
            </p:nvSpPr>
            <p:spPr bwMode="auto">
              <a:xfrm>
                <a:off x="752" y="3712"/>
                <a:ext cx="248" cy="224"/>
              </a:xfrm>
              <a:custGeom>
                <a:avLst/>
                <a:gdLst>
                  <a:gd name="T0" fmla="*/ 0 w 248"/>
                  <a:gd name="T1" fmla="*/ 0 h 224"/>
                  <a:gd name="T2" fmla="*/ 248 w 248"/>
                  <a:gd name="T3" fmla="*/ 0 h 224"/>
                  <a:gd name="T4" fmla="*/ 248 w 248"/>
                  <a:gd name="T5" fmla="*/ 224 h 224"/>
                  <a:gd name="T6" fmla="*/ 0 60000 65536"/>
                  <a:gd name="T7" fmla="*/ 0 60000 65536"/>
                  <a:gd name="T8" fmla="*/ 0 60000 65536"/>
                  <a:gd name="T9" fmla="*/ 0 w 248"/>
                  <a:gd name="T10" fmla="*/ 0 h 224"/>
                  <a:gd name="T11" fmla="*/ 248 w 248"/>
                  <a:gd name="T12" fmla="*/ 224 h 224"/>
                </a:gdLst>
                <a:ahLst/>
                <a:cxnLst>
                  <a:cxn ang="T6">
                    <a:pos x="T0" y="T1"/>
                  </a:cxn>
                  <a:cxn ang="T7">
                    <a:pos x="T2" y="T3"/>
                  </a:cxn>
                  <a:cxn ang="T8">
                    <a:pos x="T4" y="T5"/>
                  </a:cxn>
                </a:cxnLst>
                <a:rect l="T9" t="T10" r="T11" b="T12"/>
                <a:pathLst>
                  <a:path w="248" h="224">
                    <a:moveTo>
                      <a:pt x="0" y="0"/>
                    </a:moveTo>
                    <a:lnTo>
                      <a:pt x="248" y="0"/>
                    </a:lnTo>
                    <a:lnTo>
                      <a:pt x="248" y="22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23" name="Line 46"/>
              <p:cNvSpPr>
                <a:spLocks noChangeShapeType="1"/>
              </p:cNvSpPr>
              <p:nvPr/>
            </p:nvSpPr>
            <p:spPr bwMode="auto">
              <a:xfrm flipH="1">
                <a:off x="1776" y="3936"/>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4" name="Line 47"/>
              <p:cNvSpPr>
                <a:spLocks noChangeShapeType="1"/>
              </p:cNvSpPr>
              <p:nvPr/>
            </p:nvSpPr>
            <p:spPr bwMode="auto">
              <a:xfrm flipH="1">
                <a:off x="1536" y="3936"/>
                <a:ext cx="1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5" name="Line 48"/>
              <p:cNvSpPr>
                <a:spLocks noChangeShapeType="1"/>
              </p:cNvSpPr>
              <p:nvPr/>
            </p:nvSpPr>
            <p:spPr bwMode="auto">
              <a:xfrm>
                <a:off x="1480" y="3936"/>
                <a:ext cx="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6" name="Rectangle 49"/>
              <p:cNvSpPr>
                <a:spLocks noChangeArrowheads="1"/>
              </p:cNvSpPr>
              <p:nvPr/>
            </p:nvSpPr>
            <p:spPr bwMode="auto">
              <a:xfrm>
                <a:off x="760" y="3712"/>
                <a:ext cx="2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solidFill>
                      <a:srgbClr val="000000"/>
                    </a:solidFill>
                  </a:rPr>
                  <a:t>90</a:t>
                </a:r>
                <a:r>
                  <a:rPr lang="en-US" altLang="en-US" sz="2000">
                    <a:solidFill>
                      <a:srgbClr val="000000"/>
                    </a:solidFill>
                    <a:cs typeface="Arial" charset="0"/>
                  </a:rPr>
                  <a:t>º</a:t>
                </a:r>
                <a:endParaRPr lang="en-US" altLang="en-US">
                  <a:cs typeface="Arial" charset="0"/>
                </a:endParaRPr>
              </a:p>
            </p:txBody>
          </p:sp>
          <p:sp>
            <p:nvSpPr>
              <p:cNvPr id="30827" name="Freeform 51"/>
              <p:cNvSpPr>
                <a:spLocks/>
              </p:cNvSpPr>
              <p:nvPr/>
            </p:nvSpPr>
            <p:spPr bwMode="auto">
              <a:xfrm>
                <a:off x="941" y="3466"/>
                <a:ext cx="466" cy="473"/>
              </a:xfrm>
              <a:custGeom>
                <a:avLst/>
                <a:gdLst>
                  <a:gd name="T0" fmla="*/ 0 w 520"/>
                  <a:gd name="T1" fmla="*/ 0 h 464"/>
                  <a:gd name="T2" fmla="*/ 20 w 520"/>
                  <a:gd name="T3" fmla="*/ 8 h 464"/>
                  <a:gd name="T4" fmla="*/ 42 w 520"/>
                  <a:gd name="T5" fmla="*/ 24 h 464"/>
                  <a:gd name="T6" fmla="*/ 77 w 520"/>
                  <a:gd name="T7" fmla="*/ 56 h 464"/>
                  <a:gd name="T8" fmla="*/ 109 w 520"/>
                  <a:gd name="T9" fmla="*/ 104 h 464"/>
                  <a:gd name="T10" fmla="*/ 140 w 520"/>
                  <a:gd name="T11" fmla="*/ 168 h 464"/>
                  <a:gd name="T12" fmla="*/ 152 w 520"/>
                  <a:gd name="T13" fmla="*/ 206 h 464"/>
                  <a:gd name="T14" fmla="*/ 167 w 520"/>
                  <a:gd name="T15" fmla="*/ 251 h 464"/>
                  <a:gd name="T16" fmla="*/ 190 w 520"/>
                  <a:gd name="T17" fmla="*/ 336 h 464"/>
                  <a:gd name="T18" fmla="*/ 206 w 520"/>
                  <a:gd name="T19" fmla="*/ 429 h 464"/>
                  <a:gd name="T20" fmla="*/ 217 w 520"/>
                  <a:gd name="T21" fmla="*/ 541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0"/>
                  <a:gd name="T34" fmla="*/ 0 h 464"/>
                  <a:gd name="T35" fmla="*/ 520 w 520"/>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0" h="464">
                    <a:moveTo>
                      <a:pt x="0" y="0"/>
                    </a:moveTo>
                    <a:lnTo>
                      <a:pt x="48" y="8"/>
                    </a:lnTo>
                    <a:lnTo>
                      <a:pt x="104" y="24"/>
                    </a:lnTo>
                    <a:lnTo>
                      <a:pt x="184" y="48"/>
                    </a:lnTo>
                    <a:lnTo>
                      <a:pt x="264" y="88"/>
                    </a:lnTo>
                    <a:lnTo>
                      <a:pt x="336" y="144"/>
                    </a:lnTo>
                    <a:lnTo>
                      <a:pt x="368" y="176"/>
                    </a:lnTo>
                    <a:lnTo>
                      <a:pt x="400" y="216"/>
                    </a:lnTo>
                    <a:lnTo>
                      <a:pt x="456" y="288"/>
                    </a:lnTo>
                    <a:lnTo>
                      <a:pt x="496" y="368"/>
                    </a:lnTo>
                    <a:lnTo>
                      <a:pt x="520" y="46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28" name="Rectangle 52"/>
              <p:cNvSpPr>
                <a:spLocks noChangeArrowheads="1"/>
              </p:cNvSpPr>
              <p:nvPr/>
            </p:nvSpPr>
            <p:spPr bwMode="auto">
              <a:xfrm>
                <a:off x="1811" y="3392"/>
                <a:ext cx="4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90</a:t>
                </a:r>
                <a:r>
                  <a:rPr lang="en-US" altLang="en-US" sz="2000">
                    <a:cs typeface="Arial" charset="0"/>
                  </a:rPr>
                  <a:t>º - </a:t>
                </a:r>
                <a:r>
                  <a:rPr lang="en-US" altLang="en-US" sz="2000">
                    <a:latin typeface="Symbol" charset="2"/>
                    <a:cs typeface="Arial" charset="0"/>
                  </a:rPr>
                  <a:t>q</a:t>
                </a:r>
                <a:endParaRPr lang="en-US" altLang="en-US" sz="2000">
                  <a:cs typeface="Arial" charset="0"/>
                </a:endParaRPr>
              </a:p>
            </p:txBody>
          </p:sp>
          <p:grpSp>
            <p:nvGrpSpPr>
              <p:cNvPr id="30829" name="Group 57"/>
              <p:cNvGrpSpPr>
                <a:grpSpLocks/>
              </p:cNvGrpSpPr>
              <p:nvPr/>
            </p:nvGrpSpPr>
            <p:grpSpPr bwMode="auto">
              <a:xfrm rot="1049110">
                <a:off x="1050" y="2834"/>
                <a:ext cx="120" cy="72"/>
                <a:chOff x="744" y="2672"/>
                <a:chExt cx="120" cy="72"/>
              </a:xfrm>
            </p:grpSpPr>
            <p:sp>
              <p:nvSpPr>
                <p:cNvPr id="30836" name="Freeform 55"/>
                <p:cNvSpPr>
                  <a:spLocks/>
                </p:cNvSpPr>
                <p:nvPr/>
              </p:nvSpPr>
              <p:spPr bwMode="auto">
                <a:xfrm>
                  <a:off x="768" y="2672"/>
                  <a:ext cx="96" cy="72"/>
                </a:xfrm>
                <a:custGeom>
                  <a:avLst/>
                  <a:gdLst>
                    <a:gd name="T0" fmla="*/ 96 w 96"/>
                    <a:gd name="T1" fmla="*/ 56 h 72"/>
                    <a:gd name="T2" fmla="*/ 0 w 96"/>
                    <a:gd name="T3" fmla="*/ 72 h 72"/>
                    <a:gd name="T4" fmla="*/ 40 w 96"/>
                    <a:gd name="T5" fmla="*/ 40 h 72"/>
                    <a:gd name="T6" fmla="*/ 16 w 96"/>
                    <a:gd name="T7" fmla="*/ 0 h 72"/>
                    <a:gd name="T8" fmla="*/ 96 w 96"/>
                    <a:gd name="T9" fmla="*/ 56 h 72"/>
                    <a:gd name="T10" fmla="*/ 0 60000 65536"/>
                    <a:gd name="T11" fmla="*/ 0 60000 65536"/>
                    <a:gd name="T12" fmla="*/ 0 60000 65536"/>
                    <a:gd name="T13" fmla="*/ 0 60000 65536"/>
                    <a:gd name="T14" fmla="*/ 0 60000 65536"/>
                    <a:gd name="T15" fmla="*/ 0 w 96"/>
                    <a:gd name="T16" fmla="*/ 0 h 72"/>
                    <a:gd name="T17" fmla="*/ 96 w 96"/>
                    <a:gd name="T18" fmla="*/ 72 h 72"/>
                  </a:gdLst>
                  <a:ahLst/>
                  <a:cxnLst>
                    <a:cxn ang="T10">
                      <a:pos x="T0" y="T1"/>
                    </a:cxn>
                    <a:cxn ang="T11">
                      <a:pos x="T2" y="T3"/>
                    </a:cxn>
                    <a:cxn ang="T12">
                      <a:pos x="T4" y="T5"/>
                    </a:cxn>
                    <a:cxn ang="T13">
                      <a:pos x="T6" y="T7"/>
                    </a:cxn>
                    <a:cxn ang="T14">
                      <a:pos x="T8" y="T9"/>
                    </a:cxn>
                  </a:cxnLst>
                  <a:rect l="T15" t="T16" r="T17" b="T18"/>
                  <a:pathLst>
                    <a:path w="96" h="72">
                      <a:moveTo>
                        <a:pt x="96" y="56"/>
                      </a:moveTo>
                      <a:lnTo>
                        <a:pt x="0" y="72"/>
                      </a:lnTo>
                      <a:lnTo>
                        <a:pt x="40" y="40"/>
                      </a:lnTo>
                      <a:lnTo>
                        <a:pt x="16" y="0"/>
                      </a:lnTo>
                      <a:lnTo>
                        <a:pt x="96" y="56"/>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37" name="Line 56"/>
                <p:cNvSpPr>
                  <a:spLocks noChangeShapeType="1"/>
                </p:cNvSpPr>
                <p:nvPr/>
              </p:nvSpPr>
              <p:spPr bwMode="auto">
                <a:xfrm>
                  <a:off x="744" y="2696"/>
                  <a:ext cx="64"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0830" name="AutoShape 64"/>
              <p:cNvCxnSpPr>
                <a:cxnSpLocks noChangeShapeType="1"/>
                <a:stCxn id="30827" idx="8"/>
                <a:endCxn id="30828" idx="2"/>
              </p:cNvCxnSpPr>
              <p:nvPr/>
            </p:nvCxnSpPr>
            <p:spPr bwMode="auto">
              <a:xfrm flipV="1">
                <a:off x="1350" y="3584"/>
                <a:ext cx="691" cy="176"/>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831" name="Line 69"/>
              <p:cNvSpPr>
                <a:spLocks noChangeShapeType="1"/>
              </p:cNvSpPr>
              <p:nvPr/>
            </p:nvSpPr>
            <p:spPr bwMode="auto">
              <a:xfrm>
                <a:off x="648" y="3222"/>
                <a:ext cx="0" cy="72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2" name="Rectangle 71"/>
              <p:cNvSpPr>
                <a:spLocks noChangeArrowheads="1"/>
              </p:cNvSpPr>
              <p:nvPr/>
            </p:nvSpPr>
            <p:spPr bwMode="auto">
              <a:xfrm>
                <a:off x="594" y="3474"/>
                <a:ext cx="117" cy="180"/>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833" name="Text Box 70"/>
              <p:cNvSpPr txBox="1">
                <a:spLocks noChangeArrowheads="1"/>
              </p:cNvSpPr>
              <p:nvPr/>
            </p:nvSpPr>
            <p:spPr bwMode="auto">
              <a:xfrm>
                <a:off x="549" y="33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i="1"/>
                  <a:t>y</a:t>
                </a:r>
              </a:p>
            </p:txBody>
          </p:sp>
          <p:sp>
            <p:nvSpPr>
              <p:cNvPr id="30834" name="Line 72"/>
              <p:cNvSpPr>
                <a:spLocks noChangeShapeType="1"/>
              </p:cNvSpPr>
              <p:nvPr/>
            </p:nvSpPr>
            <p:spPr bwMode="auto">
              <a:xfrm>
                <a:off x="747" y="3096"/>
                <a:ext cx="29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5" name="Text Box 73"/>
              <p:cNvSpPr txBox="1">
                <a:spLocks noChangeArrowheads="1"/>
              </p:cNvSpPr>
              <p:nvPr/>
            </p:nvSpPr>
            <p:spPr bwMode="auto">
              <a:xfrm>
                <a:off x="756" y="2844"/>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a:latin typeface="Times" charset="0"/>
                    <a:sym typeface="Symbol" charset="2"/>
                  </a:rPr>
                  <a:t></a:t>
                </a:r>
                <a:r>
                  <a:rPr lang="en-US" altLang="en-US" b="1" i="1">
                    <a:sym typeface="Symbol" charset="2"/>
                  </a:rPr>
                  <a:t>x</a:t>
                </a:r>
                <a:endParaRPr lang="en-US" altLang="en-US" b="1" i="1"/>
              </a:p>
            </p:txBody>
          </p:sp>
        </p:grpSp>
        <p:grpSp>
          <p:nvGrpSpPr>
            <p:cNvPr id="30808" name="Group 229"/>
            <p:cNvGrpSpPr>
              <a:grpSpLocks/>
            </p:cNvGrpSpPr>
            <p:nvPr/>
          </p:nvGrpSpPr>
          <p:grpSpPr bwMode="auto">
            <a:xfrm>
              <a:off x="2366" y="2843"/>
              <a:ext cx="1537" cy="327"/>
              <a:chOff x="2366" y="2843"/>
              <a:chExt cx="1537" cy="327"/>
            </a:xfrm>
          </p:grpSpPr>
          <p:sp>
            <p:nvSpPr>
              <p:cNvPr id="30809" name="Rectangle 76"/>
              <p:cNvSpPr>
                <a:spLocks noChangeArrowheads="1"/>
              </p:cNvSpPr>
              <p:nvPr/>
            </p:nvSpPr>
            <p:spPr bwMode="auto">
              <a:xfrm>
                <a:off x="3786" y="2874"/>
                <a:ext cx="11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AA0000"/>
                    </a:solidFill>
                    <a:latin typeface="Symbol" charset="2"/>
                  </a:rPr>
                  <a:t>q</a:t>
                </a:r>
                <a:endParaRPr lang="en-US" altLang="en-US">
                  <a:latin typeface="Times" charset="0"/>
                </a:endParaRPr>
              </a:p>
            </p:txBody>
          </p:sp>
          <p:sp>
            <p:nvSpPr>
              <p:cNvPr id="30810" name="Rectangle 77"/>
              <p:cNvSpPr>
                <a:spLocks noChangeArrowheads="1"/>
              </p:cNvSpPr>
              <p:nvPr/>
            </p:nvSpPr>
            <p:spPr bwMode="auto">
              <a:xfrm>
                <a:off x="2366" y="2843"/>
                <a:ext cx="15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g</a:t>
                </a:r>
                <a:r>
                  <a:rPr lang="en-US" altLang="en-US" sz="2800">
                    <a:sym typeface="Symbol" charset="2"/>
                  </a:rPr>
                  <a:t> = </a:t>
                </a:r>
                <a:r>
                  <a:rPr lang="en-US" altLang="en-US" sz="2800">
                    <a:latin typeface="Symbol" charset="2"/>
                    <a:sym typeface="Symbol" charset="2"/>
                  </a:rPr>
                  <a:t>D</a:t>
                </a:r>
                <a:r>
                  <a:rPr lang="en-US" altLang="en-US" sz="2800" i="1">
                    <a:sym typeface="Symbol" charset="2"/>
                  </a:rPr>
                  <a:t>x</a:t>
                </a:r>
                <a:r>
                  <a:rPr lang="en-US" altLang="en-US" sz="2800">
                    <a:sym typeface="Symbol" charset="2"/>
                  </a:rPr>
                  <a:t>/</a:t>
                </a:r>
                <a:r>
                  <a:rPr lang="en-US" altLang="en-US" sz="2800" i="1">
                    <a:sym typeface="Symbol" charset="2"/>
                  </a:rPr>
                  <a:t>y</a:t>
                </a:r>
                <a:r>
                  <a:rPr lang="en-US" altLang="en-US" sz="2800">
                    <a:sym typeface="Symbol" charset="2"/>
                  </a:rPr>
                  <a:t> </a:t>
                </a:r>
                <a:r>
                  <a:rPr lang="en-US" altLang="en-US" sz="2800">
                    <a:solidFill>
                      <a:srgbClr val="000000"/>
                    </a:solidFill>
                  </a:rPr>
                  <a:t>= tan </a:t>
                </a:r>
              </a:p>
            </p:txBody>
          </p:sp>
        </p:grpSp>
      </p:grpSp>
      <p:grpSp>
        <p:nvGrpSpPr>
          <p:cNvPr id="30728" name="Group 98"/>
          <p:cNvGrpSpPr>
            <a:grpSpLocks/>
          </p:cNvGrpSpPr>
          <p:nvPr/>
        </p:nvGrpSpPr>
        <p:grpSpPr bwMode="auto">
          <a:xfrm>
            <a:off x="1384300" y="1739900"/>
            <a:ext cx="1066800" cy="965200"/>
            <a:chOff x="872" y="1096"/>
            <a:chExt cx="672" cy="608"/>
          </a:xfrm>
        </p:grpSpPr>
        <p:sp>
          <p:nvSpPr>
            <p:cNvPr id="30800" name="Rectangle 80"/>
            <p:cNvSpPr>
              <a:spLocks noChangeArrowheads="1"/>
            </p:cNvSpPr>
            <p:nvPr/>
          </p:nvSpPr>
          <p:spPr bwMode="auto">
            <a:xfrm>
              <a:off x="872" y="120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a:latin typeface="Times" charset="0"/>
              </a:endParaRPr>
            </a:p>
          </p:txBody>
        </p:sp>
        <p:sp>
          <p:nvSpPr>
            <p:cNvPr id="30801" name="Rectangle 81"/>
            <p:cNvSpPr>
              <a:spLocks noChangeArrowheads="1"/>
            </p:cNvSpPr>
            <p:nvPr/>
          </p:nvSpPr>
          <p:spPr bwMode="auto">
            <a:xfrm>
              <a:off x="1064" y="1200"/>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30802" name="Line 82"/>
            <p:cNvSpPr>
              <a:spLocks noChangeShapeType="1"/>
            </p:cNvSpPr>
            <p:nvPr/>
          </p:nvSpPr>
          <p:spPr bwMode="auto">
            <a:xfrm>
              <a:off x="1248" y="1424"/>
              <a:ext cx="2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3" name="Rectangle 83"/>
            <p:cNvSpPr>
              <a:spLocks noChangeArrowheads="1"/>
            </p:cNvSpPr>
            <p:nvPr/>
          </p:nvSpPr>
          <p:spPr bwMode="auto">
            <a:xfrm>
              <a:off x="1312" y="1096"/>
              <a:ext cx="1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8800"/>
                  </a:solidFill>
                  <a:latin typeface="Symbol" charset="2"/>
                </a:rPr>
                <a:t>d</a:t>
              </a:r>
              <a:endParaRPr lang="en-US" altLang="en-US">
                <a:latin typeface="Times" charset="0"/>
              </a:endParaRPr>
            </a:p>
          </p:txBody>
        </p:sp>
        <p:sp>
          <p:nvSpPr>
            <p:cNvPr id="30804" name="Rectangle 84"/>
            <p:cNvSpPr>
              <a:spLocks noChangeArrowheads="1"/>
            </p:cNvSpPr>
            <p:nvPr/>
          </p:nvSpPr>
          <p:spPr bwMode="auto">
            <a:xfrm>
              <a:off x="1248" y="1424"/>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L</a:t>
              </a:r>
              <a:endParaRPr lang="en-US" altLang="en-US" i="1"/>
            </a:p>
          </p:txBody>
        </p:sp>
        <p:sp>
          <p:nvSpPr>
            <p:cNvPr id="30805" name="Rectangle 85"/>
            <p:cNvSpPr>
              <a:spLocks noChangeArrowheads="1"/>
            </p:cNvSpPr>
            <p:nvPr/>
          </p:nvSpPr>
          <p:spPr bwMode="auto">
            <a:xfrm>
              <a:off x="1384" y="1512"/>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o</a:t>
              </a:r>
              <a:endParaRPr lang="en-US" altLang="en-US" i="1"/>
            </a:p>
          </p:txBody>
        </p:sp>
      </p:grpSp>
      <p:sp>
        <p:nvSpPr>
          <p:cNvPr id="30729" name="Rectangle 100"/>
          <p:cNvSpPr>
            <a:spLocks noChangeArrowheads="1"/>
          </p:cNvSpPr>
          <p:nvPr/>
        </p:nvSpPr>
        <p:spPr bwMode="auto">
          <a:xfrm>
            <a:off x="2522538" y="62357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6.1(a) and (c), </a:t>
            </a:r>
            <a:r>
              <a:rPr lang="en-US" altLang="en-US" sz="1200" i="1">
                <a:solidFill>
                  <a:srgbClr val="000000"/>
                </a:solidFill>
              </a:rPr>
              <a:t>Callister &amp; Rethwisch 8e.</a:t>
            </a:r>
            <a:r>
              <a:rPr lang="en-US" altLang="en-US">
                <a:solidFill>
                  <a:srgbClr val="000000"/>
                </a:solidFill>
              </a:rPr>
              <a:t> </a:t>
            </a:r>
          </a:p>
        </p:txBody>
      </p:sp>
      <p:grpSp>
        <p:nvGrpSpPr>
          <p:cNvPr id="30730" name="Group 232"/>
          <p:cNvGrpSpPr>
            <a:grpSpLocks/>
          </p:cNvGrpSpPr>
          <p:nvPr/>
        </p:nvGrpSpPr>
        <p:grpSpPr bwMode="auto">
          <a:xfrm>
            <a:off x="3733800" y="1028700"/>
            <a:ext cx="1804988" cy="2603500"/>
            <a:chOff x="2352" y="648"/>
            <a:chExt cx="1137" cy="1640"/>
          </a:xfrm>
        </p:grpSpPr>
        <p:sp>
          <p:nvSpPr>
            <p:cNvPr id="30755" name="Rectangle 103"/>
            <p:cNvSpPr>
              <a:spLocks noChangeArrowheads="1"/>
            </p:cNvSpPr>
            <p:nvPr/>
          </p:nvSpPr>
          <p:spPr bwMode="auto">
            <a:xfrm>
              <a:off x="2352" y="1112"/>
              <a:ext cx="728" cy="72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0756" name="Group 107"/>
            <p:cNvGrpSpPr>
              <a:grpSpLocks/>
            </p:cNvGrpSpPr>
            <p:nvPr/>
          </p:nvGrpSpPr>
          <p:grpSpPr bwMode="auto">
            <a:xfrm>
              <a:off x="2656" y="648"/>
              <a:ext cx="112" cy="288"/>
              <a:chOff x="2656" y="648"/>
              <a:chExt cx="112" cy="288"/>
            </a:xfrm>
          </p:grpSpPr>
          <p:sp>
            <p:nvSpPr>
              <p:cNvPr id="30798" name="Freeform 105"/>
              <p:cNvSpPr>
                <a:spLocks/>
              </p:cNvSpPr>
              <p:nvPr/>
            </p:nvSpPr>
            <p:spPr bwMode="auto">
              <a:xfrm>
                <a:off x="2656" y="648"/>
                <a:ext cx="112" cy="120"/>
              </a:xfrm>
              <a:custGeom>
                <a:avLst/>
                <a:gdLst>
                  <a:gd name="T0" fmla="*/ 56 w 112"/>
                  <a:gd name="T1" fmla="*/ 0 h 120"/>
                  <a:gd name="T2" fmla="*/ 112 w 112"/>
                  <a:gd name="T3" fmla="*/ 120 h 120"/>
                  <a:gd name="T4" fmla="*/ 56 w 112"/>
                  <a:gd name="T5" fmla="*/ 80 h 120"/>
                  <a:gd name="T6" fmla="*/ 0 w 112"/>
                  <a:gd name="T7" fmla="*/ 120 h 120"/>
                  <a:gd name="T8" fmla="*/ 56 w 112"/>
                  <a:gd name="T9" fmla="*/ 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0"/>
                    </a:moveTo>
                    <a:lnTo>
                      <a:pt x="112" y="120"/>
                    </a:lnTo>
                    <a:lnTo>
                      <a:pt x="56" y="80"/>
                    </a:lnTo>
                    <a:lnTo>
                      <a:pt x="0" y="120"/>
                    </a:lnTo>
                    <a:lnTo>
                      <a:pt x="56"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99" name="Line 106"/>
              <p:cNvSpPr>
                <a:spLocks noChangeShapeType="1"/>
              </p:cNvSpPr>
              <p:nvPr/>
            </p:nvSpPr>
            <p:spPr bwMode="auto">
              <a:xfrm>
                <a:off x="2712" y="728"/>
                <a:ext cx="1" cy="208"/>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57" name="Group 110"/>
            <p:cNvGrpSpPr>
              <a:grpSpLocks/>
            </p:cNvGrpSpPr>
            <p:nvPr/>
          </p:nvGrpSpPr>
          <p:grpSpPr bwMode="auto">
            <a:xfrm>
              <a:off x="2648" y="2000"/>
              <a:ext cx="112" cy="288"/>
              <a:chOff x="2648" y="2000"/>
              <a:chExt cx="112" cy="288"/>
            </a:xfrm>
          </p:grpSpPr>
          <p:sp>
            <p:nvSpPr>
              <p:cNvPr id="30796" name="Freeform 108"/>
              <p:cNvSpPr>
                <a:spLocks/>
              </p:cNvSpPr>
              <p:nvPr/>
            </p:nvSpPr>
            <p:spPr bwMode="auto">
              <a:xfrm>
                <a:off x="2648" y="2168"/>
                <a:ext cx="112" cy="120"/>
              </a:xfrm>
              <a:custGeom>
                <a:avLst/>
                <a:gdLst>
                  <a:gd name="T0" fmla="*/ 56 w 112"/>
                  <a:gd name="T1" fmla="*/ 120 h 120"/>
                  <a:gd name="T2" fmla="*/ 0 w 112"/>
                  <a:gd name="T3" fmla="*/ 0 h 120"/>
                  <a:gd name="T4" fmla="*/ 56 w 112"/>
                  <a:gd name="T5" fmla="*/ 40 h 120"/>
                  <a:gd name="T6" fmla="*/ 112 w 112"/>
                  <a:gd name="T7" fmla="*/ 0 h 120"/>
                  <a:gd name="T8" fmla="*/ 56 w 112"/>
                  <a:gd name="T9" fmla="*/ 120 h 120"/>
                  <a:gd name="T10" fmla="*/ 0 60000 65536"/>
                  <a:gd name="T11" fmla="*/ 0 60000 65536"/>
                  <a:gd name="T12" fmla="*/ 0 60000 65536"/>
                  <a:gd name="T13" fmla="*/ 0 60000 65536"/>
                  <a:gd name="T14" fmla="*/ 0 60000 65536"/>
                  <a:gd name="T15" fmla="*/ 0 w 112"/>
                  <a:gd name="T16" fmla="*/ 0 h 120"/>
                  <a:gd name="T17" fmla="*/ 112 w 112"/>
                  <a:gd name="T18" fmla="*/ 120 h 120"/>
                </a:gdLst>
                <a:ahLst/>
                <a:cxnLst>
                  <a:cxn ang="T10">
                    <a:pos x="T0" y="T1"/>
                  </a:cxn>
                  <a:cxn ang="T11">
                    <a:pos x="T2" y="T3"/>
                  </a:cxn>
                  <a:cxn ang="T12">
                    <a:pos x="T4" y="T5"/>
                  </a:cxn>
                  <a:cxn ang="T13">
                    <a:pos x="T6" y="T7"/>
                  </a:cxn>
                  <a:cxn ang="T14">
                    <a:pos x="T8" y="T9"/>
                  </a:cxn>
                </a:cxnLst>
                <a:rect l="T15" t="T16" r="T17" b="T18"/>
                <a:pathLst>
                  <a:path w="112" h="120">
                    <a:moveTo>
                      <a:pt x="56" y="120"/>
                    </a:moveTo>
                    <a:lnTo>
                      <a:pt x="0" y="0"/>
                    </a:lnTo>
                    <a:lnTo>
                      <a:pt x="56" y="40"/>
                    </a:lnTo>
                    <a:lnTo>
                      <a:pt x="112" y="0"/>
                    </a:lnTo>
                    <a:lnTo>
                      <a:pt x="56" y="12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97" name="Line 109"/>
              <p:cNvSpPr>
                <a:spLocks noChangeShapeType="1"/>
              </p:cNvSpPr>
              <p:nvPr/>
            </p:nvSpPr>
            <p:spPr bwMode="auto">
              <a:xfrm flipV="1">
                <a:off x="2704" y="2000"/>
                <a:ext cx="1" cy="208"/>
              </a:xfrm>
              <a:prstGeom prst="line">
                <a:avLst/>
              </a:prstGeom>
              <a:noFill/>
              <a:ln w="381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8" name="Line 116"/>
            <p:cNvSpPr>
              <a:spLocks noChangeShapeType="1"/>
            </p:cNvSpPr>
            <p:nvPr/>
          </p:nvSpPr>
          <p:spPr bwMode="auto">
            <a:xfrm>
              <a:off x="2976" y="111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117"/>
            <p:cNvSpPr>
              <a:spLocks noChangeShapeType="1"/>
            </p:cNvSpPr>
            <p:nvPr/>
          </p:nvSpPr>
          <p:spPr bwMode="auto">
            <a:xfrm>
              <a:off x="3032" y="1112"/>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Rectangle 121"/>
            <p:cNvSpPr>
              <a:spLocks noChangeArrowheads="1"/>
            </p:cNvSpPr>
            <p:nvPr/>
          </p:nvSpPr>
          <p:spPr bwMode="auto">
            <a:xfrm>
              <a:off x="3136" y="904"/>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8800"/>
                  </a:solidFill>
                  <a:latin typeface="Symbol" charset="2"/>
                </a:rPr>
                <a:t>d</a:t>
              </a:r>
              <a:endParaRPr lang="en-US" altLang="en-US">
                <a:latin typeface="Times" charset="0"/>
              </a:endParaRPr>
            </a:p>
          </p:txBody>
        </p:sp>
        <p:sp>
          <p:nvSpPr>
            <p:cNvPr id="30761" name="Rectangle 122"/>
            <p:cNvSpPr>
              <a:spLocks noChangeArrowheads="1"/>
            </p:cNvSpPr>
            <p:nvPr/>
          </p:nvSpPr>
          <p:spPr bwMode="auto">
            <a:xfrm>
              <a:off x="3232" y="912"/>
              <a:ext cx="1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8800"/>
                  </a:solidFill>
                </a:rPr>
                <a:t>/2</a:t>
              </a:r>
              <a:endParaRPr lang="en-US" altLang="en-US"/>
            </a:p>
          </p:txBody>
        </p:sp>
        <p:sp>
          <p:nvSpPr>
            <p:cNvPr id="30762" name="Freeform 161"/>
            <p:cNvSpPr>
              <a:spLocks/>
            </p:cNvSpPr>
            <p:nvPr/>
          </p:nvSpPr>
          <p:spPr bwMode="auto">
            <a:xfrm>
              <a:off x="3176" y="1754"/>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63" name="Freeform 162"/>
            <p:cNvSpPr>
              <a:spLocks/>
            </p:cNvSpPr>
            <p:nvPr/>
          </p:nvSpPr>
          <p:spPr bwMode="auto">
            <a:xfrm>
              <a:off x="3176" y="1112"/>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64" name="Rectangle 176"/>
            <p:cNvSpPr>
              <a:spLocks noChangeArrowheads="1"/>
            </p:cNvSpPr>
            <p:nvPr/>
          </p:nvSpPr>
          <p:spPr bwMode="auto">
            <a:xfrm>
              <a:off x="3264" y="1344"/>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L</a:t>
              </a:r>
              <a:endParaRPr lang="en-US" altLang="en-US" i="1"/>
            </a:p>
          </p:txBody>
        </p:sp>
        <p:sp>
          <p:nvSpPr>
            <p:cNvPr id="30765" name="Rectangle 177"/>
            <p:cNvSpPr>
              <a:spLocks noChangeArrowheads="1"/>
            </p:cNvSpPr>
            <p:nvPr/>
          </p:nvSpPr>
          <p:spPr bwMode="auto">
            <a:xfrm>
              <a:off x="3400" y="1432"/>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o</a:t>
              </a:r>
              <a:endParaRPr lang="en-US" altLang="en-US" i="1"/>
            </a:p>
          </p:txBody>
        </p:sp>
        <p:grpSp>
          <p:nvGrpSpPr>
            <p:cNvPr id="30766" name="Group 191"/>
            <p:cNvGrpSpPr>
              <a:grpSpLocks/>
            </p:cNvGrpSpPr>
            <p:nvPr/>
          </p:nvGrpSpPr>
          <p:grpSpPr bwMode="auto">
            <a:xfrm>
              <a:off x="2368" y="1688"/>
              <a:ext cx="688" cy="80"/>
              <a:chOff x="2368" y="1688"/>
              <a:chExt cx="688" cy="80"/>
            </a:xfrm>
          </p:grpSpPr>
          <p:sp>
            <p:nvSpPr>
              <p:cNvPr id="30783" name="Freeform 178"/>
              <p:cNvSpPr>
                <a:spLocks/>
              </p:cNvSpPr>
              <p:nvPr/>
            </p:nvSpPr>
            <p:spPr bwMode="auto">
              <a:xfrm>
                <a:off x="2368" y="1688"/>
                <a:ext cx="88" cy="80"/>
              </a:xfrm>
              <a:custGeom>
                <a:avLst/>
                <a:gdLst>
                  <a:gd name="T0" fmla="*/ 0 w 88"/>
                  <a:gd name="T1" fmla="*/ 40 h 80"/>
                  <a:gd name="T2" fmla="*/ 88 w 88"/>
                  <a:gd name="T3" fmla="*/ 0 h 80"/>
                  <a:gd name="T4" fmla="*/ 56 w 88"/>
                  <a:gd name="T5" fmla="*/ 40 h 80"/>
                  <a:gd name="T6" fmla="*/ 88 w 88"/>
                  <a:gd name="T7" fmla="*/ 80 h 80"/>
                  <a:gd name="T8" fmla="*/ 0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0" y="40"/>
                    </a:moveTo>
                    <a:lnTo>
                      <a:pt x="88" y="0"/>
                    </a:lnTo>
                    <a:lnTo>
                      <a:pt x="56" y="40"/>
                    </a:lnTo>
                    <a:lnTo>
                      <a:pt x="88" y="80"/>
                    </a:lnTo>
                    <a:lnTo>
                      <a:pt x="0"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84" name="Freeform 179"/>
              <p:cNvSpPr>
                <a:spLocks/>
              </p:cNvSpPr>
              <p:nvPr/>
            </p:nvSpPr>
            <p:spPr bwMode="auto">
              <a:xfrm>
                <a:off x="2968" y="1688"/>
                <a:ext cx="88" cy="80"/>
              </a:xfrm>
              <a:custGeom>
                <a:avLst/>
                <a:gdLst>
                  <a:gd name="T0" fmla="*/ 88 w 88"/>
                  <a:gd name="T1" fmla="*/ 40 h 80"/>
                  <a:gd name="T2" fmla="*/ 0 w 88"/>
                  <a:gd name="T3" fmla="*/ 80 h 80"/>
                  <a:gd name="T4" fmla="*/ 32 w 88"/>
                  <a:gd name="T5" fmla="*/ 40 h 80"/>
                  <a:gd name="T6" fmla="*/ 0 w 88"/>
                  <a:gd name="T7" fmla="*/ 0 h 80"/>
                  <a:gd name="T8" fmla="*/ 88 w 88"/>
                  <a:gd name="T9" fmla="*/ 40 h 80"/>
                  <a:gd name="T10" fmla="*/ 0 60000 65536"/>
                  <a:gd name="T11" fmla="*/ 0 60000 65536"/>
                  <a:gd name="T12" fmla="*/ 0 60000 65536"/>
                  <a:gd name="T13" fmla="*/ 0 60000 65536"/>
                  <a:gd name="T14" fmla="*/ 0 60000 65536"/>
                  <a:gd name="T15" fmla="*/ 0 w 88"/>
                  <a:gd name="T16" fmla="*/ 0 h 80"/>
                  <a:gd name="T17" fmla="*/ 88 w 88"/>
                  <a:gd name="T18" fmla="*/ 80 h 80"/>
                </a:gdLst>
                <a:ahLst/>
                <a:cxnLst>
                  <a:cxn ang="T10">
                    <a:pos x="T0" y="T1"/>
                  </a:cxn>
                  <a:cxn ang="T11">
                    <a:pos x="T2" y="T3"/>
                  </a:cxn>
                  <a:cxn ang="T12">
                    <a:pos x="T4" y="T5"/>
                  </a:cxn>
                  <a:cxn ang="T13">
                    <a:pos x="T6" y="T7"/>
                  </a:cxn>
                  <a:cxn ang="T14">
                    <a:pos x="T8" y="T9"/>
                  </a:cxn>
                </a:cxnLst>
                <a:rect l="T15" t="T16" r="T17" b="T18"/>
                <a:pathLst>
                  <a:path w="88" h="80">
                    <a:moveTo>
                      <a:pt x="88" y="40"/>
                    </a:moveTo>
                    <a:lnTo>
                      <a:pt x="0" y="80"/>
                    </a:lnTo>
                    <a:lnTo>
                      <a:pt x="32" y="40"/>
                    </a:lnTo>
                    <a:lnTo>
                      <a:pt x="0" y="0"/>
                    </a:lnTo>
                    <a:lnTo>
                      <a:pt x="88" y="40"/>
                    </a:lnTo>
                    <a:close/>
                  </a:path>
                </a:pathLst>
              </a:custGeom>
              <a:solidFill>
                <a:srgbClr val="000000"/>
              </a:solidFill>
              <a:ln w="12700">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85" name="Line 180"/>
              <p:cNvSpPr>
                <a:spLocks noChangeShapeType="1"/>
              </p:cNvSpPr>
              <p:nvPr/>
            </p:nvSpPr>
            <p:spPr bwMode="auto">
              <a:xfrm>
                <a:off x="2424"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 name="Line 181"/>
              <p:cNvSpPr>
                <a:spLocks noChangeShapeType="1"/>
              </p:cNvSpPr>
              <p:nvPr/>
            </p:nvSpPr>
            <p:spPr bwMode="auto">
              <a:xfrm>
                <a:off x="2480"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7" name="Line 182"/>
              <p:cNvSpPr>
                <a:spLocks noChangeShapeType="1"/>
              </p:cNvSpPr>
              <p:nvPr/>
            </p:nvSpPr>
            <p:spPr bwMode="auto">
              <a:xfrm>
                <a:off x="2536"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8" name="Line 183"/>
              <p:cNvSpPr>
                <a:spLocks noChangeShapeType="1"/>
              </p:cNvSpPr>
              <p:nvPr/>
            </p:nvSpPr>
            <p:spPr bwMode="auto">
              <a:xfrm>
                <a:off x="2592"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 name="Line 184"/>
              <p:cNvSpPr>
                <a:spLocks noChangeShapeType="1"/>
              </p:cNvSpPr>
              <p:nvPr/>
            </p:nvSpPr>
            <p:spPr bwMode="auto">
              <a:xfrm>
                <a:off x="2648"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 name="Line 185"/>
              <p:cNvSpPr>
                <a:spLocks noChangeShapeType="1"/>
              </p:cNvSpPr>
              <p:nvPr/>
            </p:nvSpPr>
            <p:spPr bwMode="auto">
              <a:xfrm>
                <a:off x="2704"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 name="Line 186"/>
              <p:cNvSpPr>
                <a:spLocks noChangeShapeType="1"/>
              </p:cNvSpPr>
              <p:nvPr/>
            </p:nvSpPr>
            <p:spPr bwMode="auto">
              <a:xfrm>
                <a:off x="2760"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 name="Line 187"/>
              <p:cNvSpPr>
                <a:spLocks noChangeShapeType="1"/>
              </p:cNvSpPr>
              <p:nvPr/>
            </p:nvSpPr>
            <p:spPr bwMode="auto">
              <a:xfrm>
                <a:off x="2816"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3" name="Line 188"/>
              <p:cNvSpPr>
                <a:spLocks noChangeShapeType="1"/>
              </p:cNvSpPr>
              <p:nvPr/>
            </p:nvSpPr>
            <p:spPr bwMode="auto">
              <a:xfrm>
                <a:off x="2872"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4" name="Line 189"/>
              <p:cNvSpPr>
                <a:spLocks noChangeShapeType="1"/>
              </p:cNvSpPr>
              <p:nvPr/>
            </p:nvSpPr>
            <p:spPr bwMode="auto">
              <a:xfrm>
                <a:off x="2928" y="1728"/>
                <a:ext cx="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 name="Line 190"/>
              <p:cNvSpPr>
                <a:spLocks noChangeShapeType="1"/>
              </p:cNvSpPr>
              <p:nvPr/>
            </p:nvSpPr>
            <p:spPr bwMode="auto">
              <a:xfrm>
                <a:off x="2984" y="1728"/>
                <a:ext cx="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7" name="Rectangle 192"/>
            <p:cNvSpPr>
              <a:spLocks noChangeArrowheads="1"/>
            </p:cNvSpPr>
            <p:nvPr/>
          </p:nvSpPr>
          <p:spPr bwMode="auto">
            <a:xfrm>
              <a:off x="2584" y="1496"/>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w</a:t>
              </a:r>
              <a:endParaRPr lang="en-US" altLang="en-US" i="1"/>
            </a:p>
          </p:txBody>
        </p:sp>
        <p:sp>
          <p:nvSpPr>
            <p:cNvPr id="30768" name="Rectangle 193"/>
            <p:cNvSpPr>
              <a:spLocks noChangeArrowheads="1"/>
            </p:cNvSpPr>
            <p:nvPr/>
          </p:nvSpPr>
          <p:spPr bwMode="auto">
            <a:xfrm>
              <a:off x="2736" y="158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o</a:t>
              </a:r>
              <a:endParaRPr lang="en-US" altLang="en-US" i="1"/>
            </a:p>
          </p:txBody>
        </p:sp>
        <p:grpSp>
          <p:nvGrpSpPr>
            <p:cNvPr id="30769" name="Group 209"/>
            <p:cNvGrpSpPr>
              <a:grpSpLocks/>
            </p:cNvGrpSpPr>
            <p:nvPr/>
          </p:nvGrpSpPr>
          <p:grpSpPr bwMode="auto">
            <a:xfrm>
              <a:off x="3088" y="1112"/>
              <a:ext cx="96" cy="152"/>
              <a:chOff x="3088" y="1112"/>
              <a:chExt cx="96" cy="152"/>
            </a:xfrm>
          </p:grpSpPr>
          <p:sp>
            <p:nvSpPr>
              <p:cNvPr id="30781" name="Freeform 207"/>
              <p:cNvSpPr>
                <a:spLocks/>
              </p:cNvSpPr>
              <p:nvPr/>
            </p:nvSpPr>
            <p:spPr bwMode="auto">
              <a:xfrm>
                <a:off x="3088" y="1112"/>
                <a:ext cx="96" cy="72"/>
              </a:xfrm>
              <a:custGeom>
                <a:avLst/>
                <a:gdLst>
                  <a:gd name="T0" fmla="*/ 48 w 96"/>
                  <a:gd name="T1" fmla="*/ 0 h 72"/>
                  <a:gd name="T2" fmla="*/ 96 w 96"/>
                  <a:gd name="T3" fmla="*/ 72 h 72"/>
                  <a:gd name="T4" fmla="*/ 48 w 96"/>
                  <a:gd name="T5" fmla="*/ 48 h 72"/>
                  <a:gd name="T6" fmla="*/ 0 w 96"/>
                  <a:gd name="T7" fmla="*/ 72 h 72"/>
                  <a:gd name="T8" fmla="*/ 48 w 96"/>
                  <a:gd name="T9" fmla="*/ 0 h 72"/>
                  <a:gd name="T10" fmla="*/ 0 60000 65536"/>
                  <a:gd name="T11" fmla="*/ 0 60000 65536"/>
                  <a:gd name="T12" fmla="*/ 0 60000 65536"/>
                  <a:gd name="T13" fmla="*/ 0 60000 65536"/>
                  <a:gd name="T14" fmla="*/ 0 60000 65536"/>
                  <a:gd name="T15" fmla="*/ 0 w 96"/>
                  <a:gd name="T16" fmla="*/ 0 h 72"/>
                  <a:gd name="T17" fmla="*/ 96 w 96"/>
                  <a:gd name="T18" fmla="*/ 72 h 72"/>
                </a:gdLst>
                <a:ahLst/>
                <a:cxnLst>
                  <a:cxn ang="T10">
                    <a:pos x="T0" y="T1"/>
                  </a:cxn>
                  <a:cxn ang="T11">
                    <a:pos x="T2" y="T3"/>
                  </a:cxn>
                  <a:cxn ang="T12">
                    <a:pos x="T4" y="T5"/>
                  </a:cxn>
                  <a:cxn ang="T13">
                    <a:pos x="T6" y="T7"/>
                  </a:cxn>
                  <a:cxn ang="T14">
                    <a:pos x="T8" y="T9"/>
                  </a:cxn>
                </a:cxnLst>
                <a:rect l="T15" t="T16" r="T17" b="T18"/>
                <a:pathLst>
                  <a:path w="96" h="72">
                    <a:moveTo>
                      <a:pt x="48" y="0"/>
                    </a:moveTo>
                    <a:lnTo>
                      <a:pt x="96" y="72"/>
                    </a:lnTo>
                    <a:lnTo>
                      <a:pt x="48" y="48"/>
                    </a:lnTo>
                    <a:lnTo>
                      <a:pt x="0" y="72"/>
                    </a:lnTo>
                    <a:lnTo>
                      <a:pt x="48" y="0"/>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82" name="Line 208"/>
              <p:cNvSpPr>
                <a:spLocks noChangeShapeType="1"/>
              </p:cNvSpPr>
              <p:nvPr/>
            </p:nvSpPr>
            <p:spPr bwMode="auto">
              <a:xfrm flipV="1">
                <a:off x="3136" y="1160"/>
                <a:ext cx="1" cy="104"/>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70" name="Group 212"/>
            <p:cNvGrpSpPr>
              <a:grpSpLocks/>
            </p:cNvGrpSpPr>
            <p:nvPr/>
          </p:nvGrpSpPr>
          <p:grpSpPr bwMode="auto">
            <a:xfrm>
              <a:off x="3088" y="792"/>
              <a:ext cx="96" cy="152"/>
              <a:chOff x="3088" y="792"/>
              <a:chExt cx="96" cy="152"/>
            </a:xfrm>
          </p:grpSpPr>
          <p:sp>
            <p:nvSpPr>
              <p:cNvPr id="30779" name="Freeform 210"/>
              <p:cNvSpPr>
                <a:spLocks/>
              </p:cNvSpPr>
              <p:nvPr/>
            </p:nvSpPr>
            <p:spPr bwMode="auto">
              <a:xfrm>
                <a:off x="3088" y="872"/>
                <a:ext cx="96" cy="72"/>
              </a:xfrm>
              <a:custGeom>
                <a:avLst/>
                <a:gdLst>
                  <a:gd name="T0" fmla="*/ 48 w 96"/>
                  <a:gd name="T1" fmla="*/ 72 h 72"/>
                  <a:gd name="T2" fmla="*/ 0 w 96"/>
                  <a:gd name="T3" fmla="*/ 0 h 72"/>
                  <a:gd name="T4" fmla="*/ 48 w 96"/>
                  <a:gd name="T5" fmla="*/ 24 h 72"/>
                  <a:gd name="T6" fmla="*/ 96 w 96"/>
                  <a:gd name="T7" fmla="*/ 0 h 72"/>
                  <a:gd name="T8" fmla="*/ 48 w 96"/>
                  <a:gd name="T9" fmla="*/ 72 h 72"/>
                  <a:gd name="T10" fmla="*/ 0 60000 65536"/>
                  <a:gd name="T11" fmla="*/ 0 60000 65536"/>
                  <a:gd name="T12" fmla="*/ 0 60000 65536"/>
                  <a:gd name="T13" fmla="*/ 0 60000 65536"/>
                  <a:gd name="T14" fmla="*/ 0 60000 65536"/>
                  <a:gd name="T15" fmla="*/ 0 w 96"/>
                  <a:gd name="T16" fmla="*/ 0 h 72"/>
                  <a:gd name="T17" fmla="*/ 96 w 96"/>
                  <a:gd name="T18" fmla="*/ 72 h 72"/>
                </a:gdLst>
                <a:ahLst/>
                <a:cxnLst>
                  <a:cxn ang="T10">
                    <a:pos x="T0" y="T1"/>
                  </a:cxn>
                  <a:cxn ang="T11">
                    <a:pos x="T2" y="T3"/>
                  </a:cxn>
                  <a:cxn ang="T12">
                    <a:pos x="T4" y="T5"/>
                  </a:cxn>
                  <a:cxn ang="T13">
                    <a:pos x="T6" y="T7"/>
                  </a:cxn>
                  <a:cxn ang="T14">
                    <a:pos x="T8" y="T9"/>
                  </a:cxn>
                </a:cxnLst>
                <a:rect l="T15" t="T16" r="T17" b="T18"/>
                <a:pathLst>
                  <a:path w="96" h="72">
                    <a:moveTo>
                      <a:pt x="48" y="72"/>
                    </a:moveTo>
                    <a:lnTo>
                      <a:pt x="0" y="0"/>
                    </a:lnTo>
                    <a:lnTo>
                      <a:pt x="48" y="24"/>
                    </a:lnTo>
                    <a:lnTo>
                      <a:pt x="96" y="0"/>
                    </a:lnTo>
                    <a:lnTo>
                      <a:pt x="48" y="72"/>
                    </a:lnTo>
                    <a:close/>
                  </a:path>
                </a:pathLst>
              </a:custGeom>
              <a:solidFill>
                <a:srgbClr val="008800"/>
              </a:solidFill>
              <a:ln w="12700">
                <a:solidFill>
                  <a:srgbClr val="0088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80" name="Line 211"/>
              <p:cNvSpPr>
                <a:spLocks noChangeShapeType="1"/>
              </p:cNvSpPr>
              <p:nvPr/>
            </p:nvSpPr>
            <p:spPr bwMode="auto">
              <a:xfrm flipV="1">
                <a:off x="3136" y="792"/>
                <a:ext cx="1" cy="104"/>
              </a:xfrm>
              <a:prstGeom prst="line">
                <a:avLst/>
              </a:prstGeom>
              <a:noFill/>
              <a:ln w="12700">
                <a:solidFill>
                  <a:srgbClr val="0088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71" name="Line 215"/>
            <p:cNvSpPr>
              <a:spLocks noChangeShapeType="1"/>
            </p:cNvSpPr>
            <p:nvPr/>
          </p:nvSpPr>
          <p:spPr bwMode="auto">
            <a:xfrm flipH="1">
              <a:off x="2988" y="957"/>
              <a:ext cx="24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2" name="Line 217"/>
            <p:cNvSpPr>
              <a:spLocks noChangeShapeType="1"/>
            </p:cNvSpPr>
            <p:nvPr/>
          </p:nvSpPr>
          <p:spPr bwMode="auto">
            <a:xfrm flipH="1">
              <a:off x="3066" y="1107"/>
              <a:ext cx="1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Line 218"/>
            <p:cNvSpPr>
              <a:spLocks noChangeShapeType="1"/>
            </p:cNvSpPr>
            <p:nvPr/>
          </p:nvSpPr>
          <p:spPr bwMode="auto">
            <a:xfrm>
              <a:off x="3216" y="1131"/>
              <a:ext cx="0" cy="6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4" name="Line 219"/>
            <p:cNvSpPr>
              <a:spLocks noChangeShapeType="1"/>
            </p:cNvSpPr>
            <p:nvPr/>
          </p:nvSpPr>
          <p:spPr bwMode="auto">
            <a:xfrm flipH="1">
              <a:off x="3072" y="1845"/>
              <a:ext cx="1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5" name="Line 220"/>
            <p:cNvSpPr>
              <a:spLocks noChangeShapeType="1"/>
            </p:cNvSpPr>
            <p:nvPr/>
          </p:nvSpPr>
          <p:spPr bwMode="auto">
            <a:xfrm>
              <a:off x="2988" y="1998"/>
              <a:ext cx="0" cy="2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6" name="Line 221"/>
            <p:cNvSpPr>
              <a:spLocks noChangeShapeType="1"/>
            </p:cNvSpPr>
            <p:nvPr/>
          </p:nvSpPr>
          <p:spPr bwMode="auto">
            <a:xfrm flipH="1">
              <a:off x="3087" y="1998"/>
              <a:ext cx="15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7" name="Line 222"/>
            <p:cNvSpPr>
              <a:spLocks noChangeShapeType="1"/>
            </p:cNvSpPr>
            <p:nvPr/>
          </p:nvSpPr>
          <p:spPr bwMode="auto">
            <a:xfrm>
              <a:off x="3084" y="1998"/>
              <a:ext cx="0" cy="15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Rectangle 104"/>
            <p:cNvSpPr>
              <a:spLocks noChangeArrowheads="1"/>
            </p:cNvSpPr>
            <p:nvPr/>
          </p:nvSpPr>
          <p:spPr bwMode="auto">
            <a:xfrm>
              <a:off x="2456" y="960"/>
              <a:ext cx="528" cy="1032"/>
            </a:xfrm>
            <a:prstGeom prst="rect">
              <a:avLst/>
            </a:prstGeom>
            <a:noFill/>
            <a:ln w="25400">
              <a:solidFill>
                <a:srgbClr val="0088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grpSp>
        <p:nvGrpSpPr>
          <p:cNvPr id="17" name="Group 234"/>
          <p:cNvGrpSpPr>
            <a:grpSpLocks/>
          </p:cNvGrpSpPr>
          <p:nvPr/>
        </p:nvGrpSpPr>
        <p:grpSpPr bwMode="auto">
          <a:xfrm>
            <a:off x="6286500" y="1714500"/>
            <a:ext cx="1130300" cy="977900"/>
            <a:chOff x="3960" y="1080"/>
            <a:chExt cx="712" cy="616"/>
          </a:xfrm>
        </p:grpSpPr>
        <p:sp>
          <p:nvSpPr>
            <p:cNvPr id="30745" name="Rectangle 92"/>
            <p:cNvSpPr>
              <a:spLocks noChangeArrowheads="1"/>
            </p:cNvSpPr>
            <p:nvPr/>
          </p:nvSpPr>
          <p:spPr bwMode="auto">
            <a:xfrm>
              <a:off x="4312" y="1080"/>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30746" name="Rectangle 93"/>
            <p:cNvSpPr>
              <a:spLocks noChangeArrowheads="1"/>
            </p:cNvSpPr>
            <p:nvPr/>
          </p:nvSpPr>
          <p:spPr bwMode="auto">
            <a:xfrm>
              <a:off x="4432" y="1080"/>
              <a:ext cx="1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4400"/>
                  </a:solidFill>
                  <a:latin typeface="Symbol" charset="2"/>
                </a:rPr>
                <a:t>d</a:t>
              </a:r>
              <a:endParaRPr lang="en-US" altLang="en-US">
                <a:latin typeface="Times" charset="0"/>
              </a:endParaRPr>
            </a:p>
          </p:txBody>
        </p:sp>
        <p:grpSp>
          <p:nvGrpSpPr>
            <p:cNvPr id="30747" name="Group 97"/>
            <p:cNvGrpSpPr>
              <a:grpSpLocks/>
            </p:cNvGrpSpPr>
            <p:nvPr/>
          </p:nvGrpSpPr>
          <p:grpSpPr bwMode="auto">
            <a:xfrm>
              <a:off x="3960" y="1184"/>
              <a:ext cx="712" cy="512"/>
              <a:chOff x="3960" y="1184"/>
              <a:chExt cx="712" cy="512"/>
            </a:xfrm>
          </p:grpSpPr>
          <p:sp>
            <p:nvSpPr>
              <p:cNvPr id="30748" name="Rectangle 88"/>
              <p:cNvSpPr>
                <a:spLocks noChangeArrowheads="1"/>
              </p:cNvSpPr>
              <p:nvPr/>
            </p:nvSpPr>
            <p:spPr bwMode="auto">
              <a:xfrm>
                <a:off x="3960" y="1200"/>
                <a:ext cx="9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e</a:t>
                </a:r>
                <a:endParaRPr lang="en-US" altLang="en-US">
                  <a:latin typeface="Times" charset="0"/>
                </a:endParaRPr>
              </a:p>
            </p:txBody>
          </p:sp>
          <p:sp>
            <p:nvSpPr>
              <p:cNvPr id="30749" name="Rectangle 89"/>
              <p:cNvSpPr>
                <a:spLocks noChangeArrowheads="1"/>
              </p:cNvSpPr>
              <p:nvPr/>
            </p:nvSpPr>
            <p:spPr bwMode="auto">
              <a:xfrm>
                <a:off x="4056" y="130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L</a:t>
                </a:r>
                <a:endParaRPr lang="en-US" altLang="en-US" i="1"/>
              </a:p>
            </p:txBody>
          </p:sp>
          <p:sp>
            <p:nvSpPr>
              <p:cNvPr id="30750" name="Rectangle 90"/>
              <p:cNvSpPr>
                <a:spLocks noChangeArrowheads="1"/>
              </p:cNvSpPr>
              <p:nvPr/>
            </p:nvSpPr>
            <p:spPr bwMode="auto">
              <a:xfrm>
                <a:off x="4200" y="1200"/>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a:solidFill>
                      <a:srgbClr val="000000"/>
                    </a:solidFill>
                    <a:latin typeface="Symbol" charset="2"/>
                  </a:rPr>
                  <a:t>=</a:t>
                </a:r>
                <a:endParaRPr lang="en-US" altLang="en-US">
                  <a:latin typeface="Times" charset="0"/>
                </a:endParaRPr>
              </a:p>
            </p:txBody>
          </p:sp>
          <p:sp>
            <p:nvSpPr>
              <p:cNvPr id="30751" name="Line 91"/>
              <p:cNvSpPr>
                <a:spLocks noChangeShapeType="1"/>
              </p:cNvSpPr>
              <p:nvPr/>
            </p:nvSpPr>
            <p:spPr bwMode="auto">
              <a:xfrm>
                <a:off x="4376" y="1416"/>
                <a:ext cx="29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Rectangle 94"/>
              <p:cNvSpPr>
                <a:spLocks noChangeArrowheads="1"/>
              </p:cNvSpPr>
              <p:nvPr/>
            </p:nvSpPr>
            <p:spPr bwMode="auto">
              <a:xfrm>
                <a:off x="4544" y="118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4400"/>
                    </a:solidFill>
                  </a:rPr>
                  <a:t>L</a:t>
                </a:r>
                <a:endParaRPr lang="en-US" altLang="en-US" i="1"/>
              </a:p>
            </p:txBody>
          </p:sp>
          <p:sp>
            <p:nvSpPr>
              <p:cNvPr id="30753" name="Rectangle 95"/>
              <p:cNvSpPr>
                <a:spLocks noChangeArrowheads="1"/>
              </p:cNvSpPr>
              <p:nvPr/>
            </p:nvSpPr>
            <p:spPr bwMode="auto">
              <a:xfrm>
                <a:off x="4384" y="1416"/>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i="1">
                    <a:solidFill>
                      <a:srgbClr val="000000"/>
                    </a:solidFill>
                  </a:rPr>
                  <a:t>w</a:t>
                </a:r>
                <a:endParaRPr lang="en-US" altLang="en-US" i="1"/>
              </a:p>
            </p:txBody>
          </p:sp>
          <p:sp>
            <p:nvSpPr>
              <p:cNvPr id="30754" name="Rectangle 96"/>
              <p:cNvSpPr>
                <a:spLocks noChangeArrowheads="1"/>
              </p:cNvSpPr>
              <p:nvPr/>
            </p:nvSpPr>
            <p:spPr bwMode="auto">
              <a:xfrm>
                <a:off x="4568" y="150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0000"/>
                    </a:solidFill>
                  </a:rPr>
                  <a:t>o</a:t>
                </a:r>
                <a:endParaRPr lang="en-US" altLang="en-US" i="1"/>
              </a:p>
            </p:txBody>
          </p:sp>
        </p:grpSp>
      </p:grpSp>
      <p:grpSp>
        <p:nvGrpSpPr>
          <p:cNvPr id="19" name="Group 231"/>
          <p:cNvGrpSpPr>
            <a:grpSpLocks/>
          </p:cNvGrpSpPr>
          <p:nvPr/>
        </p:nvGrpSpPr>
        <p:grpSpPr bwMode="auto">
          <a:xfrm>
            <a:off x="3327400" y="3171825"/>
            <a:ext cx="814388" cy="596900"/>
            <a:chOff x="2096" y="1998"/>
            <a:chExt cx="513" cy="376"/>
          </a:xfrm>
        </p:grpSpPr>
        <p:grpSp>
          <p:nvGrpSpPr>
            <p:cNvPr id="30733" name="Group 226"/>
            <p:cNvGrpSpPr>
              <a:grpSpLocks/>
            </p:cNvGrpSpPr>
            <p:nvPr/>
          </p:nvGrpSpPr>
          <p:grpSpPr bwMode="auto">
            <a:xfrm>
              <a:off x="2096" y="2110"/>
              <a:ext cx="352" cy="264"/>
              <a:chOff x="2096" y="2110"/>
              <a:chExt cx="352" cy="264"/>
            </a:xfrm>
          </p:grpSpPr>
          <p:sp>
            <p:nvSpPr>
              <p:cNvPr id="30742" name="Rectangle 158"/>
              <p:cNvSpPr>
                <a:spLocks noChangeArrowheads="1"/>
              </p:cNvSpPr>
              <p:nvPr/>
            </p:nvSpPr>
            <p:spPr bwMode="auto">
              <a:xfrm>
                <a:off x="2096" y="2110"/>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4400"/>
                    </a:solidFill>
                    <a:latin typeface="Symbol" charset="2"/>
                  </a:rPr>
                  <a:t>d</a:t>
                </a:r>
                <a:endParaRPr lang="en-US" altLang="en-US">
                  <a:latin typeface="Times" charset="0"/>
                </a:endParaRPr>
              </a:p>
            </p:txBody>
          </p:sp>
          <p:sp>
            <p:nvSpPr>
              <p:cNvPr id="30743" name="Rectangle 159"/>
              <p:cNvSpPr>
                <a:spLocks noChangeArrowheads="1"/>
              </p:cNvSpPr>
              <p:nvPr/>
            </p:nvSpPr>
            <p:spPr bwMode="auto">
              <a:xfrm>
                <a:off x="2192" y="2182"/>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i="1">
                    <a:solidFill>
                      <a:srgbClr val="004400"/>
                    </a:solidFill>
                  </a:rPr>
                  <a:t>L</a:t>
                </a:r>
                <a:endParaRPr lang="en-US" altLang="en-US" i="1"/>
              </a:p>
            </p:txBody>
          </p:sp>
          <p:sp>
            <p:nvSpPr>
              <p:cNvPr id="30744" name="Rectangle 160"/>
              <p:cNvSpPr>
                <a:spLocks noChangeArrowheads="1"/>
              </p:cNvSpPr>
              <p:nvPr/>
            </p:nvSpPr>
            <p:spPr bwMode="auto">
              <a:xfrm>
                <a:off x="2288" y="2118"/>
                <a:ext cx="1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solidFill>
                      <a:srgbClr val="004400"/>
                    </a:solidFill>
                  </a:rPr>
                  <a:t>/2</a:t>
                </a:r>
                <a:endParaRPr lang="en-US" altLang="en-US"/>
              </a:p>
            </p:txBody>
          </p:sp>
        </p:grpSp>
        <p:grpSp>
          <p:nvGrpSpPr>
            <p:cNvPr id="30734" name="Group 196"/>
            <p:cNvGrpSpPr>
              <a:grpSpLocks/>
            </p:cNvGrpSpPr>
            <p:nvPr/>
          </p:nvGrpSpPr>
          <p:grpSpPr bwMode="auto">
            <a:xfrm>
              <a:off x="2187" y="2056"/>
              <a:ext cx="152" cy="96"/>
              <a:chOff x="2208" y="2056"/>
              <a:chExt cx="152" cy="96"/>
            </a:xfrm>
          </p:grpSpPr>
          <p:sp>
            <p:nvSpPr>
              <p:cNvPr id="30740" name="Freeform 194"/>
              <p:cNvSpPr>
                <a:spLocks/>
              </p:cNvSpPr>
              <p:nvPr/>
            </p:nvSpPr>
            <p:spPr bwMode="auto">
              <a:xfrm>
                <a:off x="2288" y="2056"/>
                <a:ext cx="72" cy="96"/>
              </a:xfrm>
              <a:custGeom>
                <a:avLst/>
                <a:gdLst>
                  <a:gd name="T0" fmla="*/ 72 w 72"/>
                  <a:gd name="T1" fmla="*/ 48 h 96"/>
                  <a:gd name="T2" fmla="*/ 0 w 72"/>
                  <a:gd name="T3" fmla="*/ 96 h 96"/>
                  <a:gd name="T4" fmla="*/ 24 w 72"/>
                  <a:gd name="T5" fmla="*/ 48 h 96"/>
                  <a:gd name="T6" fmla="*/ 0 w 72"/>
                  <a:gd name="T7" fmla="*/ 0 h 96"/>
                  <a:gd name="T8" fmla="*/ 72 w 72"/>
                  <a:gd name="T9" fmla="*/ 48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72" y="48"/>
                    </a:moveTo>
                    <a:lnTo>
                      <a:pt x="0" y="96"/>
                    </a:lnTo>
                    <a:lnTo>
                      <a:pt x="24" y="48"/>
                    </a:lnTo>
                    <a:lnTo>
                      <a:pt x="0" y="0"/>
                    </a:lnTo>
                    <a:lnTo>
                      <a:pt x="72" y="48"/>
                    </a:lnTo>
                    <a:close/>
                  </a:path>
                </a:pathLst>
              </a:custGeom>
              <a:solidFill>
                <a:srgbClr val="004400"/>
              </a:solidFill>
              <a:ln w="12700">
                <a:solidFill>
                  <a:srgbClr val="0044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41" name="Line 195"/>
              <p:cNvSpPr>
                <a:spLocks noChangeShapeType="1"/>
              </p:cNvSpPr>
              <p:nvPr/>
            </p:nvSpPr>
            <p:spPr bwMode="auto">
              <a:xfrm>
                <a:off x="2208" y="2104"/>
                <a:ext cx="104" cy="1"/>
              </a:xfrm>
              <a:prstGeom prst="line">
                <a:avLst/>
              </a:prstGeom>
              <a:noFill/>
              <a:ln w="12700">
                <a:solidFill>
                  <a:srgbClr val="0044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35" name="Group 199"/>
            <p:cNvGrpSpPr>
              <a:grpSpLocks/>
            </p:cNvGrpSpPr>
            <p:nvPr/>
          </p:nvGrpSpPr>
          <p:grpSpPr bwMode="auto">
            <a:xfrm>
              <a:off x="2457" y="2056"/>
              <a:ext cx="152" cy="96"/>
              <a:chOff x="2448" y="2056"/>
              <a:chExt cx="152" cy="96"/>
            </a:xfrm>
          </p:grpSpPr>
          <p:sp>
            <p:nvSpPr>
              <p:cNvPr id="30738" name="Freeform 197"/>
              <p:cNvSpPr>
                <a:spLocks/>
              </p:cNvSpPr>
              <p:nvPr/>
            </p:nvSpPr>
            <p:spPr bwMode="auto">
              <a:xfrm>
                <a:off x="2448" y="2056"/>
                <a:ext cx="72" cy="96"/>
              </a:xfrm>
              <a:custGeom>
                <a:avLst/>
                <a:gdLst>
                  <a:gd name="T0" fmla="*/ 0 w 72"/>
                  <a:gd name="T1" fmla="*/ 48 h 96"/>
                  <a:gd name="T2" fmla="*/ 72 w 72"/>
                  <a:gd name="T3" fmla="*/ 0 h 96"/>
                  <a:gd name="T4" fmla="*/ 48 w 72"/>
                  <a:gd name="T5" fmla="*/ 48 h 96"/>
                  <a:gd name="T6" fmla="*/ 72 w 72"/>
                  <a:gd name="T7" fmla="*/ 96 h 96"/>
                  <a:gd name="T8" fmla="*/ 0 w 72"/>
                  <a:gd name="T9" fmla="*/ 48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0" y="48"/>
                    </a:moveTo>
                    <a:lnTo>
                      <a:pt x="72" y="0"/>
                    </a:lnTo>
                    <a:lnTo>
                      <a:pt x="48" y="48"/>
                    </a:lnTo>
                    <a:lnTo>
                      <a:pt x="72" y="96"/>
                    </a:lnTo>
                    <a:lnTo>
                      <a:pt x="0" y="48"/>
                    </a:lnTo>
                    <a:close/>
                  </a:path>
                </a:pathLst>
              </a:custGeom>
              <a:solidFill>
                <a:srgbClr val="004400"/>
              </a:solidFill>
              <a:ln w="12700">
                <a:solidFill>
                  <a:srgbClr val="0044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0739" name="Line 198"/>
              <p:cNvSpPr>
                <a:spLocks noChangeShapeType="1"/>
              </p:cNvSpPr>
              <p:nvPr/>
            </p:nvSpPr>
            <p:spPr bwMode="auto">
              <a:xfrm>
                <a:off x="2496" y="2104"/>
                <a:ext cx="104" cy="1"/>
              </a:xfrm>
              <a:prstGeom prst="line">
                <a:avLst/>
              </a:prstGeom>
              <a:noFill/>
              <a:ln w="12700">
                <a:solidFill>
                  <a:srgbClr val="0044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36" name="Line 224"/>
            <p:cNvSpPr>
              <a:spLocks noChangeShapeType="1"/>
            </p:cNvSpPr>
            <p:nvPr/>
          </p:nvSpPr>
          <p:spPr bwMode="auto">
            <a:xfrm>
              <a:off x="2451" y="1998"/>
              <a:ext cx="0" cy="2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225"/>
            <p:cNvSpPr>
              <a:spLocks noChangeShapeType="1"/>
            </p:cNvSpPr>
            <p:nvPr/>
          </p:nvSpPr>
          <p:spPr bwMode="auto">
            <a:xfrm>
              <a:off x="2346" y="1998"/>
              <a:ext cx="0" cy="15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dissolve">
                                      <p:cBhvr>
                                        <p:cTn id="7" dur="500"/>
                                        <p:tgtEl>
                                          <p:spTgt spid="22323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E01CB5A-7644-45D4-BC92-4C22FADA72D7}" type="slidenum">
              <a:rPr lang="en-US" altLang="en-US" sz="1200"/>
              <a:pPr/>
              <a:t>9</a:t>
            </a:fld>
            <a:endParaRPr lang="en-US" altLang="en-US" sz="1200"/>
          </a:p>
        </p:txBody>
      </p:sp>
      <p:sp>
        <p:nvSpPr>
          <p:cNvPr id="32771" name="Rectangle 2"/>
          <p:cNvSpPr>
            <a:spLocks noGrp="1" noChangeArrowheads="1"/>
          </p:cNvSpPr>
          <p:nvPr>
            <p:ph type="title"/>
          </p:nvPr>
        </p:nvSpPr>
        <p:spPr/>
        <p:txBody>
          <a:bodyPr/>
          <a:lstStyle/>
          <a:p>
            <a:r>
              <a:rPr lang="en-US" altLang="en-US" sz="3200" smtClean="0">
                <a:ea typeface="ＭＳ Ｐゴシック" charset="-128"/>
              </a:rPr>
              <a:t>Stress-Strain Testing</a:t>
            </a:r>
          </a:p>
        </p:txBody>
      </p:sp>
      <p:sp>
        <p:nvSpPr>
          <p:cNvPr id="32772" name="Rectangle 4"/>
          <p:cNvSpPr>
            <a:spLocks noChangeArrowheads="1"/>
          </p:cNvSpPr>
          <p:nvPr/>
        </p:nvSpPr>
        <p:spPr bwMode="auto">
          <a:xfrm>
            <a:off x="788988" y="1000125"/>
            <a:ext cx="32877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Typical tensile test </a:t>
            </a:r>
            <a:br>
              <a:rPr lang="en-US" altLang="en-US" b="1"/>
            </a:br>
            <a:r>
              <a:rPr lang="en-US" altLang="en-US" b="1"/>
              <a:t>    machine</a:t>
            </a:r>
          </a:p>
        </p:txBody>
      </p:sp>
      <p:sp>
        <p:nvSpPr>
          <p:cNvPr id="32773" name="Rectangle 5"/>
          <p:cNvSpPr>
            <a:spLocks noChangeArrowheads="1"/>
          </p:cNvSpPr>
          <p:nvPr/>
        </p:nvSpPr>
        <p:spPr bwMode="auto">
          <a:xfrm>
            <a:off x="433388" y="5959475"/>
            <a:ext cx="561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6.3, </a:t>
            </a:r>
            <a:r>
              <a:rPr lang="en-US" altLang="en-US" sz="1200" i="1">
                <a:solidFill>
                  <a:srgbClr val="000000"/>
                </a:solidFill>
              </a:rPr>
              <a:t>Callister &amp; Rethwisch 8e.</a:t>
            </a:r>
            <a:r>
              <a:rPr lang="en-US" altLang="en-US" sz="1200">
                <a:solidFill>
                  <a:srgbClr val="000000"/>
                </a:solidFill>
              </a:rPr>
              <a:t> (Fig. 6.3 is taken from H.W. Hayden, W.G. Moffatt, and J. Wulff, </a:t>
            </a:r>
            <a:r>
              <a:rPr lang="en-US" altLang="en-US" sz="1200" i="1">
                <a:solidFill>
                  <a:srgbClr val="000000"/>
                </a:solidFill>
              </a:rPr>
              <a:t>The Structure and Properties of Materials</a:t>
            </a:r>
            <a:r>
              <a:rPr lang="en-US" altLang="en-US" sz="1200">
                <a:solidFill>
                  <a:srgbClr val="000000"/>
                </a:solidFill>
              </a:rPr>
              <a:t>, Vol. III, </a:t>
            </a:r>
            <a:r>
              <a:rPr lang="en-US" altLang="en-US" sz="1200" i="1">
                <a:solidFill>
                  <a:srgbClr val="000000"/>
                </a:solidFill>
              </a:rPr>
              <a:t>Mechanical Behavior</a:t>
            </a:r>
            <a:r>
              <a:rPr lang="en-US" altLang="en-US" sz="1200">
                <a:solidFill>
                  <a:srgbClr val="000000"/>
                </a:solidFill>
              </a:rPr>
              <a:t>, p. 2, John Wiley and Sons, New York, 1965.)</a:t>
            </a:r>
          </a:p>
        </p:txBody>
      </p:sp>
      <p:grpSp>
        <p:nvGrpSpPr>
          <p:cNvPr id="32774" name="Group 42"/>
          <p:cNvGrpSpPr>
            <a:grpSpLocks/>
          </p:cNvGrpSpPr>
          <p:nvPr/>
        </p:nvGrpSpPr>
        <p:grpSpPr bwMode="auto">
          <a:xfrm>
            <a:off x="587375" y="1762125"/>
            <a:ext cx="4818063" cy="4003675"/>
            <a:chOff x="370" y="1110"/>
            <a:chExt cx="3035" cy="2522"/>
          </a:xfrm>
        </p:grpSpPr>
        <p:pic>
          <p:nvPicPr>
            <p:cNvPr id="32791" name="Picture 7" descr="Fig 6_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 y="1110"/>
              <a:ext cx="2379" cy="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2" name="Rectangle 9"/>
            <p:cNvSpPr>
              <a:spLocks noChangeArrowheads="1"/>
            </p:cNvSpPr>
            <p:nvPr/>
          </p:nvSpPr>
          <p:spPr bwMode="auto">
            <a:xfrm>
              <a:off x="2479" y="1817"/>
              <a:ext cx="926" cy="1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793" name="Rectangle 10"/>
            <p:cNvSpPr>
              <a:spLocks noChangeArrowheads="1"/>
            </p:cNvSpPr>
            <p:nvPr/>
          </p:nvSpPr>
          <p:spPr bwMode="auto">
            <a:xfrm>
              <a:off x="2479" y="1817"/>
              <a:ext cx="6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3399"/>
                  </a:solidFill>
                </a:rPr>
                <a:t>specimen</a:t>
              </a:r>
              <a:endParaRPr lang="en-US" altLang="en-US"/>
            </a:p>
          </p:txBody>
        </p:sp>
        <p:sp>
          <p:nvSpPr>
            <p:cNvPr id="32794" name="Rectangle 11"/>
            <p:cNvSpPr>
              <a:spLocks noChangeArrowheads="1"/>
            </p:cNvSpPr>
            <p:nvPr/>
          </p:nvSpPr>
          <p:spPr bwMode="auto">
            <a:xfrm>
              <a:off x="2076" y="3069"/>
              <a:ext cx="577" cy="305"/>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795" name="Line 14"/>
            <p:cNvSpPr>
              <a:spLocks noChangeShapeType="1"/>
            </p:cNvSpPr>
            <p:nvPr/>
          </p:nvSpPr>
          <p:spPr bwMode="auto">
            <a:xfrm flipV="1">
              <a:off x="2048" y="1954"/>
              <a:ext cx="417" cy="320"/>
            </a:xfrm>
            <a:prstGeom prst="line">
              <a:avLst/>
            </a:prstGeom>
            <a:noFill/>
            <a:ln w="28575">
              <a:solidFill>
                <a:srgbClr val="0000CC"/>
              </a:solidFill>
              <a:round/>
              <a:headEnd type="stealth" w="lg" len="lg"/>
              <a:tailEnd/>
            </a:ln>
            <a:extLst>
              <a:ext uri="{909E8E84-426E-40DD-AFC4-6F175D3DCCD1}">
                <a14:hiddenFill xmlns:a14="http://schemas.microsoft.com/office/drawing/2010/main">
                  <a:noFill/>
                </a14:hiddenFill>
              </a:ext>
            </a:extLst>
          </p:spPr>
          <p:txBody>
            <a:bodyPr/>
            <a:lstStyle/>
            <a:p>
              <a:endParaRPr lang="en-US"/>
            </a:p>
          </p:txBody>
        </p:sp>
        <p:sp>
          <p:nvSpPr>
            <p:cNvPr id="32796" name="Line 17"/>
            <p:cNvSpPr>
              <a:spLocks noChangeShapeType="1"/>
            </p:cNvSpPr>
            <p:nvPr/>
          </p:nvSpPr>
          <p:spPr bwMode="auto">
            <a:xfrm>
              <a:off x="913" y="2002"/>
              <a:ext cx="805" cy="231"/>
            </a:xfrm>
            <a:prstGeom prst="line">
              <a:avLst/>
            </a:prstGeom>
            <a:noFill/>
            <a:ln w="28575">
              <a:solidFill>
                <a:srgbClr val="0000CC"/>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2797" name="Rectangle 19"/>
            <p:cNvSpPr>
              <a:spLocks noChangeArrowheads="1"/>
            </p:cNvSpPr>
            <p:nvPr/>
          </p:nvSpPr>
          <p:spPr bwMode="auto">
            <a:xfrm>
              <a:off x="946" y="1836"/>
              <a:ext cx="353" cy="150"/>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798" name="Rectangle 8"/>
            <p:cNvSpPr>
              <a:spLocks noChangeArrowheads="1"/>
            </p:cNvSpPr>
            <p:nvPr/>
          </p:nvSpPr>
          <p:spPr bwMode="auto">
            <a:xfrm>
              <a:off x="370" y="1823"/>
              <a:ext cx="8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3399"/>
                  </a:solidFill>
                </a:rPr>
                <a:t>extensometer</a:t>
              </a:r>
              <a:endParaRPr lang="en-US" altLang="en-US"/>
            </a:p>
          </p:txBody>
        </p:sp>
      </p:grpSp>
      <p:grpSp>
        <p:nvGrpSpPr>
          <p:cNvPr id="3" name="Group 41"/>
          <p:cNvGrpSpPr>
            <a:grpSpLocks/>
          </p:cNvGrpSpPr>
          <p:nvPr/>
        </p:nvGrpSpPr>
        <p:grpSpPr bwMode="auto">
          <a:xfrm>
            <a:off x="5695950" y="1000125"/>
            <a:ext cx="3154363" cy="5113338"/>
            <a:chOff x="3588" y="630"/>
            <a:chExt cx="1987" cy="3221"/>
          </a:xfrm>
        </p:grpSpPr>
        <p:sp>
          <p:nvSpPr>
            <p:cNvPr id="32776" name="Rectangle 25"/>
            <p:cNvSpPr>
              <a:spLocks noChangeArrowheads="1"/>
            </p:cNvSpPr>
            <p:nvPr/>
          </p:nvSpPr>
          <p:spPr bwMode="auto">
            <a:xfrm>
              <a:off x="3588" y="630"/>
              <a:ext cx="157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b="1"/>
                <a:t>• Typical tensile </a:t>
              </a:r>
              <a:br>
                <a:rPr lang="en-US" altLang="en-US" b="1"/>
              </a:br>
              <a:r>
                <a:rPr lang="en-US" altLang="en-US" b="1"/>
                <a:t>    specimen</a:t>
              </a:r>
            </a:p>
          </p:txBody>
        </p:sp>
        <p:sp>
          <p:nvSpPr>
            <p:cNvPr id="32777" name="Rectangle 35"/>
            <p:cNvSpPr>
              <a:spLocks noChangeArrowheads="1"/>
            </p:cNvSpPr>
            <p:nvPr/>
          </p:nvSpPr>
          <p:spPr bwMode="auto">
            <a:xfrm>
              <a:off x="4841" y="1706"/>
              <a:ext cx="73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000000"/>
                  </a:solidFill>
                </a:rPr>
                <a:t>Adapted from Fig. 6.2,</a:t>
              </a:r>
            </a:p>
            <a:p>
              <a:r>
                <a:rPr lang="en-US" altLang="en-US" sz="1200" i="1">
                  <a:solidFill>
                    <a:srgbClr val="000000"/>
                  </a:solidFill>
                </a:rPr>
                <a:t>Callister &amp; Rethwisch 8e.</a:t>
              </a:r>
              <a:r>
                <a:rPr lang="en-US" altLang="en-US" sz="1200">
                  <a:solidFill>
                    <a:srgbClr val="000000"/>
                  </a:solidFill>
                </a:rPr>
                <a:t> </a:t>
              </a:r>
            </a:p>
          </p:txBody>
        </p:sp>
        <p:grpSp>
          <p:nvGrpSpPr>
            <p:cNvPr id="32778" name="Group 40"/>
            <p:cNvGrpSpPr>
              <a:grpSpLocks/>
            </p:cNvGrpSpPr>
            <p:nvPr/>
          </p:nvGrpSpPr>
          <p:grpSpPr bwMode="auto">
            <a:xfrm>
              <a:off x="3984" y="1267"/>
              <a:ext cx="1163" cy="2584"/>
              <a:chOff x="3886" y="1085"/>
              <a:chExt cx="1163" cy="2584"/>
            </a:xfrm>
          </p:grpSpPr>
          <p:sp>
            <p:nvSpPr>
              <p:cNvPr id="32779" name="Rectangle 21"/>
              <p:cNvSpPr>
                <a:spLocks noChangeArrowheads="1"/>
              </p:cNvSpPr>
              <p:nvPr/>
            </p:nvSpPr>
            <p:spPr bwMode="auto">
              <a:xfrm>
                <a:off x="3886" y="2888"/>
                <a:ext cx="568" cy="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2780" name="Group 37"/>
              <p:cNvGrpSpPr>
                <a:grpSpLocks/>
              </p:cNvGrpSpPr>
              <p:nvPr/>
            </p:nvGrpSpPr>
            <p:grpSpPr bwMode="auto">
              <a:xfrm>
                <a:off x="3969" y="1085"/>
                <a:ext cx="672" cy="2584"/>
                <a:chOff x="2746" y="984"/>
                <a:chExt cx="924" cy="3189"/>
              </a:xfrm>
            </p:grpSpPr>
            <p:pic>
              <p:nvPicPr>
                <p:cNvPr id="32783" name="Picture 20" descr="Fig 6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6" y="984"/>
                  <a:ext cx="876" cy="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Rectangle 26"/>
                <p:cNvSpPr>
                  <a:spLocks noChangeArrowheads="1"/>
                </p:cNvSpPr>
                <p:nvPr/>
              </p:nvSpPr>
              <p:spPr bwMode="auto">
                <a:xfrm>
                  <a:off x="3311" y="2536"/>
                  <a:ext cx="338" cy="1056"/>
                </a:xfrm>
                <a:prstGeom prst="rect">
                  <a:avLst/>
                </a:prstGeom>
                <a:solidFill>
                  <a:schemeClr val="bg1"/>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2785" name="Group 27"/>
                <p:cNvGrpSpPr>
                  <a:grpSpLocks/>
                </p:cNvGrpSpPr>
                <p:nvPr/>
              </p:nvGrpSpPr>
              <p:grpSpPr bwMode="auto">
                <a:xfrm>
                  <a:off x="3446" y="2656"/>
                  <a:ext cx="74" cy="816"/>
                  <a:chOff x="1304" y="2528"/>
                  <a:chExt cx="80" cy="928"/>
                </a:xfrm>
              </p:grpSpPr>
              <p:sp>
                <p:nvSpPr>
                  <p:cNvPr id="32788" name="Freeform 28"/>
                  <p:cNvSpPr>
                    <a:spLocks/>
                  </p:cNvSpPr>
                  <p:nvPr/>
                </p:nvSpPr>
                <p:spPr bwMode="auto">
                  <a:xfrm>
                    <a:off x="1304" y="3368"/>
                    <a:ext cx="80" cy="88"/>
                  </a:xfrm>
                  <a:custGeom>
                    <a:avLst/>
                    <a:gdLst>
                      <a:gd name="T0" fmla="*/ 40 w 80"/>
                      <a:gd name="T1" fmla="*/ 88 h 88"/>
                      <a:gd name="T2" fmla="*/ 0 w 80"/>
                      <a:gd name="T3" fmla="*/ 0 h 88"/>
                      <a:gd name="T4" fmla="*/ 40 w 80"/>
                      <a:gd name="T5" fmla="*/ 32 h 88"/>
                      <a:gd name="T6" fmla="*/ 80 w 80"/>
                      <a:gd name="T7" fmla="*/ 0 h 88"/>
                      <a:gd name="T8" fmla="*/ 40 w 80"/>
                      <a:gd name="T9" fmla="*/ 88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88"/>
                        </a:moveTo>
                        <a:lnTo>
                          <a:pt x="0" y="0"/>
                        </a:lnTo>
                        <a:lnTo>
                          <a:pt x="40" y="32"/>
                        </a:lnTo>
                        <a:lnTo>
                          <a:pt x="80" y="0"/>
                        </a:lnTo>
                        <a:lnTo>
                          <a:pt x="40" y="88"/>
                        </a:lnTo>
                        <a:close/>
                      </a:path>
                    </a:pathLst>
                  </a:custGeom>
                  <a:solidFill>
                    <a:srgbClr val="003399"/>
                  </a:solidFill>
                  <a:ln w="12700">
                    <a:solidFill>
                      <a:srgbClr val="0033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789" name="Freeform 29"/>
                  <p:cNvSpPr>
                    <a:spLocks/>
                  </p:cNvSpPr>
                  <p:nvPr/>
                </p:nvSpPr>
                <p:spPr bwMode="auto">
                  <a:xfrm>
                    <a:off x="1304" y="2528"/>
                    <a:ext cx="80" cy="88"/>
                  </a:xfrm>
                  <a:custGeom>
                    <a:avLst/>
                    <a:gdLst>
                      <a:gd name="T0" fmla="*/ 40 w 80"/>
                      <a:gd name="T1" fmla="*/ 0 h 88"/>
                      <a:gd name="T2" fmla="*/ 80 w 80"/>
                      <a:gd name="T3" fmla="*/ 88 h 88"/>
                      <a:gd name="T4" fmla="*/ 40 w 80"/>
                      <a:gd name="T5" fmla="*/ 56 h 88"/>
                      <a:gd name="T6" fmla="*/ 0 w 80"/>
                      <a:gd name="T7" fmla="*/ 88 h 88"/>
                      <a:gd name="T8" fmla="*/ 40 w 80"/>
                      <a:gd name="T9" fmla="*/ 0 h 88"/>
                      <a:gd name="T10" fmla="*/ 0 60000 65536"/>
                      <a:gd name="T11" fmla="*/ 0 60000 65536"/>
                      <a:gd name="T12" fmla="*/ 0 60000 65536"/>
                      <a:gd name="T13" fmla="*/ 0 60000 65536"/>
                      <a:gd name="T14" fmla="*/ 0 60000 65536"/>
                      <a:gd name="T15" fmla="*/ 0 w 80"/>
                      <a:gd name="T16" fmla="*/ 0 h 88"/>
                      <a:gd name="T17" fmla="*/ 80 w 80"/>
                      <a:gd name="T18" fmla="*/ 88 h 88"/>
                    </a:gdLst>
                    <a:ahLst/>
                    <a:cxnLst>
                      <a:cxn ang="T10">
                        <a:pos x="T0" y="T1"/>
                      </a:cxn>
                      <a:cxn ang="T11">
                        <a:pos x="T2" y="T3"/>
                      </a:cxn>
                      <a:cxn ang="T12">
                        <a:pos x="T4" y="T5"/>
                      </a:cxn>
                      <a:cxn ang="T13">
                        <a:pos x="T6" y="T7"/>
                      </a:cxn>
                      <a:cxn ang="T14">
                        <a:pos x="T8" y="T9"/>
                      </a:cxn>
                    </a:cxnLst>
                    <a:rect l="T15" t="T16" r="T17" b="T18"/>
                    <a:pathLst>
                      <a:path w="80" h="88">
                        <a:moveTo>
                          <a:pt x="40" y="0"/>
                        </a:moveTo>
                        <a:lnTo>
                          <a:pt x="80" y="88"/>
                        </a:lnTo>
                        <a:lnTo>
                          <a:pt x="40" y="56"/>
                        </a:lnTo>
                        <a:lnTo>
                          <a:pt x="0" y="88"/>
                        </a:lnTo>
                        <a:lnTo>
                          <a:pt x="40" y="0"/>
                        </a:lnTo>
                        <a:close/>
                      </a:path>
                    </a:pathLst>
                  </a:custGeom>
                  <a:solidFill>
                    <a:srgbClr val="003399"/>
                  </a:solidFill>
                  <a:ln w="12700">
                    <a:solidFill>
                      <a:srgbClr val="003399"/>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2790" name="Line 30"/>
                  <p:cNvSpPr>
                    <a:spLocks noChangeShapeType="1"/>
                  </p:cNvSpPr>
                  <p:nvPr/>
                </p:nvSpPr>
                <p:spPr bwMode="auto">
                  <a:xfrm flipV="1">
                    <a:off x="1344" y="2584"/>
                    <a:ext cx="1" cy="816"/>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6" name="Line 33"/>
                <p:cNvSpPr>
                  <a:spLocks noChangeShapeType="1"/>
                </p:cNvSpPr>
                <p:nvPr/>
              </p:nvSpPr>
              <p:spPr bwMode="auto">
                <a:xfrm>
                  <a:off x="3358" y="2656"/>
                  <a:ext cx="312"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34"/>
                <p:cNvSpPr>
                  <a:spLocks noChangeShapeType="1"/>
                </p:cNvSpPr>
                <p:nvPr/>
              </p:nvSpPr>
              <p:spPr bwMode="auto">
                <a:xfrm>
                  <a:off x="3358" y="3472"/>
                  <a:ext cx="312"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1" name="Rectangle 31"/>
              <p:cNvSpPr>
                <a:spLocks noChangeArrowheads="1"/>
              </p:cNvSpPr>
              <p:nvPr/>
            </p:nvSpPr>
            <p:spPr bwMode="auto">
              <a:xfrm>
                <a:off x="4609" y="2592"/>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3399"/>
                    </a:solidFill>
                  </a:rPr>
                  <a:t>gauge </a:t>
                </a:r>
                <a:endParaRPr lang="en-US" altLang="en-US"/>
              </a:p>
            </p:txBody>
          </p:sp>
          <p:sp>
            <p:nvSpPr>
              <p:cNvPr id="32782" name="Rectangle 32"/>
              <p:cNvSpPr>
                <a:spLocks noChangeArrowheads="1"/>
              </p:cNvSpPr>
              <p:nvPr/>
            </p:nvSpPr>
            <p:spPr bwMode="auto">
              <a:xfrm>
                <a:off x="4609" y="2760"/>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a:solidFill>
                      <a:srgbClr val="003399"/>
                    </a:solidFill>
                  </a:rPr>
                  <a:t>length</a:t>
                </a:r>
                <a:endParaRPr lang="en-US" altLang="en-US">
                  <a:solidFill>
                    <a:srgbClr val="003399"/>
                  </a:solidFill>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4144960"/>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IIW_TYPE_CAPTION" val="Picture 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hapter_06">
  <a:themeElements>
    <a:clrScheme name="">
      <a:dk1>
        <a:srgbClr val="000000"/>
      </a:dk1>
      <a:lt1>
        <a:srgbClr val="FFFFFF"/>
      </a:lt1>
      <a:dk2>
        <a:srgbClr val="99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hapter_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hapter_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_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_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_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_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_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_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Chapt_19_7th_Ed</Template>
  <TotalTime>880</TotalTime>
  <Words>2268</Words>
  <Application>Microsoft Office PowerPoint</Application>
  <PresentationFormat>On-screen Show (4:3)</PresentationFormat>
  <Paragraphs>843</Paragraphs>
  <Slides>32</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Chapter_06</vt:lpstr>
      <vt:lpstr>Image</vt:lpstr>
      <vt:lpstr>Equation</vt:lpstr>
      <vt:lpstr>Chapter 6:    Mechanical Properties </vt:lpstr>
      <vt:lpstr>Elastic Deformation</vt:lpstr>
      <vt:lpstr>Plastic Deformation (Metals)</vt:lpstr>
      <vt:lpstr>Engineering Stress</vt:lpstr>
      <vt:lpstr>Common States of Stress</vt:lpstr>
      <vt:lpstr>OTHER COMMON STRESS STATES (i)</vt:lpstr>
      <vt:lpstr>OTHER COMMON STRESS STATES (ii)</vt:lpstr>
      <vt:lpstr>Engineering Strain</vt:lpstr>
      <vt:lpstr>Stress-Strain Testing</vt:lpstr>
      <vt:lpstr>Linear Elastic Properties</vt:lpstr>
      <vt:lpstr>Elastic and Shear Moduli</vt:lpstr>
      <vt:lpstr>Problems</vt:lpstr>
      <vt:lpstr>Poisson's ratio, n</vt:lpstr>
      <vt:lpstr>Mechanical Properties</vt:lpstr>
      <vt:lpstr>Other Elastic Properties</vt:lpstr>
      <vt:lpstr>E = 2G (1+ ν)</vt:lpstr>
      <vt:lpstr>Young’s Moduli:  Comparison</vt:lpstr>
      <vt:lpstr>Plastic (Permanent) Deformation</vt:lpstr>
      <vt:lpstr>Yield Strength, sy</vt:lpstr>
      <vt:lpstr>Yield Strength : Comparison</vt:lpstr>
      <vt:lpstr>Tensile Strength, TS</vt:lpstr>
      <vt:lpstr>Figure 6.12</vt:lpstr>
      <vt:lpstr>Tensile Strength: Comparison</vt:lpstr>
      <vt:lpstr>Ductility</vt:lpstr>
      <vt:lpstr>Ductility</vt:lpstr>
      <vt:lpstr>PowerPoint Presentation</vt:lpstr>
      <vt:lpstr>PowerPoint Presentation</vt:lpstr>
      <vt:lpstr>Toughness</vt:lpstr>
      <vt:lpstr>Resilience, Ur</vt:lpstr>
      <vt:lpstr>Elastic Strain Recovery</vt:lpstr>
      <vt:lpstr>Summary</vt:lpstr>
      <vt:lpstr>tableun_06_p186</vt:lpstr>
    </vt:vector>
  </TitlesOfParts>
  <Company>University of Iowa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Mechanical Properties</dc:title>
  <dc:subject>Callister &amp; Rethwisch 8th Edition</dc:subject>
  <dc:creator>David Rethwisch</dc:creator>
  <dc:description>Copyright 2010</dc:description>
  <cp:lastModifiedBy>Maheswaranathan, Ponn</cp:lastModifiedBy>
  <cp:revision>48</cp:revision>
  <dcterms:created xsi:type="dcterms:W3CDTF">2009-11-17T21:38:50Z</dcterms:created>
  <dcterms:modified xsi:type="dcterms:W3CDTF">2015-03-02T20:31:40Z</dcterms:modified>
</cp:coreProperties>
</file>