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75" r:id="rId3"/>
    <p:sldId id="268" r:id="rId4"/>
    <p:sldId id="269" r:id="rId5"/>
    <p:sldId id="270" r:id="rId6"/>
    <p:sldId id="271" r:id="rId7"/>
    <p:sldId id="272" r:id="rId8"/>
    <p:sldId id="27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FBA0B-33A8-435B-A16F-75C385F111F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7F4AD-2B41-482A-BDEB-11A9CDEE3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8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74CEC7-856B-42EB-9C0E-D32CDFEA026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634C6-C0F2-4566-A45A-04E663FA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5E57-6E40-498A-BEA1-AE14BDFA2A1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dugen.wileyplus.com/edugen/courses/crs7924/cutnell9781118486894/c30/cutnell9781118486894/c30/cutnell9781118486894c30xlinks.xform?id=c30-fig-0018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3s5HFQ2YM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_KNZiQsUoA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mptek.com/xrf/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43"/>
            <a:ext cx="8229600" cy="1143000"/>
          </a:xfrm>
        </p:spPr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  <p:pic>
        <p:nvPicPr>
          <p:cNvPr id="3074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007" y="694865"/>
            <a:ext cx="2333625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2263" y="1143000"/>
            <a:ext cx="601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X-rays were discovered by the Dutch physicist Wilhelm K. Roentgen (1845-1923), who performed much of his work in Germany.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X-rays </a:t>
            </a:r>
            <a:r>
              <a:rPr lang="en-US" dirty="0"/>
              <a:t>can be produced when electrons, accelerated through a large potential difference, collide with a metal target made, for example, from molybdenum or platinum.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target is contained within an evacuated glass </a:t>
            </a:r>
            <a:r>
              <a:rPr lang="en-US" dirty="0" smtClean="0"/>
              <a:t>tube. (Figure</a:t>
            </a:r>
            <a:r>
              <a:rPr lang="en-US" dirty="0"/>
              <a:t> </a:t>
            </a:r>
            <a:r>
              <a:rPr lang="en-US" u="sng" dirty="0">
                <a:hlinkClick r:id="rId3"/>
              </a:rPr>
              <a:t>30.18</a:t>
            </a:r>
            <a:r>
              <a:rPr lang="en-US" dirty="0"/>
              <a:t> </a:t>
            </a:r>
            <a:r>
              <a:rPr lang="en-US" dirty="0" smtClean="0"/>
              <a:t>CJ 10</a:t>
            </a:r>
            <a:r>
              <a:rPr lang="en-US" baseline="30000" dirty="0" smtClean="0"/>
              <a:t>th</a:t>
            </a:r>
            <a:r>
              <a:rPr lang="en-US" dirty="0" smtClean="0"/>
              <a:t> Ed, Wiley)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007" y="4276635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an X-ray tube, electrons are emitted by a heated filament, accelerate through a large potential difference , and strike a metal target. The X-rays originate when the electrons interact with the target.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00" y="5638800"/>
            <a:ext cx="1619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X-ray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353300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52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 Spectra</a:t>
            </a:r>
            <a:endParaRPr lang="en-US" dirty="0"/>
          </a:p>
        </p:txBody>
      </p:sp>
      <p:pic>
        <p:nvPicPr>
          <p:cNvPr id="4098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23145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159" y="3720791"/>
            <a:ext cx="3624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Molybdenum </a:t>
            </a:r>
            <a:r>
              <a:rPr lang="en-US" sz="1200" dirty="0"/>
              <a:t>target is bombarded with electrons that have been accelerated from rest through a potential difference of 45 000 </a:t>
            </a:r>
            <a:r>
              <a:rPr lang="en-US" sz="1200" dirty="0" smtClean="0"/>
              <a:t>V.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114800" y="221478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sharp peaks are called characteristic lines or </a:t>
            </a:r>
            <a:r>
              <a:rPr lang="en-US" b="1" i="1" dirty="0"/>
              <a:t>characteristic X-rays</a:t>
            </a:r>
            <a:r>
              <a:rPr lang="en-US" dirty="0"/>
              <a:t> because they are characteristic of the target material. The broad continuous spectrum is referred to as </a:t>
            </a:r>
            <a:r>
              <a:rPr lang="en-US" b="1" i="1" dirty="0"/>
              <a:t>Bremsstrahlung</a:t>
            </a:r>
            <a:r>
              <a:rPr lang="en-US" dirty="0"/>
              <a:t> (German for “braking radiation”) and is emitted when the electrons decelerate or “brake” upon hitting the target.</a:t>
            </a:r>
          </a:p>
        </p:txBody>
      </p:sp>
    </p:spTree>
    <p:extLst>
      <p:ext uri="{BB962C8B-B14F-4D97-AF65-F5344CB8AC3E}">
        <p14:creationId xmlns:p14="http://schemas.microsoft.com/office/powerpoint/2010/main" val="411201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Moseley's </a:t>
            </a:r>
            <a:r>
              <a:rPr lang="en-US" sz="4000" dirty="0" smtClean="0">
                <a:hlinkClick r:id="rId2"/>
              </a:rPr>
              <a:t>law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52400" y="762000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Electrons falling to the lowest level (or K-shell) in the atom from other excited levels give out X-rays in a series of wavelengths like an optical spectrum. This is known as the K-series, and individual lines are denoted by </a:t>
            </a:r>
            <a:r>
              <a:rPr lang="en-US" dirty="0" smtClean="0"/>
              <a:t>K</a:t>
            </a:r>
            <a:r>
              <a:rPr lang="el-GR" baseline="-25000" dirty="0" smtClean="0"/>
              <a:t>α</a:t>
            </a:r>
            <a:r>
              <a:rPr lang="en-US" dirty="0" smtClean="0"/>
              <a:t>, K</a:t>
            </a:r>
            <a:r>
              <a:rPr lang="el-GR" baseline="-25000" dirty="0" smtClean="0"/>
              <a:t>β</a:t>
            </a:r>
            <a:r>
              <a:rPr lang="en-US" dirty="0"/>
              <a:t> and so on. Electron transitions ending on the second level are known as the L-series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In 1914 Moseley proposed a law showing how the X-ray frequency can be related to the proton (atomic) number Z of the target material. If f is the X-ray frequency, then: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942472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67929" y="2971800"/>
            <a:ext cx="2808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 ray frequency (f) = k(Z- b)</a:t>
            </a:r>
            <a:r>
              <a:rPr lang="en-US" baseline="30000" dirty="0"/>
              <a:t>2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3373891"/>
            <a:ext cx="23336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54689" y="6071911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1, for K series and b = 7.4 for L series </a:t>
            </a: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18" y="3395968"/>
            <a:ext cx="32956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16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1143000"/>
          </a:xfrm>
        </p:spPr>
        <p:txBody>
          <a:bodyPr/>
          <a:lstStyle/>
          <a:p>
            <a:pPr algn="l"/>
            <a:r>
              <a:rPr lang="en-US" dirty="0" smtClean="0"/>
              <a:t>Moseley’s Plots</a:t>
            </a:r>
            <a:endParaRPr lang="en-US" dirty="0"/>
          </a:p>
        </p:txBody>
      </p:sp>
      <p:pic>
        <p:nvPicPr>
          <p:cNvPr id="4" name="Picture 3" descr="http://d2vlcm61l7u1fs.cloudfront.net/media%2F1f7%2F1f7d0351-a749-41d1-9aec-698598bb15bd%2FphpzZFK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9375"/>
            <a:ext cx="4876800" cy="67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1295400"/>
            <a:ext cx="2976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 ray </a:t>
            </a:r>
            <a:r>
              <a:rPr lang="en-US" dirty="0" smtClean="0"/>
              <a:t>frequency:   </a:t>
            </a:r>
            <a:r>
              <a:rPr lang="en-US" dirty="0"/>
              <a:t>(f) = k(Z- b)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3434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P1. The wavelength of the </a:t>
            </a:r>
            <a:r>
              <a:rPr lang="en-US" i="1" dirty="0" smtClean="0"/>
              <a:t>K</a:t>
            </a:r>
            <a:r>
              <a:rPr lang="el-GR" i="1" baseline="-25000" dirty="0" smtClean="0"/>
              <a:t>α</a:t>
            </a:r>
            <a:r>
              <a:rPr lang="en-US" i="1" baseline="-25000" dirty="0" smtClean="0"/>
              <a:t> </a:t>
            </a:r>
            <a:r>
              <a:rPr lang="en-US" dirty="0" smtClean="0"/>
              <a:t>x-ray line for an element is measured to be 0.794 Å. What is the element?  </a:t>
            </a:r>
            <a:r>
              <a:rPr lang="en-US" i="1" baseline="-25000" dirty="0" smtClean="0"/>
              <a:t> 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181724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Extension of Bohr Theory to X-rays</a:t>
            </a:r>
            <a:endParaRPr lang="en-US" dirty="0"/>
          </a:p>
        </p:txBody>
      </p:sp>
      <p:pic>
        <p:nvPicPr>
          <p:cNvPr id="2054" name="Picture 6" descr="xr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3876313" cy="30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5600" y="990600"/>
            <a:ext cx="2413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http://amptek.com/xrf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 rot="10800000" flipV="1">
            <a:off x="381000" y="242500"/>
            <a:ext cx="8763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 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Times New Roman" pitchFamily="18" charset="0"/>
            </a:endParaRPr>
          </a:p>
        </p:txBody>
      </p:sp>
      <p:pic>
        <p:nvPicPr>
          <p:cNvPr id="1026" name="Picture 2" descr="xrf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158" y="1219200"/>
            <a:ext cx="37147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50206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Moseley’s Plots</a:t>
            </a:r>
            <a:endParaRPr lang="en-US" sz="3600" dirty="0"/>
          </a:p>
        </p:txBody>
      </p:sp>
      <p:pic>
        <p:nvPicPr>
          <p:cNvPr id="4" name="Picture 3" descr="http://d2vlcm61l7u1fs.cloudfront.net/media%2F1f7%2F1f7d0351-a749-41d1-9aec-698598bb15bd%2FphpzZFK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9375"/>
            <a:ext cx="4876800" cy="67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2400" y="2703016"/>
            <a:ext cx="365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P1. Moseley pointed out that elements with atomic numbers 43, 61, 75 should exist and (at that time) had not been found. Compute the frequency of the </a:t>
            </a:r>
            <a:r>
              <a:rPr lang="en-US" i="1" dirty="0" smtClean="0"/>
              <a:t>K</a:t>
            </a:r>
            <a:r>
              <a:rPr lang="el-GR" i="1" baseline="-25000" dirty="0" smtClean="0"/>
              <a:t>α</a:t>
            </a:r>
            <a:r>
              <a:rPr lang="en-US" i="1" baseline="-25000" dirty="0" smtClean="0"/>
              <a:t> </a:t>
            </a:r>
            <a:r>
              <a:rPr lang="en-US" dirty="0" smtClean="0"/>
              <a:t>x-ray line for the unknown element with Z=43, and compare it with Moseley’s data. </a:t>
            </a:r>
            <a:r>
              <a:rPr lang="en-US" i="1" baseline="-25000" dirty="0" smtClean="0"/>
              <a:t> </a:t>
            </a:r>
          </a:p>
          <a:p>
            <a:endParaRPr lang="en-US" i="1" baseline="-25000" dirty="0"/>
          </a:p>
        </p:txBody>
      </p:sp>
      <p:pic>
        <p:nvPicPr>
          <p:cNvPr id="7" name="Picture 2" descr="Image described by surrounding tex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0" y="762000"/>
            <a:ext cx="2009775" cy="18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8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50206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X-rays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550501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P2. The </a:t>
            </a:r>
            <a:r>
              <a:rPr lang="en-US" sz="2400" dirty="0"/>
              <a:t>voltage across an X-ray tube is 37.0 kV. The molybdenum (</a:t>
            </a:r>
            <a:r>
              <a:rPr lang="en-US" sz="2400" i="1" dirty="0"/>
              <a:t>Z</a:t>
            </a:r>
            <a:r>
              <a:rPr lang="en-US" sz="2400" dirty="0"/>
              <a:t> = 42) is the target in the X-ray tube. Determine </a:t>
            </a:r>
            <a:r>
              <a:rPr lang="en-US" sz="2400" b="1" dirty="0"/>
              <a:t>(a)</a:t>
            </a:r>
            <a:r>
              <a:rPr lang="en-US" sz="2400" dirty="0"/>
              <a:t> the tube's cutoff </a:t>
            </a:r>
            <a:r>
              <a:rPr lang="en-US" sz="2400" dirty="0" smtClean="0"/>
              <a:t>wavelength</a:t>
            </a:r>
            <a:r>
              <a:rPr lang="en-US" sz="2400" dirty="0"/>
              <a:t> </a:t>
            </a:r>
            <a:r>
              <a:rPr lang="en-US" sz="2400" b="1" dirty="0"/>
              <a:t>(b)</a:t>
            </a:r>
            <a:r>
              <a:rPr lang="en-US" sz="2400" dirty="0"/>
              <a:t> the wavelength of the </a:t>
            </a:r>
            <a:r>
              <a:rPr lang="en-US" sz="2400" i="1" dirty="0"/>
              <a:t>K</a:t>
            </a:r>
            <a:r>
              <a:rPr lang="el-GR" sz="2400" i="1" baseline="-25000" dirty="0"/>
              <a:t>α</a:t>
            </a:r>
            <a:r>
              <a:rPr lang="en-US" sz="2400" i="1" baseline="-25000" dirty="0"/>
              <a:t> </a:t>
            </a:r>
            <a:r>
              <a:rPr lang="en-US" sz="2400" i="1" dirty="0" smtClean="0"/>
              <a:t>and </a:t>
            </a:r>
            <a:r>
              <a:rPr lang="en-US" sz="2400" dirty="0" smtClean="0"/>
              <a:t>x</a:t>
            </a:r>
            <a:r>
              <a:rPr lang="en-US" sz="2400" i="1" dirty="0" smtClean="0"/>
              <a:t> K</a:t>
            </a:r>
            <a:r>
              <a:rPr lang="el-GR" sz="2400" i="1" baseline="-25000" dirty="0" smtClean="0"/>
              <a:t>β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- ray lines emitted </a:t>
            </a:r>
            <a:r>
              <a:rPr lang="en-US" sz="2400" dirty="0"/>
              <a:t>by the molybdenum target. </a:t>
            </a:r>
            <a:endParaRPr lang="en-US" sz="2400" i="1" baseline="-25000" dirty="0"/>
          </a:p>
        </p:txBody>
      </p:sp>
      <p:pic>
        <p:nvPicPr>
          <p:cNvPr id="7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244082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0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259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X-rays</vt:lpstr>
      <vt:lpstr>PowerPoint Presentation</vt:lpstr>
      <vt:lpstr>X-ray Spectra</vt:lpstr>
      <vt:lpstr>Moseley's law</vt:lpstr>
      <vt:lpstr>Moseley’s Plots</vt:lpstr>
      <vt:lpstr>Extension of Bohr Theory to X-rays</vt:lpstr>
      <vt:lpstr>Moseley’s Plots</vt:lpstr>
      <vt:lpstr>X-rays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24</cp:revision>
  <cp:lastPrinted>2017-10-03T16:16:08Z</cp:lastPrinted>
  <dcterms:created xsi:type="dcterms:W3CDTF">2016-02-25T14:07:17Z</dcterms:created>
  <dcterms:modified xsi:type="dcterms:W3CDTF">2019-10-01T21:43:19Z</dcterms:modified>
</cp:coreProperties>
</file>