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handoutMasterIdLst>
    <p:handoutMasterId r:id="rId13"/>
  </p:handoutMasterIdLst>
  <p:sldIdLst>
    <p:sldId id="433" r:id="rId2"/>
    <p:sldId id="420" r:id="rId3"/>
    <p:sldId id="426" r:id="rId4"/>
    <p:sldId id="438" r:id="rId5"/>
    <p:sldId id="422" r:id="rId6"/>
    <p:sldId id="436" r:id="rId7"/>
    <p:sldId id="423" r:id="rId8"/>
    <p:sldId id="424" r:id="rId9"/>
    <p:sldId id="425" r:id="rId10"/>
    <p:sldId id="434"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128"/>
        <a:cs typeface="+mn-cs"/>
      </a:defRPr>
    </a:lvl5pPr>
    <a:lvl6pPr marL="2286000" algn="l" defTabSz="914400" rtl="0" eaLnBrk="1" latinLnBrk="0" hangingPunct="1">
      <a:defRPr sz="2400" kern="1200">
        <a:solidFill>
          <a:schemeClr val="tx1"/>
        </a:solidFill>
        <a:latin typeface="Times" charset="0"/>
        <a:ea typeface="ＭＳ Ｐゴシック" charset="-128"/>
        <a:cs typeface="+mn-cs"/>
      </a:defRPr>
    </a:lvl6pPr>
    <a:lvl7pPr marL="2743200" algn="l" defTabSz="914400" rtl="0" eaLnBrk="1" latinLnBrk="0" hangingPunct="1">
      <a:defRPr sz="2400" kern="1200">
        <a:solidFill>
          <a:schemeClr val="tx1"/>
        </a:solidFill>
        <a:latin typeface="Times" charset="0"/>
        <a:ea typeface="ＭＳ Ｐゴシック" charset="-128"/>
        <a:cs typeface="+mn-cs"/>
      </a:defRPr>
    </a:lvl7pPr>
    <a:lvl8pPr marL="3200400" algn="l" defTabSz="914400" rtl="0" eaLnBrk="1" latinLnBrk="0" hangingPunct="1">
      <a:defRPr sz="2400" kern="1200">
        <a:solidFill>
          <a:schemeClr val="tx1"/>
        </a:solidFill>
        <a:latin typeface="Times" charset="0"/>
        <a:ea typeface="ＭＳ Ｐゴシック" charset="-128"/>
        <a:cs typeface="+mn-cs"/>
      </a:defRPr>
    </a:lvl8pPr>
    <a:lvl9pPr marL="3657600" algn="l" defTabSz="914400" rtl="0" eaLnBrk="1" latinLnBrk="0" hangingPunct="1">
      <a:defRPr sz="2400" kern="1200">
        <a:solidFill>
          <a:schemeClr val="tx1"/>
        </a:solidFill>
        <a:latin typeface="Times"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D"/>
    <a:srgbClr val="99CCFF"/>
    <a:srgbClr val="770000"/>
    <a:srgbClr val="FF0000"/>
    <a:srgbClr val="980282"/>
    <a:srgbClr val="F579ED"/>
    <a:srgbClr val="04CA3F"/>
    <a:srgbClr val="07FF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18" d="100"/>
          <a:sy n="118" d="100"/>
        </p:scale>
        <p:origin x="-14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FBD3CAF-F59A-41AD-8305-03F311C5B218}" type="datetimeFigureOut">
              <a:rPr lang="en-US"/>
              <a:pPr>
                <a:defRPr/>
              </a:pPr>
              <a:t>11/14/2016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B7B6710-E95C-4D81-AAC9-370534DBDB99}" type="slidenum">
              <a:rPr lang="en-US"/>
              <a:pPr>
                <a:defRPr/>
              </a:pPr>
              <a:t>‹#›</a:t>
            </a:fld>
            <a:endParaRPr lang="en-US"/>
          </a:p>
        </p:txBody>
      </p:sp>
    </p:spTree>
    <p:extLst>
      <p:ext uri="{BB962C8B-B14F-4D97-AF65-F5344CB8AC3E}">
        <p14:creationId xmlns:p14="http://schemas.microsoft.com/office/powerpoint/2010/main" val="233717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450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1024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450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charset="0"/>
              </a:defRPr>
            </a:lvl1pPr>
          </a:lstStyle>
          <a:p>
            <a:pPr>
              <a:defRPr/>
            </a:pPr>
            <a:fld id="{D9095A21-35EF-453D-9991-3C150212583F}" type="slidenum">
              <a:rPr lang="en-US"/>
              <a:pPr>
                <a:defRPr/>
              </a:pPr>
              <a:t>‹#›</a:t>
            </a:fld>
            <a:endParaRPr lang="en-US"/>
          </a:p>
        </p:txBody>
      </p:sp>
    </p:spTree>
    <p:extLst>
      <p:ext uri="{BB962C8B-B14F-4D97-AF65-F5344CB8AC3E}">
        <p14:creationId xmlns:p14="http://schemas.microsoft.com/office/powerpoint/2010/main" val="32598667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40492256-F885-4037-B57E-82976B6F851D}" type="slidenum">
              <a:rPr lang="en-US" altLang="en-US" sz="1200" smtClean="0">
                <a:latin typeface="Times New Roman" pitchFamily="18" charset="0"/>
              </a:rPr>
              <a:pPr/>
              <a:t>1</a:t>
            </a:fld>
            <a:endParaRPr lang="en-US" altLang="en-US" sz="1200" smtClean="0">
              <a:latin typeface="Times New Roman" pitchFamily="18" charset="0"/>
            </a:endParaRPr>
          </a:p>
        </p:txBody>
      </p:sp>
      <p:sp>
        <p:nvSpPr>
          <p:cNvPr id="11267" name="Rectangle 2"/>
          <p:cNvSpPr>
            <a:spLocks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7B0912BB-FDA3-4F5A-9DF3-A89E5818555C}" type="slidenum">
              <a:rPr lang="en-US" altLang="en-US" sz="1200" smtClean="0">
                <a:latin typeface="Times New Roman" pitchFamily="18" charset="0"/>
              </a:rPr>
              <a:pPr/>
              <a:t>2</a:t>
            </a:fld>
            <a:endParaRPr lang="en-US" altLang="en-US" sz="1200" smtClean="0">
              <a:latin typeface="Times New Roman" pitchFamily="18" charset="0"/>
            </a:endParaRPr>
          </a:p>
        </p:txBody>
      </p:sp>
      <p:sp>
        <p:nvSpPr>
          <p:cNvPr id="12291" name="Rectangle 2"/>
          <p:cNvSpPr>
            <a:spLocks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844DEF2B-88DE-4FCD-85BC-6A7AD60BE6BE}" type="slidenum">
              <a:rPr lang="en-US" altLang="en-US" sz="1200" smtClean="0">
                <a:latin typeface="Times New Roman" pitchFamily="18" charset="0"/>
              </a:rPr>
              <a:pPr/>
              <a:t>3</a:t>
            </a:fld>
            <a:endParaRPr lang="en-US" altLang="en-US" sz="1200" smtClean="0">
              <a:latin typeface="Times New Roman" pitchFamily="18" charset="0"/>
            </a:endParaRPr>
          </a:p>
        </p:txBody>
      </p:sp>
      <p:sp>
        <p:nvSpPr>
          <p:cNvPr id="13315" name="Rectangle 2"/>
          <p:cNvSpPr>
            <a:spLocks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5A43BB54-6F38-4F29-8216-9BBDFCC0EF71}" type="slidenum">
              <a:rPr lang="en-US" altLang="en-US" sz="1200" smtClean="0">
                <a:latin typeface="Times New Roman" pitchFamily="18" charset="0"/>
              </a:rPr>
              <a:pPr/>
              <a:t>5</a:t>
            </a:fld>
            <a:endParaRPr lang="en-US" altLang="en-US" sz="1200" smtClean="0">
              <a:latin typeface="Times New Roman" pitchFamily="18" charset="0"/>
            </a:endParaRPr>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61401F58-2C27-413C-AEAD-D4AB018AC3AA}" type="slidenum">
              <a:rPr lang="en-US" altLang="en-US" sz="1200" smtClean="0">
                <a:latin typeface="Times New Roman" pitchFamily="18" charset="0"/>
              </a:rPr>
              <a:pPr/>
              <a:t>7</a:t>
            </a:fld>
            <a:endParaRPr lang="en-US" altLang="en-US" sz="1200" smtClean="0">
              <a:latin typeface="Times New Roman" pitchFamily="18" charset="0"/>
            </a:endParaRPr>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4036C4CA-0F71-439F-B6D6-7D7D46A7AB1A}" type="slidenum">
              <a:rPr lang="en-US" altLang="en-US" sz="1200" smtClean="0">
                <a:latin typeface="Times New Roman" pitchFamily="18" charset="0"/>
              </a:rPr>
              <a:pPr/>
              <a:t>8</a:t>
            </a:fld>
            <a:endParaRPr lang="en-US" altLang="en-US" sz="1200" smtClean="0">
              <a:latin typeface="Times New Roman" pitchFamily="18" charset="0"/>
            </a:endParaRPr>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17CBBF44-E618-4706-9FB4-BE9E0D95C738}" type="slidenum">
              <a:rPr lang="en-US" altLang="en-US" sz="1200" smtClean="0">
                <a:latin typeface="Times New Roman" pitchFamily="18" charset="0"/>
              </a:rPr>
              <a:pPr/>
              <a:t>9</a:t>
            </a:fld>
            <a:endParaRPr lang="en-US" altLang="en-US" sz="1200" smtClean="0">
              <a:latin typeface="Times New Roman" pitchFamily="18" charset="0"/>
            </a:endParaRPr>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F9FEEA7-4F1F-4600-9851-0970D3CC18B2}" type="slidenum">
              <a:rPr lang="en-US"/>
              <a:pPr>
                <a:defRPr/>
              </a:pPr>
              <a:t>‹#›</a:t>
            </a:fld>
            <a:endParaRPr lang="en-US"/>
          </a:p>
        </p:txBody>
      </p:sp>
    </p:spTree>
    <p:extLst>
      <p:ext uri="{BB962C8B-B14F-4D97-AF65-F5344CB8AC3E}">
        <p14:creationId xmlns:p14="http://schemas.microsoft.com/office/powerpoint/2010/main" val="675195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2700739-4C43-456B-B6AD-4F702DF7A5A3}" type="slidenum">
              <a:rPr lang="en-US"/>
              <a:pPr>
                <a:defRPr/>
              </a:pPr>
              <a:t>‹#›</a:t>
            </a:fld>
            <a:endParaRPr lang="en-US"/>
          </a:p>
        </p:txBody>
      </p:sp>
    </p:spTree>
    <p:extLst>
      <p:ext uri="{BB962C8B-B14F-4D97-AF65-F5344CB8AC3E}">
        <p14:creationId xmlns:p14="http://schemas.microsoft.com/office/powerpoint/2010/main" val="73457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4625" y="381000"/>
            <a:ext cx="1944688"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86425"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E0053A5-753D-4213-8771-78FB1C0728CB}" type="slidenum">
              <a:rPr lang="en-US"/>
              <a:pPr>
                <a:defRPr/>
              </a:pPr>
              <a:t>‹#›</a:t>
            </a:fld>
            <a:endParaRPr lang="en-US"/>
          </a:p>
        </p:txBody>
      </p:sp>
    </p:spTree>
    <p:extLst>
      <p:ext uri="{BB962C8B-B14F-4D97-AF65-F5344CB8AC3E}">
        <p14:creationId xmlns:p14="http://schemas.microsoft.com/office/powerpoint/2010/main" val="35764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15B992E-68E5-43D4-8B74-7FF3F8798132}" type="slidenum">
              <a:rPr lang="en-US"/>
              <a:pPr>
                <a:defRPr/>
              </a:pPr>
              <a:t>‹#›</a:t>
            </a:fld>
            <a:endParaRPr lang="en-US"/>
          </a:p>
        </p:txBody>
      </p:sp>
    </p:spTree>
    <p:extLst>
      <p:ext uri="{BB962C8B-B14F-4D97-AF65-F5344CB8AC3E}">
        <p14:creationId xmlns:p14="http://schemas.microsoft.com/office/powerpoint/2010/main" val="3270751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08CF76C-8F6B-44F7-B367-8BB2B6CB2436}" type="slidenum">
              <a:rPr lang="en-US"/>
              <a:pPr>
                <a:defRPr/>
              </a:pPr>
              <a:t>‹#›</a:t>
            </a:fld>
            <a:endParaRPr lang="en-US"/>
          </a:p>
        </p:txBody>
      </p:sp>
    </p:spTree>
    <p:extLst>
      <p:ext uri="{BB962C8B-B14F-4D97-AF65-F5344CB8AC3E}">
        <p14:creationId xmlns:p14="http://schemas.microsoft.com/office/powerpoint/2010/main" val="2858357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6913" y="1203325"/>
            <a:ext cx="3810000" cy="4892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203325"/>
            <a:ext cx="3810000" cy="4892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D8A098E-21D9-47A7-A5FF-1F220D6B6845}" type="slidenum">
              <a:rPr lang="en-US"/>
              <a:pPr>
                <a:defRPr/>
              </a:pPr>
              <a:t>‹#›</a:t>
            </a:fld>
            <a:endParaRPr lang="en-US"/>
          </a:p>
        </p:txBody>
      </p:sp>
    </p:spTree>
    <p:extLst>
      <p:ext uri="{BB962C8B-B14F-4D97-AF65-F5344CB8AC3E}">
        <p14:creationId xmlns:p14="http://schemas.microsoft.com/office/powerpoint/2010/main" val="82916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3922519D-A68A-4F46-8847-B548930AB3C3}" type="slidenum">
              <a:rPr lang="en-US"/>
              <a:pPr>
                <a:defRPr/>
              </a:pPr>
              <a:t>‹#›</a:t>
            </a:fld>
            <a:endParaRPr lang="en-US"/>
          </a:p>
        </p:txBody>
      </p:sp>
    </p:spTree>
    <p:extLst>
      <p:ext uri="{BB962C8B-B14F-4D97-AF65-F5344CB8AC3E}">
        <p14:creationId xmlns:p14="http://schemas.microsoft.com/office/powerpoint/2010/main" val="19951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D05E9DB3-304A-4F01-A2A1-682CC82C27B9}" type="slidenum">
              <a:rPr lang="en-US"/>
              <a:pPr>
                <a:defRPr/>
              </a:pPr>
              <a:t>‹#›</a:t>
            </a:fld>
            <a:endParaRPr lang="en-US"/>
          </a:p>
        </p:txBody>
      </p:sp>
    </p:spTree>
    <p:extLst>
      <p:ext uri="{BB962C8B-B14F-4D97-AF65-F5344CB8AC3E}">
        <p14:creationId xmlns:p14="http://schemas.microsoft.com/office/powerpoint/2010/main" val="3705888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72BA13F4-943D-4DC0-82C3-408707729866}" type="slidenum">
              <a:rPr lang="en-US"/>
              <a:pPr>
                <a:defRPr/>
              </a:pPr>
              <a:t>‹#›</a:t>
            </a:fld>
            <a:endParaRPr lang="en-US"/>
          </a:p>
        </p:txBody>
      </p:sp>
    </p:spTree>
    <p:extLst>
      <p:ext uri="{BB962C8B-B14F-4D97-AF65-F5344CB8AC3E}">
        <p14:creationId xmlns:p14="http://schemas.microsoft.com/office/powerpoint/2010/main" val="3967773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7386D82F-B71A-4FF9-B432-CBCDAFCD4712}" type="slidenum">
              <a:rPr lang="en-US"/>
              <a:pPr>
                <a:defRPr/>
              </a:pPr>
              <a:t>‹#›</a:t>
            </a:fld>
            <a:endParaRPr lang="en-US"/>
          </a:p>
        </p:txBody>
      </p:sp>
    </p:spTree>
    <p:extLst>
      <p:ext uri="{BB962C8B-B14F-4D97-AF65-F5344CB8AC3E}">
        <p14:creationId xmlns:p14="http://schemas.microsoft.com/office/powerpoint/2010/main" val="383012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F730C84-F39F-44A9-9133-1E383EB90F68}" type="slidenum">
              <a:rPr lang="en-US"/>
              <a:pPr>
                <a:defRPr/>
              </a:pPr>
              <a:t>‹#›</a:t>
            </a:fld>
            <a:endParaRPr lang="en-US"/>
          </a:p>
        </p:txBody>
      </p:sp>
    </p:spTree>
    <p:extLst>
      <p:ext uri="{BB962C8B-B14F-4D97-AF65-F5344CB8AC3E}">
        <p14:creationId xmlns:p14="http://schemas.microsoft.com/office/powerpoint/2010/main" val="4112828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3810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696913" y="1203325"/>
            <a:ext cx="77724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1300" name="Rectangle 4"/>
          <p:cNvSpPr>
            <a:spLocks noGrp="1" noChangeArrowheads="1"/>
          </p:cNvSpPr>
          <p:nvPr>
            <p:ph type="dt" sz="half" idx="2"/>
          </p:nvPr>
        </p:nvSpPr>
        <p:spPr bwMode="auto">
          <a:xfrm>
            <a:off x="304800" y="61722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pitchFamily="18" charset="0"/>
                <a:ea typeface="+mn-ea"/>
                <a:cs typeface="+mn-cs"/>
              </a:defRPr>
            </a:lvl1pPr>
          </a:lstStyle>
          <a:p>
            <a:pPr>
              <a:defRPr/>
            </a:pPr>
            <a:endParaRPr lang="en-US"/>
          </a:p>
        </p:txBody>
      </p:sp>
      <p:sp>
        <p:nvSpPr>
          <p:cNvPr id="311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pitchFamily="18" charset="0"/>
                <a:ea typeface="+mn-ea"/>
                <a:cs typeface="+mn-cs"/>
              </a:defRPr>
            </a:lvl1pPr>
          </a:lstStyle>
          <a:p>
            <a:pPr>
              <a:defRPr/>
            </a:pPr>
            <a:endParaRPr lang="en-US"/>
          </a:p>
        </p:txBody>
      </p:sp>
      <p:pic>
        <p:nvPicPr>
          <p:cNvPr id="5126" name="Picture 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432800" y="6172200"/>
            <a:ext cx="43180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305" name="Rectangle 9"/>
          <p:cNvSpPr>
            <a:spLocks noChangeArrowheads="1"/>
          </p:cNvSpPr>
          <p:nvPr userDrawn="1"/>
        </p:nvSpPr>
        <p:spPr bwMode="auto">
          <a:xfrm>
            <a:off x="7221538" y="6400800"/>
            <a:ext cx="1039812" cy="276225"/>
          </a:xfrm>
          <a:prstGeom prst="rect">
            <a:avLst/>
          </a:prstGeom>
          <a:noFill/>
          <a:ln w="9525">
            <a:noFill/>
            <a:miter lim="800000"/>
            <a:headEnd/>
            <a:tailEnd/>
          </a:ln>
          <a:effectLst/>
        </p:spPr>
        <p:txBody>
          <a:bodyPr wrap="none">
            <a:spAutoFit/>
          </a:bodyPr>
          <a:lstStyle/>
          <a:p>
            <a:pPr>
              <a:defRPr/>
            </a:pPr>
            <a:r>
              <a:rPr lang="en-US" sz="1200">
                <a:latin typeface="Arial" charset="0"/>
                <a:ea typeface="+mn-ea"/>
              </a:rPr>
              <a:t>Chapter 19 -</a:t>
            </a:r>
          </a:p>
        </p:txBody>
      </p:sp>
      <p:sp>
        <p:nvSpPr>
          <p:cNvPr id="311306" name="Rectangle 10"/>
          <p:cNvSpPr>
            <a:spLocks noGrp="1" noChangeArrowheads="1"/>
          </p:cNvSpPr>
          <p:nvPr>
            <p:ph type="sldNum" sz="quarter" idx="4"/>
          </p:nvPr>
        </p:nvSpPr>
        <p:spPr bwMode="auto">
          <a:xfrm>
            <a:off x="7670800" y="6403975"/>
            <a:ext cx="1181100" cy="35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Arial" charset="0"/>
              </a:defRPr>
            </a:lvl1pPr>
          </a:lstStyle>
          <a:p>
            <a:pPr>
              <a:defRPr/>
            </a:pPr>
            <a:fld id="{320E5769-4AB8-40BD-9941-7E0AF8F466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sz="36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5pPr>
      <a:lvl6pPr marL="457200" algn="ctr" rtl="0" eaLnBrk="0" fontAlgn="base" hangingPunct="0">
        <a:spcBef>
          <a:spcPct val="0"/>
        </a:spcBef>
        <a:spcAft>
          <a:spcPct val="0"/>
        </a:spcAft>
        <a:defRPr sz="3600" b="1">
          <a:solidFill>
            <a:schemeClr val="tx2"/>
          </a:solidFill>
          <a:latin typeface="Arial" charset="0"/>
        </a:defRPr>
      </a:lvl6pPr>
      <a:lvl7pPr marL="914400" algn="ctr" rtl="0" eaLnBrk="0" fontAlgn="base" hangingPunct="0">
        <a:spcBef>
          <a:spcPct val="0"/>
        </a:spcBef>
        <a:spcAft>
          <a:spcPct val="0"/>
        </a:spcAft>
        <a:defRPr sz="3600" b="1">
          <a:solidFill>
            <a:schemeClr val="tx2"/>
          </a:solidFill>
          <a:latin typeface="Arial" charset="0"/>
        </a:defRPr>
      </a:lvl7pPr>
      <a:lvl8pPr marL="1371600" algn="ctr" rtl="0" eaLnBrk="0" fontAlgn="base" hangingPunct="0">
        <a:spcBef>
          <a:spcPct val="0"/>
        </a:spcBef>
        <a:spcAft>
          <a:spcPct val="0"/>
        </a:spcAft>
        <a:defRPr sz="3600" b="1">
          <a:solidFill>
            <a:schemeClr val="tx2"/>
          </a:solidFill>
          <a:latin typeface="Arial" charset="0"/>
        </a:defRPr>
      </a:lvl8pPr>
      <a:lvl9pPr marL="1828800" algn="ctr" rtl="0" eaLnBrk="0" fontAlgn="base" hangingPunct="0">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b="1">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Char char="•"/>
        <a:defRPr sz="2400" b="1">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har char="–"/>
        <a:defRPr sz="2000" b="1">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har char="»"/>
        <a:defRPr sz="2000" b="1">
          <a:solidFill>
            <a:schemeClr val="tx1"/>
          </a:solidFill>
          <a:latin typeface="+mn-lt"/>
          <a:ea typeface="ＭＳ Ｐゴシック" pitchFamily="-111" charset="-128"/>
        </a:defRPr>
      </a:lvl5pPr>
      <a:lvl6pPr marL="2514600" indent="-228600" algn="l" rtl="0" eaLnBrk="0" fontAlgn="base" hangingPunct="0">
        <a:spcBef>
          <a:spcPct val="20000"/>
        </a:spcBef>
        <a:spcAft>
          <a:spcPct val="0"/>
        </a:spcAft>
        <a:buChar char="»"/>
        <a:defRPr sz="2000" b="1">
          <a:solidFill>
            <a:schemeClr val="tx1"/>
          </a:solidFill>
          <a:latin typeface="+mn-lt"/>
        </a:defRPr>
      </a:lvl6pPr>
      <a:lvl7pPr marL="2971800" indent="-228600" algn="l" rtl="0" eaLnBrk="0" fontAlgn="base" hangingPunct="0">
        <a:spcBef>
          <a:spcPct val="20000"/>
        </a:spcBef>
        <a:spcAft>
          <a:spcPct val="0"/>
        </a:spcAft>
        <a:buChar char="»"/>
        <a:defRPr sz="2000" b="1">
          <a:solidFill>
            <a:schemeClr val="tx1"/>
          </a:solidFill>
          <a:latin typeface="+mn-lt"/>
        </a:defRPr>
      </a:lvl7pPr>
      <a:lvl8pPr marL="3429000" indent="-228600" algn="l" rtl="0" eaLnBrk="0" fontAlgn="base" hangingPunct="0">
        <a:spcBef>
          <a:spcPct val="20000"/>
        </a:spcBef>
        <a:spcAft>
          <a:spcPct val="0"/>
        </a:spcAft>
        <a:buChar char="»"/>
        <a:defRPr sz="2000" b="1">
          <a:solidFill>
            <a:schemeClr val="tx1"/>
          </a:solidFill>
          <a:latin typeface="+mn-lt"/>
        </a:defRPr>
      </a:lvl8pPr>
      <a:lvl9pPr marL="3886200" indent="-228600" algn="l" rtl="0" eaLnBrk="0" fontAlgn="base" hangingPunct="0">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8.wmf"/><Relationship Id="rId3" Type="http://schemas.openxmlformats.org/officeDocument/2006/relationships/notesSlide" Target="../notesSlides/notesSlide5.xml"/><Relationship Id="rId7" Type="http://schemas.openxmlformats.org/officeDocument/2006/relationships/image" Target="../media/image5.wmf"/><Relationship Id="rId12"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3.w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080CEF18-1636-461A-B070-BF20BF9F55BC}" type="slidenum">
              <a:rPr lang="en-US" altLang="en-US" sz="1200" smtClean="0">
                <a:latin typeface="Arial" charset="0"/>
              </a:rPr>
              <a:pPr/>
              <a:t>1</a:t>
            </a:fld>
            <a:endParaRPr lang="en-US" altLang="en-US" sz="1200" smtClean="0">
              <a:latin typeface="Arial" charset="0"/>
            </a:endParaRPr>
          </a:p>
        </p:txBody>
      </p:sp>
      <p:sp>
        <p:nvSpPr>
          <p:cNvPr id="6147" name="Rectangle 2"/>
          <p:cNvSpPr>
            <a:spLocks noChangeArrowheads="1"/>
          </p:cNvSpPr>
          <p:nvPr/>
        </p:nvSpPr>
        <p:spPr bwMode="auto">
          <a:xfrm>
            <a:off x="609600" y="1752600"/>
            <a:ext cx="4030663"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800" b="1">
                <a:solidFill>
                  <a:srgbClr val="4D4D4D"/>
                </a:solidFill>
                <a:latin typeface="Arial" charset="0"/>
              </a:rPr>
              <a:t>ISSUES TO ADDRESS...</a:t>
            </a:r>
          </a:p>
        </p:txBody>
      </p:sp>
      <p:sp>
        <p:nvSpPr>
          <p:cNvPr id="6148" name="Rectangle 3"/>
          <p:cNvSpPr>
            <a:spLocks noChangeArrowheads="1"/>
          </p:cNvSpPr>
          <p:nvPr/>
        </p:nvSpPr>
        <p:spPr bwMode="auto">
          <a:xfrm>
            <a:off x="700088" y="2332038"/>
            <a:ext cx="7378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solidFill>
                  <a:srgbClr val="000000"/>
                </a:solidFill>
                <a:latin typeface="Arial" charset="0"/>
              </a:rPr>
              <a:t>•  How do materials respond to the application of heat</a:t>
            </a:r>
            <a:r>
              <a:rPr lang="en-US" altLang="en-US" sz="2200">
                <a:solidFill>
                  <a:srgbClr val="000000"/>
                </a:solidFill>
                <a:latin typeface="Arial" charset="0"/>
              </a:rPr>
              <a:t>?</a:t>
            </a:r>
          </a:p>
        </p:txBody>
      </p:sp>
      <p:sp>
        <p:nvSpPr>
          <p:cNvPr id="6149" name="Rectangle 5"/>
          <p:cNvSpPr>
            <a:spLocks noChangeArrowheads="1"/>
          </p:cNvSpPr>
          <p:nvPr/>
        </p:nvSpPr>
        <p:spPr bwMode="auto">
          <a:xfrm>
            <a:off x="685800" y="2911475"/>
            <a:ext cx="4816475"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solidFill>
                  <a:srgbClr val="000000"/>
                </a:solidFill>
                <a:latin typeface="Arial" charset="0"/>
              </a:rPr>
              <a:t>•  How do we define and measure...</a:t>
            </a:r>
          </a:p>
          <a:p>
            <a:r>
              <a:rPr lang="en-US" altLang="en-US" sz="2200">
                <a:solidFill>
                  <a:srgbClr val="000000"/>
                </a:solidFill>
                <a:latin typeface="Arial" charset="0"/>
              </a:rPr>
              <a:t>    -- heat capacity?</a:t>
            </a:r>
          </a:p>
          <a:p>
            <a:r>
              <a:rPr lang="en-US" altLang="en-US" sz="2200">
                <a:solidFill>
                  <a:srgbClr val="000000"/>
                </a:solidFill>
                <a:latin typeface="Arial" charset="0"/>
              </a:rPr>
              <a:t>    -- thermal expansion?</a:t>
            </a:r>
          </a:p>
          <a:p>
            <a:r>
              <a:rPr lang="en-US" altLang="en-US" sz="2200">
                <a:solidFill>
                  <a:srgbClr val="000000"/>
                </a:solidFill>
                <a:latin typeface="Arial" charset="0"/>
              </a:rPr>
              <a:t>    -- thermal conductivity?</a:t>
            </a:r>
          </a:p>
          <a:p>
            <a:r>
              <a:rPr lang="en-US" altLang="en-US" sz="2200">
                <a:solidFill>
                  <a:srgbClr val="000000"/>
                </a:solidFill>
                <a:latin typeface="Arial" charset="0"/>
              </a:rPr>
              <a:t>    -- thermal shock resistance?</a:t>
            </a:r>
          </a:p>
        </p:txBody>
      </p:sp>
      <p:sp>
        <p:nvSpPr>
          <p:cNvPr id="6150" name="Rectangle 6"/>
          <p:cNvSpPr>
            <a:spLocks noChangeArrowheads="1"/>
          </p:cNvSpPr>
          <p:nvPr/>
        </p:nvSpPr>
        <p:spPr bwMode="auto">
          <a:xfrm>
            <a:off x="685800" y="4832350"/>
            <a:ext cx="718661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solidFill>
                  <a:srgbClr val="000000"/>
                </a:solidFill>
                <a:latin typeface="Arial" charset="0"/>
              </a:rPr>
              <a:t>•  How do the thermal properties of ceramics, metals, </a:t>
            </a:r>
            <a:br>
              <a:rPr lang="en-US" altLang="en-US">
                <a:solidFill>
                  <a:srgbClr val="000000"/>
                </a:solidFill>
                <a:latin typeface="Arial" charset="0"/>
              </a:rPr>
            </a:br>
            <a:r>
              <a:rPr lang="en-US" altLang="en-US">
                <a:solidFill>
                  <a:srgbClr val="000000"/>
                </a:solidFill>
                <a:latin typeface="Arial" charset="0"/>
              </a:rPr>
              <a:t>    and polymers differ?</a:t>
            </a:r>
            <a:endParaRPr lang="en-US" altLang="en-US" sz="2200">
              <a:solidFill>
                <a:srgbClr val="000000"/>
              </a:solidFill>
              <a:latin typeface="Arial" charset="0"/>
            </a:endParaRPr>
          </a:p>
        </p:txBody>
      </p:sp>
      <p:sp>
        <p:nvSpPr>
          <p:cNvPr id="6151" name="Rectangle 7"/>
          <p:cNvSpPr>
            <a:spLocks noGrp="1" noChangeArrowheads="1"/>
          </p:cNvSpPr>
          <p:nvPr>
            <p:ph type="title" idx="4294967295"/>
          </p:nvPr>
        </p:nvSpPr>
        <p:spPr/>
        <p:txBody>
          <a:bodyPr/>
          <a:lstStyle/>
          <a:p>
            <a:r>
              <a:rPr lang="en-US" altLang="en-US" smtClean="0"/>
              <a:t>Chapter 19:</a:t>
            </a:r>
            <a:br>
              <a:rPr lang="en-US" altLang="en-US" smtClean="0"/>
            </a:br>
            <a:r>
              <a:rPr lang="en-US" altLang="en-US" smtClean="0"/>
              <a:t>Thermal Properties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37645E2A-38DE-4543-8A5E-C5C0697380DE}" type="slidenum">
              <a:rPr lang="en-US" altLang="en-US" sz="1200" smtClean="0">
                <a:latin typeface="Arial" charset="0"/>
              </a:rPr>
              <a:pPr/>
              <a:t>10</a:t>
            </a:fld>
            <a:endParaRPr lang="en-US" altLang="en-US" sz="1200" smtClean="0">
              <a:latin typeface="Arial" charset="0"/>
            </a:endParaRPr>
          </a:p>
        </p:txBody>
      </p:sp>
      <p:pic>
        <p:nvPicPr>
          <p:cNvPr id="92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1025"/>
            <a:ext cx="918210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3568700" y="2428875"/>
            <a:ext cx="228600" cy="38100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1028" name="Rectangle 3"/>
          <p:cNvSpPr>
            <a:spLocks noChangeArrowheads="1"/>
          </p:cNvSpPr>
          <p:nvPr/>
        </p:nvSpPr>
        <p:spPr bwMode="auto">
          <a:xfrm>
            <a:off x="3844925" y="2247900"/>
            <a:ext cx="403225" cy="746125"/>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1029" name="Rectangle 5"/>
          <p:cNvSpPr>
            <a:spLocks noChangeArrowheads="1"/>
          </p:cNvSpPr>
          <p:nvPr/>
        </p:nvSpPr>
        <p:spPr bwMode="auto">
          <a:xfrm>
            <a:off x="450850" y="860425"/>
            <a:ext cx="806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600">
                <a:latin typeface="Arial" charset="0"/>
              </a:rPr>
              <a:t>The ability of a material to transport heat.</a:t>
            </a:r>
            <a:endParaRPr lang="en-US" altLang="en-US" sz="2800">
              <a:latin typeface="Arial" charset="0"/>
            </a:endParaRPr>
          </a:p>
        </p:txBody>
      </p:sp>
      <p:sp>
        <p:nvSpPr>
          <p:cNvPr id="1030" name="Line 7"/>
          <p:cNvSpPr>
            <a:spLocks noChangeShapeType="1"/>
          </p:cNvSpPr>
          <p:nvPr/>
        </p:nvSpPr>
        <p:spPr bwMode="auto">
          <a:xfrm flipV="1">
            <a:off x="3286125" y="2774950"/>
            <a:ext cx="285750" cy="412750"/>
          </a:xfrm>
          <a:prstGeom prst="line">
            <a:avLst/>
          </a:prstGeom>
          <a:noFill/>
          <a:ln w="28575">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8"/>
          <p:cNvSpPr>
            <a:spLocks noChangeShapeType="1"/>
          </p:cNvSpPr>
          <p:nvPr/>
        </p:nvSpPr>
        <p:spPr bwMode="auto">
          <a:xfrm flipH="1">
            <a:off x="4264025" y="2419350"/>
            <a:ext cx="307975" cy="174625"/>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2" name="Rectangle 9"/>
          <p:cNvSpPr>
            <a:spLocks noChangeArrowheads="1"/>
          </p:cNvSpPr>
          <p:nvPr/>
        </p:nvSpPr>
        <p:spPr bwMode="auto">
          <a:xfrm>
            <a:off x="4564063" y="2055813"/>
            <a:ext cx="16525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lgn="ctr"/>
            <a:r>
              <a:rPr lang="en-US" altLang="en-US" sz="2000" b="1">
                <a:solidFill>
                  <a:schemeClr val="tx2"/>
                </a:solidFill>
                <a:latin typeface="Arial" charset="0"/>
              </a:rPr>
              <a:t>temperature</a:t>
            </a:r>
          </a:p>
          <a:p>
            <a:pPr algn="ctr"/>
            <a:r>
              <a:rPr lang="en-US" altLang="en-US" sz="2000" b="1">
                <a:solidFill>
                  <a:schemeClr val="tx2"/>
                </a:solidFill>
                <a:latin typeface="Arial" charset="0"/>
              </a:rPr>
              <a:t>gradient</a:t>
            </a:r>
          </a:p>
        </p:txBody>
      </p:sp>
      <p:sp>
        <p:nvSpPr>
          <p:cNvPr id="1033" name="Rectangle 10"/>
          <p:cNvSpPr>
            <a:spLocks noChangeArrowheads="1"/>
          </p:cNvSpPr>
          <p:nvPr/>
        </p:nvSpPr>
        <p:spPr bwMode="auto">
          <a:xfrm>
            <a:off x="2843213" y="3043238"/>
            <a:ext cx="40306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b="1">
                <a:solidFill>
                  <a:srgbClr val="0000FF"/>
                </a:solidFill>
                <a:latin typeface="Arial" charset="0"/>
              </a:rPr>
              <a:t>thermal conductivity (J/m-K-s)</a:t>
            </a:r>
          </a:p>
        </p:txBody>
      </p:sp>
      <p:sp>
        <p:nvSpPr>
          <p:cNvPr id="1034" name="Line 11"/>
          <p:cNvSpPr>
            <a:spLocks noChangeShapeType="1"/>
          </p:cNvSpPr>
          <p:nvPr/>
        </p:nvSpPr>
        <p:spPr bwMode="auto">
          <a:xfrm flipV="1">
            <a:off x="2279650" y="2657475"/>
            <a:ext cx="619125" cy="1428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5" name="Rectangle 12"/>
          <p:cNvSpPr>
            <a:spLocks noChangeArrowheads="1"/>
          </p:cNvSpPr>
          <p:nvPr/>
        </p:nvSpPr>
        <p:spPr bwMode="auto">
          <a:xfrm>
            <a:off x="1058863" y="2624138"/>
            <a:ext cx="15224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b="1">
                <a:latin typeface="Arial" charset="0"/>
              </a:rPr>
              <a:t>heat flux</a:t>
            </a:r>
          </a:p>
          <a:p>
            <a:r>
              <a:rPr lang="en-US" altLang="en-US" sz="2000" b="1">
                <a:latin typeface="Arial" charset="0"/>
              </a:rPr>
              <a:t>(J/m</a:t>
            </a:r>
            <a:r>
              <a:rPr lang="en-US" altLang="en-US" b="1" baseline="20000">
                <a:latin typeface="Arial" charset="0"/>
              </a:rPr>
              <a:t>2</a:t>
            </a:r>
            <a:r>
              <a:rPr lang="en-US" altLang="en-US" sz="2000" b="1">
                <a:latin typeface="Arial" charset="0"/>
              </a:rPr>
              <a:t>-s)</a:t>
            </a:r>
          </a:p>
        </p:txBody>
      </p:sp>
      <p:sp>
        <p:nvSpPr>
          <p:cNvPr id="1036" name="Rectangle 13"/>
          <p:cNvSpPr>
            <a:spLocks noChangeArrowheads="1"/>
          </p:cNvSpPr>
          <p:nvPr/>
        </p:nvSpPr>
        <p:spPr bwMode="auto">
          <a:xfrm>
            <a:off x="1524000" y="3733800"/>
            <a:ext cx="5105400" cy="381000"/>
          </a:xfrm>
          <a:prstGeom prst="rect">
            <a:avLst/>
          </a:prstGeom>
          <a:gradFill rotWithShape="0">
            <a:gsLst>
              <a:gs pos="0">
                <a:schemeClr val="tx2"/>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1037" name="Rectangle 14"/>
          <p:cNvSpPr>
            <a:spLocks noChangeArrowheads="1"/>
          </p:cNvSpPr>
          <p:nvPr/>
        </p:nvSpPr>
        <p:spPr bwMode="auto">
          <a:xfrm>
            <a:off x="457200" y="4778375"/>
            <a:ext cx="80645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dirty="0">
                <a:latin typeface="Arial" charset="0"/>
              </a:rPr>
              <a:t>•  </a:t>
            </a:r>
            <a:r>
              <a:rPr lang="en-US" altLang="en-US" sz="2000" dirty="0">
                <a:latin typeface="Arial" charset="0"/>
              </a:rPr>
              <a:t>Atomic perspective:  Atomic vibrations and free electrons in </a:t>
            </a:r>
            <a:br>
              <a:rPr lang="en-US" altLang="en-US" sz="2000" dirty="0">
                <a:latin typeface="Arial" charset="0"/>
              </a:rPr>
            </a:br>
            <a:r>
              <a:rPr lang="en-US" altLang="en-US" sz="2000" dirty="0">
                <a:latin typeface="Arial" charset="0"/>
              </a:rPr>
              <a:t>    hotter regions transport energy to cooler regions.</a:t>
            </a:r>
          </a:p>
        </p:txBody>
      </p:sp>
      <p:sp>
        <p:nvSpPr>
          <p:cNvPr id="1038" name="Rectangle 17"/>
          <p:cNvSpPr>
            <a:spLocks noChangeArrowheads="1"/>
          </p:cNvSpPr>
          <p:nvPr/>
        </p:nvSpPr>
        <p:spPr bwMode="auto">
          <a:xfrm>
            <a:off x="6731000" y="3721100"/>
            <a:ext cx="296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i="1">
                <a:solidFill>
                  <a:srgbClr val="FF0000"/>
                </a:solidFill>
                <a:latin typeface="Arial" charset="0"/>
              </a:rPr>
              <a:t>T</a:t>
            </a:r>
            <a:r>
              <a:rPr lang="en-US" altLang="en-US" sz="2600" baseline="-25000">
                <a:solidFill>
                  <a:srgbClr val="FF0000"/>
                </a:solidFill>
                <a:latin typeface="Arial" charset="0"/>
              </a:rPr>
              <a:t>2</a:t>
            </a:r>
            <a:endParaRPr lang="en-US" altLang="en-US" i="1">
              <a:solidFill>
                <a:srgbClr val="FF0000"/>
              </a:solidFill>
              <a:latin typeface="Arial" charset="0"/>
            </a:endParaRPr>
          </a:p>
        </p:txBody>
      </p:sp>
      <p:sp>
        <p:nvSpPr>
          <p:cNvPr id="1039" name="Rectangle 19"/>
          <p:cNvSpPr>
            <a:spLocks noChangeArrowheads="1"/>
          </p:cNvSpPr>
          <p:nvPr/>
        </p:nvSpPr>
        <p:spPr bwMode="auto">
          <a:xfrm>
            <a:off x="7451725" y="3883025"/>
            <a:ext cx="993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a:solidFill>
                  <a:srgbClr val="FF0000"/>
                </a:solidFill>
                <a:latin typeface="Arial" charset="0"/>
              </a:rPr>
              <a:t> </a:t>
            </a:r>
            <a:r>
              <a:rPr lang="en-US" altLang="en-US" sz="2200" i="1">
                <a:solidFill>
                  <a:srgbClr val="FF0000"/>
                </a:solidFill>
                <a:latin typeface="Arial" charset="0"/>
              </a:rPr>
              <a:t>T</a:t>
            </a:r>
            <a:r>
              <a:rPr lang="en-US" altLang="en-US" sz="2600" baseline="-25000">
                <a:solidFill>
                  <a:srgbClr val="FF0000"/>
                </a:solidFill>
                <a:latin typeface="Arial" charset="0"/>
              </a:rPr>
              <a:t>2</a:t>
            </a:r>
            <a:r>
              <a:rPr lang="en-US" altLang="en-US" sz="2200" i="1">
                <a:solidFill>
                  <a:srgbClr val="FF0000"/>
                </a:solidFill>
                <a:latin typeface="Arial" charset="0"/>
              </a:rPr>
              <a:t> </a:t>
            </a:r>
            <a:r>
              <a:rPr lang="en-US" altLang="en-US" sz="2200">
                <a:latin typeface="Arial" charset="0"/>
              </a:rPr>
              <a:t>&gt;</a:t>
            </a:r>
            <a:r>
              <a:rPr lang="en-US" altLang="en-US" sz="2200">
                <a:solidFill>
                  <a:srgbClr val="FF0000"/>
                </a:solidFill>
                <a:latin typeface="Arial" charset="0"/>
              </a:rPr>
              <a:t> </a:t>
            </a:r>
            <a:r>
              <a:rPr lang="en-US" altLang="en-US" sz="2200" i="1">
                <a:solidFill>
                  <a:srgbClr val="770000"/>
                </a:solidFill>
                <a:latin typeface="Arial" charset="0"/>
              </a:rPr>
              <a:t>T</a:t>
            </a:r>
            <a:r>
              <a:rPr lang="en-US" altLang="en-US" sz="2600" baseline="-25000">
                <a:solidFill>
                  <a:srgbClr val="770000"/>
                </a:solidFill>
                <a:latin typeface="Arial" charset="0"/>
              </a:rPr>
              <a:t>1</a:t>
            </a:r>
            <a:endParaRPr lang="en-US" altLang="en-US" i="1">
              <a:solidFill>
                <a:srgbClr val="770000"/>
              </a:solidFill>
              <a:latin typeface="Arial" charset="0"/>
            </a:endParaRPr>
          </a:p>
        </p:txBody>
      </p:sp>
      <p:sp>
        <p:nvSpPr>
          <p:cNvPr id="1040" name="Rectangle 21"/>
          <p:cNvSpPr>
            <a:spLocks noChangeArrowheads="1"/>
          </p:cNvSpPr>
          <p:nvPr/>
        </p:nvSpPr>
        <p:spPr bwMode="auto">
          <a:xfrm>
            <a:off x="7721600" y="3721100"/>
            <a:ext cx="7778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a:solidFill>
                  <a:srgbClr val="FF0000"/>
                </a:solidFill>
                <a:latin typeface="Arial" charset="0"/>
              </a:rPr>
              <a:t> </a:t>
            </a:r>
            <a:endParaRPr lang="en-US" altLang="en-US">
              <a:latin typeface="Arial" charset="0"/>
            </a:endParaRPr>
          </a:p>
        </p:txBody>
      </p:sp>
      <p:sp>
        <p:nvSpPr>
          <p:cNvPr id="1041" name="Rectangle 22"/>
          <p:cNvSpPr>
            <a:spLocks noChangeArrowheads="1"/>
          </p:cNvSpPr>
          <p:nvPr/>
        </p:nvSpPr>
        <p:spPr bwMode="auto">
          <a:xfrm>
            <a:off x="1028700" y="3733800"/>
            <a:ext cx="296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i="1">
                <a:solidFill>
                  <a:srgbClr val="770000"/>
                </a:solidFill>
                <a:latin typeface="Arial" charset="0"/>
              </a:rPr>
              <a:t>T</a:t>
            </a:r>
            <a:r>
              <a:rPr lang="en-US" altLang="en-US" sz="2600" baseline="-25000">
                <a:solidFill>
                  <a:srgbClr val="770000"/>
                </a:solidFill>
                <a:latin typeface="Arial" charset="0"/>
              </a:rPr>
              <a:t>1</a:t>
            </a:r>
            <a:endParaRPr lang="en-US" altLang="en-US" i="1">
              <a:solidFill>
                <a:srgbClr val="770000"/>
              </a:solidFill>
              <a:latin typeface="Arial" charset="0"/>
            </a:endParaRPr>
          </a:p>
        </p:txBody>
      </p:sp>
      <p:sp>
        <p:nvSpPr>
          <p:cNvPr id="1042" name="Rectangle 24"/>
          <p:cNvSpPr>
            <a:spLocks noChangeArrowheads="1"/>
          </p:cNvSpPr>
          <p:nvPr/>
        </p:nvSpPr>
        <p:spPr bwMode="auto">
          <a:xfrm>
            <a:off x="1346200" y="4254500"/>
            <a:ext cx="2603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i="1">
                <a:solidFill>
                  <a:srgbClr val="333333"/>
                </a:solidFill>
                <a:latin typeface="Arial" charset="0"/>
              </a:rPr>
              <a:t>x</a:t>
            </a:r>
            <a:r>
              <a:rPr lang="en-US" altLang="en-US" sz="2600" baseline="-25000">
                <a:solidFill>
                  <a:srgbClr val="333333"/>
                </a:solidFill>
                <a:latin typeface="Arial" charset="0"/>
              </a:rPr>
              <a:t>1</a:t>
            </a:r>
            <a:endParaRPr lang="en-US" altLang="en-US" i="1">
              <a:latin typeface="Arial" charset="0"/>
            </a:endParaRPr>
          </a:p>
        </p:txBody>
      </p:sp>
      <p:sp>
        <p:nvSpPr>
          <p:cNvPr id="1043" name="Rectangle 26"/>
          <p:cNvSpPr>
            <a:spLocks noChangeArrowheads="1"/>
          </p:cNvSpPr>
          <p:nvPr/>
        </p:nvSpPr>
        <p:spPr bwMode="auto">
          <a:xfrm>
            <a:off x="6451600" y="4254500"/>
            <a:ext cx="2603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i="1">
                <a:solidFill>
                  <a:srgbClr val="333333"/>
                </a:solidFill>
                <a:latin typeface="Arial" charset="0"/>
              </a:rPr>
              <a:t>x</a:t>
            </a:r>
            <a:r>
              <a:rPr lang="en-US" altLang="en-US" sz="2600" baseline="-25000">
                <a:solidFill>
                  <a:srgbClr val="333333"/>
                </a:solidFill>
                <a:latin typeface="Arial" charset="0"/>
              </a:rPr>
              <a:t>2</a:t>
            </a:r>
            <a:endParaRPr lang="en-US" altLang="en-US" i="1">
              <a:latin typeface="Arial" charset="0"/>
            </a:endParaRPr>
          </a:p>
        </p:txBody>
      </p:sp>
      <p:sp>
        <p:nvSpPr>
          <p:cNvPr id="1044" name="Line 28"/>
          <p:cNvSpPr>
            <a:spLocks noChangeShapeType="1"/>
          </p:cNvSpPr>
          <p:nvPr/>
        </p:nvSpPr>
        <p:spPr bwMode="auto">
          <a:xfrm flipV="1">
            <a:off x="1511300" y="3746500"/>
            <a:ext cx="1588" cy="6477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 name="Line 29"/>
          <p:cNvSpPr>
            <a:spLocks noChangeShapeType="1"/>
          </p:cNvSpPr>
          <p:nvPr/>
        </p:nvSpPr>
        <p:spPr bwMode="auto">
          <a:xfrm flipV="1">
            <a:off x="6629400" y="3746500"/>
            <a:ext cx="1588" cy="6350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6" name="Group 32"/>
          <p:cNvGrpSpPr>
            <a:grpSpLocks/>
          </p:cNvGrpSpPr>
          <p:nvPr/>
        </p:nvGrpSpPr>
        <p:grpSpPr bwMode="auto">
          <a:xfrm>
            <a:off x="2743200" y="4203700"/>
            <a:ext cx="2552700" cy="635000"/>
            <a:chOff x="1728" y="2648"/>
            <a:chExt cx="1608" cy="400"/>
          </a:xfrm>
        </p:grpSpPr>
        <p:sp>
          <p:nvSpPr>
            <p:cNvPr id="1051" name="Freeform 30"/>
            <p:cNvSpPr>
              <a:spLocks/>
            </p:cNvSpPr>
            <p:nvPr/>
          </p:nvSpPr>
          <p:spPr bwMode="auto">
            <a:xfrm>
              <a:off x="1728" y="2648"/>
              <a:ext cx="256" cy="400"/>
            </a:xfrm>
            <a:custGeom>
              <a:avLst/>
              <a:gdLst>
                <a:gd name="T0" fmla="*/ 0 w 256"/>
                <a:gd name="T1" fmla="*/ 200 h 400"/>
                <a:gd name="T2" fmla="*/ 256 w 256"/>
                <a:gd name="T3" fmla="*/ 0 h 400"/>
                <a:gd name="T4" fmla="*/ 168 w 256"/>
                <a:gd name="T5" fmla="*/ 200 h 400"/>
                <a:gd name="T6" fmla="*/ 256 w 256"/>
                <a:gd name="T7" fmla="*/ 400 h 400"/>
                <a:gd name="T8" fmla="*/ 0 w 256"/>
                <a:gd name="T9" fmla="*/ 200 h 400"/>
                <a:gd name="T10" fmla="*/ 0 60000 65536"/>
                <a:gd name="T11" fmla="*/ 0 60000 65536"/>
                <a:gd name="T12" fmla="*/ 0 60000 65536"/>
                <a:gd name="T13" fmla="*/ 0 60000 65536"/>
                <a:gd name="T14" fmla="*/ 0 60000 65536"/>
                <a:gd name="T15" fmla="*/ 0 w 256"/>
                <a:gd name="T16" fmla="*/ 0 h 400"/>
                <a:gd name="T17" fmla="*/ 256 w 256"/>
                <a:gd name="T18" fmla="*/ 400 h 400"/>
              </a:gdLst>
              <a:ahLst/>
              <a:cxnLst>
                <a:cxn ang="T10">
                  <a:pos x="T0" y="T1"/>
                </a:cxn>
                <a:cxn ang="T11">
                  <a:pos x="T2" y="T3"/>
                </a:cxn>
                <a:cxn ang="T12">
                  <a:pos x="T4" y="T5"/>
                </a:cxn>
                <a:cxn ang="T13">
                  <a:pos x="T6" y="T7"/>
                </a:cxn>
                <a:cxn ang="T14">
                  <a:pos x="T8" y="T9"/>
                </a:cxn>
              </a:cxnLst>
              <a:rect l="T15" t="T16" r="T17" b="T18"/>
              <a:pathLst>
                <a:path w="256" h="400">
                  <a:moveTo>
                    <a:pt x="0" y="200"/>
                  </a:moveTo>
                  <a:lnTo>
                    <a:pt x="256" y="0"/>
                  </a:lnTo>
                  <a:lnTo>
                    <a:pt x="168" y="200"/>
                  </a:lnTo>
                  <a:lnTo>
                    <a:pt x="256" y="400"/>
                  </a:lnTo>
                  <a:lnTo>
                    <a:pt x="0" y="200"/>
                  </a:lnTo>
                  <a:close/>
                </a:path>
              </a:pathLst>
            </a:custGeom>
            <a:solidFill>
              <a:srgbClr val="FF9999"/>
            </a:solidFill>
            <a:ln w="12700">
              <a:solidFill>
                <a:srgbClr val="FF9999"/>
              </a:solidFill>
              <a:round/>
              <a:headEnd/>
              <a:tailEnd/>
            </a:ln>
          </p:spPr>
          <p:txBody>
            <a:bodyPr/>
            <a:lstStyle/>
            <a:p>
              <a:endParaRPr lang="en-US"/>
            </a:p>
          </p:txBody>
        </p:sp>
        <p:sp>
          <p:nvSpPr>
            <p:cNvPr id="1052" name="Line 31"/>
            <p:cNvSpPr>
              <a:spLocks noChangeShapeType="1"/>
            </p:cNvSpPr>
            <p:nvPr/>
          </p:nvSpPr>
          <p:spPr bwMode="auto">
            <a:xfrm>
              <a:off x="1896" y="2848"/>
              <a:ext cx="1440" cy="1"/>
            </a:xfrm>
            <a:prstGeom prst="line">
              <a:avLst/>
            </a:prstGeom>
            <a:noFill/>
            <a:ln w="304800">
              <a:solidFill>
                <a:srgbClr val="FF9999"/>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7" name="Rectangle 33"/>
          <p:cNvSpPr>
            <a:spLocks noChangeArrowheads="1"/>
          </p:cNvSpPr>
          <p:nvPr/>
        </p:nvSpPr>
        <p:spPr bwMode="auto">
          <a:xfrm>
            <a:off x="3492500" y="4368800"/>
            <a:ext cx="960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00"/>
                </a:solidFill>
                <a:latin typeface="Arial" charset="0"/>
              </a:rPr>
              <a:t>heat flux</a:t>
            </a:r>
            <a:endParaRPr lang="en-US" altLang="en-US">
              <a:latin typeface="Arial" charset="0"/>
            </a:endParaRPr>
          </a:p>
        </p:txBody>
      </p:sp>
      <p:sp>
        <p:nvSpPr>
          <p:cNvPr id="1048" name="Rectangle 16"/>
          <p:cNvSpPr>
            <a:spLocks noGrp="1" noChangeArrowheads="1"/>
          </p:cNvSpPr>
          <p:nvPr>
            <p:ph type="title" idx="4294967295"/>
          </p:nvPr>
        </p:nvSpPr>
        <p:spPr>
          <a:xfrm>
            <a:off x="677863" y="0"/>
            <a:ext cx="7772400" cy="533400"/>
          </a:xfrm>
        </p:spPr>
        <p:txBody>
          <a:bodyPr/>
          <a:lstStyle/>
          <a:p>
            <a:r>
              <a:rPr lang="en-US" altLang="en-US" smtClean="0"/>
              <a:t>Thermal Conductivity</a:t>
            </a:r>
          </a:p>
        </p:txBody>
      </p:sp>
      <p:graphicFrame>
        <p:nvGraphicFramePr>
          <p:cNvPr id="1026" name="Object 6"/>
          <p:cNvGraphicFramePr>
            <a:graphicFrameLocks noChangeAspect="1"/>
          </p:cNvGraphicFramePr>
          <p:nvPr/>
        </p:nvGraphicFramePr>
        <p:xfrm>
          <a:off x="3025775" y="2232025"/>
          <a:ext cx="1165225" cy="785813"/>
        </p:xfrm>
        <a:graphic>
          <a:graphicData uri="http://schemas.openxmlformats.org/presentationml/2006/ole">
            <mc:AlternateContent xmlns:mc="http://schemas.openxmlformats.org/markup-compatibility/2006">
              <mc:Choice xmlns:v="urn:schemas-microsoft-com:vml" Requires="v">
                <p:oleObj spid="_x0000_s1055" name="Equation" r:id="rId4" imgW="583920" imgH="393480" progId="Equation.3">
                  <p:embed/>
                </p:oleObj>
              </mc:Choice>
              <mc:Fallback>
                <p:oleObj name="Equation" r:id="rId4" imgW="583920" imgH="39348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25775" y="2232025"/>
                        <a:ext cx="1165225"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9" name="Text Box 34"/>
          <p:cNvSpPr txBox="1">
            <a:spLocks noChangeArrowheads="1"/>
          </p:cNvSpPr>
          <p:nvPr/>
        </p:nvSpPr>
        <p:spPr bwMode="auto">
          <a:xfrm>
            <a:off x="2633663" y="1500188"/>
            <a:ext cx="22066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spcBef>
                <a:spcPct val="50000"/>
              </a:spcBef>
            </a:pPr>
            <a:r>
              <a:rPr lang="en-US" altLang="en-US" sz="2200" b="1">
                <a:latin typeface="Arial" charset="0"/>
              </a:rPr>
              <a:t>Fourier’s Law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263EC79F-044E-4DB1-AC26-B1EC4AB7DBFD}" type="slidenum">
              <a:rPr lang="en-US" altLang="en-US" sz="1200" smtClean="0">
                <a:latin typeface="Arial" charset="0"/>
              </a:rPr>
              <a:pPr/>
              <a:t>3</a:t>
            </a:fld>
            <a:endParaRPr lang="en-US" altLang="en-US" sz="1200" smtClean="0">
              <a:latin typeface="Arial" charset="0"/>
            </a:endParaRPr>
          </a:p>
        </p:txBody>
      </p:sp>
      <p:sp>
        <p:nvSpPr>
          <p:cNvPr id="7171" name="Rectangle 2"/>
          <p:cNvSpPr>
            <a:spLocks noGrp="1" noChangeArrowheads="1"/>
          </p:cNvSpPr>
          <p:nvPr>
            <p:ph type="title"/>
          </p:nvPr>
        </p:nvSpPr>
        <p:spPr/>
        <p:txBody>
          <a:bodyPr/>
          <a:lstStyle/>
          <a:p>
            <a:r>
              <a:rPr lang="en-US" altLang="en-US" smtClean="0"/>
              <a:t>Thermal Conductivity</a:t>
            </a:r>
            <a:r>
              <a:rPr lang="en-US" altLang="en-US" sz="3200" smtClean="0"/>
              <a:t>: </a:t>
            </a:r>
            <a:r>
              <a:rPr lang="en-US" altLang="en-US" smtClean="0"/>
              <a:t>Comparison</a:t>
            </a:r>
          </a:p>
        </p:txBody>
      </p:sp>
      <p:grpSp>
        <p:nvGrpSpPr>
          <p:cNvPr id="2" name="Group 86"/>
          <p:cNvGrpSpPr>
            <a:grpSpLocks/>
          </p:cNvGrpSpPr>
          <p:nvPr/>
        </p:nvGrpSpPr>
        <p:grpSpPr bwMode="auto">
          <a:xfrm>
            <a:off x="660400" y="1638300"/>
            <a:ext cx="635000" cy="4152900"/>
            <a:chOff x="416" y="936"/>
            <a:chExt cx="400" cy="2616"/>
          </a:xfrm>
        </p:grpSpPr>
        <p:grpSp>
          <p:nvGrpSpPr>
            <p:cNvPr id="7222" name="Group 47"/>
            <p:cNvGrpSpPr>
              <a:grpSpLocks/>
            </p:cNvGrpSpPr>
            <p:nvPr/>
          </p:nvGrpSpPr>
          <p:grpSpPr bwMode="auto">
            <a:xfrm>
              <a:off x="416" y="936"/>
              <a:ext cx="400" cy="2616"/>
              <a:chOff x="416" y="936"/>
              <a:chExt cx="400" cy="2616"/>
            </a:xfrm>
          </p:grpSpPr>
          <p:sp>
            <p:nvSpPr>
              <p:cNvPr id="7224" name="Freeform 48"/>
              <p:cNvSpPr>
                <a:spLocks/>
              </p:cNvSpPr>
              <p:nvPr/>
            </p:nvSpPr>
            <p:spPr bwMode="auto">
              <a:xfrm>
                <a:off x="416" y="936"/>
                <a:ext cx="400" cy="256"/>
              </a:xfrm>
              <a:custGeom>
                <a:avLst/>
                <a:gdLst>
                  <a:gd name="T0" fmla="*/ 200 w 400"/>
                  <a:gd name="T1" fmla="*/ 0 h 256"/>
                  <a:gd name="T2" fmla="*/ 400 w 400"/>
                  <a:gd name="T3" fmla="*/ 256 h 256"/>
                  <a:gd name="T4" fmla="*/ 200 w 400"/>
                  <a:gd name="T5" fmla="*/ 168 h 256"/>
                  <a:gd name="T6" fmla="*/ 0 w 400"/>
                  <a:gd name="T7" fmla="*/ 256 h 256"/>
                  <a:gd name="T8" fmla="*/ 200 w 400"/>
                  <a:gd name="T9" fmla="*/ 0 h 256"/>
                  <a:gd name="T10" fmla="*/ 0 60000 65536"/>
                  <a:gd name="T11" fmla="*/ 0 60000 65536"/>
                  <a:gd name="T12" fmla="*/ 0 60000 65536"/>
                  <a:gd name="T13" fmla="*/ 0 60000 65536"/>
                  <a:gd name="T14" fmla="*/ 0 60000 65536"/>
                  <a:gd name="T15" fmla="*/ 0 w 400"/>
                  <a:gd name="T16" fmla="*/ 0 h 256"/>
                  <a:gd name="T17" fmla="*/ 400 w 400"/>
                  <a:gd name="T18" fmla="*/ 256 h 256"/>
                </a:gdLst>
                <a:ahLst/>
                <a:cxnLst>
                  <a:cxn ang="T10">
                    <a:pos x="T0" y="T1"/>
                  </a:cxn>
                  <a:cxn ang="T11">
                    <a:pos x="T2" y="T3"/>
                  </a:cxn>
                  <a:cxn ang="T12">
                    <a:pos x="T4" y="T5"/>
                  </a:cxn>
                  <a:cxn ang="T13">
                    <a:pos x="T6" y="T7"/>
                  </a:cxn>
                  <a:cxn ang="T14">
                    <a:pos x="T8" y="T9"/>
                  </a:cxn>
                </a:cxnLst>
                <a:rect l="T15" t="T16" r="T17" b="T18"/>
                <a:pathLst>
                  <a:path w="400" h="256">
                    <a:moveTo>
                      <a:pt x="200" y="0"/>
                    </a:moveTo>
                    <a:lnTo>
                      <a:pt x="400" y="256"/>
                    </a:lnTo>
                    <a:lnTo>
                      <a:pt x="200" y="168"/>
                    </a:lnTo>
                    <a:lnTo>
                      <a:pt x="0" y="256"/>
                    </a:lnTo>
                    <a:lnTo>
                      <a:pt x="200" y="0"/>
                    </a:lnTo>
                    <a:close/>
                  </a:path>
                </a:pathLst>
              </a:custGeom>
              <a:solidFill>
                <a:srgbClr val="555555"/>
              </a:solidFill>
              <a:ln w="12700">
                <a:solidFill>
                  <a:srgbClr val="555555"/>
                </a:solidFill>
                <a:round/>
                <a:headEnd/>
                <a:tailEnd/>
              </a:ln>
            </p:spPr>
            <p:txBody>
              <a:bodyPr/>
              <a:lstStyle/>
              <a:p>
                <a:endParaRPr lang="en-US"/>
              </a:p>
            </p:txBody>
          </p:sp>
          <p:sp>
            <p:nvSpPr>
              <p:cNvPr id="7225" name="Line 49"/>
              <p:cNvSpPr>
                <a:spLocks noChangeShapeType="1"/>
              </p:cNvSpPr>
              <p:nvPr/>
            </p:nvSpPr>
            <p:spPr bwMode="auto">
              <a:xfrm flipV="1">
                <a:off x="616" y="1104"/>
                <a:ext cx="1" cy="2448"/>
              </a:xfrm>
              <a:prstGeom prst="line">
                <a:avLst/>
              </a:prstGeom>
              <a:noFill/>
              <a:ln w="304800">
                <a:solidFill>
                  <a:srgbClr val="555555"/>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223" name="Rectangle 50"/>
            <p:cNvSpPr>
              <a:spLocks noChangeArrowheads="1"/>
            </p:cNvSpPr>
            <p:nvPr/>
          </p:nvSpPr>
          <p:spPr bwMode="auto">
            <a:xfrm rot="-5400000">
              <a:off x="80" y="2476"/>
              <a:ext cx="102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solidFill>
                    <a:srgbClr val="FFFFFF"/>
                  </a:solidFill>
                  <a:latin typeface="Arial" charset="0"/>
                </a:rPr>
                <a:t>increasing </a:t>
              </a:r>
              <a:r>
                <a:rPr lang="en-US" altLang="en-US" i="1">
                  <a:solidFill>
                    <a:srgbClr val="FFFFFF"/>
                  </a:solidFill>
                  <a:latin typeface="Arial" charset="0"/>
                </a:rPr>
                <a:t>k</a:t>
              </a:r>
              <a:endParaRPr lang="en-US" altLang="en-US">
                <a:latin typeface="Arial" charset="0"/>
              </a:endParaRPr>
            </a:p>
          </p:txBody>
        </p:sp>
      </p:grpSp>
      <p:grpSp>
        <p:nvGrpSpPr>
          <p:cNvPr id="4" name="Group 1091"/>
          <p:cNvGrpSpPr>
            <a:grpSpLocks/>
          </p:cNvGrpSpPr>
          <p:nvPr/>
        </p:nvGrpSpPr>
        <p:grpSpPr bwMode="auto">
          <a:xfrm>
            <a:off x="1333500" y="4841875"/>
            <a:ext cx="6500813" cy="1497013"/>
            <a:chOff x="840" y="3050"/>
            <a:chExt cx="4095" cy="943"/>
          </a:xfrm>
        </p:grpSpPr>
        <p:sp>
          <p:nvSpPr>
            <p:cNvPr id="7208" name="Rectangle 4"/>
            <p:cNvSpPr>
              <a:spLocks noChangeArrowheads="1"/>
            </p:cNvSpPr>
            <p:nvPr/>
          </p:nvSpPr>
          <p:spPr bwMode="auto">
            <a:xfrm>
              <a:off x="840" y="3050"/>
              <a:ext cx="81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  </a:t>
              </a:r>
              <a:r>
                <a:rPr lang="en-US" altLang="en-US" sz="2000" u="sng">
                  <a:solidFill>
                    <a:srgbClr val="009900"/>
                  </a:solidFill>
                  <a:latin typeface="Arial" charset="0"/>
                </a:rPr>
                <a:t>Polymers</a:t>
              </a:r>
              <a:endParaRPr lang="en-US" altLang="en-US" sz="2000" u="sng">
                <a:latin typeface="Arial" charset="0"/>
              </a:endParaRPr>
            </a:p>
          </p:txBody>
        </p:sp>
        <p:grpSp>
          <p:nvGrpSpPr>
            <p:cNvPr id="7209" name="Group 77"/>
            <p:cNvGrpSpPr>
              <a:grpSpLocks/>
            </p:cNvGrpSpPr>
            <p:nvPr/>
          </p:nvGrpSpPr>
          <p:grpSpPr bwMode="auto">
            <a:xfrm>
              <a:off x="1088" y="3252"/>
              <a:ext cx="1951" cy="192"/>
              <a:chOff x="1088" y="3108"/>
              <a:chExt cx="1951" cy="192"/>
            </a:xfrm>
          </p:grpSpPr>
          <p:sp>
            <p:nvSpPr>
              <p:cNvPr id="7220" name="Rectangle 5"/>
              <p:cNvSpPr>
                <a:spLocks noChangeArrowheads="1"/>
              </p:cNvSpPr>
              <p:nvPr/>
            </p:nvSpPr>
            <p:spPr bwMode="auto">
              <a:xfrm>
                <a:off x="1088" y="3108"/>
                <a:ext cx="101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Polypropylene</a:t>
                </a:r>
                <a:endParaRPr lang="en-US" altLang="en-US">
                  <a:latin typeface="Arial" charset="0"/>
                </a:endParaRPr>
              </a:p>
            </p:txBody>
          </p:sp>
          <p:sp>
            <p:nvSpPr>
              <p:cNvPr id="7221" name="Rectangle 10"/>
              <p:cNvSpPr>
                <a:spLocks noChangeArrowheads="1"/>
              </p:cNvSpPr>
              <p:nvPr/>
            </p:nvSpPr>
            <p:spPr bwMode="auto">
              <a:xfrm>
                <a:off x="2728" y="3108"/>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0.12</a:t>
                </a:r>
                <a:endParaRPr lang="en-US" altLang="en-US">
                  <a:latin typeface="Arial" charset="0"/>
                </a:endParaRPr>
              </a:p>
            </p:txBody>
          </p:sp>
        </p:grpSp>
        <p:grpSp>
          <p:nvGrpSpPr>
            <p:cNvPr id="7210" name="Group 78"/>
            <p:cNvGrpSpPr>
              <a:grpSpLocks/>
            </p:cNvGrpSpPr>
            <p:nvPr/>
          </p:nvGrpSpPr>
          <p:grpSpPr bwMode="auto">
            <a:xfrm>
              <a:off x="1088" y="3435"/>
              <a:ext cx="2361" cy="192"/>
              <a:chOff x="1088" y="3292"/>
              <a:chExt cx="2361" cy="192"/>
            </a:xfrm>
          </p:grpSpPr>
          <p:sp>
            <p:nvSpPr>
              <p:cNvPr id="7218" name="Rectangle 7"/>
              <p:cNvSpPr>
                <a:spLocks noChangeArrowheads="1"/>
              </p:cNvSpPr>
              <p:nvPr/>
            </p:nvSpPr>
            <p:spPr bwMode="auto">
              <a:xfrm>
                <a:off x="1088" y="3292"/>
                <a:ext cx="96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Polyethylene </a:t>
                </a:r>
                <a:endParaRPr lang="en-US" altLang="en-US">
                  <a:latin typeface="Arial" charset="0"/>
                </a:endParaRPr>
              </a:p>
            </p:txBody>
          </p:sp>
          <p:sp>
            <p:nvSpPr>
              <p:cNvPr id="7219" name="Rectangle 12"/>
              <p:cNvSpPr>
                <a:spLocks noChangeArrowheads="1"/>
              </p:cNvSpPr>
              <p:nvPr/>
            </p:nvSpPr>
            <p:spPr bwMode="auto">
              <a:xfrm>
                <a:off x="2728" y="3292"/>
                <a:ext cx="72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0.46-0.50 </a:t>
                </a:r>
                <a:endParaRPr lang="en-US" altLang="en-US">
                  <a:latin typeface="Arial" charset="0"/>
                </a:endParaRPr>
              </a:p>
            </p:txBody>
          </p:sp>
        </p:grpSp>
        <p:grpSp>
          <p:nvGrpSpPr>
            <p:cNvPr id="7211" name="Group 79"/>
            <p:cNvGrpSpPr>
              <a:grpSpLocks/>
            </p:cNvGrpSpPr>
            <p:nvPr/>
          </p:nvGrpSpPr>
          <p:grpSpPr bwMode="auto">
            <a:xfrm>
              <a:off x="1088" y="3618"/>
              <a:ext cx="1996" cy="192"/>
              <a:chOff x="1088" y="3476"/>
              <a:chExt cx="1996" cy="192"/>
            </a:xfrm>
          </p:grpSpPr>
          <p:sp>
            <p:nvSpPr>
              <p:cNvPr id="7216" name="Rectangle 8"/>
              <p:cNvSpPr>
                <a:spLocks noChangeArrowheads="1"/>
              </p:cNvSpPr>
              <p:nvPr/>
            </p:nvSpPr>
            <p:spPr bwMode="auto">
              <a:xfrm>
                <a:off x="1088" y="3476"/>
                <a:ext cx="8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Polystyrene </a:t>
                </a:r>
                <a:endParaRPr lang="en-US" altLang="en-US">
                  <a:latin typeface="Arial" charset="0"/>
                </a:endParaRPr>
              </a:p>
            </p:txBody>
          </p:sp>
          <p:sp>
            <p:nvSpPr>
              <p:cNvPr id="7217" name="Rectangle 13"/>
              <p:cNvSpPr>
                <a:spLocks noChangeArrowheads="1"/>
              </p:cNvSpPr>
              <p:nvPr/>
            </p:nvSpPr>
            <p:spPr bwMode="auto">
              <a:xfrm>
                <a:off x="2728" y="3476"/>
                <a:ext cx="35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0.13 </a:t>
                </a:r>
                <a:endParaRPr lang="en-US" altLang="en-US">
                  <a:latin typeface="Arial" charset="0"/>
                </a:endParaRPr>
              </a:p>
            </p:txBody>
          </p:sp>
        </p:grpSp>
        <p:grpSp>
          <p:nvGrpSpPr>
            <p:cNvPr id="7212" name="Group 80"/>
            <p:cNvGrpSpPr>
              <a:grpSpLocks/>
            </p:cNvGrpSpPr>
            <p:nvPr/>
          </p:nvGrpSpPr>
          <p:grpSpPr bwMode="auto">
            <a:xfrm>
              <a:off x="1088" y="3801"/>
              <a:ext cx="1951" cy="192"/>
              <a:chOff x="1088" y="3660"/>
              <a:chExt cx="1951" cy="192"/>
            </a:xfrm>
          </p:grpSpPr>
          <p:sp>
            <p:nvSpPr>
              <p:cNvPr id="7214" name="Rectangle 9"/>
              <p:cNvSpPr>
                <a:spLocks noChangeArrowheads="1"/>
              </p:cNvSpPr>
              <p:nvPr/>
            </p:nvSpPr>
            <p:spPr bwMode="auto">
              <a:xfrm>
                <a:off x="1088" y="3660"/>
                <a:ext cx="4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Teflon</a:t>
                </a:r>
                <a:endParaRPr lang="en-US" altLang="en-US">
                  <a:latin typeface="Arial" charset="0"/>
                </a:endParaRPr>
              </a:p>
            </p:txBody>
          </p:sp>
          <p:sp>
            <p:nvSpPr>
              <p:cNvPr id="7215" name="Rectangle 14"/>
              <p:cNvSpPr>
                <a:spLocks noChangeArrowheads="1"/>
              </p:cNvSpPr>
              <p:nvPr/>
            </p:nvSpPr>
            <p:spPr bwMode="auto">
              <a:xfrm>
                <a:off x="2728" y="3660"/>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0.25</a:t>
                </a:r>
                <a:endParaRPr lang="en-US" altLang="en-US">
                  <a:latin typeface="Arial" charset="0"/>
                </a:endParaRPr>
              </a:p>
            </p:txBody>
          </p:sp>
        </p:grpSp>
        <p:sp>
          <p:nvSpPr>
            <p:cNvPr id="7213" name="Rectangle 52"/>
            <p:cNvSpPr>
              <a:spLocks noChangeArrowheads="1"/>
            </p:cNvSpPr>
            <p:nvPr/>
          </p:nvSpPr>
          <p:spPr bwMode="auto">
            <a:xfrm>
              <a:off x="3562" y="3416"/>
              <a:ext cx="1373"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9900"/>
                  </a:solidFill>
                  <a:latin typeface="Arial" charset="0"/>
                </a:rPr>
                <a:t>vibration/rotation of chain molecules</a:t>
              </a:r>
              <a:endParaRPr lang="en-US" altLang="en-US">
                <a:latin typeface="Arial" charset="0"/>
              </a:endParaRPr>
            </a:p>
          </p:txBody>
        </p:sp>
      </p:grpSp>
      <p:grpSp>
        <p:nvGrpSpPr>
          <p:cNvPr id="9" name="Group 1090"/>
          <p:cNvGrpSpPr>
            <a:grpSpLocks/>
          </p:cNvGrpSpPr>
          <p:nvPr/>
        </p:nvGrpSpPr>
        <p:grpSpPr bwMode="auto">
          <a:xfrm>
            <a:off x="1333500" y="3287713"/>
            <a:ext cx="6227763" cy="1497012"/>
            <a:chOff x="840" y="2071"/>
            <a:chExt cx="3923" cy="943"/>
          </a:xfrm>
        </p:grpSpPr>
        <p:sp>
          <p:nvSpPr>
            <p:cNvPr id="7194" name="Rectangle 16"/>
            <p:cNvSpPr>
              <a:spLocks noChangeArrowheads="1"/>
            </p:cNvSpPr>
            <p:nvPr/>
          </p:nvSpPr>
          <p:spPr bwMode="auto">
            <a:xfrm>
              <a:off x="840" y="2071"/>
              <a:ext cx="82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  </a:t>
              </a:r>
              <a:r>
                <a:rPr lang="en-US" altLang="en-US" sz="2000" u="sng">
                  <a:solidFill>
                    <a:srgbClr val="0000DD"/>
                  </a:solidFill>
                  <a:latin typeface="Arial" charset="0"/>
                </a:rPr>
                <a:t>Ceramics</a:t>
              </a:r>
              <a:endParaRPr lang="en-US" altLang="en-US" sz="2000" u="sng">
                <a:latin typeface="Arial" charset="0"/>
              </a:endParaRPr>
            </a:p>
          </p:txBody>
        </p:sp>
        <p:grpSp>
          <p:nvGrpSpPr>
            <p:cNvPr id="7195" name="Group 73"/>
            <p:cNvGrpSpPr>
              <a:grpSpLocks/>
            </p:cNvGrpSpPr>
            <p:nvPr/>
          </p:nvGrpSpPr>
          <p:grpSpPr bwMode="auto">
            <a:xfrm>
              <a:off x="1088" y="2273"/>
              <a:ext cx="1738" cy="192"/>
              <a:chOff x="1088" y="2132"/>
              <a:chExt cx="1738" cy="192"/>
            </a:xfrm>
          </p:grpSpPr>
          <p:sp>
            <p:nvSpPr>
              <p:cNvPr id="7206" name="Rectangle 17"/>
              <p:cNvSpPr>
                <a:spLocks noChangeArrowheads="1"/>
              </p:cNvSpPr>
              <p:nvPr/>
            </p:nvSpPr>
            <p:spPr bwMode="auto">
              <a:xfrm>
                <a:off x="1088" y="2132"/>
                <a:ext cx="119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Magnesia (MgO)</a:t>
                </a:r>
                <a:endParaRPr lang="en-US" altLang="en-US">
                  <a:latin typeface="Arial" charset="0"/>
                </a:endParaRPr>
              </a:p>
            </p:txBody>
          </p:sp>
          <p:sp>
            <p:nvSpPr>
              <p:cNvPr id="7207" name="Rectangle 29"/>
              <p:cNvSpPr>
                <a:spLocks noChangeArrowheads="1"/>
              </p:cNvSpPr>
              <p:nvPr/>
            </p:nvSpPr>
            <p:spPr bwMode="auto">
              <a:xfrm>
                <a:off x="2648" y="2132"/>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38</a:t>
                </a:r>
                <a:endParaRPr lang="en-US" altLang="en-US">
                  <a:latin typeface="Arial" charset="0"/>
                </a:endParaRPr>
              </a:p>
            </p:txBody>
          </p:sp>
        </p:grpSp>
        <p:grpSp>
          <p:nvGrpSpPr>
            <p:cNvPr id="7196" name="Group 74"/>
            <p:cNvGrpSpPr>
              <a:grpSpLocks/>
            </p:cNvGrpSpPr>
            <p:nvPr/>
          </p:nvGrpSpPr>
          <p:grpSpPr bwMode="auto">
            <a:xfrm>
              <a:off x="1088" y="2456"/>
              <a:ext cx="1782" cy="192"/>
              <a:chOff x="1088" y="2312"/>
              <a:chExt cx="1782" cy="192"/>
            </a:xfrm>
          </p:grpSpPr>
          <p:sp>
            <p:nvSpPr>
              <p:cNvPr id="7204" name="Rectangle 20"/>
              <p:cNvSpPr>
                <a:spLocks noChangeArrowheads="1"/>
              </p:cNvSpPr>
              <p:nvPr/>
            </p:nvSpPr>
            <p:spPr bwMode="auto">
              <a:xfrm>
                <a:off x="1088" y="2312"/>
                <a:ext cx="11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Alumina (Al</a:t>
                </a:r>
                <a:r>
                  <a:rPr lang="en-US" altLang="en-US" sz="2000" baseline="-25000">
                    <a:solidFill>
                      <a:srgbClr val="0000DD"/>
                    </a:solidFill>
                    <a:latin typeface="Arial" charset="0"/>
                  </a:rPr>
                  <a:t>2</a:t>
                </a:r>
                <a:r>
                  <a:rPr lang="en-US" altLang="en-US" sz="2000">
                    <a:solidFill>
                      <a:srgbClr val="0000DD"/>
                    </a:solidFill>
                    <a:latin typeface="Arial" charset="0"/>
                  </a:rPr>
                  <a:t>O</a:t>
                </a:r>
                <a:r>
                  <a:rPr lang="en-US" altLang="en-US" sz="2000" baseline="-25000">
                    <a:solidFill>
                      <a:srgbClr val="0000DD"/>
                    </a:solidFill>
                    <a:latin typeface="Arial" charset="0"/>
                  </a:rPr>
                  <a:t>3</a:t>
                </a:r>
                <a:r>
                  <a:rPr lang="en-US" altLang="en-US" sz="2000">
                    <a:solidFill>
                      <a:srgbClr val="0000DD"/>
                    </a:solidFill>
                    <a:latin typeface="Arial" charset="0"/>
                  </a:rPr>
                  <a:t>)</a:t>
                </a:r>
                <a:endParaRPr lang="en-US" altLang="en-US">
                  <a:latin typeface="Arial" charset="0"/>
                </a:endParaRPr>
              </a:p>
            </p:txBody>
          </p:sp>
          <p:sp>
            <p:nvSpPr>
              <p:cNvPr id="7205" name="Rectangle 31"/>
              <p:cNvSpPr>
                <a:spLocks noChangeArrowheads="1"/>
              </p:cNvSpPr>
              <p:nvPr/>
            </p:nvSpPr>
            <p:spPr bwMode="auto">
              <a:xfrm>
                <a:off x="2648" y="2312"/>
                <a:ext cx="2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39 </a:t>
                </a:r>
                <a:endParaRPr lang="en-US" altLang="en-US">
                  <a:latin typeface="Arial" charset="0"/>
                </a:endParaRPr>
              </a:p>
            </p:txBody>
          </p:sp>
        </p:grpSp>
        <p:grpSp>
          <p:nvGrpSpPr>
            <p:cNvPr id="7197" name="Group 75"/>
            <p:cNvGrpSpPr>
              <a:grpSpLocks/>
            </p:cNvGrpSpPr>
            <p:nvPr/>
          </p:nvGrpSpPr>
          <p:grpSpPr bwMode="auto">
            <a:xfrm>
              <a:off x="1088" y="2639"/>
              <a:ext cx="1907" cy="192"/>
              <a:chOff x="1088" y="2524"/>
              <a:chExt cx="1907" cy="192"/>
            </a:xfrm>
          </p:grpSpPr>
          <p:sp>
            <p:nvSpPr>
              <p:cNvPr id="7202" name="Rectangle 25"/>
              <p:cNvSpPr>
                <a:spLocks noChangeArrowheads="1"/>
              </p:cNvSpPr>
              <p:nvPr/>
            </p:nvSpPr>
            <p:spPr bwMode="auto">
              <a:xfrm>
                <a:off x="1088" y="2524"/>
                <a:ext cx="118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Soda-lime glass </a:t>
                </a:r>
                <a:endParaRPr lang="en-US" altLang="en-US">
                  <a:latin typeface="Arial" charset="0"/>
                </a:endParaRPr>
              </a:p>
            </p:txBody>
          </p:sp>
          <p:sp>
            <p:nvSpPr>
              <p:cNvPr id="7203" name="Rectangle 33"/>
              <p:cNvSpPr>
                <a:spLocks noChangeArrowheads="1"/>
              </p:cNvSpPr>
              <p:nvPr/>
            </p:nvSpPr>
            <p:spPr bwMode="auto">
              <a:xfrm>
                <a:off x="2728" y="2524"/>
                <a:ext cx="2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1.7 </a:t>
                </a:r>
                <a:endParaRPr lang="en-US" altLang="en-US">
                  <a:latin typeface="Arial" charset="0"/>
                </a:endParaRPr>
              </a:p>
            </p:txBody>
          </p:sp>
        </p:grpSp>
        <p:grpSp>
          <p:nvGrpSpPr>
            <p:cNvPr id="7198" name="Group 76"/>
            <p:cNvGrpSpPr>
              <a:grpSpLocks/>
            </p:cNvGrpSpPr>
            <p:nvPr/>
          </p:nvGrpSpPr>
          <p:grpSpPr bwMode="auto">
            <a:xfrm>
              <a:off x="1088" y="2822"/>
              <a:ext cx="1862" cy="192"/>
              <a:chOff x="1088" y="2708"/>
              <a:chExt cx="1862" cy="192"/>
            </a:xfrm>
          </p:grpSpPr>
          <p:sp>
            <p:nvSpPr>
              <p:cNvPr id="7200" name="Rectangle 26"/>
              <p:cNvSpPr>
                <a:spLocks noChangeArrowheads="1"/>
              </p:cNvSpPr>
              <p:nvPr/>
            </p:nvSpPr>
            <p:spPr bwMode="auto">
              <a:xfrm>
                <a:off x="1088" y="2708"/>
                <a:ext cx="128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Silica (cryst. SiO</a:t>
                </a:r>
                <a:r>
                  <a:rPr lang="en-US" altLang="en-US" sz="2000" baseline="-25000">
                    <a:solidFill>
                      <a:srgbClr val="0000DD"/>
                    </a:solidFill>
                    <a:latin typeface="Arial" charset="0"/>
                  </a:rPr>
                  <a:t>2</a:t>
                </a:r>
                <a:r>
                  <a:rPr lang="en-US" altLang="en-US" sz="2000">
                    <a:solidFill>
                      <a:srgbClr val="0000DD"/>
                    </a:solidFill>
                    <a:latin typeface="Arial" charset="0"/>
                  </a:rPr>
                  <a:t>)</a:t>
                </a:r>
                <a:endParaRPr lang="en-US" altLang="en-US">
                  <a:latin typeface="Arial" charset="0"/>
                </a:endParaRPr>
              </a:p>
            </p:txBody>
          </p:sp>
          <p:sp>
            <p:nvSpPr>
              <p:cNvPr id="7201" name="Rectangle 35"/>
              <p:cNvSpPr>
                <a:spLocks noChangeArrowheads="1"/>
              </p:cNvSpPr>
              <p:nvPr/>
            </p:nvSpPr>
            <p:spPr bwMode="auto">
              <a:xfrm>
                <a:off x="2728" y="2708"/>
                <a:ext cx="2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1.4</a:t>
                </a:r>
                <a:endParaRPr lang="en-US" altLang="en-US">
                  <a:latin typeface="Arial" charset="0"/>
                </a:endParaRPr>
              </a:p>
            </p:txBody>
          </p:sp>
        </p:grpSp>
        <p:sp>
          <p:nvSpPr>
            <p:cNvPr id="7199" name="Rectangle 57"/>
            <p:cNvSpPr>
              <a:spLocks noChangeArrowheads="1"/>
            </p:cNvSpPr>
            <p:nvPr/>
          </p:nvSpPr>
          <p:spPr bwMode="auto">
            <a:xfrm>
              <a:off x="3563" y="2490"/>
              <a:ext cx="120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DD"/>
                  </a:solidFill>
                  <a:latin typeface="Arial" charset="0"/>
                </a:rPr>
                <a:t>atomic vibrations</a:t>
              </a:r>
              <a:endParaRPr lang="en-US" altLang="en-US">
                <a:latin typeface="Arial" charset="0"/>
              </a:endParaRPr>
            </a:p>
          </p:txBody>
        </p:sp>
      </p:grpSp>
      <p:sp>
        <p:nvSpPr>
          <p:cNvPr id="7175" name="Rectangle 36"/>
          <p:cNvSpPr>
            <a:spLocks noChangeArrowheads="1"/>
          </p:cNvSpPr>
          <p:nvPr/>
        </p:nvSpPr>
        <p:spPr bwMode="auto">
          <a:xfrm>
            <a:off x="1333500" y="1731963"/>
            <a:ext cx="977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  </a:t>
            </a:r>
            <a:r>
              <a:rPr lang="en-US" altLang="en-US" sz="2000" u="sng">
                <a:solidFill>
                  <a:srgbClr val="DD0000"/>
                </a:solidFill>
                <a:latin typeface="Arial" charset="0"/>
              </a:rPr>
              <a:t>Metals</a:t>
            </a:r>
            <a:endParaRPr lang="en-US" altLang="en-US" sz="2000" u="sng">
              <a:latin typeface="Arial" charset="0"/>
            </a:endParaRPr>
          </a:p>
        </p:txBody>
      </p:sp>
      <p:grpSp>
        <p:nvGrpSpPr>
          <p:cNvPr id="7176" name="Group 69"/>
          <p:cNvGrpSpPr>
            <a:grpSpLocks/>
          </p:cNvGrpSpPr>
          <p:nvPr/>
        </p:nvGrpSpPr>
        <p:grpSpPr bwMode="auto">
          <a:xfrm>
            <a:off x="1727200" y="2054225"/>
            <a:ext cx="2900363" cy="304800"/>
            <a:chOff x="1088" y="1200"/>
            <a:chExt cx="1827" cy="192"/>
          </a:xfrm>
        </p:grpSpPr>
        <p:sp>
          <p:nvSpPr>
            <p:cNvPr id="7192" name="Rectangle 37"/>
            <p:cNvSpPr>
              <a:spLocks noChangeArrowheads="1"/>
            </p:cNvSpPr>
            <p:nvPr/>
          </p:nvSpPr>
          <p:spPr bwMode="auto">
            <a:xfrm>
              <a:off x="1088" y="1200"/>
              <a:ext cx="75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Aluminum </a:t>
              </a:r>
              <a:endParaRPr lang="en-US" altLang="en-US">
                <a:latin typeface="Arial" charset="0"/>
              </a:endParaRPr>
            </a:p>
          </p:txBody>
        </p:sp>
        <p:sp>
          <p:nvSpPr>
            <p:cNvPr id="7193" name="Rectangle 41"/>
            <p:cNvSpPr>
              <a:spLocks noChangeArrowheads="1"/>
            </p:cNvSpPr>
            <p:nvPr/>
          </p:nvSpPr>
          <p:spPr bwMode="auto">
            <a:xfrm>
              <a:off x="2648" y="1200"/>
              <a:ext cx="2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247</a:t>
              </a:r>
              <a:endParaRPr lang="en-US" altLang="en-US">
                <a:latin typeface="Arial" charset="0"/>
              </a:endParaRPr>
            </a:p>
          </p:txBody>
        </p:sp>
      </p:grpSp>
      <p:grpSp>
        <p:nvGrpSpPr>
          <p:cNvPr id="7177" name="Group 70"/>
          <p:cNvGrpSpPr>
            <a:grpSpLocks/>
          </p:cNvGrpSpPr>
          <p:nvPr/>
        </p:nvGrpSpPr>
        <p:grpSpPr bwMode="auto">
          <a:xfrm>
            <a:off x="1727200" y="2344738"/>
            <a:ext cx="2955925" cy="304800"/>
            <a:chOff x="1088" y="1384"/>
            <a:chExt cx="1862" cy="192"/>
          </a:xfrm>
        </p:grpSpPr>
        <p:sp>
          <p:nvSpPr>
            <p:cNvPr id="7190" name="Rectangle 38"/>
            <p:cNvSpPr>
              <a:spLocks noChangeArrowheads="1"/>
            </p:cNvSpPr>
            <p:nvPr/>
          </p:nvSpPr>
          <p:spPr bwMode="auto">
            <a:xfrm>
              <a:off x="1088" y="1384"/>
              <a:ext cx="40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Steel </a:t>
              </a:r>
              <a:endParaRPr lang="en-US" altLang="en-US">
                <a:latin typeface="Arial" charset="0"/>
              </a:endParaRPr>
            </a:p>
          </p:txBody>
        </p:sp>
        <p:sp>
          <p:nvSpPr>
            <p:cNvPr id="7191" name="Rectangle 44"/>
            <p:cNvSpPr>
              <a:spLocks noChangeArrowheads="1"/>
            </p:cNvSpPr>
            <p:nvPr/>
          </p:nvSpPr>
          <p:spPr bwMode="auto">
            <a:xfrm>
              <a:off x="2728" y="1384"/>
              <a:ext cx="2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52 </a:t>
              </a:r>
              <a:endParaRPr lang="en-US" altLang="en-US">
                <a:latin typeface="Arial" charset="0"/>
              </a:endParaRPr>
            </a:p>
          </p:txBody>
        </p:sp>
      </p:grpSp>
      <p:grpSp>
        <p:nvGrpSpPr>
          <p:cNvPr id="7178" name="Group 71"/>
          <p:cNvGrpSpPr>
            <a:grpSpLocks/>
          </p:cNvGrpSpPr>
          <p:nvPr/>
        </p:nvGrpSpPr>
        <p:grpSpPr bwMode="auto">
          <a:xfrm>
            <a:off x="1727200" y="2635250"/>
            <a:ext cx="2970213" cy="304800"/>
            <a:chOff x="1088" y="1568"/>
            <a:chExt cx="1871" cy="192"/>
          </a:xfrm>
        </p:grpSpPr>
        <p:sp>
          <p:nvSpPr>
            <p:cNvPr id="7188" name="Rectangle 39"/>
            <p:cNvSpPr>
              <a:spLocks noChangeArrowheads="1"/>
            </p:cNvSpPr>
            <p:nvPr/>
          </p:nvSpPr>
          <p:spPr bwMode="auto">
            <a:xfrm>
              <a:off x="1088" y="1568"/>
              <a:ext cx="71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Tungsten </a:t>
              </a:r>
              <a:endParaRPr lang="en-US" altLang="en-US">
                <a:latin typeface="Arial" charset="0"/>
              </a:endParaRPr>
            </a:p>
          </p:txBody>
        </p:sp>
        <p:sp>
          <p:nvSpPr>
            <p:cNvPr id="7189" name="Rectangle 45"/>
            <p:cNvSpPr>
              <a:spLocks noChangeArrowheads="1"/>
            </p:cNvSpPr>
            <p:nvPr/>
          </p:nvSpPr>
          <p:spPr bwMode="auto">
            <a:xfrm>
              <a:off x="2648" y="1568"/>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178 </a:t>
              </a:r>
              <a:endParaRPr lang="en-US" altLang="en-US">
                <a:latin typeface="Arial" charset="0"/>
              </a:endParaRPr>
            </a:p>
          </p:txBody>
        </p:sp>
      </p:grpSp>
      <p:grpSp>
        <p:nvGrpSpPr>
          <p:cNvPr id="7179" name="Group 72"/>
          <p:cNvGrpSpPr>
            <a:grpSpLocks/>
          </p:cNvGrpSpPr>
          <p:nvPr/>
        </p:nvGrpSpPr>
        <p:grpSpPr bwMode="auto">
          <a:xfrm>
            <a:off x="1727200" y="2925763"/>
            <a:ext cx="2900363" cy="304800"/>
            <a:chOff x="1088" y="1752"/>
            <a:chExt cx="1827" cy="192"/>
          </a:xfrm>
        </p:grpSpPr>
        <p:sp>
          <p:nvSpPr>
            <p:cNvPr id="7186" name="Rectangle 40"/>
            <p:cNvSpPr>
              <a:spLocks noChangeArrowheads="1"/>
            </p:cNvSpPr>
            <p:nvPr/>
          </p:nvSpPr>
          <p:spPr bwMode="auto">
            <a:xfrm>
              <a:off x="1088" y="1752"/>
              <a:ext cx="33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Gold</a:t>
              </a:r>
              <a:endParaRPr lang="en-US" altLang="en-US">
                <a:latin typeface="Arial" charset="0"/>
              </a:endParaRPr>
            </a:p>
          </p:txBody>
        </p:sp>
        <p:sp>
          <p:nvSpPr>
            <p:cNvPr id="7187" name="Rectangle 46"/>
            <p:cNvSpPr>
              <a:spLocks noChangeArrowheads="1"/>
            </p:cNvSpPr>
            <p:nvPr/>
          </p:nvSpPr>
          <p:spPr bwMode="auto">
            <a:xfrm>
              <a:off x="2648" y="1752"/>
              <a:ext cx="2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315</a:t>
              </a:r>
              <a:endParaRPr lang="en-US" altLang="en-US">
                <a:latin typeface="Arial" charset="0"/>
              </a:endParaRPr>
            </a:p>
          </p:txBody>
        </p:sp>
      </p:grpSp>
      <p:sp>
        <p:nvSpPr>
          <p:cNvPr id="7180" name="Rectangle 60"/>
          <p:cNvSpPr>
            <a:spLocks noChangeArrowheads="1"/>
          </p:cNvSpPr>
          <p:nvPr/>
        </p:nvSpPr>
        <p:spPr bwMode="auto">
          <a:xfrm>
            <a:off x="5626100" y="2163763"/>
            <a:ext cx="2235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DD0000"/>
                </a:solidFill>
                <a:latin typeface="Arial" charset="0"/>
              </a:rPr>
              <a:t>atomic vibrations and motion of free electrons</a:t>
            </a:r>
            <a:endParaRPr lang="en-US" altLang="en-US">
              <a:latin typeface="Arial" charset="0"/>
            </a:endParaRPr>
          </a:p>
        </p:txBody>
      </p:sp>
      <p:sp>
        <p:nvSpPr>
          <p:cNvPr id="7181" name="Rectangle 15"/>
          <p:cNvSpPr>
            <a:spLocks noChangeArrowheads="1"/>
          </p:cNvSpPr>
          <p:nvPr/>
        </p:nvSpPr>
        <p:spPr bwMode="auto">
          <a:xfrm>
            <a:off x="3759200" y="1430338"/>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i="1">
                <a:solidFill>
                  <a:srgbClr val="000000"/>
                </a:solidFill>
                <a:latin typeface="Arial" charset="0"/>
              </a:rPr>
              <a:t>k</a:t>
            </a:r>
            <a:r>
              <a:rPr lang="en-US" altLang="en-US" sz="2000">
                <a:solidFill>
                  <a:srgbClr val="000000"/>
                </a:solidFill>
                <a:latin typeface="Arial" charset="0"/>
              </a:rPr>
              <a:t> (W/m-K)</a:t>
            </a:r>
            <a:endParaRPr lang="en-US" altLang="en-US">
              <a:latin typeface="Arial" charset="0"/>
            </a:endParaRPr>
          </a:p>
        </p:txBody>
      </p:sp>
      <p:sp>
        <p:nvSpPr>
          <p:cNvPr id="7182" name="Rectangle 55"/>
          <p:cNvSpPr>
            <a:spLocks noChangeArrowheads="1"/>
          </p:cNvSpPr>
          <p:nvPr/>
        </p:nvSpPr>
        <p:spPr bwMode="auto">
          <a:xfrm>
            <a:off x="5537200" y="1173163"/>
            <a:ext cx="18208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lgn="ctr"/>
            <a:r>
              <a:rPr lang="en-US" altLang="en-US" sz="2000">
                <a:solidFill>
                  <a:srgbClr val="000000"/>
                </a:solidFill>
                <a:latin typeface="Arial" charset="0"/>
              </a:rPr>
              <a:t>Energy Transfer</a:t>
            </a:r>
            <a:br>
              <a:rPr lang="en-US" altLang="en-US" sz="2000">
                <a:solidFill>
                  <a:srgbClr val="000000"/>
                </a:solidFill>
                <a:latin typeface="Arial" charset="0"/>
              </a:rPr>
            </a:br>
            <a:r>
              <a:rPr lang="en-US" altLang="en-US" sz="2000">
                <a:solidFill>
                  <a:srgbClr val="000000"/>
                </a:solidFill>
                <a:latin typeface="Arial" charset="0"/>
              </a:rPr>
              <a:t>Mechanism</a:t>
            </a:r>
            <a:endParaRPr lang="en-US" altLang="en-US">
              <a:latin typeface="Arial" charset="0"/>
            </a:endParaRPr>
          </a:p>
        </p:txBody>
      </p:sp>
      <p:sp>
        <p:nvSpPr>
          <p:cNvPr id="7183" name="Rectangle 64"/>
          <p:cNvSpPr>
            <a:spLocks noChangeArrowheads="1"/>
          </p:cNvSpPr>
          <p:nvPr/>
        </p:nvSpPr>
        <p:spPr bwMode="auto">
          <a:xfrm>
            <a:off x="1470025" y="1430338"/>
            <a:ext cx="903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solidFill>
                  <a:srgbClr val="000000"/>
                </a:solidFill>
                <a:latin typeface="Arial" charset="0"/>
              </a:rPr>
              <a:t>Material</a:t>
            </a:r>
            <a:endParaRPr lang="en-US" altLang="en-US" sz="2000">
              <a:latin typeface="Arial" charset="0"/>
            </a:endParaRPr>
          </a:p>
        </p:txBody>
      </p:sp>
      <p:sp>
        <p:nvSpPr>
          <p:cNvPr id="7184" name="Rectangle 65"/>
          <p:cNvSpPr>
            <a:spLocks noChangeArrowheads="1"/>
          </p:cNvSpPr>
          <p:nvPr/>
        </p:nvSpPr>
        <p:spPr bwMode="auto">
          <a:xfrm>
            <a:off x="1752600" y="6378575"/>
            <a:ext cx="42275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000000"/>
                </a:solidFill>
                <a:latin typeface="Arial" charset="0"/>
              </a:rPr>
              <a:t>Selected values from Table 19.1, </a:t>
            </a:r>
            <a:r>
              <a:rPr lang="en-US" altLang="en-US" sz="1200" i="1">
                <a:solidFill>
                  <a:srgbClr val="000000"/>
                </a:solidFill>
                <a:latin typeface="Arial" charset="0"/>
              </a:rPr>
              <a:t>Callister &amp; Rethwisch 8e</a:t>
            </a:r>
            <a:r>
              <a:rPr lang="en-US" altLang="en-US" sz="1200">
                <a:solidFill>
                  <a:srgbClr val="000000"/>
                </a:solidFill>
                <a:latin typeface="Arial" charset="0"/>
              </a:rPr>
              <a:t>.</a:t>
            </a:r>
          </a:p>
        </p:txBody>
      </p:sp>
      <p:sp>
        <p:nvSpPr>
          <p:cNvPr id="7185" name="Rectangle 66"/>
          <p:cNvSpPr>
            <a:spLocks noChangeArrowheads="1"/>
          </p:cNvSpPr>
          <p:nvPr/>
        </p:nvSpPr>
        <p:spPr bwMode="auto">
          <a:xfrm>
            <a:off x="304800" y="381000"/>
            <a:ext cx="8610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lgn="ctr"/>
            <a:endParaRPr lang="en-US" altLang="en-US" sz="3200" b="1">
              <a:solidFill>
                <a:schemeClr val="tx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2BA13F4-943D-4DC0-82C3-408707729866}" type="slidenum">
              <a:rPr lang="en-US" smtClean="0"/>
              <a:pPr>
                <a:defRPr/>
              </a:pPr>
              <a:t>4</a:t>
            </a:fld>
            <a:endParaRPr lang="en-US"/>
          </a:p>
        </p:txBody>
      </p:sp>
      <p:sp>
        <p:nvSpPr>
          <p:cNvPr id="3" name="Rectangle 2"/>
          <p:cNvSpPr>
            <a:spLocks noChangeArrowheads="1"/>
          </p:cNvSpPr>
          <p:nvPr/>
        </p:nvSpPr>
        <p:spPr bwMode="auto">
          <a:xfrm>
            <a:off x="283221" y="549331"/>
            <a:ext cx="83200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600" dirty="0"/>
              <a:t>19.14  </a:t>
            </a:r>
            <a:r>
              <a:rPr lang="en-US" altLang="en-US" sz="1600" i="1" dirty="0"/>
              <a:t>(a) Calculate the heat flux through a sheet of steel 10 mm (0.39 in.) thick if the temperatures at the two faces are 300 and 100°C (572 and 212°F); assume steady-state heat flow. (b) What is the heat loss per hour if the area of the sheet is 0.25 m</a:t>
            </a:r>
            <a:r>
              <a:rPr lang="en-US" altLang="en-US" sz="1600" i="1" baseline="30000" dirty="0"/>
              <a:t>2</a:t>
            </a:r>
            <a:r>
              <a:rPr lang="en-US" altLang="en-US" sz="1600" i="1" dirty="0"/>
              <a:t> (2.7 ft</a:t>
            </a:r>
            <a:r>
              <a:rPr lang="en-US" altLang="en-US" sz="1600" i="1" baseline="30000" dirty="0"/>
              <a:t>2</a:t>
            </a:r>
            <a:r>
              <a:rPr lang="en-US" altLang="en-US" sz="1600" i="1" dirty="0"/>
              <a:t>)? (c) What will be the heat loss per hour if soda–lime glass instead of steel is used? (d) Calculate the heat loss per hour if steel is used and the thickness is increased to 20 mm (0.79 in.).</a:t>
            </a:r>
            <a:endParaRPr lang="en-US" altLang="en-US" sz="1600" dirty="0"/>
          </a:p>
        </p:txBody>
      </p:sp>
    </p:spTree>
    <p:extLst>
      <p:ext uri="{BB962C8B-B14F-4D97-AF65-F5344CB8AC3E}">
        <p14:creationId xmlns:p14="http://schemas.microsoft.com/office/powerpoint/2010/main" val="393208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BA2B96BB-161D-4626-9634-CC82EA461191}" type="slidenum">
              <a:rPr lang="en-US" altLang="en-US" sz="1200" smtClean="0">
                <a:latin typeface="Arial" charset="0"/>
              </a:rPr>
              <a:pPr/>
              <a:t>5</a:t>
            </a:fld>
            <a:endParaRPr lang="en-US" altLang="en-US" sz="1200" smtClean="0">
              <a:latin typeface="Arial" charset="0"/>
            </a:endParaRPr>
          </a:p>
        </p:txBody>
      </p:sp>
      <p:sp>
        <p:nvSpPr>
          <p:cNvPr id="2052" name="Rectangle 8"/>
          <p:cNvSpPr>
            <a:spLocks noChangeArrowheads="1"/>
          </p:cNvSpPr>
          <p:nvPr/>
        </p:nvSpPr>
        <p:spPr bwMode="auto">
          <a:xfrm>
            <a:off x="619125" y="822902"/>
            <a:ext cx="6713538" cy="152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800" dirty="0">
                <a:latin typeface="Arial" charset="0"/>
              </a:rPr>
              <a:t>•  Occur due to:</a:t>
            </a:r>
            <a:endParaRPr lang="en-US" altLang="en-US" b="1" dirty="0">
              <a:latin typeface="Arial" charset="0"/>
            </a:endParaRPr>
          </a:p>
          <a:p>
            <a:r>
              <a:rPr lang="en-US" altLang="en-US" dirty="0">
                <a:latin typeface="Arial" charset="0"/>
              </a:rPr>
              <a:t>    -- restrained thermal expansion/contraction</a:t>
            </a:r>
          </a:p>
          <a:p>
            <a:r>
              <a:rPr lang="en-US" altLang="en-US" dirty="0">
                <a:latin typeface="Arial" charset="0"/>
              </a:rPr>
              <a:t>    -- temperature gradients that lead to differential </a:t>
            </a:r>
            <a:br>
              <a:rPr lang="en-US" altLang="en-US" dirty="0">
                <a:latin typeface="Arial" charset="0"/>
              </a:rPr>
            </a:br>
            <a:r>
              <a:rPr lang="en-US" altLang="en-US" dirty="0">
                <a:latin typeface="Arial" charset="0"/>
              </a:rPr>
              <a:t>       dimensional changes</a:t>
            </a:r>
          </a:p>
        </p:txBody>
      </p:sp>
      <p:sp>
        <p:nvSpPr>
          <p:cNvPr id="2053" name="Rectangle 25"/>
          <p:cNvSpPr>
            <a:spLocks noGrp="1" noChangeArrowheads="1"/>
          </p:cNvSpPr>
          <p:nvPr>
            <p:ph type="title" idx="4294967295"/>
          </p:nvPr>
        </p:nvSpPr>
        <p:spPr>
          <a:xfrm>
            <a:off x="692150" y="323681"/>
            <a:ext cx="7772400" cy="533400"/>
          </a:xfrm>
        </p:spPr>
        <p:txBody>
          <a:bodyPr/>
          <a:lstStyle/>
          <a:p>
            <a:r>
              <a:rPr lang="en-US" altLang="en-US" dirty="0" smtClean="0"/>
              <a:t>Thermal Stresses</a:t>
            </a:r>
          </a:p>
        </p:txBody>
      </p:sp>
      <p:sp>
        <p:nvSpPr>
          <p:cNvPr id="2054" name="AutoShape 65"/>
          <p:cNvSpPr>
            <a:spLocks noChangeAspect="1" noChangeArrowheads="1" noTextEdit="1"/>
          </p:cNvSpPr>
          <p:nvPr/>
        </p:nvSpPr>
        <p:spPr bwMode="auto">
          <a:xfrm>
            <a:off x="4149725" y="5062538"/>
            <a:ext cx="3886200"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aphicFrame>
        <p:nvGraphicFramePr>
          <p:cNvPr id="2050" name="Object 104"/>
          <p:cNvGraphicFramePr>
            <a:graphicFrameLocks noChangeAspect="1"/>
          </p:cNvGraphicFramePr>
          <p:nvPr/>
        </p:nvGraphicFramePr>
        <p:xfrm>
          <a:off x="4311650" y="2587625"/>
          <a:ext cx="3829050" cy="511175"/>
        </p:xfrm>
        <a:graphic>
          <a:graphicData uri="http://schemas.openxmlformats.org/presentationml/2006/ole">
            <mc:AlternateContent xmlns:mc="http://schemas.openxmlformats.org/markup-compatibility/2006">
              <mc:Choice xmlns:v="urn:schemas-microsoft-com:vml" Requires="v">
                <p:oleObj spid="_x0000_s2061" name="Equation" r:id="rId4" imgW="1524000" imgH="203200" progId="Equation.3">
                  <p:embed/>
                </p:oleObj>
              </mc:Choice>
              <mc:Fallback>
                <p:oleObj name="Equation" r:id="rId4" imgW="1524000" imgH="203200" progId="Equation.3">
                  <p:embed/>
                  <p:pic>
                    <p:nvPicPr>
                      <p:cNvPr id="0" name="Object 1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1650" y="2587625"/>
                        <a:ext cx="3829050"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5" name="Text Box 57"/>
          <p:cNvSpPr txBox="1">
            <a:spLocks noChangeArrowheads="1"/>
          </p:cNvSpPr>
          <p:nvPr/>
        </p:nvSpPr>
        <p:spPr bwMode="auto">
          <a:xfrm>
            <a:off x="1081088" y="2586038"/>
            <a:ext cx="25352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800">
                <a:latin typeface="Arial" charset="0"/>
              </a:rPr>
              <a:t>Thermal stress</a:t>
            </a:r>
          </a:p>
        </p:txBody>
      </p:sp>
      <p:sp>
        <p:nvSpPr>
          <p:cNvPr id="2056" name="Rectangle 58"/>
          <p:cNvSpPr>
            <a:spLocks noChangeArrowheads="1"/>
          </p:cNvSpPr>
          <p:nvPr/>
        </p:nvSpPr>
        <p:spPr bwMode="auto">
          <a:xfrm>
            <a:off x="3575050" y="2598738"/>
            <a:ext cx="6826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800">
                <a:latin typeface="Symbol" pitchFamily="18" charset="2"/>
                <a:sym typeface="Symbol" pitchFamily="18" charset="2"/>
              </a:rPr>
              <a:t></a:t>
            </a:r>
          </a:p>
        </p:txBody>
      </p:sp>
      <p:sp>
        <p:nvSpPr>
          <p:cNvPr id="2057" name="TextBox 8"/>
          <p:cNvSpPr txBox="1">
            <a:spLocks noChangeArrowheads="1"/>
          </p:cNvSpPr>
          <p:nvPr/>
        </p:nvSpPr>
        <p:spPr bwMode="auto">
          <a:xfrm>
            <a:off x="1112838" y="3370263"/>
            <a:ext cx="7302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t>Upon heating, the stress is compressive (</a:t>
            </a:r>
            <a:r>
              <a:rPr lang="el-GR" altLang="en-US"/>
              <a:t>σ</a:t>
            </a:r>
            <a:r>
              <a:rPr lang="en-US" altLang="en-US"/>
              <a:t> &lt; 0), because rod expansion has been constrained.</a:t>
            </a:r>
          </a:p>
          <a:p>
            <a:r>
              <a:rPr lang="en-US" altLang="en-US"/>
              <a:t>Upon cooling, the stress is tensile (</a:t>
            </a:r>
            <a:r>
              <a:rPr lang="el-GR" altLang="en-US"/>
              <a:t>σ</a:t>
            </a:r>
            <a:r>
              <a:rPr lang="en-US" altLang="en-US"/>
              <a:t> &gt; 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2BA13F4-943D-4DC0-82C3-408707729866}" type="slidenum">
              <a:rPr lang="en-US" smtClean="0"/>
              <a:pPr>
                <a:defRPr/>
              </a:pPr>
              <a:t>6</a:t>
            </a:fld>
            <a:endParaRPr lang="en-US"/>
          </a:p>
        </p:txBody>
      </p:sp>
      <p:sp>
        <p:nvSpPr>
          <p:cNvPr id="3" name="Rectangle 9"/>
          <p:cNvSpPr>
            <a:spLocks noChangeArrowheads="1"/>
          </p:cNvSpPr>
          <p:nvPr/>
        </p:nvSpPr>
        <p:spPr bwMode="auto">
          <a:xfrm>
            <a:off x="280567" y="303760"/>
            <a:ext cx="83851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dirty="0">
                <a:latin typeface="Arial" charset="0"/>
              </a:rPr>
              <a:t>Ex-</a:t>
            </a:r>
            <a:r>
              <a:rPr lang="en-US" altLang="en-US" sz="2000" dirty="0" err="1">
                <a:latin typeface="Arial" charset="0"/>
              </a:rPr>
              <a:t>Prob</a:t>
            </a:r>
            <a:r>
              <a:rPr lang="en-US" altLang="en-US" sz="2000" dirty="0">
                <a:latin typeface="Arial" charset="0"/>
              </a:rPr>
              <a:t> 19.1: A brass rod is stress-free at room temperature (20</a:t>
            </a:r>
            <a:r>
              <a:rPr lang="en-US" altLang="en-US" sz="2000" dirty="0">
                <a:latin typeface="Arial" charset="0"/>
                <a:cs typeface="Arial" charset="0"/>
              </a:rPr>
              <a:t>ºC). It is heated up, but prevented from lengthening. At what temperature does the stress reach -172 MPa? (For brass, assume a modulus of elasticity of 100 </a:t>
            </a:r>
            <a:r>
              <a:rPr lang="en-US" altLang="en-US" sz="2000" dirty="0" err="1">
                <a:latin typeface="Arial" charset="0"/>
                <a:cs typeface="Arial" charset="0"/>
              </a:rPr>
              <a:t>GPa</a:t>
            </a:r>
            <a:r>
              <a:rPr lang="en-US" altLang="en-US" sz="2000" dirty="0">
                <a:latin typeface="Arial" charset="0"/>
                <a:cs typeface="Arial" charset="0"/>
              </a:rPr>
              <a:t> and the </a:t>
            </a:r>
            <a:r>
              <a:rPr lang="en-US" altLang="en-US" sz="2000" dirty="0" err="1">
                <a:latin typeface="Arial" charset="0"/>
                <a:cs typeface="Arial" charset="0"/>
              </a:rPr>
              <a:t>coef</a:t>
            </a:r>
            <a:r>
              <a:rPr lang="en-US" altLang="en-US" sz="2000" dirty="0">
                <a:latin typeface="Arial" charset="0"/>
                <a:cs typeface="Arial" charset="0"/>
              </a:rPr>
              <a:t>. Linear thermal exp. = 20x10</a:t>
            </a:r>
            <a:r>
              <a:rPr lang="en-US" altLang="en-US" sz="2000" baseline="30000" dirty="0">
                <a:latin typeface="Arial" charset="0"/>
                <a:cs typeface="Arial" charset="0"/>
              </a:rPr>
              <a:t>-6</a:t>
            </a:r>
            <a:r>
              <a:rPr lang="en-US" altLang="en-US" sz="2000" dirty="0">
                <a:latin typeface="Arial" charset="0"/>
                <a:cs typeface="Arial" charset="0"/>
              </a:rPr>
              <a:t> (C</a:t>
            </a:r>
            <a:r>
              <a:rPr lang="en-US" altLang="en-US" sz="2000" baseline="30000" dirty="0">
                <a:latin typeface="Arial" charset="0"/>
                <a:cs typeface="Arial" charset="0"/>
              </a:rPr>
              <a:t>0</a:t>
            </a:r>
            <a:r>
              <a:rPr lang="en-US" altLang="en-US" sz="2000" dirty="0">
                <a:latin typeface="Arial" charset="0"/>
                <a:cs typeface="Arial" charset="0"/>
              </a:rPr>
              <a:t>)</a:t>
            </a:r>
            <a:r>
              <a:rPr lang="en-US" altLang="en-US" sz="2000" baseline="30000" dirty="0">
                <a:latin typeface="Arial" charset="0"/>
                <a:cs typeface="Arial" charset="0"/>
              </a:rPr>
              <a:t>-1</a:t>
            </a:r>
            <a:r>
              <a:rPr lang="en-US" altLang="en-US" sz="2000" dirty="0">
                <a:latin typeface="Arial" charset="0"/>
                <a:cs typeface="Arial" charset="0"/>
              </a:rPr>
              <a:t>)</a:t>
            </a:r>
            <a:endParaRPr lang="en-US" altLang="en-US" sz="2000" baseline="30000" dirty="0">
              <a:latin typeface="Arial" charset="0"/>
              <a:cs typeface="Arial" charset="0"/>
            </a:endParaRPr>
          </a:p>
        </p:txBody>
      </p:sp>
    </p:spTree>
    <p:extLst>
      <p:ext uri="{BB962C8B-B14F-4D97-AF65-F5344CB8AC3E}">
        <p14:creationId xmlns:p14="http://schemas.microsoft.com/office/powerpoint/2010/main" val="3200143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9D5B317A-5B70-43C9-8C53-41F9FCF5D92D}" type="slidenum">
              <a:rPr lang="en-US" altLang="en-US" sz="1200" smtClean="0">
                <a:latin typeface="Arial" charset="0"/>
              </a:rPr>
              <a:pPr/>
              <a:t>7</a:t>
            </a:fld>
            <a:endParaRPr lang="en-US" altLang="en-US" sz="1200" smtClean="0">
              <a:latin typeface="Arial" charset="0"/>
            </a:endParaRPr>
          </a:p>
        </p:txBody>
      </p:sp>
      <p:sp>
        <p:nvSpPr>
          <p:cNvPr id="3080" name="Rectangle 5"/>
          <p:cNvSpPr>
            <a:spLocks noChangeArrowheads="1"/>
          </p:cNvSpPr>
          <p:nvPr/>
        </p:nvSpPr>
        <p:spPr bwMode="auto">
          <a:xfrm>
            <a:off x="533400" y="1066800"/>
            <a:ext cx="729456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latin typeface="Arial" charset="0"/>
              </a:rPr>
              <a:t>•  Occurs due to:  </a:t>
            </a:r>
            <a:r>
              <a:rPr lang="en-US" altLang="en-US" sz="2200">
                <a:latin typeface="Arial" charset="0"/>
              </a:rPr>
              <a:t>nonuniform heating/cooling</a:t>
            </a:r>
          </a:p>
          <a:p>
            <a:r>
              <a:rPr lang="en-US" altLang="en-US">
                <a:latin typeface="Arial" charset="0"/>
              </a:rPr>
              <a:t>•  Ex:</a:t>
            </a:r>
            <a:r>
              <a:rPr lang="en-US" altLang="en-US" sz="2200">
                <a:latin typeface="Arial" charset="0"/>
              </a:rPr>
              <a:t>  Assume top thin layer is rapidly cooled from </a:t>
            </a:r>
            <a:r>
              <a:rPr lang="en-US" altLang="en-US" sz="2200" i="1">
                <a:latin typeface="Arial" charset="0"/>
              </a:rPr>
              <a:t>T</a:t>
            </a:r>
            <a:r>
              <a:rPr lang="en-US" altLang="en-US" sz="2200" i="1" baseline="-25000">
                <a:latin typeface="Arial" charset="0"/>
              </a:rPr>
              <a:t>1</a:t>
            </a:r>
            <a:r>
              <a:rPr lang="en-US" altLang="en-US" sz="2200">
                <a:latin typeface="Arial" charset="0"/>
              </a:rPr>
              <a:t> to </a:t>
            </a:r>
            <a:r>
              <a:rPr lang="en-US" altLang="en-US" sz="2200" i="1">
                <a:latin typeface="Arial" charset="0"/>
              </a:rPr>
              <a:t>T</a:t>
            </a:r>
            <a:r>
              <a:rPr lang="en-US" altLang="en-US" sz="2200" i="1" baseline="-25000">
                <a:latin typeface="Arial" charset="0"/>
              </a:rPr>
              <a:t>2</a:t>
            </a:r>
            <a:endParaRPr lang="en-US" altLang="en-US" sz="2200">
              <a:latin typeface="Arial" charset="0"/>
            </a:endParaRPr>
          </a:p>
        </p:txBody>
      </p:sp>
      <p:sp>
        <p:nvSpPr>
          <p:cNvPr id="3081" name="Rectangle 7"/>
          <p:cNvSpPr>
            <a:spLocks noChangeArrowheads="1"/>
          </p:cNvSpPr>
          <p:nvPr/>
        </p:nvSpPr>
        <p:spPr bwMode="auto">
          <a:xfrm>
            <a:off x="4800600" y="2387600"/>
            <a:ext cx="33607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latin typeface="Arial" charset="0"/>
              </a:rPr>
              <a:t>Tension develops at surface</a:t>
            </a:r>
          </a:p>
        </p:txBody>
      </p:sp>
      <p:graphicFrame>
        <p:nvGraphicFramePr>
          <p:cNvPr id="3074" name="Object 8"/>
          <p:cNvGraphicFramePr>
            <a:graphicFrameLocks noChangeAspect="1"/>
          </p:cNvGraphicFramePr>
          <p:nvPr/>
        </p:nvGraphicFramePr>
        <p:xfrm>
          <a:off x="5241925" y="2797175"/>
          <a:ext cx="2095500" cy="384175"/>
        </p:xfrm>
        <a:graphic>
          <a:graphicData uri="http://schemas.openxmlformats.org/presentationml/2006/ole">
            <mc:AlternateContent xmlns:mc="http://schemas.openxmlformats.org/markup-compatibility/2006">
              <mc:Choice xmlns:v="urn:schemas-microsoft-com:vml" Requires="v">
                <p:oleObj spid="_x0000_s3146" name="Equation" r:id="rId4" imgW="1117600" imgH="203200" progId="Equation.3">
                  <p:embed/>
                </p:oleObj>
              </mc:Choice>
              <mc:Fallback>
                <p:oleObj name="Equation" r:id="rId4" imgW="1117600" imgH="2032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41925" y="2797175"/>
                        <a:ext cx="20955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71"/>
          <p:cNvGrpSpPr>
            <a:grpSpLocks/>
          </p:cNvGrpSpPr>
          <p:nvPr/>
        </p:nvGrpSpPr>
        <p:grpSpPr bwMode="auto">
          <a:xfrm>
            <a:off x="4800600" y="3260725"/>
            <a:ext cx="3586163" cy="1400175"/>
            <a:chOff x="3024" y="2054"/>
            <a:chExt cx="2259" cy="882"/>
          </a:xfrm>
        </p:grpSpPr>
        <p:sp>
          <p:nvSpPr>
            <p:cNvPr id="3134" name="Rectangle 2"/>
            <p:cNvSpPr>
              <a:spLocks noChangeArrowheads="1"/>
            </p:cNvSpPr>
            <p:nvPr/>
          </p:nvSpPr>
          <p:spPr bwMode="auto">
            <a:xfrm>
              <a:off x="3312" y="2544"/>
              <a:ext cx="957" cy="288"/>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3135" name="Rectangle 9"/>
            <p:cNvSpPr>
              <a:spLocks noChangeArrowheads="1"/>
            </p:cNvSpPr>
            <p:nvPr/>
          </p:nvSpPr>
          <p:spPr bwMode="auto">
            <a:xfrm>
              <a:off x="3024" y="2054"/>
              <a:ext cx="2259"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latin typeface="Arial" charset="0"/>
                </a:rPr>
                <a:t>Critical temperature difference</a:t>
              </a:r>
            </a:p>
            <a:p>
              <a:r>
                <a:rPr lang="en-US" altLang="en-US" sz="2000">
                  <a:latin typeface="Arial" charset="0"/>
                </a:rPr>
                <a:t>for fracture (set </a:t>
              </a:r>
              <a:r>
                <a:rPr lang="en-US" altLang="en-US" sz="2000">
                  <a:latin typeface="Symbol" pitchFamily="18" charset="2"/>
                </a:rPr>
                <a:t>s</a:t>
              </a:r>
              <a:r>
                <a:rPr lang="en-US" altLang="en-US" sz="2000">
                  <a:latin typeface="Arial" charset="0"/>
                </a:rPr>
                <a:t> = </a:t>
              </a:r>
              <a:r>
                <a:rPr lang="en-US" altLang="en-US" sz="2000">
                  <a:latin typeface="Symbol" pitchFamily="18" charset="2"/>
                </a:rPr>
                <a:t>s</a:t>
              </a:r>
              <a:r>
                <a:rPr lang="en-US" altLang="en-US" i="1" baseline="-20000">
                  <a:latin typeface="Arial" charset="0"/>
                </a:rPr>
                <a:t>f</a:t>
              </a:r>
              <a:r>
                <a:rPr lang="en-US" altLang="en-US" sz="2000">
                  <a:latin typeface="Arial" charset="0"/>
                </a:rPr>
                <a:t>)</a:t>
              </a:r>
            </a:p>
          </p:txBody>
        </p:sp>
        <p:graphicFrame>
          <p:nvGraphicFramePr>
            <p:cNvPr id="3078" name="Object 10"/>
            <p:cNvGraphicFramePr>
              <a:graphicFrameLocks noChangeAspect="1"/>
            </p:cNvGraphicFramePr>
            <p:nvPr/>
          </p:nvGraphicFramePr>
          <p:xfrm>
            <a:off x="3341" y="2451"/>
            <a:ext cx="1433" cy="485"/>
          </p:xfrm>
          <a:graphic>
            <a:graphicData uri="http://schemas.openxmlformats.org/presentationml/2006/ole">
              <mc:AlternateContent xmlns:mc="http://schemas.openxmlformats.org/markup-compatibility/2006">
                <mc:Choice xmlns:v="urn:schemas-microsoft-com:vml" Requires="v">
                  <p:oleObj spid="_x0000_s3147" name="Equation" r:id="rId6" imgW="1282700" imgH="431800" progId="Equation.3">
                    <p:embed/>
                  </p:oleObj>
                </mc:Choice>
                <mc:Fallback>
                  <p:oleObj name="Equation" r:id="rId6" imgW="1282700" imgH="431800"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41" y="2451"/>
                          <a:ext cx="1433" cy="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3" name="Group 109"/>
          <p:cNvGrpSpPr>
            <a:grpSpLocks/>
          </p:cNvGrpSpPr>
          <p:nvPr/>
        </p:nvGrpSpPr>
        <p:grpSpPr bwMode="auto">
          <a:xfrm>
            <a:off x="1371600" y="4495800"/>
            <a:ext cx="4495800" cy="625475"/>
            <a:chOff x="864" y="2832"/>
            <a:chExt cx="2832" cy="394"/>
          </a:xfrm>
        </p:grpSpPr>
        <p:sp>
          <p:nvSpPr>
            <p:cNvPr id="3130" name="Line 13"/>
            <p:cNvSpPr>
              <a:spLocks noChangeShapeType="1"/>
            </p:cNvSpPr>
            <p:nvPr/>
          </p:nvSpPr>
          <p:spPr bwMode="auto">
            <a:xfrm flipV="1">
              <a:off x="864" y="2832"/>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31" name="Line 14"/>
            <p:cNvSpPr>
              <a:spLocks noChangeShapeType="1"/>
            </p:cNvSpPr>
            <p:nvPr/>
          </p:nvSpPr>
          <p:spPr bwMode="auto">
            <a:xfrm flipV="1">
              <a:off x="3696" y="2832"/>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32" name="Line 15"/>
            <p:cNvSpPr>
              <a:spLocks noChangeShapeType="1"/>
            </p:cNvSpPr>
            <p:nvPr/>
          </p:nvSpPr>
          <p:spPr bwMode="auto">
            <a:xfrm>
              <a:off x="864" y="3024"/>
              <a:ext cx="283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33" name="Rectangle 16"/>
            <p:cNvSpPr>
              <a:spLocks noChangeArrowheads="1"/>
            </p:cNvSpPr>
            <p:nvPr/>
          </p:nvSpPr>
          <p:spPr bwMode="auto">
            <a:xfrm>
              <a:off x="1959" y="2976"/>
              <a:ext cx="76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latin typeface="Arial" charset="0"/>
                </a:rPr>
                <a:t>set equal</a:t>
              </a:r>
            </a:p>
          </p:txBody>
        </p:sp>
      </p:grpSp>
      <p:grpSp>
        <p:nvGrpSpPr>
          <p:cNvPr id="4" name="Group 70"/>
          <p:cNvGrpSpPr>
            <a:grpSpLocks/>
          </p:cNvGrpSpPr>
          <p:nvPr/>
        </p:nvGrpSpPr>
        <p:grpSpPr bwMode="auto">
          <a:xfrm>
            <a:off x="533400" y="5880100"/>
            <a:ext cx="3660775" cy="649288"/>
            <a:chOff x="336" y="3668"/>
            <a:chExt cx="2306" cy="409"/>
          </a:xfrm>
        </p:grpSpPr>
        <p:sp>
          <p:nvSpPr>
            <p:cNvPr id="3129" name="Rectangle 18"/>
            <p:cNvSpPr>
              <a:spLocks noChangeArrowheads="1"/>
            </p:cNvSpPr>
            <p:nvPr/>
          </p:nvSpPr>
          <p:spPr bwMode="auto">
            <a:xfrm>
              <a:off x="336" y="3768"/>
              <a:ext cx="230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latin typeface="Arial" charset="0"/>
                </a:rPr>
                <a:t>•  Large </a:t>
              </a:r>
              <a:r>
                <a:rPr lang="en-US" altLang="en-US" sz="2000" i="1">
                  <a:latin typeface="Arial" charset="0"/>
                </a:rPr>
                <a:t>TSR</a:t>
              </a:r>
              <a:r>
                <a:rPr lang="en-US" altLang="en-US" sz="2000">
                  <a:latin typeface="Arial" charset="0"/>
                </a:rPr>
                <a:t> when          is large</a:t>
              </a:r>
            </a:p>
          </p:txBody>
        </p:sp>
        <p:graphicFrame>
          <p:nvGraphicFramePr>
            <p:cNvPr id="3077" name="Object 19"/>
            <p:cNvGraphicFramePr>
              <a:graphicFrameLocks noChangeAspect="1"/>
            </p:cNvGraphicFramePr>
            <p:nvPr/>
          </p:nvGraphicFramePr>
          <p:xfrm>
            <a:off x="1733" y="3668"/>
            <a:ext cx="301" cy="409"/>
          </p:xfrm>
          <a:graphic>
            <a:graphicData uri="http://schemas.openxmlformats.org/presentationml/2006/ole">
              <mc:AlternateContent xmlns:mc="http://schemas.openxmlformats.org/markup-compatibility/2006">
                <mc:Choice xmlns:v="urn:schemas-microsoft-com:vml" Requires="v">
                  <p:oleObj spid="_x0000_s3148" name="Equation" r:id="rId8" imgW="317500" imgH="431800" progId="Equation.3">
                    <p:embed/>
                  </p:oleObj>
                </mc:Choice>
                <mc:Fallback>
                  <p:oleObj name="Equation" r:id="rId8" imgW="317500" imgH="431800" progId="Equation.3">
                    <p:embed/>
                    <p:pic>
                      <p:nvPicPr>
                        <p:cNvPr id="0" name="Object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33" y="3668"/>
                          <a:ext cx="301" cy="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3085" name="Rectangle 21"/>
          <p:cNvSpPr>
            <a:spLocks noGrp="1" noChangeArrowheads="1"/>
          </p:cNvSpPr>
          <p:nvPr>
            <p:ph type="title" idx="4294967295"/>
          </p:nvPr>
        </p:nvSpPr>
        <p:spPr/>
        <p:txBody>
          <a:bodyPr/>
          <a:lstStyle/>
          <a:p>
            <a:r>
              <a:rPr lang="en-US" altLang="en-US" smtClean="0"/>
              <a:t>Thermal Shock Resistance</a:t>
            </a:r>
          </a:p>
        </p:txBody>
      </p:sp>
      <p:grpSp>
        <p:nvGrpSpPr>
          <p:cNvPr id="5" name="Group 72"/>
          <p:cNvGrpSpPr>
            <a:grpSpLocks/>
          </p:cNvGrpSpPr>
          <p:nvPr/>
        </p:nvGrpSpPr>
        <p:grpSpPr bwMode="auto">
          <a:xfrm>
            <a:off x="609600" y="3276600"/>
            <a:ext cx="3360738" cy="1346200"/>
            <a:chOff x="384" y="2064"/>
            <a:chExt cx="2117" cy="848"/>
          </a:xfrm>
        </p:grpSpPr>
        <p:sp>
          <p:nvSpPr>
            <p:cNvPr id="3126" name="Rectangle 3"/>
            <p:cNvSpPr>
              <a:spLocks noChangeArrowheads="1"/>
            </p:cNvSpPr>
            <p:nvPr/>
          </p:nvSpPr>
          <p:spPr bwMode="auto">
            <a:xfrm>
              <a:off x="460" y="2544"/>
              <a:ext cx="675" cy="288"/>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grpSp>
          <p:nvGrpSpPr>
            <p:cNvPr id="3127" name="Group 105"/>
            <p:cNvGrpSpPr>
              <a:grpSpLocks/>
            </p:cNvGrpSpPr>
            <p:nvPr/>
          </p:nvGrpSpPr>
          <p:grpSpPr bwMode="auto">
            <a:xfrm>
              <a:off x="384" y="2064"/>
              <a:ext cx="2117" cy="848"/>
              <a:chOff x="384" y="2064"/>
              <a:chExt cx="2117" cy="848"/>
            </a:xfrm>
          </p:grpSpPr>
          <p:sp>
            <p:nvSpPr>
              <p:cNvPr id="3128" name="Rectangle 11"/>
              <p:cNvSpPr>
                <a:spLocks noChangeArrowheads="1"/>
              </p:cNvSpPr>
              <p:nvPr/>
            </p:nvSpPr>
            <p:spPr bwMode="auto">
              <a:xfrm>
                <a:off x="384" y="2064"/>
                <a:ext cx="2117"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latin typeface="Arial" charset="0"/>
                  </a:rPr>
                  <a:t>Temperature difference that</a:t>
                </a:r>
              </a:p>
              <a:p>
                <a:r>
                  <a:rPr lang="en-US" altLang="en-US" sz="2000">
                    <a:latin typeface="Arial" charset="0"/>
                  </a:rPr>
                  <a:t>can be produced by cooling:</a:t>
                </a:r>
              </a:p>
            </p:txBody>
          </p:sp>
          <p:graphicFrame>
            <p:nvGraphicFramePr>
              <p:cNvPr id="3076" name="Object 22"/>
              <p:cNvGraphicFramePr>
                <a:graphicFrameLocks noChangeAspect="1"/>
              </p:cNvGraphicFramePr>
              <p:nvPr/>
            </p:nvGraphicFramePr>
            <p:xfrm>
              <a:off x="498" y="2459"/>
              <a:ext cx="1810" cy="453"/>
            </p:xfrm>
            <a:graphic>
              <a:graphicData uri="http://schemas.openxmlformats.org/presentationml/2006/ole">
                <mc:AlternateContent xmlns:mc="http://schemas.openxmlformats.org/markup-compatibility/2006">
                  <mc:Choice xmlns:v="urn:schemas-microsoft-com:vml" Requires="v">
                    <p:oleObj spid="_x0000_s3149" name="Equation" r:id="rId10" imgW="1574640" imgH="393480" progId="Equation.3">
                      <p:embed/>
                    </p:oleObj>
                  </mc:Choice>
                  <mc:Fallback>
                    <p:oleObj name="Equation" r:id="rId10" imgW="1574640" imgH="393480" progId="Equation.3">
                      <p:embed/>
                      <p:pic>
                        <p:nvPicPr>
                          <p:cNvPr id="0" name="Object 2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8" y="2459"/>
                            <a:ext cx="1810"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grpSp>
        <p:nvGrpSpPr>
          <p:cNvPr id="3087" name="Group 104"/>
          <p:cNvGrpSpPr>
            <a:grpSpLocks/>
          </p:cNvGrpSpPr>
          <p:nvPr/>
        </p:nvGrpSpPr>
        <p:grpSpPr bwMode="auto">
          <a:xfrm>
            <a:off x="774700" y="1765300"/>
            <a:ext cx="4000500" cy="1447800"/>
            <a:chOff x="488" y="1112"/>
            <a:chExt cx="2520" cy="912"/>
          </a:xfrm>
        </p:grpSpPr>
        <p:grpSp>
          <p:nvGrpSpPr>
            <p:cNvPr id="3090" name="Group 86"/>
            <p:cNvGrpSpPr>
              <a:grpSpLocks/>
            </p:cNvGrpSpPr>
            <p:nvPr/>
          </p:nvGrpSpPr>
          <p:grpSpPr bwMode="auto">
            <a:xfrm>
              <a:off x="828" y="1288"/>
              <a:ext cx="588" cy="272"/>
              <a:chOff x="552" y="1288"/>
              <a:chExt cx="588" cy="272"/>
            </a:xfrm>
          </p:grpSpPr>
          <p:sp>
            <p:nvSpPr>
              <p:cNvPr id="3124" name="Freeform 87"/>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25" name="Freeform 88"/>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1" name="Group 89"/>
            <p:cNvGrpSpPr>
              <a:grpSpLocks/>
            </p:cNvGrpSpPr>
            <p:nvPr/>
          </p:nvGrpSpPr>
          <p:grpSpPr bwMode="auto">
            <a:xfrm>
              <a:off x="1104" y="1288"/>
              <a:ext cx="588" cy="272"/>
              <a:chOff x="552" y="1288"/>
              <a:chExt cx="588" cy="272"/>
            </a:xfrm>
          </p:grpSpPr>
          <p:sp>
            <p:nvSpPr>
              <p:cNvPr id="3122" name="Freeform 90"/>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23" name="Freeform 91"/>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2" name="Group 92"/>
            <p:cNvGrpSpPr>
              <a:grpSpLocks/>
            </p:cNvGrpSpPr>
            <p:nvPr/>
          </p:nvGrpSpPr>
          <p:grpSpPr bwMode="auto">
            <a:xfrm>
              <a:off x="1380" y="1288"/>
              <a:ext cx="588" cy="272"/>
              <a:chOff x="552" y="1288"/>
              <a:chExt cx="588" cy="272"/>
            </a:xfrm>
          </p:grpSpPr>
          <p:sp>
            <p:nvSpPr>
              <p:cNvPr id="3120" name="Freeform 93"/>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21" name="Freeform 94"/>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3" name="Group 95"/>
            <p:cNvGrpSpPr>
              <a:grpSpLocks/>
            </p:cNvGrpSpPr>
            <p:nvPr/>
          </p:nvGrpSpPr>
          <p:grpSpPr bwMode="auto">
            <a:xfrm>
              <a:off x="1656" y="1288"/>
              <a:ext cx="588" cy="272"/>
              <a:chOff x="552" y="1288"/>
              <a:chExt cx="588" cy="272"/>
            </a:xfrm>
          </p:grpSpPr>
          <p:sp>
            <p:nvSpPr>
              <p:cNvPr id="3118" name="Freeform 96"/>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19" name="Freeform 97"/>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4" name="Group 98"/>
            <p:cNvGrpSpPr>
              <a:grpSpLocks/>
            </p:cNvGrpSpPr>
            <p:nvPr/>
          </p:nvGrpSpPr>
          <p:grpSpPr bwMode="auto">
            <a:xfrm>
              <a:off x="1932" y="1288"/>
              <a:ext cx="588" cy="272"/>
              <a:chOff x="552" y="1288"/>
              <a:chExt cx="588" cy="272"/>
            </a:xfrm>
          </p:grpSpPr>
          <p:sp>
            <p:nvSpPr>
              <p:cNvPr id="3116" name="Freeform 99"/>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17" name="Freeform 100"/>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grpSp>
          <p:nvGrpSpPr>
            <p:cNvPr id="3095" name="Group 101"/>
            <p:cNvGrpSpPr>
              <a:grpSpLocks/>
            </p:cNvGrpSpPr>
            <p:nvPr/>
          </p:nvGrpSpPr>
          <p:grpSpPr bwMode="auto">
            <a:xfrm>
              <a:off x="2208" y="1288"/>
              <a:ext cx="588" cy="272"/>
              <a:chOff x="552" y="1288"/>
              <a:chExt cx="588" cy="272"/>
            </a:xfrm>
          </p:grpSpPr>
          <p:sp>
            <p:nvSpPr>
              <p:cNvPr id="3114" name="Freeform 102"/>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15" name="Freeform 103"/>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sp>
          <p:nvSpPr>
            <p:cNvPr id="3096" name="Rectangle 25"/>
            <p:cNvSpPr>
              <a:spLocks noChangeArrowheads="1"/>
            </p:cNvSpPr>
            <p:nvPr/>
          </p:nvSpPr>
          <p:spPr bwMode="auto">
            <a:xfrm>
              <a:off x="2768" y="1304"/>
              <a:ext cx="11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solidFill>
                    <a:srgbClr val="0099FF"/>
                  </a:solidFill>
                  <a:latin typeface="Symbol" pitchFamily="18" charset="2"/>
                </a:rPr>
                <a:t>s</a:t>
              </a:r>
              <a:endParaRPr lang="en-US" altLang="en-US"/>
            </a:p>
          </p:txBody>
        </p:sp>
        <p:grpSp>
          <p:nvGrpSpPr>
            <p:cNvPr id="3097" name="Group 31"/>
            <p:cNvGrpSpPr>
              <a:grpSpLocks/>
            </p:cNvGrpSpPr>
            <p:nvPr/>
          </p:nvGrpSpPr>
          <p:grpSpPr bwMode="auto">
            <a:xfrm>
              <a:off x="2640" y="1568"/>
              <a:ext cx="368" cy="120"/>
              <a:chOff x="2640" y="1568"/>
              <a:chExt cx="368" cy="120"/>
            </a:xfrm>
          </p:grpSpPr>
          <p:grpSp>
            <p:nvGrpSpPr>
              <p:cNvPr id="3109" name="Group 29"/>
              <p:cNvGrpSpPr>
                <a:grpSpLocks/>
              </p:cNvGrpSpPr>
              <p:nvPr/>
            </p:nvGrpSpPr>
            <p:grpSpPr bwMode="auto">
              <a:xfrm>
                <a:off x="2640" y="1584"/>
                <a:ext cx="368" cy="96"/>
                <a:chOff x="2640" y="1584"/>
                <a:chExt cx="368" cy="96"/>
              </a:xfrm>
            </p:grpSpPr>
            <p:sp>
              <p:nvSpPr>
                <p:cNvPr id="3111" name="Freeform 26"/>
                <p:cNvSpPr>
                  <a:spLocks/>
                </p:cNvSpPr>
                <p:nvPr/>
              </p:nvSpPr>
              <p:spPr bwMode="auto">
                <a:xfrm>
                  <a:off x="2640" y="1584"/>
                  <a:ext cx="56" cy="96"/>
                </a:xfrm>
                <a:custGeom>
                  <a:avLst/>
                  <a:gdLst>
                    <a:gd name="T0" fmla="*/ 0 w 56"/>
                    <a:gd name="T1" fmla="*/ 48 h 96"/>
                    <a:gd name="T2" fmla="*/ 56 w 56"/>
                    <a:gd name="T3" fmla="*/ 0 h 96"/>
                    <a:gd name="T4" fmla="*/ 40 w 56"/>
                    <a:gd name="T5" fmla="*/ 48 h 96"/>
                    <a:gd name="T6" fmla="*/ 56 w 56"/>
                    <a:gd name="T7" fmla="*/ 96 h 96"/>
                    <a:gd name="T8" fmla="*/ 0 w 56"/>
                    <a:gd name="T9" fmla="*/ 48 h 96"/>
                    <a:gd name="T10" fmla="*/ 0 60000 65536"/>
                    <a:gd name="T11" fmla="*/ 0 60000 65536"/>
                    <a:gd name="T12" fmla="*/ 0 60000 65536"/>
                    <a:gd name="T13" fmla="*/ 0 60000 65536"/>
                    <a:gd name="T14" fmla="*/ 0 60000 65536"/>
                    <a:gd name="T15" fmla="*/ 0 w 56"/>
                    <a:gd name="T16" fmla="*/ 0 h 96"/>
                    <a:gd name="T17" fmla="*/ 56 w 56"/>
                    <a:gd name="T18" fmla="*/ 96 h 96"/>
                  </a:gdLst>
                  <a:ahLst/>
                  <a:cxnLst>
                    <a:cxn ang="T10">
                      <a:pos x="T0" y="T1"/>
                    </a:cxn>
                    <a:cxn ang="T11">
                      <a:pos x="T2" y="T3"/>
                    </a:cxn>
                    <a:cxn ang="T12">
                      <a:pos x="T4" y="T5"/>
                    </a:cxn>
                    <a:cxn ang="T13">
                      <a:pos x="T6" y="T7"/>
                    </a:cxn>
                    <a:cxn ang="T14">
                      <a:pos x="T8" y="T9"/>
                    </a:cxn>
                  </a:cxnLst>
                  <a:rect l="T15" t="T16" r="T17" b="T18"/>
                  <a:pathLst>
                    <a:path w="56" h="96">
                      <a:moveTo>
                        <a:pt x="0" y="48"/>
                      </a:moveTo>
                      <a:lnTo>
                        <a:pt x="56" y="0"/>
                      </a:lnTo>
                      <a:lnTo>
                        <a:pt x="40" y="48"/>
                      </a:lnTo>
                      <a:lnTo>
                        <a:pt x="56" y="96"/>
                      </a:lnTo>
                      <a:lnTo>
                        <a:pt x="0" y="48"/>
                      </a:lnTo>
                      <a:close/>
                    </a:path>
                  </a:pathLst>
                </a:custGeom>
                <a:solidFill>
                  <a:srgbClr val="0099FF"/>
                </a:solidFill>
                <a:ln w="12700">
                  <a:solidFill>
                    <a:srgbClr val="0099FF"/>
                  </a:solidFill>
                  <a:round/>
                  <a:headEnd/>
                  <a:tailEnd/>
                </a:ln>
              </p:spPr>
              <p:txBody>
                <a:bodyPr/>
                <a:lstStyle/>
                <a:p>
                  <a:endParaRPr lang="en-US"/>
                </a:p>
              </p:txBody>
            </p:sp>
            <p:sp>
              <p:nvSpPr>
                <p:cNvPr id="3112" name="Freeform 27"/>
                <p:cNvSpPr>
                  <a:spLocks/>
                </p:cNvSpPr>
                <p:nvPr/>
              </p:nvSpPr>
              <p:spPr bwMode="auto">
                <a:xfrm>
                  <a:off x="2952" y="1584"/>
                  <a:ext cx="56" cy="96"/>
                </a:xfrm>
                <a:custGeom>
                  <a:avLst/>
                  <a:gdLst>
                    <a:gd name="T0" fmla="*/ 56 w 56"/>
                    <a:gd name="T1" fmla="*/ 48 h 96"/>
                    <a:gd name="T2" fmla="*/ 0 w 56"/>
                    <a:gd name="T3" fmla="*/ 96 h 96"/>
                    <a:gd name="T4" fmla="*/ 16 w 56"/>
                    <a:gd name="T5" fmla="*/ 48 h 96"/>
                    <a:gd name="T6" fmla="*/ 0 w 56"/>
                    <a:gd name="T7" fmla="*/ 0 h 96"/>
                    <a:gd name="T8" fmla="*/ 56 w 56"/>
                    <a:gd name="T9" fmla="*/ 48 h 96"/>
                    <a:gd name="T10" fmla="*/ 0 60000 65536"/>
                    <a:gd name="T11" fmla="*/ 0 60000 65536"/>
                    <a:gd name="T12" fmla="*/ 0 60000 65536"/>
                    <a:gd name="T13" fmla="*/ 0 60000 65536"/>
                    <a:gd name="T14" fmla="*/ 0 60000 65536"/>
                    <a:gd name="T15" fmla="*/ 0 w 56"/>
                    <a:gd name="T16" fmla="*/ 0 h 96"/>
                    <a:gd name="T17" fmla="*/ 56 w 56"/>
                    <a:gd name="T18" fmla="*/ 96 h 96"/>
                  </a:gdLst>
                  <a:ahLst/>
                  <a:cxnLst>
                    <a:cxn ang="T10">
                      <a:pos x="T0" y="T1"/>
                    </a:cxn>
                    <a:cxn ang="T11">
                      <a:pos x="T2" y="T3"/>
                    </a:cxn>
                    <a:cxn ang="T12">
                      <a:pos x="T4" y="T5"/>
                    </a:cxn>
                    <a:cxn ang="T13">
                      <a:pos x="T6" y="T7"/>
                    </a:cxn>
                    <a:cxn ang="T14">
                      <a:pos x="T8" y="T9"/>
                    </a:cxn>
                  </a:cxnLst>
                  <a:rect l="T15" t="T16" r="T17" b="T18"/>
                  <a:pathLst>
                    <a:path w="56" h="96">
                      <a:moveTo>
                        <a:pt x="56" y="48"/>
                      </a:moveTo>
                      <a:lnTo>
                        <a:pt x="0" y="96"/>
                      </a:lnTo>
                      <a:lnTo>
                        <a:pt x="16" y="48"/>
                      </a:lnTo>
                      <a:lnTo>
                        <a:pt x="0" y="0"/>
                      </a:lnTo>
                      <a:lnTo>
                        <a:pt x="56" y="48"/>
                      </a:lnTo>
                      <a:close/>
                    </a:path>
                  </a:pathLst>
                </a:custGeom>
                <a:solidFill>
                  <a:srgbClr val="0099FF"/>
                </a:solidFill>
                <a:ln w="12700">
                  <a:solidFill>
                    <a:srgbClr val="0099FF"/>
                  </a:solidFill>
                  <a:round/>
                  <a:headEnd/>
                  <a:tailEnd/>
                </a:ln>
              </p:spPr>
              <p:txBody>
                <a:bodyPr/>
                <a:lstStyle/>
                <a:p>
                  <a:endParaRPr lang="en-US"/>
                </a:p>
              </p:txBody>
            </p:sp>
            <p:sp>
              <p:nvSpPr>
                <p:cNvPr id="3113" name="Line 28"/>
                <p:cNvSpPr>
                  <a:spLocks noChangeShapeType="1"/>
                </p:cNvSpPr>
                <p:nvPr/>
              </p:nvSpPr>
              <p:spPr bwMode="auto">
                <a:xfrm>
                  <a:off x="2680" y="1632"/>
                  <a:ext cx="288" cy="1"/>
                </a:xfrm>
                <a:prstGeom prst="line">
                  <a:avLst/>
                </a:prstGeom>
                <a:noFill/>
                <a:ln w="25400">
                  <a:solidFill>
                    <a:srgbClr val="0099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10" name="Rectangle 30"/>
              <p:cNvSpPr>
                <a:spLocks noChangeArrowheads="1"/>
              </p:cNvSpPr>
              <p:nvPr/>
            </p:nvSpPr>
            <p:spPr bwMode="auto">
              <a:xfrm>
                <a:off x="2768" y="1568"/>
                <a:ext cx="104" cy="120"/>
              </a:xfrm>
              <a:prstGeom prst="rect">
                <a:avLst/>
              </a:prstGeom>
              <a:solidFill>
                <a:srgbClr val="99CCFF"/>
              </a:solidFill>
              <a:ln w="25400">
                <a:solidFill>
                  <a:srgbClr val="0099FF"/>
                </a:solidFill>
                <a:miter lim="800000"/>
                <a:headEnd/>
                <a:tailEnd/>
              </a:ln>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grpSp>
        <p:sp>
          <p:nvSpPr>
            <p:cNvPr id="3098" name="Rectangle 32"/>
            <p:cNvSpPr>
              <a:spLocks noChangeArrowheads="1"/>
            </p:cNvSpPr>
            <p:nvPr/>
          </p:nvSpPr>
          <p:spPr bwMode="auto">
            <a:xfrm>
              <a:off x="1304" y="1112"/>
              <a:ext cx="83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800">
                  <a:solidFill>
                    <a:srgbClr val="0099FF"/>
                  </a:solidFill>
                  <a:latin typeface="Arial" charset="0"/>
                </a:rPr>
                <a:t>rapid quench</a:t>
              </a:r>
              <a:endParaRPr lang="en-US" altLang="en-US">
                <a:latin typeface="Arial" charset="0"/>
              </a:endParaRPr>
            </a:p>
          </p:txBody>
        </p:sp>
        <p:sp>
          <p:nvSpPr>
            <p:cNvPr id="3099" name="Rectangle 33"/>
            <p:cNvSpPr>
              <a:spLocks noChangeArrowheads="1"/>
            </p:cNvSpPr>
            <p:nvPr/>
          </p:nvSpPr>
          <p:spPr bwMode="auto">
            <a:xfrm>
              <a:off x="488" y="1568"/>
              <a:ext cx="2160" cy="136"/>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3100" name="Rectangle 34"/>
            <p:cNvSpPr>
              <a:spLocks noChangeArrowheads="1"/>
            </p:cNvSpPr>
            <p:nvPr/>
          </p:nvSpPr>
          <p:spPr bwMode="auto">
            <a:xfrm>
              <a:off x="488" y="1696"/>
              <a:ext cx="2160" cy="328"/>
            </a:xfrm>
            <a:prstGeom prst="rect">
              <a:avLst/>
            </a:prstGeom>
            <a:solidFill>
              <a:srgbClr val="FF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3101" name="Rectangle 35"/>
            <p:cNvSpPr>
              <a:spLocks noChangeArrowheads="1"/>
            </p:cNvSpPr>
            <p:nvPr/>
          </p:nvSpPr>
          <p:spPr bwMode="auto">
            <a:xfrm>
              <a:off x="824" y="1760"/>
              <a:ext cx="9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500">
                  <a:solidFill>
                    <a:srgbClr val="000000"/>
                  </a:solidFill>
                  <a:latin typeface="Arial" charset="0"/>
                </a:rPr>
                <a:t>resists contraction</a:t>
              </a:r>
              <a:endParaRPr lang="en-US" altLang="en-US">
                <a:latin typeface="Arial" charset="0"/>
              </a:endParaRPr>
            </a:p>
          </p:txBody>
        </p:sp>
        <p:sp>
          <p:nvSpPr>
            <p:cNvPr id="3102" name="Rectangle 36"/>
            <p:cNvSpPr>
              <a:spLocks noChangeArrowheads="1"/>
            </p:cNvSpPr>
            <p:nvPr/>
          </p:nvSpPr>
          <p:spPr bwMode="auto">
            <a:xfrm>
              <a:off x="536" y="1552"/>
              <a:ext cx="16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500">
                  <a:solidFill>
                    <a:srgbClr val="000000"/>
                  </a:solidFill>
                  <a:latin typeface="Arial" charset="0"/>
                </a:rPr>
                <a:t>tries to contract during cooling</a:t>
              </a:r>
              <a:endParaRPr lang="en-US" altLang="en-US">
                <a:latin typeface="Arial" charset="0"/>
              </a:endParaRPr>
            </a:p>
          </p:txBody>
        </p:sp>
        <p:sp>
          <p:nvSpPr>
            <p:cNvPr id="3103" name="Line 38"/>
            <p:cNvSpPr>
              <a:spLocks noChangeShapeType="1"/>
            </p:cNvSpPr>
            <p:nvPr/>
          </p:nvSpPr>
          <p:spPr bwMode="auto">
            <a:xfrm flipH="1" flipV="1">
              <a:off x="576" y="1544"/>
              <a:ext cx="8" cy="8"/>
            </a:xfrm>
            <a:prstGeom prst="line">
              <a:avLst/>
            </a:prstGeom>
            <a:noFill/>
            <a:ln w="25400">
              <a:solidFill>
                <a:srgbClr val="0099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104" name="Group 85"/>
            <p:cNvGrpSpPr>
              <a:grpSpLocks/>
            </p:cNvGrpSpPr>
            <p:nvPr/>
          </p:nvGrpSpPr>
          <p:grpSpPr bwMode="auto">
            <a:xfrm>
              <a:off x="552" y="1288"/>
              <a:ext cx="588" cy="272"/>
              <a:chOff x="552" y="1288"/>
              <a:chExt cx="588" cy="272"/>
            </a:xfrm>
          </p:grpSpPr>
          <p:sp>
            <p:nvSpPr>
              <p:cNvPr id="3107" name="Freeform 84"/>
              <p:cNvSpPr>
                <a:spLocks/>
              </p:cNvSpPr>
              <p:nvPr/>
            </p:nvSpPr>
            <p:spPr bwMode="auto">
              <a:xfrm>
                <a:off x="576" y="1288"/>
                <a:ext cx="564" cy="260"/>
              </a:xfrm>
              <a:custGeom>
                <a:avLst/>
                <a:gdLst>
                  <a:gd name="T0" fmla="*/ 564 w 564"/>
                  <a:gd name="T1" fmla="*/ 0 h 260"/>
                  <a:gd name="T2" fmla="*/ 448 w 564"/>
                  <a:gd name="T3" fmla="*/ 28 h 260"/>
                  <a:gd name="T4" fmla="*/ 336 w 564"/>
                  <a:gd name="T5" fmla="*/ 20 h 260"/>
                  <a:gd name="T6" fmla="*/ 284 w 564"/>
                  <a:gd name="T7" fmla="*/ 68 h 260"/>
                  <a:gd name="T8" fmla="*/ 268 w 564"/>
                  <a:gd name="T9" fmla="*/ 136 h 260"/>
                  <a:gd name="T10" fmla="*/ 216 w 564"/>
                  <a:gd name="T11" fmla="*/ 172 h 260"/>
                  <a:gd name="T12" fmla="*/ 72 w 564"/>
                  <a:gd name="T13" fmla="*/ 200 h 260"/>
                  <a:gd name="T14" fmla="*/ 0 w 564"/>
                  <a:gd name="T15" fmla="*/ 260 h 260"/>
                  <a:gd name="T16" fmla="*/ 0 60000 65536"/>
                  <a:gd name="T17" fmla="*/ 0 60000 65536"/>
                  <a:gd name="T18" fmla="*/ 0 60000 65536"/>
                  <a:gd name="T19" fmla="*/ 0 60000 65536"/>
                  <a:gd name="T20" fmla="*/ 0 60000 65536"/>
                  <a:gd name="T21" fmla="*/ 0 60000 65536"/>
                  <a:gd name="T22" fmla="*/ 0 60000 65536"/>
                  <a:gd name="T23" fmla="*/ 0 60000 65536"/>
                  <a:gd name="T24" fmla="*/ 0 w 564"/>
                  <a:gd name="T25" fmla="*/ 0 h 260"/>
                  <a:gd name="T26" fmla="*/ 564 w 564"/>
                  <a:gd name="T27" fmla="*/ 260 h 2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4" h="260">
                    <a:moveTo>
                      <a:pt x="564" y="0"/>
                    </a:moveTo>
                    <a:cubicBezTo>
                      <a:pt x="525" y="12"/>
                      <a:pt x="486" y="25"/>
                      <a:pt x="448" y="28"/>
                    </a:cubicBezTo>
                    <a:cubicBezTo>
                      <a:pt x="410" y="31"/>
                      <a:pt x="363" y="13"/>
                      <a:pt x="336" y="20"/>
                    </a:cubicBezTo>
                    <a:cubicBezTo>
                      <a:pt x="309" y="27"/>
                      <a:pt x="295" y="49"/>
                      <a:pt x="284" y="68"/>
                    </a:cubicBezTo>
                    <a:cubicBezTo>
                      <a:pt x="273" y="87"/>
                      <a:pt x="279" y="119"/>
                      <a:pt x="268" y="136"/>
                    </a:cubicBezTo>
                    <a:cubicBezTo>
                      <a:pt x="257" y="153"/>
                      <a:pt x="249" y="161"/>
                      <a:pt x="216" y="172"/>
                    </a:cubicBezTo>
                    <a:cubicBezTo>
                      <a:pt x="183" y="183"/>
                      <a:pt x="108" y="185"/>
                      <a:pt x="72" y="200"/>
                    </a:cubicBezTo>
                    <a:cubicBezTo>
                      <a:pt x="36" y="215"/>
                      <a:pt x="18" y="237"/>
                      <a:pt x="0" y="260"/>
                    </a:cubicBezTo>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08" name="Freeform 39"/>
              <p:cNvSpPr>
                <a:spLocks/>
              </p:cNvSpPr>
              <p:nvPr/>
            </p:nvSpPr>
            <p:spPr bwMode="auto">
              <a:xfrm>
                <a:off x="552" y="1496"/>
                <a:ext cx="64" cy="64"/>
              </a:xfrm>
              <a:custGeom>
                <a:avLst/>
                <a:gdLst>
                  <a:gd name="T0" fmla="*/ 0 w 64"/>
                  <a:gd name="T1" fmla="*/ 64 h 64"/>
                  <a:gd name="T2" fmla="*/ 16 w 64"/>
                  <a:gd name="T3" fmla="*/ 0 h 64"/>
                  <a:gd name="T4" fmla="*/ 24 w 64"/>
                  <a:gd name="T5" fmla="*/ 48 h 64"/>
                  <a:gd name="T6" fmla="*/ 64 w 64"/>
                  <a:gd name="T7" fmla="*/ 64 h 64"/>
                  <a:gd name="T8" fmla="*/ 0 w 64"/>
                  <a:gd name="T9" fmla="*/ 64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64"/>
                    </a:moveTo>
                    <a:lnTo>
                      <a:pt x="16" y="0"/>
                    </a:lnTo>
                    <a:lnTo>
                      <a:pt x="24" y="48"/>
                    </a:lnTo>
                    <a:lnTo>
                      <a:pt x="64" y="64"/>
                    </a:lnTo>
                    <a:lnTo>
                      <a:pt x="0" y="64"/>
                    </a:lnTo>
                    <a:close/>
                  </a:path>
                </a:pathLst>
              </a:custGeom>
              <a:solidFill>
                <a:srgbClr val="0099FF"/>
              </a:solidFill>
              <a:ln w="12700">
                <a:solidFill>
                  <a:srgbClr val="0099FF"/>
                </a:solidFill>
                <a:round/>
                <a:headEnd/>
                <a:tailEnd/>
              </a:ln>
            </p:spPr>
            <p:txBody>
              <a:bodyPr/>
              <a:lstStyle/>
              <a:p>
                <a:endParaRPr lang="en-US"/>
              </a:p>
            </p:txBody>
          </p:sp>
        </p:grpSp>
        <p:sp>
          <p:nvSpPr>
            <p:cNvPr id="3105" name="Rectangle 80"/>
            <p:cNvSpPr>
              <a:spLocks noChangeArrowheads="1"/>
            </p:cNvSpPr>
            <p:nvPr/>
          </p:nvSpPr>
          <p:spPr bwMode="auto">
            <a:xfrm>
              <a:off x="2368" y="1459"/>
              <a:ext cx="1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i="1">
                  <a:solidFill>
                    <a:srgbClr val="0099FF"/>
                  </a:solidFill>
                  <a:latin typeface="Arial" charset="0"/>
                </a:rPr>
                <a:t>T</a:t>
              </a:r>
              <a:r>
                <a:rPr lang="en-US" altLang="en-US" i="1" baseline="-25000">
                  <a:solidFill>
                    <a:srgbClr val="0099FF"/>
                  </a:solidFill>
                  <a:latin typeface="Arial" charset="0"/>
                </a:rPr>
                <a:t>2</a:t>
              </a:r>
              <a:endParaRPr lang="en-US" altLang="en-US" i="1">
                <a:latin typeface="Arial" charset="0"/>
              </a:endParaRPr>
            </a:p>
          </p:txBody>
        </p:sp>
        <p:sp>
          <p:nvSpPr>
            <p:cNvPr id="3106" name="Rectangle 82"/>
            <p:cNvSpPr>
              <a:spLocks noChangeArrowheads="1"/>
            </p:cNvSpPr>
            <p:nvPr/>
          </p:nvSpPr>
          <p:spPr bwMode="auto">
            <a:xfrm>
              <a:off x="2384" y="1736"/>
              <a:ext cx="1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i="1">
                  <a:solidFill>
                    <a:srgbClr val="990000"/>
                  </a:solidFill>
                  <a:latin typeface="Arial" charset="0"/>
                </a:rPr>
                <a:t>T</a:t>
              </a:r>
              <a:r>
                <a:rPr lang="en-US" altLang="en-US" i="1" baseline="-25000">
                  <a:solidFill>
                    <a:srgbClr val="990000"/>
                  </a:solidFill>
                  <a:latin typeface="Arial" charset="0"/>
                </a:rPr>
                <a:t>1</a:t>
              </a:r>
              <a:endParaRPr lang="en-US" altLang="en-US" i="1">
                <a:latin typeface="Arial" charset="0"/>
              </a:endParaRPr>
            </a:p>
          </p:txBody>
        </p:sp>
      </p:grpSp>
      <p:grpSp>
        <p:nvGrpSpPr>
          <p:cNvPr id="17" name="Group 69"/>
          <p:cNvGrpSpPr>
            <a:grpSpLocks/>
          </p:cNvGrpSpPr>
          <p:nvPr/>
        </p:nvGrpSpPr>
        <p:grpSpPr bwMode="auto">
          <a:xfrm>
            <a:off x="446088" y="5176838"/>
            <a:ext cx="7635875" cy="736600"/>
            <a:chOff x="281" y="3261"/>
            <a:chExt cx="4810" cy="464"/>
          </a:xfrm>
        </p:grpSpPr>
        <p:graphicFrame>
          <p:nvGraphicFramePr>
            <p:cNvPr id="3075" name="Object 20"/>
            <p:cNvGraphicFramePr>
              <a:graphicFrameLocks noChangeAspect="1"/>
            </p:cNvGraphicFramePr>
            <p:nvPr/>
          </p:nvGraphicFramePr>
          <p:xfrm>
            <a:off x="452" y="3261"/>
            <a:ext cx="4639" cy="464"/>
          </p:xfrm>
          <a:graphic>
            <a:graphicData uri="http://schemas.openxmlformats.org/presentationml/2006/ole">
              <mc:AlternateContent xmlns:mc="http://schemas.openxmlformats.org/markup-compatibility/2006">
                <mc:Choice xmlns:v="urn:schemas-microsoft-com:vml" Requires="v">
                  <p:oleObj spid="_x0000_s3150" name="Equation" r:id="rId12" imgW="4330700" imgH="431800" progId="Equation.3">
                    <p:embed/>
                  </p:oleObj>
                </mc:Choice>
                <mc:Fallback>
                  <p:oleObj name="Equation" r:id="rId12" imgW="4330700" imgH="431800" progId="Equation.3">
                    <p:embed/>
                    <p:pic>
                      <p:nvPicPr>
                        <p:cNvPr id="0" name="Object 2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2" y="3261"/>
                          <a:ext cx="4639" cy="46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9" name="Rectangle 64"/>
            <p:cNvSpPr>
              <a:spLocks noChangeArrowheads="1"/>
            </p:cNvSpPr>
            <p:nvPr/>
          </p:nvSpPr>
          <p:spPr bwMode="auto">
            <a:xfrm>
              <a:off x="281" y="3355"/>
              <a:ext cx="1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latin typeface="Arial"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1+#ppt_w/2"/>
                                          </p:val>
                                        </p:tav>
                                        <p:tav tm="100000">
                                          <p:val>
                                            <p:strVal val="#ppt_x"/>
                                          </p:val>
                                        </p:tav>
                                      </p:tavLst>
                                    </p:anim>
                                    <p:anim calcmode="lin" valueType="num">
                                      <p:cBhvr additive="base">
                                        <p:cTn id="14"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1000" fill="hold"/>
                                        <p:tgtEl>
                                          <p:spTgt spid="17"/>
                                        </p:tgtEl>
                                        <p:attrNameLst>
                                          <p:attrName>ppt_x</p:attrName>
                                        </p:attrNameLst>
                                      </p:cBhvr>
                                      <p:tavLst>
                                        <p:tav tm="0">
                                          <p:val>
                                            <p:strVal val="#ppt_x"/>
                                          </p:val>
                                        </p:tav>
                                        <p:tav tm="100000">
                                          <p:val>
                                            <p:strVal val="#ppt_x"/>
                                          </p:val>
                                        </p:tav>
                                      </p:tavLst>
                                    </p:anim>
                                    <p:anim calcmode="lin" valueType="num">
                                      <p:cBhvr additive="base">
                                        <p:cTn id="25"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8324A0D4-F49D-4CC5-85BC-5A6412EB0467}" type="slidenum">
              <a:rPr lang="en-US" altLang="en-US" sz="1200" smtClean="0">
                <a:latin typeface="Arial" charset="0"/>
              </a:rPr>
              <a:pPr/>
              <a:t>8</a:t>
            </a:fld>
            <a:endParaRPr lang="en-US" altLang="en-US" sz="1200" smtClean="0">
              <a:latin typeface="Arial" charset="0"/>
            </a:endParaRPr>
          </a:p>
        </p:txBody>
      </p:sp>
      <p:grpSp>
        <p:nvGrpSpPr>
          <p:cNvPr id="8195" name="Group 59"/>
          <p:cNvGrpSpPr>
            <a:grpSpLocks noChangeAspect="1"/>
          </p:cNvGrpSpPr>
          <p:nvPr/>
        </p:nvGrpSpPr>
        <p:grpSpPr bwMode="auto">
          <a:xfrm>
            <a:off x="762000" y="1524000"/>
            <a:ext cx="3276600" cy="1371600"/>
            <a:chOff x="480" y="960"/>
            <a:chExt cx="2064" cy="864"/>
          </a:xfrm>
        </p:grpSpPr>
        <p:sp>
          <p:nvSpPr>
            <p:cNvPr id="8248" name="AutoShape 58"/>
            <p:cNvSpPr>
              <a:spLocks noChangeAspect="1" noChangeArrowheads="1" noTextEdit="1"/>
            </p:cNvSpPr>
            <p:nvPr/>
          </p:nvSpPr>
          <p:spPr bwMode="auto">
            <a:xfrm>
              <a:off x="480" y="960"/>
              <a:ext cx="206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8249" name="Picture 6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 y="966"/>
              <a:ext cx="2046" cy="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196" name="Group 55"/>
          <p:cNvGrpSpPr>
            <a:grpSpLocks noChangeAspect="1"/>
          </p:cNvGrpSpPr>
          <p:nvPr/>
        </p:nvGrpSpPr>
        <p:grpSpPr bwMode="auto">
          <a:xfrm>
            <a:off x="1447800" y="4191000"/>
            <a:ext cx="1647825" cy="1828800"/>
            <a:chOff x="912" y="2640"/>
            <a:chExt cx="1038" cy="1152"/>
          </a:xfrm>
        </p:grpSpPr>
        <p:sp>
          <p:nvSpPr>
            <p:cNvPr id="8246" name="AutoShape 56"/>
            <p:cNvSpPr>
              <a:spLocks noChangeAspect="1" noChangeArrowheads="1" noTextEdit="1"/>
            </p:cNvSpPr>
            <p:nvPr/>
          </p:nvSpPr>
          <p:spPr bwMode="auto">
            <a:xfrm>
              <a:off x="912" y="2640"/>
              <a:ext cx="1038"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8247" name="Picture 5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7" y="2645"/>
              <a:ext cx="1023" cy="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97" name="Rectangle 3"/>
          <p:cNvSpPr>
            <a:spLocks noChangeArrowheads="1"/>
          </p:cNvSpPr>
          <p:nvPr/>
        </p:nvSpPr>
        <p:spPr bwMode="auto">
          <a:xfrm>
            <a:off x="533400" y="1066800"/>
            <a:ext cx="18526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latin typeface="Arial" charset="0"/>
              </a:rPr>
              <a:t>•  Application:</a:t>
            </a:r>
            <a:endParaRPr lang="en-US" altLang="en-US" sz="2200">
              <a:latin typeface="Arial" charset="0"/>
            </a:endParaRPr>
          </a:p>
        </p:txBody>
      </p:sp>
      <p:sp>
        <p:nvSpPr>
          <p:cNvPr id="8198" name="Rectangle 5"/>
          <p:cNvSpPr>
            <a:spLocks noChangeArrowheads="1"/>
          </p:cNvSpPr>
          <p:nvPr/>
        </p:nvSpPr>
        <p:spPr bwMode="auto">
          <a:xfrm>
            <a:off x="814388" y="1531938"/>
            <a:ext cx="26717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a:latin typeface="Arial" charset="0"/>
              </a:rPr>
              <a:t>Space Shuttle Orbiter</a:t>
            </a:r>
          </a:p>
        </p:txBody>
      </p:sp>
      <p:sp>
        <p:nvSpPr>
          <p:cNvPr id="8199" name="Rectangle 6"/>
          <p:cNvSpPr>
            <a:spLocks noChangeArrowheads="1"/>
          </p:cNvSpPr>
          <p:nvPr/>
        </p:nvSpPr>
        <p:spPr bwMode="auto">
          <a:xfrm>
            <a:off x="533400" y="3444875"/>
            <a:ext cx="350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a:latin typeface="Arial" charset="0"/>
              </a:rPr>
              <a:t>•  </a:t>
            </a:r>
            <a:r>
              <a:rPr lang="en-US" altLang="en-US">
                <a:solidFill>
                  <a:srgbClr val="0000FF"/>
                </a:solidFill>
                <a:latin typeface="Arial" charset="0"/>
              </a:rPr>
              <a:t>Silica tiles</a:t>
            </a:r>
            <a:r>
              <a:rPr lang="en-US" altLang="en-US" sz="2200">
                <a:latin typeface="Arial" charset="0"/>
              </a:rPr>
              <a:t> (400-1260</a:t>
            </a:r>
            <a:r>
              <a:rPr lang="en-US" altLang="en-US" sz="2200">
                <a:latin typeface="Arial" charset="0"/>
                <a:cs typeface="Arial" charset="0"/>
                <a:sym typeface="Symbol" pitchFamily="18" charset="2"/>
              </a:rPr>
              <a:t>º</a:t>
            </a:r>
            <a:r>
              <a:rPr lang="en-US" altLang="en-US" sz="2200">
                <a:latin typeface="Arial" charset="0"/>
              </a:rPr>
              <a:t>C)</a:t>
            </a:r>
            <a:r>
              <a:rPr lang="en-US" altLang="en-US">
                <a:latin typeface="Arial" charset="0"/>
              </a:rPr>
              <a:t>:</a:t>
            </a:r>
            <a:endParaRPr lang="en-US" altLang="en-US" sz="2200">
              <a:latin typeface="Arial" charset="0"/>
            </a:endParaRPr>
          </a:p>
        </p:txBody>
      </p:sp>
      <p:sp>
        <p:nvSpPr>
          <p:cNvPr id="8200" name="Rectangle 8"/>
          <p:cNvSpPr>
            <a:spLocks noChangeArrowheads="1"/>
          </p:cNvSpPr>
          <p:nvPr/>
        </p:nvSpPr>
        <p:spPr bwMode="auto">
          <a:xfrm>
            <a:off x="790575" y="3779838"/>
            <a:ext cx="30289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a:latin typeface="Arial" charset="0"/>
              </a:rPr>
              <a:t>-- large scale application</a:t>
            </a:r>
          </a:p>
        </p:txBody>
      </p:sp>
      <p:sp>
        <p:nvSpPr>
          <p:cNvPr id="8201" name="Rectangle 9"/>
          <p:cNvSpPr>
            <a:spLocks noChangeArrowheads="1"/>
          </p:cNvSpPr>
          <p:nvPr/>
        </p:nvSpPr>
        <p:spPr bwMode="auto">
          <a:xfrm>
            <a:off x="4464050" y="3779838"/>
            <a:ext cx="211137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200">
                <a:latin typeface="Arial" charset="0"/>
              </a:rPr>
              <a:t>-- microstructure:</a:t>
            </a:r>
          </a:p>
        </p:txBody>
      </p:sp>
      <p:sp>
        <p:nvSpPr>
          <p:cNvPr id="8202" name="Line 11"/>
          <p:cNvSpPr>
            <a:spLocks noChangeShapeType="1"/>
          </p:cNvSpPr>
          <p:nvPr/>
        </p:nvSpPr>
        <p:spPr bwMode="auto">
          <a:xfrm flipH="1">
            <a:off x="2362200" y="4724400"/>
            <a:ext cx="2209800" cy="609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3" name="Rectangle 15"/>
          <p:cNvSpPr>
            <a:spLocks noChangeArrowheads="1"/>
          </p:cNvSpPr>
          <p:nvPr/>
        </p:nvSpPr>
        <p:spPr bwMode="auto">
          <a:xfrm>
            <a:off x="4495800" y="3063875"/>
            <a:ext cx="41148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000000"/>
                </a:solidFill>
                <a:latin typeface="Arial" charset="0"/>
              </a:rPr>
              <a:t>Fig. 19.2W, </a:t>
            </a:r>
            <a:r>
              <a:rPr lang="en-US" altLang="en-US" sz="1200" i="1">
                <a:solidFill>
                  <a:srgbClr val="000000"/>
                </a:solidFill>
                <a:latin typeface="Arial" charset="0"/>
              </a:rPr>
              <a:t>Callister 6e</a:t>
            </a:r>
            <a:r>
              <a:rPr lang="en-US" altLang="en-US" sz="1200">
                <a:solidFill>
                  <a:srgbClr val="000000"/>
                </a:solidFill>
                <a:latin typeface="Arial" charset="0"/>
              </a:rPr>
              <a:t>.  (Fig. 19.2W adapted from L.J. Korb, C.A. Morant, R.M. Calland, and C.S. Thatcher, "The Shuttle Orbiter Thermal Protection System", </a:t>
            </a:r>
            <a:r>
              <a:rPr lang="en-US" altLang="en-US" sz="1200" i="1">
                <a:solidFill>
                  <a:srgbClr val="000000"/>
                </a:solidFill>
                <a:latin typeface="Arial" charset="0"/>
              </a:rPr>
              <a:t>Ceramic Bulletin</a:t>
            </a:r>
            <a:r>
              <a:rPr lang="en-US" altLang="en-US" sz="1200">
                <a:solidFill>
                  <a:srgbClr val="000000"/>
                </a:solidFill>
                <a:latin typeface="Arial" charset="0"/>
              </a:rPr>
              <a:t>, No. 11, Nov. 1981, p. 1189.)</a:t>
            </a:r>
          </a:p>
        </p:txBody>
      </p:sp>
      <p:sp>
        <p:nvSpPr>
          <p:cNvPr id="8204" name="Rectangle 16"/>
          <p:cNvSpPr>
            <a:spLocks noChangeArrowheads="1"/>
          </p:cNvSpPr>
          <p:nvPr/>
        </p:nvSpPr>
        <p:spPr bwMode="auto">
          <a:xfrm>
            <a:off x="609600" y="6096000"/>
            <a:ext cx="3657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000000"/>
                </a:solidFill>
                <a:latin typeface="Arial" charset="0"/>
              </a:rPr>
              <a:t>Fig. 19.3W, </a:t>
            </a:r>
            <a:r>
              <a:rPr lang="en-US" altLang="en-US" sz="1200" i="1">
                <a:solidFill>
                  <a:srgbClr val="000000"/>
                </a:solidFill>
                <a:latin typeface="Arial" charset="0"/>
              </a:rPr>
              <a:t>Callister 5e</a:t>
            </a:r>
            <a:r>
              <a:rPr lang="en-US" altLang="en-US" sz="1200">
                <a:solidFill>
                  <a:srgbClr val="000000"/>
                </a:solidFill>
                <a:latin typeface="Arial" charset="0"/>
              </a:rPr>
              <a:t>.  (Fig. 19.3W courtesy the National Aeronautics and Space Administration.)</a:t>
            </a:r>
          </a:p>
        </p:txBody>
      </p:sp>
      <p:sp>
        <p:nvSpPr>
          <p:cNvPr id="8205" name="Rectangle 17"/>
          <p:cNvSpPr>
            <a:spLocks noChangeArrowheads="1"/>
          </p:cNvSpPr>
          <p:nvPr/>
        </p:nvSpPr>
        <p:spPr bwMode="auto">
          <a:xfrm>
            <a:off x="4495800" y="6096000"/>
            <a:ext cx="3581400"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000000"/>
                </a:solidFill>
                <a:latin typeface="Arial" charset="0"/>
              </a:rPr>
              <a:t>Fig. 19.4W, </a:t>
            </a:r>
            <a:r>
              <a:rPr lang="en-US" altLang="en-US" sz="1200" i="1">
                <a:solidFill>
                  <a:srgbClr val="000000"/>
                </a:solidFill>
                <a:latin typeface="Arial" charset="0"/>
              </a:rPr>
              <a:t>Callister 5e</a:t>
            </a:r>
            <a:r>
              <a:rPr lang="en-US" altLang="en-US" sz="1200">
                <a:solidFill>
                  <a:srgbClr val="000000"/>
                </a:solidFill>
                <a:latin typeface="Arial" charset="0"/>
              </a:rPr>
              <a:t>.  (Fig. 219.4W courtesy Lockheed Aerospace Ceramics</a:t>
            </a:r>
          </a:p>
          <a:p>
            <a:r>
              <a:rPr lang="en-US" altLang="en-US" sz="1200">
                <a:solidFill>
                  <a:srgbClr val="000000"/>
                </a:solidFill>
                <a:latin typeface="Arial" charset="0"/>
              </a:rPr>
              <a:t>Systems, Sunnyvale, CA.)</a:t>
            </a:r>
          </a:p>
        </p:txBody>
      </p:sp>
      <p:sp>
        <p:nvSpPr>
          <p:cNvPr id="8206" name="Rectangle 18"/>
          <p:cNvSpPr>
            <a:spLocks noGrp="1" noChangeArrowheads="1"/>
          </p:cNvSpPr>
          <p:nvPr>
            <p:ph type="title" idx="4294967295"/>
          </p:nvPr>
        </p:nvSpPr>
        <p:spPr/>
        <p:txBody>
          <a:bodyPr/>
          <a:lstStyle/>
          <a:p>
            <a:r>
              <a:rPr lang="en-US" altLang="en-US" smtClean="0"/>
              <a:t>Thermal Protection System</a:t>
            </a:r>
          </a:p>
        </p:txBody>
      </p:sp>
      <p:sp>
        <p:nvSpPr>
          <p:cNvPr id="8207" name="Rectangle 21"/>
          <p:cNvSpPr>
            <a:spLocks noChangeArrowheads="1"/>
          </p:cNvSpPr>
          <p:nvPr/>
        </p:nvSpPr>
        <p:spPr bwMode="auto">
          <a:xfrm>
            <a:off x="4170363" y="2652713"/>
            <a:ext cx="1308100" cy="3635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grpSp>
        <p:nvGrpSpPr>
          <p:cNvPr id="8208" name="Group 51"/>
          <p:cNvGrpSpPr>
            <a:grpSpLocks/>
          </p:cNvGrpSpPr>
          <p:nvPr/>
        </p:nvGrpSpPr>
        <p:grpSpPr bwMode="auto">
          <a:xfrm>
            <a:off x="4489450" y="817563"/>
            <a:ext cx="3595688" cy="2206625"/>
            <a:chOff x="2828" y="515"/>
            <a:chExt cx="2265" cy="1390"/>
          </a:xfrm>
        </p:grpSpPr>
        <p:sp>
          <p:nvSpPr>
            <p:cNvPr id="8219" name="Rectangle 22"/>
            <p:cNvSpPr>
              <a:spLocks noChangeArrowheads="1"/>
            </p:cNvSpPr>
            <p:nvPr/>
          </p:nvSpPr>
          <p:spPr bwMode="auto">
            <a:xfrm>
              <a:off x="2828" y="1671"/>
              <a:ext cx="41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FF0000"/>
                  </a:solidFill>
                  <a:latin typeface="Arial" charset="0"/>
                </a:rPr>
                <a:t>reinf C-C </a:t>
              </a:r>
              <a:endParaRPr lang="en-US" altLang="en-US">
                <a:latin typeface="Arial" charset="0"/>
              </a:endParaRPr>
            </a:p>
          </p:txBody>
        </p:sp>
        <p:sp>
          <p:nvSpPr>
            <p:cNvPr id="8220" name="Rectangle 23"/>
            <p:cNvSpPr>
              <a:spLocks noChangeArrowheads="1"/>
            </p:cNvSpPr>
            <p:nvPr/>
          </p:nvSpPr>
          <p:spPr bwMode="auto">
            <a:xfrm>
              <a:off x="2835" y="1782"/>
              <a:ext cx="38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FF0000"/>
                  </a:solidFill>
                  <a:latin typeface="Arial" charset="0"/>
                </a:rPr>
                <a:t>(1650ºC)</a:t>
              </a:r>
              <a:endParaRPr lang="en-US" altLang="en-US">
                <a:latin typeface="Arial" charset="0"/>
              </a:endParaRPr>
            </a:p>
          </p:txBody>
        </p:sp>
        <p:sp>
          <p:nvSpPr>
            <p:cNvPr id="8221" name="Rectangle 24"/>
            <p:cNvSpPr>
              <a:spLocks noChangeArrowheads="1"/>
            </p:cNvSpPr>
            <p:nvPr/>
          </p:nvSpPr>
          <p:spPr bwMode="auto">
            <a:xfrm>
              <a:off x="3022" y="515"/>
              <a:ext cx="93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100">
                  <a:solidFill>
                    <a:srgbClr val="000000"/>
                  </a:solidFill>
                  <a:latin typeface="Arial Rounded MT Bold" pitchFamily="34" charset="0"/>
                </a:rPr>
                <a:t>Re-entry T  </a:t>
              </a:r>
              <a:endParaRPr lang="en-US" altLang="en-US"/>
            </a:p>
          </p:txBody>
        </p:sp>
        <p:sp>
          <p:nvSpPr>
            <p:cNvPr id="8222" name="Rectangle 25"/>
            <p:cNvSpPr>
              <a:spLocks noChangeArrowheads="1"/>
            </p:cNvSpPr>
            <p:nvPr/>
          </p:nvSpPr>
          <p:spPr bwMode="auto">
            <a:xfrm>
              <a:off x="3022" y="709"/>
              <a:ext cx="95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100">
                  <a:solidFill>
                    <a:srgbClr val="000000"/>
                  </a:solidFill>
                  <a:latin typeface="Arial Rounded MT Bold" pitchFamily="34" charset="0"/>
                </a:rPr>
                <a:t>Distribution</a:t>
              </a:r>
              <a:endParaRPr lang="en-US" altLang="en-US"/>
            </a:p>
          </p:txBody>
        </p:sp>
        <p:pic>
          <p:nvPicPr>
            <p:cNvPr id="8223" name="Picture 2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53" y="557"/>
              <a:ext cx="2140" cy="1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4" name="Freeform 27"/>
            <p:cNvSpPr>
              <a:spLocks/>
            </p:cNvSpPr>
            <p:nvPr/>
          </p:nvSpPr>
          <p:spPr bwMode="auto">
            <a:xfrm>
              <a:off x="3056" y="1401"/>
              <a:ext cx="63" cy="97"/>
            </a:xfrm>
            <a:custGeom>
              <a:avLst/>
              <a:gdLst>
                <a:gd name="T0" fmla="*/ 35 w 63"/>
                <a:gd name="T1" fmla="*/ 0 h 97"/>
                <a:gd name="T2" fmla="*/ 14 w 63"/>
                <a:gd name="T3" fmla="*/ 14 h 97"/>
                <a:gd name="T4" fmla="*/ 0 w 63"/>
                <a:gd name="T5" fmla="*/ 42 h 97"/>
                <a:gd name="T6" fmla="*/ 7 w 63"/>
                <a:gd name="T7" fmla="*/ 70 h 97"/>
                <a:gd name="T8" fmla="*/ 21 w 63"/>
                <a:gd name="T9" fmla="*/ 90 h 97"/>
                <a:gd name="T10" fmla="*/ 35 w 63"/>
                <a:gd name="T11" fmla="*/ 97 h 97"/>
                <a:gd name="T12" fmla="*/ 49 w 63"/>
                <a:gd name="T13" fmla="*/ 84 h 97"/>
                <a:gd name="T14" fmla="*/ 63 w 63"/>
                <a:gd name="T15" fmla="*/ 63 h 97"/>
                <a:gd name="T16" fmla="*/ 56 w 63"/>
                <a:gd name="T17" fmla="*/ 35 h 97"/>
                <a:gd name="T18" fmla="*/ 49 w 63"/>
                <a:gd name="T19" fmla="*/ 14 h 97"/>
                <a:gd name="T20" fmla="*/ 35 w 63"/>
                <a:gd name="T21" fmla="*/ 0 h 9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3"/>
                <a:gd name="T34" fmla="*/ 0 h 97"/>
                <a:gd name="T35" fmla="*/ 63 w 63"/>
                <a:gd name="T36" fmla="*/ 97 h 9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3" h="97">
                  <a:moveTo>
                    <a:pt x="35" y="0"/>
                  </a:moveTo>
                  <a:lnTo>
                    <a:pt x="14" y="14"/>
                  </a:lnTo>
                  <a:lnTo>
                    <a:pt x="0" y="42"/>
                  </a:lnTo>
                  <a:lnTo>
                    <a:pt x="7" y="70"/>
                  </a:lnTo>
                  <a:lnTo>
                    <a:pt x="21" y="90"/>
                  </a:lnTo>
                  <a:lnTo>
                    <a:pt x="35" y="97"/>
                  </a:lnTo>
                  <a:lnTo>
                    <a:pt x="49" y="84"/>
                  </a:lnTo>
                  <a:lnTo>
                    <a:pt x="63" y="63"/>
                  </a:lnTo>
                  <a:lnTo>
                    <a:pt x="56" y="35"/>
                  </a:lnTo>
                  <a:lnTo>
                    <a:pt x="49" y="14"/>
                  </a:lnTo>
                  <a:lnTo>
                    <a:pt x="3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225" name="Group 33"/>
            <p:cNvGrpSpPr>
              <a:grpSpLocks/>
            </p:cNvGrpSpPr>
            <p:nvPr/>
          </p:nvGrpSpPr>
          <p:grpSpPr bwMode="auto">
            <a:xfrm>
              <a:off x="3396" y="1561"/>
              <a:ext cx="76" cy="110"/>
              <a:chOff x="3396" y="1561"/>
              <a:chExt cx="76" cy="110"/>
            </a:xfrm>
          </p:grpSpPr>
          <p:sp>
            <p:nvSpPr>
              <p:cNvPr id="8244" name="Freeform 31"/>
              <p:cNvSpPr>
                <a:spLocks/>
              </p:cNvSpPr>
              <p:nvPr/>
            </p:nvSpPr>
            <p:spPr bwMode="auto">
              <a:xfrm>
                <a:off x="3396" y="1561"/>
                <a:ext cx="76" cy="83"/>
              </a:xfrm>
              <a:custGeom>
                <a:avLst/>
                <a:gdLst>
                  <a:gd name="T0" fmla="*/ 7 w 76"/>
                  <a:gd name="T1" fmla="*/ 0 h 83"/>
                  <a:gd name="T2" fmla="*/ 76 w 76"/>
                  <a:gd name="T3" fmla="*/ 48 h 83"/>
                  <a:gd name="T4" fmla="*/ 28 w 76"/>
                  <a:gd name="T5" fmla="*/ 41 h 83"/>
                  <a:gd name="T6" fmla="*/ 0 w 76"/>
                  <a:gd name="T7" fmla="*/ 83 h 83"/>
                  <a:gd name="T8" fmla="*/ 7 w 76"/>
                  <a:gd name="T9" fmla="*/ 0 h 83"/>
                  <a:gd name="T10" fmla="*/ 0 60000 65536"/>
                  <a:gd name="T11" fmla="*/ 0 60000 65536"/>
                  <a:gd name="T12" fmla="*/ 0 60000 65536"/>
                  <a:gd name="T13" fmla="*/ 0 60000 65536"/>
                  <a:gd name="T14" fmla="*/ 0 60000 65536"/>
                  <a:gd name="T15" fmla="*/ 0 w 76"/>
                  <a:gd name="T16" fmla="*/ 0 h 83"/>
                  <a:gd name="T17" fmla="*/ 76 w 76"/>
                  <a:gd name="T18" fmla="*/ 83 h 83"/>
                </a:gdLst>
                <a:ahLst/>
                <a:cxnLst>
                  <a:cxn ang="T10">
                    <a:pos x="T0" y="T1"/>
                  </a:cxn>
                  <a:cxn ang="T11">
                    <a:pos x="T2" y="T3"/>
                  </a:cxn>
                  <a:cxn ang="T12">
                    <a:pos x="T4" y="T5"/>
                  </a:cxn>
                  <a:cxn ang="T13">
                    <a:pos x="T6" y="T7"/>
                  </a:cxn>
                  <a:cxn ang="T14">
                    <a:pos x="T8" y="T9"/>
                  </a:cxn>
                </a:cxnLst>
                <a:rect l="T15" t="T16" r="T17" b="T18"/>
                <a:pathLst>
                  <a:path w="76" h="83">
                    <a:moveTo>
                      <a:pt x="7" y="0"/>
                    </a:moveTo>
                    <a:lnTo>
                      <a:pt x="76" y="48"/>
                    </a:lnTo>
                    <a:lnTo>
                      <a:pt x="28" y="41"/>
                    </a:lnTo>
                    <a:lnTo>
                      <a:pt x="0" y="83"/>
                    </a:lnTo>
                    <a:lnTo>
                      <a:pt x="7" y="0"/>
                    </a:lnTo>
                    <a:close/>
                  </a:path>
                </a:pathLst>
              </a:custGeom>
              <a:solidFill>
                <a:srgbClr val="000000"/>
              </a:solidFill>
              <a:ln w="11113">
                <a:solidFill>
                  <a:srgbClr val="000000"/>
                </a:solidFill>
                <a:round/>
                <a:headEnd/>
                <a:tailEnd/>
              </a:ln>
            </p:spPr>
            <p:txBody>
              <a:bodyPr/>
              <a:lstStyle/>
              <a:p>
                <a:endParaRPr lang="en-US"/>
              </a:p>
            </p:txBody>
          </p:sp>
          <p:sp>
            <p:nvSpPr>
              <p:cNvPr id="8245" name="Line 32"/>
              <p:cNvSpPr>
                <a:spLocks noChangeShapeType="1"/>
              </p:cNvSpPr>
              <p:nvPr/>
            </p:nvSpPr>
            <p:spPr bwMode="auto">
              <a:xfrm>
                <a:off x="3424" y="1602"/>
                <a:ext cx="27" cy="69"/>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26" name="Freeform 34"/>
            <p:cNvSpPr>
              <a:spLocks/>
            </p:cNvSpPr>
            <p:nvPr/>
          </p:nvSpPr>
          <p:spPr bwMode="auto">
            <a:xfrm>
              <a:off x="3701" y="1277"/>
              <a:ext cx="803" cy="221"/>
            </a:xfrm>
            <a:custGeom>
              <a:avLst/>
              <a:gdLst>
                <a:gd name="T0" fmla="*/ 0 w 803"/>
                <a:gd name="T1" fmla="*/ 221 h 221"/>
                <a:gd name="T2" fmla="*/ 0 w 803"/>
                <a:gd name="T3" fmla="*/ 208 h 221"/>
                <a:gd name="T4" fmla="*/ 41 w 803"/>
                <a:gd name="T5" fmla="*/ 201 h 221"/>
                <a:gd name="T6" fmla="*/ 41 w 803"/>
                <a:gd name="T7" fmla="*/ 194 h 221"/>
                <a:gd name="T8" fmla="*/ 90 w 803"/>
                <a:gd name="T9" fmla="*/ 180 h 221"/>
                <a:gd name="T10" fmla="*/ 96 w 803"/>
                <a:gd name="T11" fmla="*/ 173 h 221"/>
                <a:gd name="T12" fmla="*/ 207 w 803"/>
                <a:gd name="T13" fmla="*/ 152 h 221"/>
                <a:gd name="T14" fmla="*/ 207 w 803"/>
                <a:gd name="T15" fmla="*/ 131 h 221"/>
                <a:gd name="T16" fmla="*/ 277 w 803"/>
                <a:gd name="T17" fmla="*/ 124 h 221"/>
                <a:gd name="T18" fmla="*/ 290 w 803"/>
                <a:gd name="T19" fmla="*/ 104 h 221"/>
                <a:gd name="T20" fmla="*/ 387 w 803"/>
                <a:gd name="T21" fmla="*/ 90 h 221"/>
                <a:gd name="T22" fmla="*/ 394 w 803"/>
                <a:gd name="T23" fmla="*/ 83 h 221"/>
                <a:gd name="T24" fmla="*/ 644 w 803"/>
                <a:gd name="T25" fmla="*/ 41 h 221"/>
                <a:gd name="T26" fmla="*/ 644 w 803"/>
                <a:gd name="T27" fmla="*/ 21 h 221"/>
                <a:gd name="T28" fmla="*/ 803 w 803"/>
                <a:gd name="T29" fmla="*/ 0 h 221"/>
                <a:gd name="T30" fmla="*/ 789 w 803"/>
                <a:gd name="T31" fmla="*/ 145 h 221"/>
                <a:gd name="T32" fmla="*/ 464 w 803"/>
                <a:gd name="T33" fmla="*/ 145 h 221"/>
                <a:gd name="T34" fmla="*/ 0 w 803"/>
                <a:gd name="T35" fmla="*/ 221 h 2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03"/>
                <a:gd name="T55" fmla="*/ 0 h 221"/>
                <a:gd name="T56" fmla="*/ 803 w 803"/>
                <a:gd name="T57" fmla="*/ 221 h 2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03" h="221">
                  <a:moveTo>
                    <a:pt x="0" y="221"/>
                  </a:moveTo>
                  <a:lnTo>
                    <a:pt x="0" y="208"/>
                  </a:lnTo>
                  <a:lnTo>
                    <a:pt x="41" y="201"/>
                  </a:lnTo>
                  <a:lnTo>
                    <a:pt x="41" y="194"/>
                  </a:lnTo>
                  <a:lnTo>
                    <a:pt x="90" y="180"/>
                  </a:lnTo>
                  <a:lnTo>
                    <a:pt x="96" y="173"/>
                  </a:lnTo>
                  <a:lnTo>
                    <a:pt x="207" y="152"/>
                  </a:lnTo>
                  <a:lnTo>
                    <a:pt x="207" y="131"/>
                  </a:lnTo>
                  <a:lnTo>
                    <a:pt x="277" y="124"/>
                  </a:lnTo>
                  <a:lnTo>
                    <a:pt x="290" y="104"/>
                  </a:lnTo>
                  <a:lnTo>
                    <a:pt x="387" y="90"/>
                  </a:lnTo>
                  <a:lnTo>
                    <a:pt x="394" y="83"/>
                  </a:lnTo>
                  <a:lnTo>
                    <a:pt x="644" y="41"/>
                  </a:lnTo>
                  <a:lnTo>
                    <a:pt x="644" y="21"/>
                  </a:lnTo>
                  <a:lnTo>
                    <a:pt x="803" y="0"/>
                  </a:lnTo>
                  <a:lnTo>
                    <a:pt x="789" y="145"/>
                  </a:lnTo>
                  <a:lnTo>
                    <a:pt x="464" y="145"/>
                  </a:lnTo>
                  <a:lnTo>
                    <a:pt x="0" y="221"/>
                  </a:lnTo>
                  <a:close/>
                </a:path>
              </a:pathLst>
            </a:custGeom>
            <a:solidFill>
              <a:srgbClr val="99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7" name="Freeform 35"/>
            <p:cNvSpPr>
              <a:spLocks/>
            </p:cNvSpPr>
            <p:nvPr/>
          </p:nvSpPr>
          <p:spPr bwMode="auto">
            <a:xfrm>
              <a:off x="3825" y="1491"/>
              <a:ext cx="1122" cy="167"/>
            </a:xfrm>
            <a:custGeom>
              <a:avLst/>
              <a:gdLst>
                <a:gd name="T0" fmla="*/ 7 w 1122"/>
                <a:gd name="T1" fmla="*/ 49 h 167"/>
                <a:gd name="T2" fmla="*/ 388 w 1122"/>
                <a:gd name="T3" fmla="*/ 42 h 167"/>
                <a:gd name="T4" fmla="*/ 928 w 1122"/>
                <a:gd name="T5" fmla="*/ 167 h 167"/>
                <a:gd name="T6" fmla="*/ 1122 w 1122"/>
                <a:gd name="T7" fmla="*/ 146 h 167"/>
                <a:gd name="T8" fmla="*/ 1122 w 1122"/>
                <a:gd name="T9" fmla="*/ 139 h 167"/>
                <a:gd name="T10" fmla="*/ 942 w 1122"/>
                <a:gd name="T11" fmla="*/ 139 h 167"/>
                <a:gd name="T12" fmla="*/ 492 w 1122"/>
                <a:gd name="T13" fmla="*/ 28 h 167"/>
                <a:gd name="T14" fmla="*/ 471 w 1122"/>
                <a:gd name="T15" fmla="*/ 0 h 167"/>
                <a:gd name="T16" fmla="*/ 222 w 1122"/>
                <a:gd name="T17" fmla="*/ 7 h 167"/>
                <a:gd name="T18" fmla="*/ 0 w 1122"/>
                <a:gd name="T19" fmla="*/ 21 h 167"/>
                <a:gd name="T20" fmla="*/ 7 w 1122"/>
                <a:gd name="T21" fmla="*/ 49 h 1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22"/>
                <a:gd name="T34" fmla="*/ 0 h 167"/>
                <a:gd name="T35" fmla="*/ 1122 w 1122"/>
                <a:gd name="T36" fmla="*/ 167 h 16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22" h="167">
                  <a:moveTo>
                    <a:pt x="7" y="49"/>
                  </a:moveTo>
                  <a:lnTo>
                    <a:pt x="388" y="42"/>
                  </a:lnTo>
                  <a:lnTo>
                    <a:pt x="928" y="167"/>
                  </a:lnTo>
                  <a:lnTo>
                    <a:pt x="1122" y="146"/>
                  </a:lnTo>
                  <a:lnTo>
                    <a:pt x="1122" y="139"/>
                  </a:lnTo>
                  <a:lnTo>
                    <a:pt x="942" y="139"/>
                  </a:lnTo>
                  <a:lnTo>
                    <a:pt x="492" y="28"/>
                  </a:lnTo>
                  <a:lnTo>
                    <a:pt x="471" y="0"/>
                  </a:lnTo>
                  <a:lnTo>
                    <a:pt x="222" y="7"/>
                  </a:lnTo>
                  <a:lnTo>
                    <a:pt x="0" y="21"/>
                  </a:lnTo>
                  <a:lnTo>
                    <a:pt x="7" y="4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8" name="Freeform 36"/>
            <p:cNvSpPr>
              <a:spLocks/>
            </p:cNvSpPr>
            <p:nvPr/>
          </p:nvSpPr>
          <p:spPr bwMode="auto">
            <a:xfrm>
              <a:off x="4033" y="1422"/>
              <a:ext cx="706" cy="118"/>
            </a:xfrm>
            <a:custGeom>
              <a:avLst/>
              <a:gdLst>
                <a:gd name="T0" fmla="*/ 0 w 706"/>
                <a:gd name="T1" fmla="*/ 35 h 118"/>
                <a:gd name="T2" fmla="*/ 28 w 706"/>
                <a:gd name="T3" fmla="*/ 63 h 118"/>
                <a:gd name="T4" fmla="*/ 222 w 706"/>
                <a:gd name="T5" fmla="*/ 35 h 118"/>
                <a:gd name="T6" fmla="*/ 554 w 706"/>
                <a:gd name="T7" fmla="*/ 118 h 118"/>
                <a:gd name="T8" fmla="*/ 706 w 706"/>
                <a:gd name="T9" fmla="*/ 104 h 118"/>
                <a:gd name="T10" fmla="*/ 582 w 706"/>
                <a:gd name="T11" fmla="*/ 0 h 118"/>
                <a:gd name="T12" fmla="*/ 145 w 706"/>
                <a:gd name="T13" fmla="*/ 7 h 118"/>
                <a:gd name="T14" fmla="*/ 14 w 706"/>
                <a:gd name="T15" fmla="*/ 28 h 118"/>
                <a:gd name="T16" fmla="*/ 42 w 706"/>
                <a:gd name="T17" fmla="*/ 56 h 118"/>
                <a:gd name="T18" fmla="*/ 0 w 706"/>
                <a:gd name="T19" fmla="*/ 35 h 1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6"/>
                <a:gd name="T31" fmla="*/ 0 h 118"/>
                <a:gd name="T32" fmla="*/ 706 w 706"/>
                <a:gd name="T33" fmla="*/ 118 h 1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6" h="118">
                  <a:moveTo>
                    <a:pt x="0" y="35"/>
                  </a:moveTo>
                  <a:lnTo>
                    <a:pt x="28" y="63"/>
                  </a:lnTo>
                  <a:lnTo>
                    <a:pt x="222" y="35"/>
                  </a:lnTo>
                  <a:lnTo>
                    <a:pt x="554" y="118"/>
                  </a:lnTo>
                  <a:lnTo>
                    <a:pt x="706" y="104"/>
                  </a:lnTo>
                  <a:lnTo>
                    <a:pt x="582" y="0"/>
                  </a:lnTo>
                  <a:lnTo>
                    <a:pt x="145" y="7"/>
                  </a:lnTo>
                  <a:lnTo>
                    <a:pt x="14" y="28"/>
                  </a:lnTo>
                  <a:lnTo>
                    <a:pt x="42" y="56"/>
                  </a:lnTo>
                  <a:lnTo>
                    <a:pt x="0" y="35"/>
                  </a:lnTo>
                  <a:close/>
                </a:path>
              </a:pathLst>
            </a:custGeom>
            <a:solidFill>
              <a:srgbClr val="99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29" name="Freeform 37"/>
            <p:cNvSpPr>
              <a:spLocks/>
            </p:cNvSpPr>
            <p:nvPr/>
          </p:nvSpPr>
          <p:spPr bwMode="auto">
            <a:xfrm>
              <a:off x="4545" y="1090"/>
              <a:ext cx="236" cy="173"/>
            </a:xfrm>
            <a:custGeom>
              <a:avLst/>
              <a:gdLst>
                <a:gd name="T0" fmla="*/ 201 w 236"/>
                <a:gd name="T1" fmla="*/ 0 h 173"/>
                <a:gd name="T2" fmla="*/ 160 w 236"/>
                <a:gd name="T3" fmla="*/ 14 h 173"/>
                <a:gd name="T4" fmla="*/ 84 w 236"/>
                <a:gd name="T5" fmla="*/ 28 h 173"/>
                <a:gd name="T6" fmla="*/ 28 w 236"/>
                <a:gd name="T7" fmla="*/ 41 h 173"/>
                <a:gd name="T8" fmla="*/ 14 w 236"/>
                <a:gd name="T9" fmla="*/ 62 h 173"/>
                <a:gd name="T10" fmla="*/ 21 w 236"/>
                <a:gd name="T11" fmla="*/ 90 h 173"/>
                <a:gd name="T12" fmla="*/ 21 w 236"/>
                <a:gd name="T13" fmla="*/ 124 h 173"/>
                <a:gd name="T14" fmla="*/ 14 w 236"/>
                <a:gd name="T15" fmla="*/ 159 h 173"/>
                <a:gd name="T16" fmla="*/ 0 w 236"/>
                <a:gd name="T17" fmla="*/ 173 h 173"/>
                <a:gd name="T18" fmla="*/ 194 w 236"/>
                <a:gd name="T19" fmla="*/ 166 h 173"/>
                <a:gd name="T20" fmla="*/ 229 w 236"/>
                <a:gd name="T21" fmla="*/ 145 h 173"/>
                <a:gd name="T22" fmla="*/ 236 w 236"/>
                <a:gd name="T23" fmla="*/ 104 h 173"/>
                <a:gd name="T24" fmla="*/ 236 w 236"/>
                <a:gd name="T25" fmla="*/ 55 h 173"/>
                <a:gd name="T26" fmla="*/ 222 w 236"/>
                <a:gd name="T27" fmla="*/ 28 h 173"/>
                <a:gd name="T28" fmla="*/ 215 w 236"/>
                <a:gd name="T29" fmla="*/ 7 h 173"/>
                <a:gd name="T30" fmla="*/ 201 w 236"/>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6"/>
                <a:gd name="T49" fmla="*/ 0 h 173"/>
                <a:gd name="T50" fmla="*/ 236 w 236"/>
                <a:gd name="T51" fmla="*/ 173 h 17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6" h="173">
                  <a:moveTo>
                    <a:pt x="201" y="0"/>
                  </a:moveTo>
                  <a:lnTo>
                    <a:pt x="160" y="14"/>
                  </a:lnTo>
                  <a:lnTo>
                    <a:pt x="84" y="28"/>
                  </a:lnTo>
                  <a:lnTo>
                    <a:pt x="28" y="41"/>
                  </a:lnTo>
                  <a:lnTo>
                    <a:pt x="14" y="62"/>
                  </a:lnTo>
                  <a:lnTo>
                    <a:pt x="21" y="90"/>
                  </a:lnTo>
                  <a:lnTo>
                    <a:pt x="21" y="124"/>
                  </a:lnTo>
                  <a:lnTo>
                    <a:pt x="14" y="159"/>
                  </a:lnTo>
                  <a:lnTo>
                    <a:pt x="0" y="173"/>
                  </a:lnTo>
                  <a:lnTo>
                    <a:pt x="194" y="166"/>
                  </a:lnTo>
                  <a:lnTo>
                    <a:pt x="229" y="145"/>
                  </a:lnTo>
                  <a:lnTo>
                    <a:pt x="236" y="104"/>
                  </a:lnTo>
                  <a:lnTo>
                    <a:pt x="236" y="55"/>
                  </a:lnTo>
                  <a:lnTo>
                    <a:pt x="222" y="28"/>
                  </a:lnTo>
                  <a:lnTo>
                    <a:pt x="215" y="7"/>
                  </a:lnTo>
                  <a:lnTo>
                    <a:pt x="201" y="0"/>
                  </a:lnTo>
                  <a:close/>
                </a:path>
              </a:pathLst>
            </a:custGeom>
            <a:solidFill>
              <a:srgbClr val="99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30" name="Freeform 38"/>
            <p:cNvSpPr>
              <a:spLocks/>
            </p:cNvSpPr>
            <p:nvPr/>
          </p:nvSpPr>
          <p:spPr bwMode="auto">
            <a:xfrm>
              <a:off x="3098" y="1318"/>
              <a:ext cx="963" cy="236"/>
            </a:xfrm>
            <a:custGeom>
              <a:avLst/>
              <a:gdLst>
                <a:gd name="T0" fmla="*/ 0 w 963"/>
                <a:gd name="T1" fmla="*/ 83 h 236"/>
                <a:gd name="T2" fmla="*/ 14 w 963"/>
                <a:gd name="T3" fmla="*/ 104 h 236"/>
                <a:gd name="T4" fmla="*/ 21 w 963"/>
                <a:gd name="T5" fmla="*/ 146 h 236"/>
                <a:gd name="T6" fmla="*/ 7 w 963"/>
                <a:gd name="T7" fmla="*/ 167 h 236"/>
                <a:gd name="T8" fmla="*/ 0 w 963"/>
                <a:gd name="T9" fmla="*/ 180 h 236"/>
                <a:gd name="T10" fmla="*/ 55 w 963"/>
                <a:gd name="T11" fmla="*/ 201 h 236"/>
                <a:gd name="T12" fmla="*/ 194 w 963"/>
                <a:gd name="T13" fmla="*/ 229 h 236"/>
                <a:gd name="T14" fmla="*/ 360 w 963"/>
                <a:gd name="T15" fmla="*/ 236 h 236"/>
                <a:gd name="T16" fmla="*/ 575 w 963"/>
                <a:gd name="T17" fmla="*/ 236 h 236"/>
                <a:gd name="T18" fmla="*/ 727 w 963"/>
                <a:gd name="T19" fmla="*/ 236 h 236"/>
                <a:gd name="T20" fmla="*/ 727 w 963"/>
                <a:gd name="T21" fmla="*/ 201 h 236"/>
                <a:gd name="T22" fmla="*/ 963 w 963"/>
                <a:gd name="T23" fmla="*/ 173 h 236"/>
                <a:gd name="T24" fmla="*/ 928 w 963"/>
                <a:gd name="T25" fmla="*/ 132 h 236"/>
                <a:gd name="T26" fmla="*/ 616 w 963"/>
                <a:gd name="T27" fmla="*/ 180 h 236"/>
                <a:gd name="T28" fmla="*/ 422 w 963"/>
                <a:gd name="T29" fmla="*/ 208 h 236"/>
                <a:gd name="T30" fmla="*/ 422 w 963"/>
                <a:gd name="T31" fmla="*/ 125 h 236"/>
                <a:gd name="T32" fmla="*/ 422 w 963"/>
                <a:gd name="T33" fmla="*/ 118 h 236"/>
                <a:gd name="T34" fmla="*/ 270 w 963"/>
                <a:gd name="T35" fmla="*/ 111 h 236"/>
                <a:gd name="T36" fmla="*/ 256 w 963"/>
                <a:gd name="T37" fmla="*/ 104 h 236"/>
                <a:gd name="T38" fmla="*/ 249 w 963"/>
                <a:gd name="T39" fmla="*/ 83 h 236"/>
                <a:gd name="T40" fmla="*/ 229 w 963"/>
                <a:gd name="T41" fmla="*/ 83 h 236"/>
                <a:gd name="T42" fmla="*/ 229 w 963"/>
                <a:gd name="T43" fmla="*/ 97 h 236"/>
                <a:gd name="T44" fmla="*/ 187 w 963"/>
                <a:gd name="T45" fmla="*/ 90 h 236"/>
                <a:gd name="T46" fmla="*/ 180 w 963"/>
                <a:gd name="T47" fmla="*/ 35 h 236"/>
                <a:gd name="T48" fmla="*/ 166 w 963"/>
                <a:gd name="T49" fmla="*/ 7 h 236"/>
                <a:gd name="T50" fmla="*/ 145 w 963"/>
                <a:gd name="T51" fmla="*/ 7 h 236"/>
                <a:gd name="T52" fmla="*/ 145 w 963"/>
                <a:gd name="T53" fmla="*/ 0 h 236"/>
                <a:gd name="T54" fmla="*/ 0 w 963"/>
                <a:gd name="T55" fmla="*/ 83 h 2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63"/>
                <a:gd name="T85" fmla="*/ 0 h 236"/>
                <a:gd name="T86" fmla="*/ 963 w 963"/>
                <a:gd name="T87" fmla="*/ 236 h 2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63" h="236">
                  <a:moveTo>
                    <a:pt x="0" y="83"/>
                  </a:moveTo>
                  <a:lnTo>
                    <a:pt x="14" y="104"/>
                  </a:lnTo>
                  <a:lnTo>
                    <a:pt x="21" y="146"/>
                  </a:lnTo>
                  <a:lnTo>
                    <a:pt x="7" y="167"/>
                  </a:lnTo>
                  <a:lnTo>
                    <a:pt x="0" y="180"/>
                  </a:lnTo>
                  <a:lnTo>
                    <a:pt x="55" y="201"/>
                  </a:lnTo>
                  <a:lnTo>
                    <a:pt x="194" y="229"/>
                  </a:lnTo>
                  <a:lnTo>
                    <a:pt x="360" y="236"/>
                  </a:lnTo>
                  <a:lnTo>
                    <a:pt x="575" y="236"/>
                  </a:lnTo>
                  <a:lnTo>
                    <a:pt x="727" y="236"/>
                  </a:lnTo>
                  <a:lnTo>
                    <a:pt x="727" y="201"/>
                  </a:lnTo>
                  <a:lnTo>
                    <a:pt x="963" y="173"/>
                  </a:lnTo>
                  <a:lnTo>
                    <a:pt x="928" y="132"/>
                  </a:lnTo>
                  <a:lnTo>
                    <a:pt x="616" y="180"/>
                  </a:lnTo>
                  <a:lnTo>
                    <a:pt x="422" y="208"/>
                  </a:lnTo>
                  <a:lnTo>
                    <a:pt x="422" y="125"/>
                  </a:lnTo>
                  <a:lnTo>
                    <a:pt x="422" y="118"/>
                  </a:lnTo>
                  <a:lnTo>
                    <a:pt x="270" y="111"/>
                  </a:lnTo>
                  <a:lnTo>
                    <a:pt x="256" y="104"/>
                  </a:lnTo>
                  <a:lnTo>
                    <a:pt x="249" y="83"/>
                  </a:lnTo>
                  <a:lnTo>
                    <a:pt x="229" y="83"/>
                  </a:lnTo>
                  <a:lnTo>
                    <a:pt x="229" y="97"/>
                  </a:lnTo>
                  <a:lnTo>
                    <a:pt x="187" y="90"/>
                  </a:lnTo>
                  <a:lnTo>
                    <a:pt x="180" y="35"/>
                  </a:lnTo>
                  <a:lnTo>
                    <a:pt x="166" y="7"/>
                  </a:lnTo>
                  <a:lnTo>
                    <a:pt x="145" y="7"/>
                  </a:lnTo>
                  <a:lnTo>
                    <a:pt x="145" y="0"/>
                  </a:lnTo>
                  <a:lnTo>
                    <a:pt x="0" y="83"/>
                  </a:lnTo>
                  <a:close/>
                </a:path>
              </a:pathLst>
            </a:custGeom>
            <a:solidFill>
              <a:srgbClr val="00007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231" name="Group 41"/>
            <p:cNvGrpSpPr>
              <a:grpSpLocks/>
            </p:cNvGrpSpPr>
            <p:nvPr/>
          </p:nvGrpSpPr>
          <p:grpSpPr bwMode="auto">
            <a:xfrm>
              <a:off x="4289" y="1436"/>
              <a:ext cx="83" cy="256"/>
              <a:chOff x="4289" y="1436"/>
              <a:chExt cx="83" cy="256"/>
            </a:xfrm>
          </p:grpSpPr>
          <p:sp>
            <p:nvSpPr>
              <p:cNvPr id="8242" name="Freeform 39"/>
              <p:cNvSpPr>
                <a:spLocks/>
              </p:cNvSpPr>
              <p:nvPr/>
            </p:nvSpPr>
            <p:spPr bwMode="auto">
              <a:xfrm>
                <a:off x="4289" y="1436"/>
                <a:ext cx="83" cy="76"/>
              </a:xfrm>
              <a:custGeom>
                <a:avLst/>
                <a:gdLst>
                  <a:gd name="T0" fmla="*/ 49 w 83"/>
                  <a:gd name="T1" fmla="*/ 0 h 76"/>
                  <a:gd name="T2" fmla="*/ 83 w 83"/>
                  <a:gd name="T3" fmla="*/ 76 h 76"/>
                  <a:gd name="T4" fmla="*/ 42 w 83"/>
                  <a:gd name="T5" fmla="*/ 49 h 76"/>
                  <a:gd name="T6" fmla="*/ 0 w 83"/>
                  <a:gd name="T7" fmla="*/ 62 h 76"/>
                  <a:gd name="T8" fmla="*/ 49 w 83"/>
                  <a:gd name="T9" fmla="*/ 0 h 76"/>
                  <a:gd name="T10" fmla="*/ 0 60000 65536"/>
                  <a:gd name="T11" fmla="*/ 0 60000 65536"/>
                  <a:gd name="T12" fmla="*/ 0 60000 65536"/>
                  <a:gd name="T13" fmla="*/ 0 60000 65536"/>
                  <a:gd name="T14" fmla="*/ 0 60000 65536"/>
                  <a:gd name="T15" fmla="*/ 0 w 83"/>
                  <a:gd name="T16" fmla="*/ 0 h 76"/>
                  <a:gd name="T17" fmla="*/ 83 w 83"/>
                  <a:gd name="T18" fmla="*/ 76 h 76"/>
                </a:gdLst>
                <a:ahLst/>
                <a:cxnLst>
                  <a:cxn ang="T10">
                    <a:pos x="T0" y="T1"/>
                  </a:cxn>
                  <a:cxn ang="T11">
                    <a:pos x="T2" y="T3"/>
                  </a:cxn>
                  <a:cxn ang="T12">
                    <a:pos x="T4" y="T5"/>
                  </a:cxn>
                  <a:cxn ang="T13">
                    <a:pos x="T6" y="T7"/>
                  </a:cxn>
                  <a:cxn ang="T14">
                    <a:pos x="T8" y="T9"/>
                  </a:cxn>
                </a:cxnLst>
                <a:rect l="T15" t="T16" r="T17" b="T18"/>
                <a:pathLst>
                  <a:path w="83" h="76">
                    <a:moveTo>
                      <a:pt x="49" y="0"/>
                    </a:moveTo>
                    <a:lnTo>
                      <a:pt x="83" y="76"/>
                    </a:lnTo>
                    <a:lnTo>
                      <a:pt x="42" y="49"/>
                    </a:lnTo>
                    <a:lnTo>
                      <a:pt x="0" y="62"/>
                    </a:lnTo>
                    <a:lnTo>
                      <a:pt x="49" y="0"/>
                    </a:lnTo>
                    <a:close/>
                  </a:path>
                </a:pathLst>
              </a:custGeom>
              <a:solidFill>
                <a:srgbClr val="000000"/>
              </a:solidFill>
              <a:ln w="11113">
                <a:solidFill>
                  <a:srgbClr val="000000"/>
                </a:solidFill>
                <a:round/>
                <a:headEnd/>
                <a:tailEnd/>
              </a:ln>
            </p:spPr>
            <p:txBody>
              <a:bodyPr/>
              <a:lstStyle/>
              <a:p>
                <a:endParaRPr lang="en-US"/>
              </a:p>
            </p:txBody>
          </p:sp>
          <p:sp>
            <p:nvSpPr>
              <p:cNvPr id="8243" name="Line 40"/>
              <p:cNvSpPr>
                <a:spLocks noChangeShapeType="1"/>
              </p:cNvSpPr>
              <p:nvPr/>
            </p:nvSpPr>
            <p:spPr bwMode="auto">
              <a:xfrm flipV="1">
                <a:off x="4303" y="1485"/>
                <a:ext cx="28" cy="20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32" name="Rectangle 42"/>
            <p:cNvSpPr>
              <a:spLocks noChangeArrowheads="1"/>
            </p:cNvSpPr>
            <p:nvPr/>
          </p:nvSpPr>
          <p:spPr bwMode="auto">
            <a:xfrm>
              <a:off x="3382" y="1671"/>
              <a:ext cx="41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000077"/>
                  </a:solidFill>
                  <a:latin typeface="Arial" charset="0"/>
                </a:rPr>
                <a:t>silica tiles</a:t>
              </a:r>
              <a:endParaRPr lang="en-US" altLang="en-US">
                <a:latin typeface="Arial" charset="0"/>
              </a:endParaRPr>
            </a:p>
          </p:txBody>
        </p:sp>
        <p:sp>
          <p:nvSpPr>
            <p:cNvPr id="8233" name="Rectangle 44"/>
            <p:cNvSpPr>
              <a:spLocks noChangeArrowheads="1"/>
            </p:cNvSpPr>
            <p:nvPr/>
          </p:nvSpPr>
          <p:spPr bwMode="auto">
            <a:xfrm>
              <a:off x="3306" y="1782"/>
              <a:ext cx="57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000077"/>
                  </a:solidFill>
                  <a:latin typeface="Arial" charset="0"/>
                </a:rPr>
                <a:t>(400-1260ºC)</a:t>
              </a:r>
              <a:endParaRPr lang="en-US" altLang="en-US">
                <a:latin typeface="Arial" charset="0"/>
              </a:endParaRPr>
            </a:p>
          </p:txBody>
        </p:sp>
        <p:sp>
          <p:nvSpPr>
            <p:cNvPr id="8234" name="Rectangle 45"/>
            <p:cNvSpPr>
              <a:spLocks noChangeArrowheads="1"/>
            </p:cNvSpPr>
            <p:nvPr/>
          </p:nvSpPr>
          <p:spPr bwMode="auto">
            <a:xfrm>
              <a:off x="4054" y="1678"/>
              <a:ext cx="100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996600"/>
                  </a:solidFill>
                  <a:latin typeface="Arial" charset="0"/>
                </a:rPr>
                <a:t>nylon felt, silicon rubber</a:t>
              </a:r>
              <a:endParaRPr lang="en-US" altLang="en-US">
                <a:latin typeface="Arial" charset="0"/>
              </a:endParaRPr>
            </a:p>
          </p:txBody>
        </p:sp>
        <p:sp>
          <p:nvSpPr>
            <p:cNvPr id="8235" name="Rectangle 47"/>
            <p:cNvSpPr>
              <a:spLocks noChangeArrowheads="1"/>
            </p:cNvSpPr>
            <p:nvPr/>
          </p:nvSpPr>
          <p:spPr bwMode="auto">
            <a:xfrm>
              <a:off x="4261" y="1789"/>
              <a:ext cx="66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996600"/>
                  </a:solidFill>
                  <a:latin typeface="Arial" charset="0"/>
                </a:rPr>
                <a:t>coating (400ºC)</a:t>
              </a:r>
              <a:endParaRPr lang="en-US" altLang="en-US">
                <a:latin typeface="Arial" charset="0"/>
              </a:endParaRPr>
            </a:p>
          </p:txBody>
        </p:sp>
        <p:sp>
          <p:nvSpPr>
            <p:cNvPr id="8236" name="Rectangle 48"/>
            <p:cNvSpPr>
              <a:spLocks noChangeArrowheads="1"/>
            </p:cNvSpPr>
            <p:nvPr/>
          </p:nvSpPr>
          <p:spPr bwMode="auto">
            <a:xfrm>
              <a:off x="4000" y="1648"/>
              <a:ext cx="220" cy="56"/>
            </a:xfrm>
            <a:prstGeom prst="rect">
              <a:avLst/>
            </a:prstGeom>
            <a:solidFill>
              <a:schemeClr val="bg1"/>
            </a:solidFill>
            <a:ln>
              <a:noFill/>
            </a:ln>
            <a:extLst>
              <a:ext uri="{91240B29-F687-4F45-9708-019B960494DF}">
                <a14:hiddenLine xmlns:a14="http://schemas.microsoft.com/office/drawing/2010/main" w="9525">
                  <a:solidFill>
                    <a:srgbClr val="000000"/>
                  </a:solidFill>
                  <a:prstDash val="dash"/>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8237" name="Rectangle 49"/>
            <p:cNvSpPr>
              <a:spLocks noChangeArrowheads="1"/>
            </p:cNvSpPr>
            <p:nvPr/>
          </p:nvSpPr>
          <p:spPr bwMode="auto">
            <a:xfrm rot="350471">
              <a:off x="3243" y="1553"/>
              <a:ext cx="151" cy="156"/>
            </a:xfrm>
            <a:prstGeom prst="rect">
              <a:avLst/>
            </a:prstGeom>
            <a:solidFill>
              <a:schemeClr val="bg1"/>
            </a:solidFill>
            <a:ln>
              <a:noFill/>
            </a:ln>
            <a:extLst>
              <a:ext uri="{91240B29-F687-4F45-9708-019B960494DF}">
                <a14:hiddenLine xmlns:a14="http://schemas.microsoft.com/office/drawing/2010/main" w="9525">
                  <a:solidFill>
                    <a:srgbClr val="000000"/>
                  </a:solidFill>
                  <a:prstDash val="dash"/>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8238" name="Rectangle 50"/>
            <p:cNvSpPr>
              <a:spLocks noChangeArrowheads="1"/>
            </p:cNvSpPr>
            <p:nvPr/>
          </p:nvSpPr>
          <p:spPr bwMode="auto">
            <a:xfrm>
              <a:off x="3016" y="1528"/>
              <a:ext cx="128" cy="164"/>
            </a:xfrm>
            <a:prstGeom prst="rect">
              <a:avLst/>
            </a:prstGeom>
            <a:solidFill>
              <a:schemeClr val="bg1"/>
            </a:solidFill>
            <a:ln>
              <a:noFill/>
            </a:ln>
            <a:extLst>
              <a:ext uri="{91240B29-F687-4F45-9708-019B960494DF}">
                <a14:hiddenLine xmlns:a14="http://schemas.microsoft.com/office/drawing/2010/main" w="9525">
                  <a:solidFill>
                    <a:srgbClr val="000000"/>
                  </a:solidFill>
                  <a:prstDash val="dash"/>
                  <a:miter lim="800000"/>
                  <a:headEnd/>
                  <a:tailEnd/>
                </a14:hiddenLine>
              </a:ext>
            </a:extLst>
          </p:spPr>
          <p:txBody>
            <a:bodyPr wrap="none" anchor="ct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grpSp>
          <p:nvGrpSpPr>
            <p:cNvPr id="8239" name="Group 30"/>
            <p:cNvGrpSpPr>
              <a:grpSpLocks/>
            </p:cNvGrpSpPr>
            <p:nvPr/>
          </p:nvGrpSpPr>
          <p:grpSpPr bwMode="auto">
            <a:xfrm>
              <a:off x="3033" y="1502"/>
              <a:ext cx="83" cy="146"/>
              <a:chOff x="3029" y="1498"/>
              <a:chExt cx="83" cy="146"/>
            </a:xfrm>
          </p:grpSpPr>
          <p:sp>
            <p:nvSpPr>
              <p:cNvPr id="8240" name="Freeform 28"/>
              <p:cNvSpPr>
                <a:spLocks/>
              </p:cNvSpPr>
              <p:nvPr/>
            </p:nvSpPr>
            <p:spPr bwMode="auto">
              <a:xfrm>
                <a:off x="3029" y="1498"/>
                <a:ext cx="83" cy="77"/>
              </a:xfrm>
              <a:custGeom>
                <a:avLst/>
                <a:gdLst>
                  <a:gd name="T0" fmla="*/ 48 w 83"/>
                  <a:gd name="T1" fmla="*/ 0 h 77"/>
                  <a:gd name="T2" fmla="*/ 83 w 83"/>
                  <a:gd name="T3" fmla="*/ 77 h 77"/>
                  <a:gd name="T4" fmla="*/ 41 w 83"/>
                  <a:gd name="T5" fmla="*/ 49 h 77"/>
                  <a:gd name="T6" fmla="*/ 0 w 83"/>
                  <a:gd name="T7" fmla="*/ 63 h 77"/>
                  <a:gd name="T8" fmla="*/ 48 w 83"/>
                  <a:gd name="T9" fmla="*/ 0 h 77"/>
                  <a:gd name="T10" fmla="*/ 0 60000 65536"/>
                  <a:gd name="T11" fmla="*/ 0 60000 65536"/>
                  <a:gd name="T12" fmla="*/ 0 60000 65536"/>
                  <a:gd name="T13" fmla="*/ 0 60000 65536"/>
                  <a:gd name="T14" fmla="*/ 0 60000 65536"/>
                  <a:gd name="T15" fmla="*/ 0 w 83"/>
                  <a:gd name="T16" fmla="*/ 0 h 77"/>
                  <a:gd name="T17" fmla="*/ 83 w 83"/>
                  <a:gd name="T18" fmla="*/ 77 h 77"/>
                </a:gdLst>
                <a:ahLst/>
                <a:cxnLst>
                  <a:cxn ang="T10">
                    <a:pos x="T0" y="T1"/>
                  </a:cxn>
                  <a:cxn ang="T11">
                    <a:pos x="T2" y="T3"/>
                  </a:cxn>
                  <a:cxn ang="T12">
                    <a:pos x="T4" y="T5"/>
                  </a:cxn>
                  <a:cxn ang="T13">
                    <a:pos x="T6" y="T7"/>
                  </a:cxn>
                  <a:cxn ang="T14">
                    <a:pos x="T8" y="T9"/>
                  </a:cxn>
                </a:cxnLst>
                <a:rect l="T15" t="T16" r="T17" b="T18"/>
                <a:pathLst>
                  <a:path w="83" h="77">
                    <a:moveTo>
                      <a:pt x="48" y="0"/>
                    </a:moveTo>
                    <a:lnTo>
                      <a:pt x="83" y="77"/>
                    </a:lnTo>
                    <a:lnTo>
                      <a:pt x="41" y="49"/>
                    </a:lnTo>
                    <a:lnTo>
                      <a:pt x="0" y="63"/>
                    </a:lnTo>
                    <a:lnTo>
                      <a:pt x="48" y="0"/>
                    </a:lnTo>
                    <a:close/>
                  </a:path>
                </a:pathLst>
              </a:custGeom>
              <a:solidFill>
                <a:srgbClr val="000000"/>
              </a:solidFill>
              <a:ln w="11113">
                <a:solidFill>
                  <a:srgbClr val="000000"/>
                </a:solidFill>
                <a:round/>
                <a:headEnd/>
                <a:tailEnd/>
              </a:ln>
            </p:spPr>
            <p:txBody>
              <a:bodyPr/>
              <a:lstStyle/>
              <a:p>
                <a:endParaRPr lang="en-US"/>
              </a:p>
            </p:txBody>
          </p:sp>
          <p:sp>
            <p:nvSpPr>
              <p:cNvPr id="8241" name="Line 29"/>
              <p:cNvSpPr>
                <a:spLocks noChangeShapeType="1"/>
              </p:cNvSpPr>
              <p:nvPr/>
            </p:nvSpPr>
            <p:spPr bwMode="auto">
              <a:xfrm flipV="1">
                <a:off x="3056" y="1547"/>
                <a:ext cx="14" cy="9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8209" name="AutoShape 61"/>
          <p:cNvSpPr>
            <a:spLocks noChangeAspect="1" noChangeArrowheads="1" noTextEdit="1"/>
          </p:cNvSpPr>
          <p:nvPr/>
        </p:nvSpPr>
        <p:spPr bwMode="auto">
          <a:xfrm>
            <a:off x="4343400" y="4114800"/>
            <a:ext cx="2514600" cy="214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210" name="Rectangle 12"/>
          <p:cNvSpPr>
            <a:spLocks noChangeArrowheads="1"/>
          </p:cNvSpPr>
          <p:nvPr/>
        </p:nvSpPr>
        <p:spPr bwMode="auto">
          <a:xfrm>
            <a:off x="6754813" y="4267200"/>
            <a:ext cx="17081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000">
                <a:latin typeface="Arial" charset="0"/>
              </a:rPr>
              <a:t>~90% porosity!</a:t>
            </a:r>
          </a:p>
          <a:p>
            <a:r>
              <a:rPr lang="en-US" altLang="en-US" sz="2000">
                <a:latin typeface="Arial" charset="0"/>
              </a:rPr>
              <a:t>Si fibers</a:t>
            </a:r>
          </a:p>
          <a:p>
            <a:r>
              <a:rPr lang="en-US" altLang="en-US" sz="2000">
                <a:latin typeface="Arial" charset="0"/>
              </a:rPr>
              <a:t>bonded to one</a:t>
            </a:r>
          </a:p>
          <a:p>
            <a:r>
              <a:rPr lang="en-US" altLang="en-US" sz="2000">
                <a:latin typeface="Arial" charset="0"/>
              </a:rPr>
              <a:t>another during</a:t>
            </a:r>
          </a:p>
          <a:p>
            <a:r>
              <a:rPr lang="en-US" altLang="en-US" sz="2000">
                <a:latin typeface="Arial" charset="0"/>
              </a:rPr>
              <a:t>heat treatment.</a:t>
            </a:r>
          </a:p>
        </p:txBody>
      </p:sp>
      <p:pic>
        <p:nvPicPr>
          <p:cNvPr id="8211" name="Picture 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7700" y="4229100"/>
            <a:ext cx="2238375"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12" name="Group 67"/>
          <p:cNvGrpSpPr>
            <a:grpSpLocks/>
          </p:cNvGrpSpPr>
          <p:nvPr/>
        </p:nvGrpSpPr>
        <p:grpSpPr bwMode="auto">
          <a:xfrm>
            <a:off x="4505325" y="5902325"/>
            <a:ext cx="2228850" cy="114300"/>
            <a:chOff x="2838" y="3718"/>
            <a:chExt cx="1404" cy="72"/>
          </a:xfrm>
        </p:grpSpPr>
        <p:sp>
          <p:nvSpPr>
            <p:cNvPr id="8216" name="Freeform 64"/>
            <p:cNvSpPr>
              <a:spLocks/>
            </p:cNvSpPr>
            <p:nvPr/>
          </p:nvSpPr>
          <p:spPr bwMode="auto">
            <a:xfrm>
              <a:off x="2838" y="3718"/>
              <a:ext cx="61" cy="72"/>
            </a:xfrm>
            <a:custGeom>
              <a:avLst/>
              <a:gdLst>
                <a:gd name="T0" fmla="*/ 0 w 61"/>
                <a:gd name="T1" fmla="*/ 36 h 72"/>
                <a:gd name="T2" fmla="*/ 61 w 61"/>
                <a:gd name="T3" fmla="*/ 0 h 72"/>
                <a:gd name="T4" fmla="*/ 43 w 61"/>
                <a:gd name="T5" fmla="*/ 36 h 72"/>
                <a:gd name="T6" fmla="*/ 61 w 61"/>
                <a:gd name="T7" fmla="*/ 72 h 72"/>
                <a:gd name="T8" fmla="*/ 0 w 61"/>
                <a:gd name="T9" fmla="*/ 36 h 72"/>
                <a:gd name="T10" fmla="*/ 0 60000 65536"/>
                <a:gd name="T11" fmla="*/ 0 60000 65536"/>
                <a:gd name="T12" fmla="*/ 0 60000 65536"/>
                <a:gd name="T13" fmla="*/ 0 60000 65536"/>
                <a:gd name="T14" fmla="*/ 0 60000 65536"/>
                <a:gd name="T15" fmla="*/ 0 w 61"/>
                <a:gd name="T16" fmla="*/ 0 h 72"/>
                <a:gd name="T17" fmla="*/ 61 w 61"/>
                <a:gd name="T18" fmla="*/ 72 h 72"/>
              </a:gdLst>
              <a:ahLst/>
              <a:cxnLst>
                <a:cxn ang="T10">
                  <a:pos x="T0" y="T1"/>
                </a:cxn>
                <a:cxn ang="T11">
                  <a:pos x="T2" y="T3"/>
                </a:cxn>
                <a:cxn ang="T12">
                  <a:pos x="T4" y="T5"/>
                </a:cxn>
                <a:cxn ang="T13">
                  <a:pos x="T6" y="T7"/>
                </a:cxn>
                <a:cxn ang="T14">
                  <a:pos x="T8" y="T9"/>
                </a:cxn>
              </a:cxnLst>
              <a:rect l="T15" t="T16" r="T17" b="T18"/>
              <a:pathLst>
                <a:path w="61" h="72">
                  <a:moveTo>
                    <a:pt x="0" y="36"/>
                  </a:moveTo>
                  <a:lnTo>
                    <a:pt x="61" y="0"/>
                  </a:lnTo>
                  <a:lnTo>
                    <a:pt x="43" y="36"/>
                  </a:lnTo>
                  <a:lnTo>
                    <a:pt x="61" y="72"/>
                  </a:lnTo>
                  <a:lnTo>
                    <a:pt x="0" y="36"/>
                  </a:lnTo>
                  <a:close/>
                </a:path>
              </a:pathLst>
            </a:custGeom>
            <a:solidFill>
              <a:srgbClr val="000000"/>
            </a:solidFill>
            <a:ln w="9525">
              <a:solidFill>
                <a:srgbClr val="000000"/>
              </a:solidFill>
              <a:round/>
              <a:headEnd/>
              <a:tailEnd/>
            </a:ln>
          </p:spPr>
          <p:txBody>
            <a:bodyPr/>
            <a:lstStyle/>
            <a:p>
              <a:endParaRPr lang="en-US"/>
            </a:p>
          </p:txBody>
        </p:sp>
        <p:sp>
          <p:nvSpPr>
            <p:cNvPr id="8217" name="Freeform 65"/>
            <p:cNvSpPr>
              <a:spLocks/>
            </p:cNvSpPr>
            <p:nvPr/>
          </p:nvSpPr>
          <p:spPr bwMode="auto">
            <a:xfrm>
              <a:off x="4181" y="3718"/>
              <a:ext cx="61" cy="72"/>
            </a:xfrm>
            <a:custGeom>
              <a:avLst/>
              <a:gdLst>
                <a:gd name="T0" fmla="*/ 61 w 61"/>
                <a:gd name="T1" fmla="*/ 36 h 72"/>
                <a:gd name="T2" fmla="*/ 0 w 61"/>
                <a:gd name="T3" fmla="*/ 72 h 72"/>
                <a:gd name="T4" fmla="*/ 19 w 61"/>
                <a:gd name="T5" fmla="*/ 36 h 72"/>
                <a:gd name="T6" fmla="*/ 0 w 61"/>
                <a:gd name="T7" fmla="*/ 0 h 72"/>
                <a:gd name="T8" fmla="*/ 61 w 61"/>
                <a:gd name="T9" fmla="*/ 36 h 72"/>
                <a:gd name="T10" fmla="*/ 0 60000 65536"/>
                <a:gd name="T11" fmla="*/ 0 60000 65536"/>
                <a:gd name="T12" fmla="*/ 0 60000 65536"/>
                <a:gd name="T13" fmla="*/ 0 60000 65536"/>
                <a:gd name="T14" fmla="*/ 0 60000 65536"/>
                <a:gd name="T15" fmla="*/ 0 w 61"/>
                <a:gd name="T16" fmla="*/ 0 h 72"/>
                <a:gd name="T17" fmla="*/ 61 w 61"/>
                <a:gd name="T18" fmla="*/ 72 h 72"/>
              </a:gdLst>
              <a:ahLst/>
              <a:cxnLst>
                <a:cxn ang="T10">
                  <a:pos x="T0" y="T1"/>
                </a:cxn>
                <a:cxn ang="T11">
                  <a:pos x="T2" y="T3"/>
                </a:cxn>
                <a:cxn ang="T12">
                  <a:pos x="T4" y="T5"/>
                </a:cxn>
                <a:cxn ang="T13">
                  <a:pos x="T6" y="T7"/>
                </a:cxn>
                <a:cxn ang="T14">
                  <a:pos x="T8" y="T9"/>
                </a:cxn>
              </a:cxnLst>
              <a:rect l="T15" t="T16" r="T17" b="T18"/>
              <a:pathLst>
                <a:path w="61" h="72">
                  <a:moveTo>
                    <a:pt x="61" y="36"/>
                  </a:moveTo>
                  <a:lnTo>
                    <a:pt x="0" y="72"/>
                  </a:lnTo>
                  <a:lnTo>
                    <a:pt x="19" y="36"/>
                  </a:lnTo>
                  <a:lnTo>
                    <a:pt x="0" y="0"/>
                  </a:lnTo>
                  <a:lnTo>
                    <a:pt x="61" y="36"/>
                  </a:lnTo>
                  <a:close/>
                </a:path>
              </a:pathLst>
            </a:custGeom>
            <a:solidFill>
              <a:srgbClr val="000000"/>
            </a:solidFill>
            <a:ln w="9525">
              <a:solidFill>
                <a:srgbClr val="000000"/>
              </a:solidFill>
              <a:round/>
              <a:headEnd/>
              <a:tailEnd/>
            </a:ln>
          </p:spPr>
          <p:txBody>
            <a:bodyPr/>
            <a:lstStyle/>
            <a:p>
              <a:endParaRPr lang="en-US"/>
            </a:p>
          </p:txBody>
        </p:sp>
        <p:sp>
          <p:nvSpPr>
            <p:cNvPr id="8218" name="Line 66"/>
            <p:cNvSpPr>
              <a:spLocks noChangeShapeType="1"/>
            </p:cNvSpPr>
            <p:nvPr/>
          </p:nvSpPr>
          <p:spPr bwMode="auto">
            <a:xfrm>
              <a:off x="2881" y="3754"/>
              <a:ext cx="1319"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13" name="Rectangle 68"/>
          <p:cNvSpPr>
            <a:spLocks noChangeArrowheads="1"/>
          </p:cNvSpPr>
          <p:nvPr/>
        </p:nvSpPr>
        <p:spPr bwMode="auto">
          <a:xfrm>
            <a:off x="5099050" y="5797550"/>
            <a:ext cx="755650" cy="280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a:p>
        </p:txBody>
      </p:sp>
      <p:sp>
        <p:nvSpPr>
          <p:cNvPr id="8214" name="Rectangle 69"/>
          <p:cNvSpPr>
            <a:spLocks noChangeArrowheads="1"/>
          </p:cNvSpPr>
          <p:nvPr/>
        </p:nvSpPr>
        <p:spPr bwMode="auto">
          <a:xfrm>
            <a:off x="5099050" y="5795963"/>
            <a:ext cx="7318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800">
                <a:solidFill>
                  <a:srgbClr val="000000"/>
                </a:solidFill>
                <a:latin typeface="Arial" charset="0"/>
              </a:rPr>
              <a:t>100</a:t>
            </a:r>
            <a:r>
              <a:rPr lang="en-US" altLang="en-US" sz="800">
                <a:solidFill>
                  <a:srgbClr val="000000"/>
                </a:solidFill>
                <a:latin typeface="Arial" charset="0"/>
              </a:rPr>
              <a:t> </a:t>
            </a:r>
            <a:r>
              <a:rPr lang="en-US" altLang="en-US" sz="1800">
                <a:solidFill>
                  <a:srgbClr val="000000"/>
                </a:solidFill>
                <a:latin typeface="Symbol" pitchFamily="18" charset="2"/>
              </a:rPr>
              <a:t>m</a:t>
            </a:r>
            <a:r>
              <a:rPr lang="en-US" altLang="en-US" sz="1800">
                <a:solidFill>
                  <a:srgbClr val="000000"/>
                </a:solidFill>
                <a:latin typeface="Arial" charset="0"/>
              </a:rPr>
              <a:t>m</a:t>
            </a:r>
            <a:endParaRPr lang="en-US" altLang="en-US">
              <a:latin typeface="Arial" charset="0"/>
            </a:endParaRPr>
          </a:p>
        </p:txBody>
      </p:sp>
      <p:sp>
        <p:nvSpPr>
          <p:cNvPr id="8215" name="Rectangle 74"/>
          <p:cNvSpPr>
            <a:spLocks noChangeArrowheads="1"/>
          </p:cNvSpPr>
          <p:nvPr/>
        </p:nvSpPr>
        <p:spPr bwMode="auto">
          <a:xfrm>
            <a:off x="508000" y="2895600"/>
            <a:ext cx="386873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1200">
                <a:solidFill>
                  <a:srgbClr val="000000"/>
                </a:solidFill>
                <a:latin typeface="Arial" charset="0"/>
              </a:rPr>
              <a:t>Chapter-opening photograph, Chapter 23, </a:t>
            </a:r>
            <a:r>
              <a:rPr lang="en-US" altLang="en-US" sz="1200" i="1">
                <a:solidFill>
                  <a:srgbClr val="000000"/>
                </a:solidFill>
                <a:latin typeface="Arial" charset="0"/>
              </a:rPr>
              <a:t>Callister 5e </a:t>
            </a:r>
            <a:r>
              <a:rPr lang="en-US" altLang="en-US" sz="1200">
                <a:solidFill>
                  <a:srgbClr val="000000"/>
                </a:solidFill>
                <a:latin typeface="Arial" charset="0"/>
              </a:rPr>
              <a:t>(courtesy of the National Aeronautics and Space Administration.)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fld id="{55D8823E-4662-4A63-B989-41F24CF2238D}" type="slidenum">
              <a:rPr lang="en-US" altLang="en-US" sz="1200" smtClean="0">
                <a:latin typeface="Arial" charset="0"/>
              </a:rPr>
              <a:pPr/>
              <a:t>9</a:t>
            </a:fld>
            <a:endParaRPr lang="en-US" altLang="en-US" sz="1200" smtClean="0">
              <a:latin typeface="Arial" charset="0"/>
            </a:endParaRPr>
          </a:p>
        </p:txBody>
      </p:sp>
      <p:sp>
        <p:nvSpPr>
          <p:cNvPr id="4100" name="Rectangle 3"/>
          <p:cNvSpPr>
            <a:spLocks noChangeArrowheads="1"/>
          </p:cNvSpPr>
          <p:nvPr/>
        </p:nvSpPr>
        <p:spPr bwMode="auto">
          <a:xfrm>
            <a:off x="533400" y="1027113"/>
            <a:ext cx="8059738" cy="481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r>
              <a:rPr lang="en-US" altLang="en-US" sz="2800" b="1">
                <a:latin typeface="Arial" charset="0"/>
              </a:rPr>
              <a:t>The thermal properties of materials include:</a:t>
            </a:r>
            <a:r>
              <a:rPr lang="en-US" altLang="en-US">
                <a:latin typeface="Arial" charset="0"/>
              </a:rPr>
              <a:t> </a:t>
            </a:r>
            <a:endParaRPr lang="en-US" altLang="en-US" sz="2200">
              <a:latin typeface="Arial" charset="0"/>
            </a:endParaRPr>
          </a:p>
          <a:p>
            <a:r>
              <a:rPr lang="en-US" altLang="en-US">
                <a:latin typeface="Arial" charset="0"/>
              </a:rPr>
              <a:t>•  </a:t>
            </a:r>
            <a:r>
              <a:rPr lang="en-US" altLang="en-US" b="1">
                <a:solidFill>
                  <a:schemeClr val="accent2"/>
                </a:solidFill>
                <a:latin typeface="Arial" charset="0"/>
              </a:rPr>
              <a:t>Heat capacity</a:t>
            </a:r>
            <a:r>
              <a:rPr lang="en-US" altLang="en-US" b="1">
                <a:latin typeface="Arial" charset="0"/>
              </a:rPr>
              <a:t>:</a:t>
            </a:r>
          </a:p>
          <a:p>
            <a:r>
              <a:rPr lang="en-US" altLang="en-US" sz="2200">
                <a:latin typeface="Arial" charset="0"/>
              </a:rPr>
              <a:t>    -- energy required to increase a mole of material by a unit </a:t>
            </a:r>
            <a:r>
              <a:rPr lang="en-US" altLang="en-US" sz="2200" i="1">
                <a:latin typeface="Arial" charset="0"/>
              </a:rPr>
              <a:t>T</a:t>
            </a:r>
            <a:endParaRPr lang="en-US" altLang="en-US" sz="2200">
              <a:latin typeface="Arial" charset="0"/>
            </a:endParaRPr>
          </a:p>
          <a:p>
            <a:r>
              <a:rPr lang="en-US" altLang="en-US" sz="2200">
                <a:latin typeface="Arial" charset="0"/>
              </a:rPr>
              <a:t>    -- energy is stored as atomic vibrations</a:t>
            </a:r>
          </a:p>
          <a:p>
            <a:r>
              <a:rPr lang="en-US" altLang="en-US">
                <a:latin typeface="Arial" charset="0"/>
              </a:rPr>
              <a:t>•  </a:t>
            </a:r>
            <a:r>
              <a:rPr lang="en-US" altLang="en-US" b="1">
                <a:solidFill>
                  <a:schemeClr val="accent2"/>
                </a:solidFill>
                <a:latin typeface="Arial" charset="0"/>
              </a:rPr>
              <a:t>Coefficient of thermal expansion</a:t>
            </a:r>
            <a:r>
              <a:rPr lang="en-US" altLang="en-US" b="1">
                <a:latin typeface="Arial" charset="0"/>
              </a:rPr>
              <a:t>:</a:t>
            </a:r>
          </a:p>
          <a:p>
            <a:r>
              <a:rPr lang="en-US" altLang="en-US" sz="2200">
                <a:latin typeface="Arial" charset="0"/>
              </a:rPr>
              <a:t>    -- the size of a material changes with a change in temperature</a:t>
            </a:r>
          </a:p>
          <a:p>
            <a:r>
              <a:rPr lang="en-US" altLang="en-US" sz="2200">
                <a:latin typeface="Arial" charset="0"/>
              </a:rPr>
              <a:t>    -- polymers have the largest values</a:t>
            </a:r>
          </a:p>
          <a:p>
            <a:r>
              <a:rPr lang="en-US" altLang="en-US">
                <a:latin typeface="Arial" charset="0"/>
              </a:rPr>
              <a:t>•  </a:t>
            </a:r>
            <a:r>
              <a:rPr lang="en-US" altLang="en-US" b="1">
                <a:solidFill>
                  <a:schemeClr val="accent2"/>
                </a:solidFill>
                <a:latin typeface="Arial" charset="0"/>
              </a:rPr>
              <a:t>Thermal conductivity</a:t>
            </a:r>
            <a:r>
              <a:rPr lang="en-US" altLang="en-US" b="1">
                <a:latin typeface="Arial" charset="0"/>
              </a:rPr>
              <a:t>:</a:t>
            </a:r>
          </a:p>
          <a:p>
            <a:r>
              <a:rPr lang="en-US" altLang="en-US" sz="2200">
                <a:latin typeface="Arial" charset="0"/>
              </a:rPr>
              <a:t>    -- the ability of a material to transport heat</a:t>
            </a:r>
          </a:p>
          <a:p>
            <a:r>
              <a:rPr lang="en-US" altLang="en-US" sz="2200">
                <a:latin typeface="Arial" charset="0"/>
              </a:rPr>
              <a:t>    -- metals have the largest values</a:t>
            </a:r>
          </a:p>
          <a:p>
            <a:r>
              <a:rPr lang="en-US" altLang="en-US">
                <a:latin typeface="Arial" charset="0"/>
              </a:rPr>
              <a:t>•  </a:t>
            </a:r>
            <a:r>
              <a:rPr lang="en-US" altLang="en-US" b="1">
                <a:solidFill>
                  <a:schemeClr val="accent2"/>
                </a:solidFill>
                <a:latin typeface="Arial" charset="0"/>
              </a:rPr>
              <a:t>Thermal shock resistance</a:t>
            </a:r>
            <a:r>
              <a:rPr lang="en-US" altLang="en-US" b="1">
                <a:latin typeface="Arial" charset="0"/>
              </a:rPr>
              <a:t>:</a:t>
            </a:r>
          </a:p>
          <a:p>
            <a:r>
              <a:rPr lang="en-US" altLang="en-US" sz="2200">
                <a:latin typeface="Arial" charset="0"/>
              </a:rPr>
              <a:t>    -- the ability of a material to be rapidly cooled and not fracture  </a:t>
            </a:r>
          </a:p>
          <a:p>
            <a:r>
              <a:rPr lang="en-US" altLang="en-US" sz="1600">
                <a:latin typeface="Arial" charset="0"/>
              </a:rPr>
              <a:t/>
            </a:r>
            <a:br>
              <a:rPr lang="en-US" altLang="en-US" sz="1600">
                <a:latin typeface="Arial" charset="0"/>
              </a:rPr>
            </a:br>
            <a:r>
              <a:rPr lang="en-US" altLang="en-US" sz="2200">
                <a:latin typeface="Arial" charset="0"/>
              </a:rPr>
              <a:t>    -- is proportional to</a:t>
            </a:r>
          </a:p>
        </p:txBody>
      </p:sp>
      <p:sp>
        <p:nvSpPr>
          <p:cNvPr id="4101" name="Rectangle 4"/>
          <p:cNvSpPr>
            <a:spLocks noGrp="1" noChangeArrowheads="1"/>
          </p:cNvSpPr>
          <p:nvPr>
            <p:ph type="title" idx="4294967295"/>
          </p:nvPr>
        </p:nvSpPr>
        <p:spPr/>
        <p:txBody>
          <a:bodyPr/>
          <a:lstStyle/>
          <a:p>
            <a:r>
              <a:rPr lang="en-US" altLang="en-US" smtClean="0"/>
              <a:t>Summary</a:t>
            </a:r>
          </a:p>
        </p:txBody>
      </p:sp>
      <p:graphicFrame>
        <p:nvGraphicFramePr>
          <p:cNvPr id="4098" name="Object 1024"/>
          <p:cNvGraphicFramePr>
            <a:graphicFrameLocks noChangeAspect="1"/>
          </p:cNvGraphicFramePr>
          <p:nvPr/>
        </p:nvGraphicFramePr>
        <p:xfrm>
          <a:off x="3305175" y="5337175"/>
          <a:ext cx="539750" cy="735013"/>
        </p:xfrm>
        <a:graphic>
          <a:graphicData uri="http://schemas.openxmlformats.org/presentationml/2006/ole">
            <mc:AlternateContent xmlns:mc="http://schemas.openxmlformats.org/markup-compatibility/2006">
              <mc:Choice xmlns:v="urn:schemas-microsoft-com:vml" Requires="v">
                <p:oleObj spid="_x0000_s4104" name="Equation" r:id="rId4" imgW="317500" imgH="431800" progId="Equation.3">
                  <p:embed/>
                </p:oleObj>
              </mc:Choice>
              <mc:Fallback>
                <p:oleObj name="Equation" r:id="rId4" imgW="317500" imgH="431800" progId="Equation.3">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5175" y="5337175"/>
                        <a:ext cx="539750" cy="735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hapter_06">
  <a:themeElements>
    <a:clrScheme name="">
      <a:dk1>
        <a:srgbClr val="000000"/>
      </a:dk1>
      <a:lt1>
        <a:srgbClr val="FFFFFF"/>
      </a:lt1>
      <a:dk2>
        <a:srgbClr val="99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hapter_0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dash"/>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dash"/>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hapter_06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_06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_06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_06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_0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_0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_0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H:\Documents\Classes\Mat Sci\Lecture Notes\revised lecture notes\Chapter_06.ppt</Template>
  <TotalTime>3652</TotalTime>
  <Words>765</Words>
  <Application>Microsoft Office PowerPoint</Application>
  <PresentationFormat>On-screen Show (4:3)</PresentationFormat>
  <Paragraphs>143</Paragraphs>
  <Slides>10</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9" baseType="lpstr">
      <vt:lpstr>Times</vt:lpstr>
      <vt:lpstr>ＭＳ Ｐゴシック</vt:lpstr>
      <vt:lpstr>Arial</vt:lpstr>
      <vt:lpstr>Times New Roman</vt:lpstr>
      <vt:lpstr>Symbol</vt:lpstr>
      <vt:lpstr>Arial Rounded MT Bold</vt:lpstr>
      <vt:lpstr>Chapter_06</vt:lpstr>
      <vt:lpstr>Microsoft Equation 3.0</vt:lpstr>
      <vt:lpstr>Microsoft Equation</vt:lpstr>
      <vt:lpstr>Chapter 19: Thermal Properties</vt:lpstr>
      <vt:lpstr>Thermal Conductivity</vt:lpstr>
      <vt:lpstr>Thermal Conductivity: Comparison</vt:lpstr>
      <vt:lpstr>PowerPoint Presentation</vt:lpstr>
      <vt:lpstr>Thermal Stresses</vt:lpstr>
      <vt:lpstr>PowerPoint Presentation</vt:lpstr>
      <vt:lpstr>Thermal Shock Resistance</vt:lpstr>
      <vt:lpstr>Thermal Protection System</vt:lpstr>
      <vt:lpstr>Summary</vt:lpstr>
      <vt:lpstr>PowerPoint Presentation</vt:lpstr>
    </vt:vector>
  </TitlesOfParts>
  <Company>University of Iowa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Thermal Properties</dc:title>
  <dc:subject>Callister &amp; Rethwisch 8th Edition</dc:subject>
  <dc:creator>David Rethwisch</dc:creator>
  <dc:description>Copyright 2010</dc:description>
  <cp:lastModifiedBy>Maheswaranathan, Ponn</cp:lastModifiedBy>
  <cp:revision>151</cp:revision>
  <dcterms:created xsi:type="dcterms:W3CDTF">2001-01-25T20:00:33Z</dcterms:created>
  <dcterms:modified xsi:type="dcterms:W3CDTF">2016-11-14T15:23:46Z</dcterms:modified>
</cp:coreProperties>
</file>