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469" r:id="rId2"/>
    <p:sldId id="433" r:id="rId3"/>
    <p:sldId id="434" r:id="rId4"/>
    <p:sldId id="483" r:id="rId5"/>
    <p:sldId id="484" r:id="rId6"/>
    <p:sldId id="486" r:id="rId7"/>
    <p:sldId id="435" r:id="rId8"/>
    <p:sldId id="470" r:id="rId9"/>
    <p:sldId id="488" r:id="rId10"/>
    <p:sldId id="490" r:id="rId11"/>
    <p:sldId id="489" r:id="rId12"/>
    <p:sldId id="464" r:id="rId13"/>
    <p:sldId id="465" r:id="rId14"/>
    <p:sldId id="438" r:id="rId15"/>
    <p:sldId id="439" r:id="rId16"/>
    <p:sldId id="468" r:id="rId17"/>
    <p:sldId id="474" r:id="rId18"/>
    <p:sldId id="452" r:id="rId19"/>
    <p:sldId id="463" r:id="rId20"/>
    <p:sldId id="440" r:id="rId21"/>
    <p:sldId id="454" r:id="rId22"/>
    <p:sldId id="443" r:id="rId23"/>
    <p:sldId id="444" r:id="rId24"/>
    <p:sldId id="446" r:id="rId25"/>
    <p:sldId id="445" r:id="rId26"/>
    <p:sldId id="441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D"/>
    <a:srgbClr val="008800"/>
    <a:srgbClr val="0000FF"/>
    <a:srgbClr val="00EE00"/>
    <a:srgbClr val="4C8DC4"/>
    <a:srgbClr val="FF3300"/>
    <a:srgbClr val="A0F9A5"/>
    <a:srgbClr val="F89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AC44C1-B616-41B8-A0FF-C50CDC7E705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A61635-E83D-42BD-80E9-ACDD6830E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D613056-6640-4D87-9C79-505CB3322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E3672-954D-4038-9DBF-3982D176905C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47538-3758-4BE5-9C57-E4846EB19D31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49A3-31BE-4B1F-97CA-74F87F5415D2}" type="slidenum">
              <a:rPr lang="en-US"/>
              <a:pPr/>
              <a:t>25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sym typeface="MT Extra" charset="0"/>
              </a:rPr>
              <a:t>Suddenly everyone was doing superconductivity.  Everyone was doing similar work, making discoveries, &amp; rushing to publish so they could claim to have done it first.  Practically, daily new high temp. records were set.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6D992-FD42-47E1-B5DC-EC42B998229D}" type="slidenum">
              <a:rPr lang="en-US"/>
              <a:pPr/>
              <a:t>26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AB47-64C8-4410-BAB7-3EEC9698866F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1F3C3-BAB8-4F27-B895-74C17C1F57F5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B456A-DD94-4D41-98F6-EA5D1D8DF02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708D7-B582-446C-9813-AE6BAB7891CB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A824B-4D3C-45C9-A8B0-A210A2628AAF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6BC89EB5-0472-4D16-B8CF-36A6AC739EEC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A1F5-E8B4-4ADA-9E8C-4C43A1218542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C1D2-74DB-468D-B849-B0E11362C4EB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FD91-40AC-48AB-BEA7-9B34D0B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CB7-8ABC-42B9-95A0-BBE7C198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F6F2-B174-411D-AF06-715B4F0F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1B6C-3F53-4EF2-918A-638216F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EFEF-F9CC-458A-A386-A5625557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CB93-8211-4F3B-B801-9DDE2560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5AA-8250-4A05-A3DA-60BA35A5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40FD-8E98-4D73-B4D4-8055DDBD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585D-9439-4292-9277-BBAC92EA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F3F1-6880-4BDB-A3B3-C5980637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BDC3-AE5E-4D08-9AAA-C790FD33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720248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20 -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594AD86-ECE2-484A-B2A2-EABB9B5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://www.youtube.com/watch?v=ZjwzpoCiF8A&amp;feature=relat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how.com/how-does_4968711_solid-state-hard-drives-work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Chap 20: Magnetic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4" y="1203325"/>
            <a:ext cx="8302259" cy="53821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study magnetic properties?</a:t>
            </a:r>
          </a:p>
          <a:p>
            <a:pPr marL="0" indent="0">
              <a:buNone/>
            </a:pPr>
            <a:r>
              <a:rPr lang="en-US" dirty="0"/>
              <a:t>Magnetic materials are in the heart of many current technological systems.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Electric generators</a:t>
            </a:r>
          </a:p>
          <a:p>
            <a:pPr marL="0" indent="0">
              <a:buNone/>
            </a:pPr>
            <a:r>
              <a:rPr lang="en-US" sz="2400" dirty="0"/>
              <a:t>Transformers </a:t>
            </a:r>
            <a:br>
              <a:rPr lang="en-US" sz="2400" dirty="0"/>
            </a:br>
            <a:r>
              <a:rPr lang="en-US" sz="2400" dirty="0"/>
              <a:t>Hard Disk in a computer </a:t>
            </a:r>
            <a:br>
              <a:rPr lang="en-US" sz="2400" dirty="0"/>
            </a:br>
            <a:r>
              <a:rPr lang="en-US" sz="2400" dirty="0"/>
              <a:t>Speakers</a:t>
            </a:r>
          </a:p>
          <a:p>
            <a:pPr marL="0" indent="0">
              <a:buNone/>
            </a:pPr>
            <a:r>
              <a:rPr lang="en-US" sz="2400" dirty="0"/>
              <a:t>Microphones</a:t>
            </a:r>
          </a:p>
          <a:p>
            <a:pPr marL="0" indent="0">
              <a:buNone/>
            </a:pPr>
            <a:r>
              <a:rPr lang="en-US" sz="2400" dirty="0"/>
              <a:t>Electric motors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91B6C-3F53-4EF2-918A-638216F571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124" y="2913674"/>
            <a:ext cx="5076824" cy="33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41D2-15F0-0748-96D4-605A7CC1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Iron: 2.2 Bohr Magnetons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F82C7-4944-0149-80AA-17AD3EA8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F4385-283A-6243-AC25-E9CA8ADC0DAD}"/>
              </a:ext>
            </a:extLst>
          </p:cNvPr>
          <p:cNvSpPr/>
          <p:nvPr/>
        </p:nvSpPr>
        <p:spPr>
          <a:xfrm>
            <a:off x="354394" y="1178745"/>
            <a:ext cx="84352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 that there are 2.2 Bohr magnetons associated with each iron atom, given that the saturation magnetization is 1.70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A/m, that iron has a BCC crystal structure, and that the unit cell edge length is 0.2866 nm.</a:t>
            </a:r>
          </a:p>
        </p:txBody>
      </p:sp>
    </p:spTree>
    <p:extLst>
      <p:ext uri="{BB962C8B-B14F-4D97-AF65-F5344CB8AC3E}">
        <p14:creationId xmlns:p14="http://schemas.microsoft.com/office/powerpoint/2010/main" val="15799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/>
              <a:t>Problem 20.7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220" y="613263"/>
            <a:ext cx="8666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Compute (a) the saturation magnetization and (b) the saturation magnetic field for iron, which has a net magnetic moment per atom of 2.2 Bohr magnetons and a density of 7.87 g/cm</a:t>
            </a:r>
            <a:r>
              <a:rPr lang="en-US" baseline="30000" dirty="0"/>
              <a:t>3</a:t>
            </a:r>
            <a:r>
              <a:rPr lang="en-US" dirty="0"/>
              <a:t>. Bohr magneton = 9.27 x 10</a:t>
            </a:r>
            <a:r>
              <a:rPr lang="en-US" baseline="30000" dirty="0"/>
              <a:t>-24 </a:t>
            </a:r>
            <a:r>
              <a:rPr lang="en-US" dirty="0"/>
              <a:t>A.m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9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454"/>
            <a:ext cx="7772400" cy="533400"/>
          </a:xfrm>
        </p:spPr>
        <p:txBody>
          <a:bodyPr/>
          <a:lstStyle/>
          <a:p>
            <a:r>
              <a:rPr lang="en-US" dirty="0"/>
              <a:t>Influence of Temperature on Magnetic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1" descr="fig_20_1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97" y="1080557"/>
            <a:ext cx="5746124" cy="455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8220"/>
            <a:ext cx="87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increasing temperature, the saturation magnetization diminishes gradually and then abruptly drops to zero at Curie Temperature, </a:t>
            </a:r>
            <a:r>
              <a:rPr lang="en-US" dirty="0" err="1"/>
              <a:t>Tc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1" descr="fig_20_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62" y="1303337"/>
            <a:ext cx="31051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1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141" y="1313645"/>
            <a:ext cx="4802859" cy="4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D676E-C232-4E77-B832-79A675392F73}" type="slidenum">
              <a:rPr lang="en-US"/>
              <a:pPr/>
              <a:t>14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 dirty="0">
                <a:latin typeface="Arial" charset="0"/>
              </a:rPr>
              <a:t>•  As the applied field (</a:t>
            </a:r>
            <a:r>
              <a:rPr lang="en-US" sz="2200" i="1" dirty="0">
                <a:latin typeface="Arial" charset="0"/>
              </a:rPr>
              <a:t>B</a:t>
            </a:r>
            <a:r>
              <a:rPr lang="en-US" sz="2200" dirty="0">
                <a:latin typeface="Arial" charset="0"/>
              </a:rPr>
              <a:t>) increases</a:t>
            </a:r>
            <a:r>
              <a:rPr lang="en-US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the magnetic domains 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   change shape and size by movement of domain boundaries.</a:t>
            </a:r>
            <a:endParaRPr lang="en-US" dirty="0">
              <a:latin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091363" y="3109913"/>
            <a:ext cx="1676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20.13 adapted from O.H. Wyatt and D. Dew-Hughes,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Metals, Ceramics, and Polymers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Cambridge University Press, 1974.)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Domains in Ferromagnetic &amp; Ferrimagnetic Materials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1835150" y="2292350"/>
            <a:ext cx="152400" cy="3276600"/>
            <a:chOff x="1144" y="1320"/>
            <a:chExt cx="96" cy="2064"/>
          </a:xfrm>
        </p:grpSpPr>
        <p:sp>
          <p:nvSpPr>
            <p:cNvPr id="11392" name="Freeform 9"/>
            <p:cNvSpPr>
              <a:spLocks/>
            </p:cNvSpPr>
            <p:nvPr/>
          </p:nvSpPr>
          <p:spPr bwMode="auto">
            <a:xfrm>
              <a:off x="1144" y="1320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0"/>
            <p:cNvSpPr>
              <a:spLocks noChangeShapeType="1"/>
            </p:cNvSpPr>
            <p:nvPr/>
          </p:nvSpPr>
          <p:spPr bwMode="auto">
            <a:xfrm flipV="1">
              <a:off x="1192" y="1360"/>
              <a:ext cx="1" cy="20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1898650" y="5492750"/>
            <a:ext cx="3263900" cy="152400"/>
            <a:chOff x="1184" y="3336"/>
            <a:chExt cx="2056" cy="96"/>
          </a:xfrm>
        </p:grpSpPr>
        <p:sp>
          <p:nvSpPr>
            <p:cNvPr id="11390" name="Freeform 12"/>
            <p:cNvSpPr>
              <a:spLocks/>
            </p:cNvSpPr>
            <p:nvPr/>
          </p:nvSpPr>
          <p:spPr bwMode="auto">
            <a:xfrm>
              <a:off x="3184" y="3336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3"/>
            <p:cNvSpPr>
              <a:spLocks noChangeShapeType="1"/>
            </p:cNvSpPr>
            <p:nvPr/>
          </p:nvSpPr>
          <p:spPr bwMode="auto">
            <a:xfrm>
              <a:off x="1184" y="3384"/>
              <a:ext cx="20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 flipV="1">
            <a:off x="1917700" y="2425700"/>
            <a:ext cx="2336800" cy="14288"/>
          </a:xfrm>
          <a:prstGeom prst="line">
            <a:avLst/>
          </a:prstGeom>
          <a:noFill/>
          <a:ln w="2540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69"/>
          <p:cNvSpPr>
            <a:spLocks noChangeArrowheads="1"/>
          </p:cNvSpPr>
          <p:nvPr/>
        </p:nvSpPr>
        <p:spPr bwMode="auto">
          <a:xfrm>
            <a:off x="3282950" y="5594350"/>
            <a:ext cx="3311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AA0000"/>
                </a:solidFill>
                <a:latin typeface="Arial" charset="0"/>
              </a:rPr>
              <a:t>Applied Magnetic Field (B)</a:t>
            </a:r>
            <a:endParaRPr lang="en-US" dirty="0">
              <a:latin typeface="Arial" charset="0"/>
            </a:endParaRPr>
          </a:p>
        </p:txBody>
      </p:sp>
      <p:sp>
        <p:nvSpPr>
          <p:cNvPr id="11274" name="Rectangle 115"/>
          <p:cNvSpPr>
            <a:spLocks noChangeArrowheads="1"/>
          </p:cNvSpPr>
          <p:nvPr/>
        </p:nvSpPr>
        <p:spPr bwMode="auto">
          <a:xfrm rot="-5400000">
            <a:off x="657226" y="4033837"/>
            <a:ext cx="1211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</a:t>
            </a:r>
            <a:endParaRPr lang="en-US">
              <a:latin typeface="Arial" charset="0"/>
            </a:endParaRPr>
          </a:p>
        </p:txBody>
      </p:sp>
      <p:sp>
        <p:nvSpPr>
          <p:cNvPr id="11275" name="Rectangle 117"/>
          <p:cNvSpPr>
            <a:spLocks noChangeArrowheads="1"/>
          </p:cNvSpPr>
          <p:nvPr/>
        </p:nvSpPr>
        <p:spPr bwMode="auto">
          <a:xfrm rot="-5400000">
            <a:off x="808832" y="3853656"/>
            <a:ext cx="156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induction (</a:t>
            </a:r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6" name="Rectangle 119"/>
          <p:cNvSpPr>
            <a:spLocks noChangeArrowheads="1"/>
          </p:cNvSpPr>
          <p:nvPr/>
        </p:nvSpPr>
        <p:spPr bwMode="auto">
          <a:xfrm>
            <a:off x="1657350" y="5365750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1277" name="Rectangle 120"/>
          <p:cNvSpPr>
            <a:spLocks noChangeArrowheads="1"/>
          </p:cNvSpPr>
          <p:nvPr/>
        </p:nvSpPr>
        <p:spPr bwMode="auto">
          <a:xfrm>
            <a:off x="1187450" y="2152650"/>
            <a:ext cx="22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sp>
        <p:nvSpPr>
          <p:cNvPr id="11278" name="Rectangle 121"/>
          <p:cNvSpPr>
            <a:spLocks noChangeArrowheads="1"/>
          </p:cNvSpPr>
          <p:nvPr/>
        </p:nvSpPr>
        <p:spPr bwMode="auto">
          <a:xfrm>
            <a:off x="1365250" y="220345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sat</a:t>
            </a:r>
            <a:endParaRPr lang="en-US" i="1">
              <a:latin typeface="Arial" charset="0"/>
            </a:endParaRPr>
          </a:p>
        </p:txBody>
      </p:sp>
      <p:grpSp>
        <p:nvGrpSpPr>
          <p:cNvPr id="11279" name="Group 142"/>
          <p:cNvGrpSpPr>
            <a:grpSpLocks/>
          </p:cNvGrpSpPr>
          <p:nvPr/>
        </p:nvGrpSpPr>
        <p:grpSpPr bwMode="auto">
          <a:xfrm>
            <a:off x="1868488" y="5486400"/>
            <a:ext cx="715962" cy="1025525"/>
            <a:chOff x="1165" y="3332"/>
            <a:chExt cx="451" cy="646"/>
          </a:xfrm>
        </p:grpSpPr>
        <p:sp>
          <p:nvSpPr>
            <p:cNvPr id="11372" name="Oval 97"/>
            <p:cNvSpPr>
              <a:spLocks noChangeArrowheads="1"/>
            </p:cNvSpPr>
            <p:nvPr/>
          </p:nvSpPr>
          <p:spPr bwMode="auto">
            <a:xfrm>
              <a:off x="1280" y="341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98"/>
            <p:cNvSpPr>
              <a:spLocks noChangeShapeType="1"/>
            </p:cNvSpPr>
            <p:nvPr/>
          </p:nvSpPr>
          <p:spPr bwMode="auto">
            <a:xfrm>
              <a:off x="1336" y="3464"/>
              <a:ext cx="216" cy="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99"/>
            <p:cNvSpPr>
              <a:spLocks noChangeShapeType="1"/>
            </p:cNvSpPr>
            <p:nvPr/>
          </p:nvSpPr>
          <p:spPr bwMode="auto">
            <a:xfrm flipV="1">
              <a:off x="1320" y="3456"/>
              <a:ext cx="224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5" name="Group 100"/>
            <p:cNvGrpSpPr>
              <a:grpSpLocks/>
            </p:cNvGrpSpPr>
            <p:nvPr/>
          </p:nvGrpSpPr>
          <p:grpSpPr bwMode="auto">
            <a:xfrm>
              <a:off x="1320" y="3456"/>
              <a:ext cx="248" cy="240"/>
              <a:chOff x="1320" y="3456"/>
              <a:chExt cx="248" cy="240"/>
            </a:xfrm>
          </p:grpSpPr>
          <p:grpSp>
            <p:nvGrpSpPr>
              <p:cNvPr id="11378" name="Group 101"/>
              <p:cNvGrpSpPr>
                <a:grpSpLocks/>
              </p:cNvGrpSpPr>
              <p:nvPr/>
            </p:nvGrpSpPr>
            <p:grpSpPr bwMode="auto">
              <a:xfrm>
                <a:off x="1320" y="3576"/>
                <a:ext cx="56" cy="64"/>
                <a:chOff x="1320" y="3576"/>
                <a:chExt cx="56" cy="64"/>
              </a:xfrm>
            </p:grpSpPr>
            <p:sp>
              <p:nvSpPr>
                <p:cNvPr id="11388" name="Freeform 102"/>
                <p:cNvSpPr>
                  <a:spLocks/>
                </p:cNvSpPr>
                <p:nvPr/>
              </p:nvSpPr>
              <p:spPr bwMode="auto">
                <a:xfrm>
                  <a:off x="1320" y="3584"/>
                  <a:ext cx="56" cy="56"/>
                </a:xfrm>
                <a:custGeom>
                  <a:avLst/>
                  <a:gdLst>
                    <a:gd name="T0" fmla="*/ 8 w 56"/>
                    <a:gd name="T1" fmla="*/ 56 h 56"/>
                    <a:gd name="T2" fmla="*/ 0 w 56"/>
                    <a:gd name="T3" fmla="*/ 0 h 56"/>
                    <a:gd name="T4" fmla="*/ 24 w 56"/>
                    <a:gd name="T5" fmla="*/ 24 h 56"/>
                    <a:gd name="T6" fmla="*/ 56 w 56"/>
                    <a:gd name="T7" fmla="*/ 24 h 56"/>
                    <a:gd name="T8" fmla="*/ 8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8" y="5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56" y="2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44" y="3576"/>
                  <a:ext cx="16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9" name="Group 104"/>
              <p:cNvGrpSpPr>
                <a:grpSpLocks/>
              </p:cNvGrpSpPr>
              <p:nvPr/>
            </p:nvGrpSpPr>
            <p:grpSpPr bwMode="auto">
              <a:xfrm>
                <a:off x="1384" y="3456"/>
                <a:ext cx="88" cy="72"/>
                <a:chOff x="1384" y="3456"/>
                <a:chExt cx="88" cy="72"/>
              </a:xfrm>
            </p:grpSpPr>
            <p:sp>
              <p:nvSpPr>
                <p:cNvPr id="11386" name="Freeform 105"/>
                <p:cNvSpPr>
                  <a:spLocks/>
                </p:cNvSpPr>
                <p:nvPr/>
              </p:nvSpPr>
              <p:spPr bwMode="auto">
                <a:xfrm>
                  <a:off x="1416" y="347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Line 106"/>
                <p:cNvSpPr>
                  <a:spLocks noChangeShapeType="1"/>
                </p:cNvSpPr>
                <p:nvPr/>
              </p:nvSpPr>
              <p:spPr bwMode="auto">
                <a:xfrm>
                  <a:off x="1384" y="3456"/>
                  <a:ext cx="64" cy="56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0" name="Group 107"/>
              <p:cNvGrpSpPr>
                <a:grpSpLocks/>
              </p:cNvGrpSpPr>
              <p:nvPr/>
            </p:nvGrpSpPr>
            <p:grpSpPr bwMode="auto">
              <a:xfrm>
                <a:off x="1488" y="3512"/>
                <a:ext cx="80" cy="112"/>
                <a:chOff x="1488" y="3512"/>
                <a:chExt cx="80" cy="112"/>
              </a:xfrm>
            </p:grpSpPr>
            <p:sp>
              <p:nvSpPr>
                <p:cNvPr id="11384" name="Freeform 108"/>
                <p:cNvSpPr>
                  <a:spLocks/>
                </p:cNvSpPr>
                <p:nvPr/>
              </p:nvSpPr>
              <p:spPr bwMode="auto">
                <a:xfrm>
                  <a:off x="1512" y="3512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24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2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488" y="3536"/>
                  <a:ext cx="64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1" name="Group 110"/>
              <p:cNvGrpSpPr>
                <a:grpSpLocks/>
              </p:cNvGrpSpPr>
              <p:nvPr/>
            </p:nvGrpSpPr>
            <p:grpSpPr bwMode="auto">
              <a:xfrm>
                <a:off x="1416" y="3640"/>
                <a:ext cx="72" cy="56"/>
                <a:chOff x="1416" y="3640"/>
                <a:chExt cx="72" cy="56"/>
              </a:xfrm>
            </p:grpSpPr>
            <p:sp>
              <p:nvSpPr>
                <p:cNvPr id="11382" name="Freeform 111"/>
                <p:cNvSpPr>
                  <a:spLocks/>
                </p:cNvSpPr>
                <p:nvPr/>
              </p:nvSpPr>
              <p:spPr bwMode="auto">
                <a:xfrm>
                  <a:off x="1416" y="3640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0 h 56"/>
                    <a:gd name="T4" fmla="*/ 24 w 56"/>
                    <a:gd name="T5" fmla="*/ 16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24" y="16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Line 112"/>
                <p:cNvSpPr>
                  <a:spLocks noChangeShapeType="1"/>
                </p:cNvSpPr>
                <p:nvPr/>
              </p:nvSpPr>
              <p:spPr bwMode="auto">
                <a:xfrm>
                  <a:off x="1440" y="3656"/>
                  <a:ext cx="48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76" name="Rectangle 113"/>
            <p:cNvSpPr>
              <a:spLocks noChangeArrowheads="1"/>
            </p:cNvSpPr>
            <p:nvPr/>
          </p:nvSpPr>
          <p:spPr bwMode="auto">
            <a:xfrm>
              <a:off x="1192" y="3784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>
                  <a:solidFill>
                    <a:srgbClr val="AA0000"/>
                  </a:solidFill>
                  <a:latin typeface="Arial" charset="0"/>
                </a:rPr>
                <a:t>B</a:t>
              </a:r>
              <a:r>
                <a:rPr lang="en-US" sz="2000" dirty="0">
                  <a:solidFill>
                    <a:srgbClr val="AA0000"/>
                  </a:solidFill>
                  <a:latin typeface="Arial" charset="0"/>
                </a:rPr>
                <a:t>= 0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377" name="Oval 122"/>
            <p:cNvSpPr>
              <a:spLocks noChangeArrowheads="1"/>
            </p:cNvSpPr>
            <p:nvPr/>
          </p:nvSpPr>
          <p:spPr bwMode="auto">
            <a:xfrm>
              <a:off x="1165" y="333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2362200" y="4668838"/>
            <a:ext cx="1073150" cy="638175"/>
            <a:chOff x="1476" y="2824"/>
            <a:chExt cx="676" cy="402"/>
          </a:xfrm>
        </p:grpSpPr>
        <p:grpSp>
          <p:nvGrpSpPr>
            <p:cNvPr id="11350" name="Group 80"/>
            <p:cNvGrpSpPr>
              <a:grpSpLocks/>
            </p:cNvGrpSpPr>
            <p:nvPr/>
          </p:nvGrpSpPr>
          <p:grpSpPr bwMode="auto">
            <a:xfrm>
              <a:off x="1944" y="2968"/>
              <a:ext cx="208" cy="64"/>
              <a:chOff x="1944" y="2968"/>
              <a:chExt cx="208" cy="64"/>
            </a:xfrm>
          </p:grpSpPr>
          <p:sp>
            <p:nvSpPr>
              <p:cNvPr id="11370" name="Freeform 81"/>
              <p:cNvSpPr>
                <a:spLocks/>
              </p:cNvSpPr>
              <p:nvPr/>
            </p:nvSpPr>
            <p:spPr bwMode="auto">
              <a:xfrm>
                <a:off x="2096" y="296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Line 82"/>
              <p:cNvSpPr>
                <a:spLocks noChangeShapeType="1"/>
              </p:cNvSpPr>
              <p:nvPr/>
            </p:nvSpPr>
            <p:spPr bwMode="auto">
              <a:xfrm>
                <a:off x="1944" y="300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1" name="Group 140"/>
            <p:cNvGrpSpPr>
              <a:grpSpLocks/>
            </p:cNvGrpSpPr>
            <p:nvPr/>
          </p:nvGrpSpPr>
          <p:grpSpPr bwMode="auto">
            <a:xfrm>
              <a:off x="1476" y="2824"/>
              <a:ext cx="639" cy="402"/>
              <a:chOff x="1476" y="2824"/>
              <a:chExt cx="639" cy="402"/>
            </a:xfrm>
          </p:grpSpPr>
          <p:sp>
            <p:nvSpPr>
              <p:cNvPr id="11352" name="Oval 24"/>
              <p:cNvSpPr>
                <a:spLocks noChangeArrowheads="1"/>
              </p:cNvSpPr>
              <p:nvPr/>
            </p:nvSpPr>
            <p:spPr bwMode="auto">
              <a:xfrm>
                <a:off x="1560" y="2824"/>
                <a:ext cx="336" cy="33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5"/>
              <p:cNvSpPr>
                <a:spLocks noChangeShapeType="1"/>
              </p:cNvSpPr>
              <p:nvPr/>
            </p:nvSpPr>
            <p:spPr bwMode="auto">
              <a:xfrm>
                <a:off x="1576" y="2920"/>
                <a:ext cx="248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26"/>
              <p:cNvSpPr>
                <a:spLocks noChangeShapeType="1"/>
              </p:cNvSpPr>
              <p:nvPr/>
            </p:nvSpPr>
            <p:spPr bwMode="auto">
              <a:xfrm flipV="1">
                <a:off x="1632" y="2872"/>
                <a:ext cx="200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55" name="Group 27"/>
              <p:cNvGrpSpPr>
                <a:grpSpLocks/>
              </p:cNvGrpSpPr>
              <p:nvPr/>
            </p:nvGrpSpPr>
            <p:grpSpPr bwMode="auto">
              <a:xfrm>
                <a:off x="1608" y="2872"/>
                <a:ext cx="232" cy="256"/>
                <a:chOff x="1608" y="2872"/>
                <a:chExt cx="232" cy="256"/>
              </a:xfrm>
            </p:grpSpPr>
            <p:grpSp>
              <p:nvGrpSpPr>
                <p:cNvPr id="11358" name="Group 28"/>
                <p:cNvGrpSpPr>
                  <a:grpSpLocks/>
                </p:cNvGrpSpPr>
                <p:nvPr/>
              </p:nvGrpSpPr>
              <p:grpSpPr bwMode="auto">
                <a:xfrm>
                  <a:off x="1608" y="2992"/>
                  <a:ext cx="56" cy="64"/>
                  <a:chOff x="1608" y="2992"/>
                  <a:chExt cx="56" cy="64"/>
                </a:xfrm>
              </p:grpSpPr>
              <p:sp>
                <p:nvSpPr>
                  <p:cNvPr id="11368" name="Freeform 29"/>
                  <p:cNvSpPr>
                    <a:spLocks/>
                  </p:cNvSpPr>
                  <p:nvPr/>
                </p:nvSpPr>
                <p:spPr bwMode="auto">
                  <a:xfrm>
                    <a:off x="1608" y="3000"/>
                    <a:ext cx="56" cy="56"/>
                  </a:xfrm>
                  <a:custGeom>
                    <a:avLst/>
                    <a:gdLst>
                      <a:gd name="T0" fmla="*/ 8 w 56"/>
                      <a:gd name="T1" fmla="*/ 56 h 56"/>
                      <a:gd name="T2" fmla="*/ 0 w 56"/>
                      <a:gd name="T3" fmla="*/ 0 h 56"/>
                      <a:gd name="T4" fmla="*/ 24 w 56"/>
                      <a:gd name="T5" fmla="*/ 24 h 56"/>
                      <a:gd name="T6" fmla="*/ 56 w 56"/>
                      <a:gd name="T7" fmla="*/ 24 h 56"/>
                      <a:gd name="T8" fmla="*/ 8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8" y="56"/>
                        </a:moveTo>
                        <a:lnTo>
                          <a:pt x="0" y="0"/>
                        </a:lnTo>
                        <a:lnTo>
                          <a:pt x="24" y="24"/>
                        </a:lnTo>
                        <a:lnTo>
                          <a:pt x="56" y="24"/>
                        </a:lnTo>
                        <a:lnTo>
                          <a:pt x="8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2992"/>
                    <a:ext cx="16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59" name="Group 31"/>
                <p:cNvGrpSpPr>
                  <a:grpSpLocks/>
                </p:cNvGrpSpPr>
                <p:nvPr/>
              </p:nvGrpSpPr>
              <p:grpSpPr bwMode="auto">
                <a:xfrm>
                  <a:off x="1656" y="2872"/>
                  <a:ext cx="88" cy="72"/>
                  <a:chOff x="1656" y="2872"/>
                  <a:chExt cx="88" cy="72"/>
                </a:xfrm>
              </p:grpSpPr>
              <p:sp>
                <p:nvSpPr>
                  <p:cNvPr id="11366" name="Freeform 32"/>
                  <p:cNvSpPr>
                    <a:spLocks/>
                  </p:cNvSpPr>
                  <p:nvPr/>
                </p:nvSpPr>
                <p:spPr bwMode="auto">
                  <a:xfrm>
                    <a:off x="1688" y="2888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56 h 56"/>
                      <a:gd name="T4" fmla="*/ 32 w 56"/>
                      <a:gd name="T5" fmla="*/ 40 h 56"/>
                      <a:gd name="T6" fmla="*/ 40 w 56"/>
                      <a:gd name="T7" fmla="*/ 0 h 56"/>
                      <a:gd name="T8" fmla="*/ 56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56"/>
                        </a:moveTo>
                        <a:lnTo>
                          <a:pt x="0" y="56"/>
                        </a:lnTo>
                        <a:lnTo>
                          <a:pt x="32" y="40"/>
                        </a:lnTo>
                        <a:lnTo>
                          <a:pt x="40" y="0"/>
                        </a:lnTo>
                        <a:lnTo>
                          <a:pt x="56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872"/>
                    <a:ext cx="64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0" name="Group 34"/>
                <p:cNvGrpSpPr>
                  <a:grpSpLocks/>
                </p:cNvGrpSpPr>
                <p:nvPr/>
              </p:nvGrpSpPr>
              <p:grpSpPr bwMode="auto">
                <a:xfrm>
                  <a:off x="1768" y="2928"/>
                  <a:ext cx="72" cy="112"/>
                  <a:chOff x="1768" y="2928"/>
                  <a:chExt cx="72" cy="112"/>
                </a:xfrm>
              </p:grpSpPr>
              <p:sp>
                <p:nvSpPr>
                  <p:cNvPr id="11364" name="Freeform 35"/>
                  <p:cNvSpPr>
                    <a:spLocks/>
                  </p:cNvSpPr>
                  <p:nvPr/>
                </p:nvSpPr>
                <p:spPr bwMode="auto">
                  <a:xfrm>
                    <a:off x="1784" y="2928"/>
                    <a:ext cx="56" cy="56"/>
                  </a:xfrm>
                  <a:custGeom>
                    <a:avLst/>
                    <a:gdLst>
                      <a:gd name="T0" fmla="*/ 56 w 56"/>
                      <a:gd name="T1" fmla="*/ 0 h 56"/>
                      <a:gd name="T2" fmla="*/ 56 w 56"/>
                      <a:gd name="T3" fmla="*/ 56 h 56"/>
                      <a:gd name="T4" fmla="*/ 40 w 56"/>
                      <a:gd name="T5" fmla="*/ 24 h 56"/>
                      <a:gd name="T6" fmla="*/ 0 w 56"/>
                      <a:gd name="T7" fmla="*/ 24 h 56"/>
                      <a:gd name="T8" fmla="*/ 56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0"/>
                        </a:moveTo>
                        <a:lnTo>
                          <a:pt x="56" y="56"/>
                        </a:lnTo>
                        <a:lnTo>
                          <a:pt x="40" y="24"/>
                        </a:lnTo>
                        <a:lnTo>
                          <a:pt x="0" y="2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8" y="2952"/>
                    <a:ext cx="56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1" name="Group 37"/>
                <p:cNvGrpSpPr>
                  <a:grpSpLocks/>
                </p:cNvGrpSpPr>
                <p:nvPr/>
              </p:nvGrpSpPr>
              <p:grpSpPr bwMode="auto">
                <a:xfrm>
                  <a:off x="1696" y="3072"/>
                  <a:ext cx="64" cy="56"/>
                  <a:chOff x="1696" y="3072"/>
                  <a:chExt cx="64" cy="56"/>
                </a:xfrm>
              </p:grpSpPr>
              <p:sp>
                <p:nvSpPr>
                  <p:cNvPr id="11362" name="Freeform 38"/>
                  <p:cNvSpPr>
                    <a:spLocks/>
                  </p:cNvSpPr>
                  <p:nvPr/>
                </p:nvSpPr>
                <p:spPr bwMode="auto">
                  <a:xfrm>
                    <a:off x="1696" y="3072"/>
                    <a:ext cx="56" cy="56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56 w 56"/>
                      <a:gd name="T3" fmla="*/ 0 h 56"/>
                      <a:gd name="T4" fmla="*/ 24 w 56"/>
                      <a:gd name="T5" fmla="*/ 16 h 56"/>
                      <a:gd name="T6" fmla="*/ 16 w 56"/>
                      <a:gd name="T7" fmla="*/ 56 h 56"/>
                      <a:gd name="T8" fmla="*/ 0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24" y="16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20" y="3088"/>
                    <a:ext cx="40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56" name="Rectangle 71"/>
              <p:cNvSpPr>
                <a:spLocks noChangeArrowheads="1"/>
              </p:cNvSpPr>
              <p:nvPr/>
            </p:nvSpPr>
            <p:spPr bwMode="auto">
              <a:xfrm>
                <a:off x="1944" y="3032"/>
                <a:ext cx="17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i="1" dirty="0">
                    <a:solidFill>
                      <a:srgbClr val="AA0000"/>
                    </a:solidFill>
                    <a:latin typeface="Arial" charset="0"/>
                  </a:rPr>
                  <a:t>B</a:t>
                </a:r>
                <a:endParaRPr lang="en-US" i="1" dirty="0">
                  <a:latin typeface="Arial" charset="0"/>
                </a:endParaRPr>
              </a:p>
            </p:txBody>
          </p:sp>
          <p:sp>
            <p:nvSpPr>
              <p:cNvPr id="11357" name="Oval 123"/>
              <p:cNvSpPr>
                <a:spLocks noChangeArrowheads="1"/>
              </p:cNvSpPr>
              <p:nvPr/>
            </p:nvSpPr>
            <p:spPr bwMode="auto">
              <a:xfrm>
                <a:off x="1476" y="2844"/>
                <a:ext cx="64" cy="64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43"/>
          <p:cNvGrpSpPr>
            <a:grpSpLocks/>
          </p:cNvGrpSpPr>
          <p:nvPr/>
        </p:nvGrpSpPr>
        <p:grpSpPr bwMode="auto">
          <a:xfrm>
            <a:off x="2538413" y="3903663"/>
            <a:ext cx="1162050" cy="627062"/>
            <a:chOff x="1580" y="2335"/>
            <a:chExt cx="732" cy="395"/>
          </a:xfrm>
        </p:grpSpPr>
        <p:sp>
          <p:nvSpPr>
            <p:cNvPr id="11329" name="Oval 16"/>
            <p:cNvSpPr>
              <a:spLocks noChangeArrowheads="1"/>
            </p:cNvSpPr>
            <p:nvPr/>
          </p:nvSpPr>
          <p:spPr bwMode="auto">
            <a:xfrm>
              <a:off x="1720" y="233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20"/>
            <p:cNvSpPr>
              <a:spLocks noChangeShapeType="1"/>
            </p:cNvSpPr>
            <p:nvPr/>
          </p:nvSpPr>
          <p:spPr bwMode="auto">
            <a:xfrm>
              <a:off x="1720" y="2448"/>
              <a:ext cx="232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21"/>
            <p:cNvSpPr>
              <a:spLocks noChangeShapeType="1"/>
            </p:cNvSpPr>
            <p:nvPr/>
          </p:nvSpPr>
          <p:spPr bwMode="auto">
            <a:xfrm flipV="1">
              <a:off x="1816" y="2400"/>
              <a:ext cx="192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32" name="Group 40"/>
            <p:cNvGrpSpPr>
              <a:grpSpLocks/>
            </p:cNvGrpSpPr>
            <p:nvPr/>
          </p:nvGrpSpPr>
          <p:grpSpPr bwMode="auto">
            <a:xfrm>
              <a:off x="1776" y="2400"/>
              <a:ext cx="240" cy="280"/>
              <a:chOff x="1776" y="2400"/>
              <a:chExt cx="240" cy="280"/>
            </a:xfrm>
          </p:grpSpPr>
          <p:grpSp>
            <p:nvGrpSpPr>
              <p:cNvPr id="11338" name="Group 41"/>
              <p:cNvGrpSpPr>
                <a:grpSpLocks/>
              </p:cNvGrpSpPr>
              <p:nvPr/>
            </p:nvGrpSpPr>
            <p:grpSpPr bwMode="auto">
              <a:xfrm>
                <a:off x="1776" y="2552"/>
                <a:ext cx="56" cy="56"/>
                <a:chOff x="1776" y="2552"/>
                <a:chExt cx="56" cy="56"/>
              </a:xfrm>
            </p:grpSpPr>
            <p:sp>
              <p:nvSpPr>
                <p:cNvPr id="11348" name="Freeform 42"/>
                <p:cNvSpPr>
                  <a:spLocks/>
                </p:cNvSpPr>
                <p:nvPr/>
              </p:nvSpPr>
              <p:spPr bwMode="auto">
                <a:xfrm>
                  <a:off x="1776" y="2552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8 w 56"/>
                    <a:gd name="T3" fmla="*/ 0 h 56"/>
                    <a:gd name="T4" fmla="*/ 16 w 56"/>
                    <a:gd name="T5" fmla="*/ 32 h 56"/>
                    <a:gd name="T6" fmla="*/ 56 w 56"/>
                    <a:gd name="T7" fmla="*/ 40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8" y="0"/>
                      </a:lnTo>
                      <a:lnTo>
                        <a:pt x="16" y="32"/>
                      </a:lnTo>
                      <a:lnTo>
                        <a:pt x="56" y="4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792" y="2560"/>
                  <a:ext cx="16" cy="2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39" name="Group 44"/>
              <p:cNvGrpSpPr>
                <a:grpSpLocks/>
              </p:cNvGrpSpPr>
              <p:nvPr/>
            </p:nvGrpSpPr>
            <p:grpSpPr bwMode="auto">
              <a:xfrm>
                <a:off x="1776" y="2400"/>
                <a:ext cx="128" cy="80"/>
                <a:chOff x="1776" y="2400"/>
                <a:chExt cx="128" cy="80"/>
              </a:xfrm>
            </p:grpSpPr>
            <p:sp>
              <p:nvSpPr>
                <p:cNvPr id="11346" name="Freeform 45"/>
                <p:cNvSpPr>
                  <a:spLocks/>
                </p:cNvSpPr>
                <p:nvPr/>
              </p:nvSpPr>
              <p:spPr bwMode="auto">
                <a:xfrm>
                  <a:off x="1848" y="2424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32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32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2400"/>
                  <a:ext cx="104" cy="6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0" name="Group 47"/>
              <p:cNvGrpSpPr>
                <a:grpSpLocks/>
              </p:cNvGrpSpPr>
              <p:nvPr/>
            </p:nvGrpSpPr>
            <p:grpSpPr bwMode="auto">
              <a:xfrm>
                <a:off x="1928" y="2480"/>
                <a:ext cx="88" cy="112"/>
                <a:chOff x="1928" y="2480"/>
                <a:chExt cx="88" cy="112"/>
              </a:xfrm>
            </p:grpSpPr>
            <p:sp>
              <p:nvSpPr>
                <p:cNvPr id="11344" name="Freeform 48"/>
                <p:cNvSpPr>
                  <a:spLocks/>
                </p:cNvSpPr>
                <p:nvPr/>
              </p:nvSpPr>
              <p:spPr bwMode="auto">
                <a:xfrm>
                  <a:off x="1960" y="2480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928" y="2504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1" name="Group 50"/>
              <p:cNvGrpSpPr>
                <a:grpSpLocks/>
              </p:cNvGrpSpPr>
              <p:nvPr/>
            </p:nvGrpSpPr>
            <p:grpSpPr bwMode="auto">
              <a:xfrm>
                <a:off x="1864" y="2624"/>
                <a:ext cx="56" cy="56"/>
                <a:chOff x="1864" y="2624"/>
                <a:chExt cx="56" cy="56"/>
              </a:xfrm>
            </p:grpSpPr>
            <p:sp>
              <p:nvSpPr>
                <p:cNvPr id="11342" name="Freeform 51"/>
                <p:cNvSpPr>
                  <a:spLocks/>
                </p:cNvSpPr>
                <p:nvPr/>
              </p:nvSpPr>
              <p:spPr bwMode="auto">
                <a:xfrm>
                  <a:off x="1864" y="2624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8 h 56"/>
                    <a:gd name="T4" fmla="*/ 24 w 56"/>
                    <a:gd name="T5" fmla="*/ 24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8"/>
                      </a:lnTo>
                      <a:lnTo>
                        <a:pt x="24" y="24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Line 52"/>
                <p:cNvSpPr>
                  <a:spLocks noChangeShapeType="1"/>
                </p:cNvSpPr>
                <p:nvPr/>
              </p:nvSpPr>
              <p:spPr bwMode="auto">
                <a:xfrm>
                  <a:off x="1888" y="2648"/>
                  <a:ext cx="16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33" name="Rectangle 73"/>
            <p:cNvSpPr>
              <a:spLocks noChangeArrowheads="1"/>
            </p:cNvSpPr>
            <p:nvPr/>
          </p:nvSpPr>
          <p:spPr bwMode="auto">
            <a:xfrm>
              <a:off x="2096" y="2536"/>
              <a:ext cx="1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 dirty="0">
                  <a:solidFill>
                    <a:srgbClr val="AA0000"/>
                  </a:solidFill>
                  <a:latin typeface="Arial" charset="0"/>
                </a:rPr>
                <a:t>B</a:t>
              </a:r>
              <a:endParaRPr lang="en-US" i="1" dirty="0">
                <a:latin typeface="Arial" charset="0"/>
              </a:endParaRPr>
            </a:p>
          </p:txBody>
        </p:sp>
        <p:grpSp>
          <p:nvGrpSpPr>
            <p:cNvPr id="11334" name="Group 83"/>
            <p:cNvGrpSpPr>
              <a:grpSpLocks/>
            </p:cNvGrpSpPr>
            <p:nvPr/>
          </p:nvGrpSpPr>
          <p:grpSpPr bwMode="auto">
            <a:xfrm>
              <a:off x="2104" y="2472"/>
              <a:ext cx="208" cy="64"/>
              <a:chOff x="2104" y="2472"/>
              <a:chExt cx="208" cy="64"/>
            </a:xfrm>
          </p:grpSpPr>
          <p:sp>
            <p:nvSpPr>
              <p:cNvPr id="11336" name="Freeform 84"/>
              <p:cNvSpPr>
                <a:spLocks/>
              </p:cNvSpPr>
              <p:nvPr/>
            </p:nvSpPr>
            <p:spPr bwMode="auto">
              <a:xfrm>
                <a:off x="2256" y="2472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85"/>
              <p:cNvSpPr>
                <a:spLocks noChangeShapeType="1"/>
              </p:cNvSpPr>
              <p:nvPr/>
            </p:nvSpPr>
            <p:spPr bwMode="auto">
              <a:xfrm>
                <a:off x="2104" y="2504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5" name="Oval 124"/>
            <p:cNvSpPr>
              <a:spLocks noChangeArrowheads="1"/>
            </p:cNvSpPr>
            <p:nvPr/>
          </p:nvSpPr>
          <p:spPr bwMode="auto">
            <a:xfrm>
              <a:off x="1580" y="2335"/>
              <a:ext cx="64" cy="64"/>
            </a:xfrm>
            <a:prstGeom prst="ellipse">
              <a:avLst/>
            </a:prstGeom>
            <a:solidFill>
              <a:srgbClr val="008A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4"/>
          <p:cNvGrpSpPr>
            <a:grpSpLocks/>
          </p:cNvGrpSpPr>
          <p:nvPr/>
        </p:nvGrpSpPr>
        <p:grpSpPr bwMode="auto">
          <a:xfrm>
            <a:off x="2817813" y="3136900"/>
            <a:ext cx="1150937" cy="733425"/>
            <a:chOff x="1763" y="1852"/>
            <a:chExt cx="725" cy="462"/>
          </a:xfrm>
        </p:grpSpPr>
        <p:sp>
          <p:nvSpPr>
            <p:cNvPr id="11311" name="Oval 17"/>
            <p:cNvSpPr>
              <a:spLocks noChangeArrowheads="1"/>
            </p:cNvSpPr>
            <p:nvPr/>
          </p:nvSpPr>
          <p:spPr bwMode="auto">
            <a:xfrm>
              <a:off x="1912" y="1912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2"/>
            <p:cNvSpPr>
              <a:spLocks noChangeShapeType="1"/>
            </p:cNvSpPr>
            <p:nvPr/>
          </p:nvSpPr>
          <p:spPr bwMode="auto">
            <a:xfrm>
              <a:off x="1928" y="2048"/>
              <a:ext cx="2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3"/>
            <p:cNvSpPr>
              <a:spLocks noChangeShapeType="1"/>
            </p:cNvSpPr>
            <p:nvPr/>
          </p:nvSpPr>
          <p:spPr bwMode="auto">
            <a:xfrm flipV="1">
              <a:off x="2072" y="1984"/>
              <a:ext cx="136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4" name="Group 53"/>
            <p:cNvGrpSpPr>
              <a:grpSpLocks/>
            </p:cNvGrpSpPr>
            <p:nvPr/>
          </p:nvGrpSpPr>
          <p:grpSpPr bwMode="auto">
            <a:xfrm>
              <a:off x="1976" y="2000"/>
              <a:ext cx="232" cy="176"/>
              <a:chOff x="1976" y="2000"/>
              <a:chExt cx="232" cy="176"/>
            </a:xfrm>
          </p:grpSpPr>
          <p:grpSp>
            <p:nvGrpSpPr>
              <p:cNvPr id="11320" name="Group 54"/>
              <p:cNvGrpSpPr>
                <a:grpSpLocks/>
              </p:cNvGrpSpPr>
              <p:nvPr/>
            </p:nvGrpSpPr>
            <p:grpSpPr bwMode="auto">
              <a:xfrm>
                <a:off x="1976" y="2120"/>
                <a:ext cx="56" cy="56"/>
                <a:chOff x="1976" y="2120"/>
                <a:chExt cx="56" cy="56"/>
              </a:xfrm>
            </p:grpSpPr>
            <p:sp>
              <p:nvSpPr>
                <p:cNvPr id="11327" name="Freeform 55"/>
                <p:cNvSpPr>
                  <a:spLocks/>
                </p:cNvSpPr>
                <p:nvPr/>
              </p:nvSpPr>
              <p:spPr bwMode="auto">
                <a:xfrm>
                  <a:off x="1976" y="2120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0 w 56"/>
                    <a:gd name="T3" fmla="*/ 0 h 56"/>
                    <a:gd name="T4" fmla="*/ 16 w 56"/>
                    <a:gd name="T5" fmla="*/ 32 h 56"/>
                    <a:gd name="T6" fmla="*/ 56 w 56"/>
                    <a:gd name="T7" fmla="*/ 32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6" y="32"/>
                      </a:lnTo>
                      <a:lnTo>
                        <a:pt x="56" y="3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92" y="2144"/>
                  <a:ext cx="8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57"/>
              <p:cNvGrpSpPr>
                <a:grpSpLocks/>
              </p:cNvGrpSpPr>
              <p:nvPr/>
            </p:nvGrpSpPr>
            <p:grpSpPr bwMode="auto">
              <a:xfrm>
                <a:off x="1976" y="2000"/>
                <a:ext cx="120" cy="88"/>
                <a:chOff x="1976" y="2000"/>
                <a:chExt cx="120" cy="88"/>
              </a:xfrm>
            </p:grpSpPr>
            <p:sp>
              <p:nvSpPr>
                <p:cNvPr id="11325" name="Freeform 58"/>
                <p:cNvSpPr>
                  <a:spLocks/>
                </p:cNvSpPr>
                <p:nvPr/>
              </p:nvSpPr>
              <p:spPr bwMode="auto">
                <a:xfrm>
                  <a:off x="2040" y="203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48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48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Line 59"/>
                <p:cNvSpPr>
                  <a:spLocks noChangeShapeType="1"/>
                </p:cNvSpPr>
                <p:nvPr/>
              </p:nvSpPr>
              <p:spPr bwMode="auto">
                <a:xfrm>
                  <a:off x="1976" y="2000"/>
                  <a:ext cx="96" cy="7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60"/>
              <p:cNvGrpSpPr>
                <a:grpSpLocks/>
              </p:cNvGrpSpPr>
              <p:nvPr/>
            </p:nvGrpSpPr>
            <p:grpSpPr bwMode="auto">
              <a:xfrm>
                <a:off x="2112" y="2064"/>
                <a:ext cx="96" cy="112"/>
                <a:chOff x="2112" y="2064"/>
                <a:chExt cx="96" cy="112"/>
              </a:xfrm>
            </p:grpSpPr>
            <p:sp>
              <p:nvSpPr>
                <p:cNvPr id="11323" name="Freeform 61"/>
                <p:cNvSpPr>
                  <a:spLocks/>
                </p:cNvSpPr>
                <p:nvPr/>
              </p:nvSpPr>
              <p:spPr bwMode="auto">
                <a:xfrm>
                  <a:off x="2152" y="2064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48 w 56"/>
                    <a:gd name="T3" fmla="*/ 56 h 56"/>
                    <a:gd name="T4" fmla="*/ 32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48" y="56"/>
                      </a:lnTo>
                      <a:lnTo>
                        <a:pt x="32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112" y="2088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15" name="Rectangle 75"/>
            <p:cNvSpPr>
              <a:spLocks noChangeArrowheads="1"/>
            </p:cNvSpPr>
            <p:nvPr/>
          </p:nvSpPr>
          <p:spPr bwMode="auto">
            <a:xfrm>
              <a:off x="2280" y="2120"/>
              <a:ext cx="15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 dirty="0">
                  <a:solidFill>
                    <a:srgbClr val="AA0000"/>
                  </a:solidFill>
                  <a:latin typeface="Arial" charset="0"/>
                </a:rPr>
                <a:t>B</a:t>
              </a:r>
              <a:endParaRPr lang="en-US" i="1" dirty="0">
                <a:latin typeface="Arial" charset="0"/>
              </a:endParaRPr>
            </a:p>
          </p:txBody>
        </p:sp>
        <p:grpSp>
          <p:nvGrpSpPr>
            <p:cNvPr id="11316" name="Group 86"/>
            <p:cNvGrpSpPr>
              <a:grpSpLocks/>
            </p:cNvGrpSpPr>
            <p:nvPr/>
          </p:nvGrpSpPr>
          <p:grpSpPr bwMode="auto">
            <a:xfrm>
              <a:off x="2280" y="2056"/>
              <a:ext cx="208" cy="64"/>
              <a:chOff x="2280" y="2056"/>
              <a:chExt cx="208" cy="64"/>
            </a:xfrm>
          </p:grpSpPr>
          <p:sp>
            <p:nvSpPr>
              <p:cNvPr id="11318" name="Freeform 87"/>
              <p:cNvSpPr>
                <a:spLocks/>
              </p:cNvSpPr>
              <p:nvPr/>
            </p:nvSpPr>
            <p:spPr bwMode="auto">
              <a:xfrm>
                <a:off x="2432" y="2056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88"/>
              <p:cNvSpPr>
                <a:spLocks noChangeShapeType="1"/>
              </p:cNvSpPr>
              <p:nvPr/>
            </p:nvSpPr>
            <p:spPr bwMode="auto">
              <a:xfrm>
                <a:off x="2280" y="2088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7" name="Oval 125"/>
            <p:cNvSpPr>
              <a:spLocks noChangeArrowheads="1"/>
            </p:cNvSpPr>
            <p:nvPr/>
          </p:nvSpPr>
          <p:spPr bwMode="auto">
            <a:xfrm>
              <a:off x="1763" y="185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330575" y="2568575"/>
            <a:ext cx="1057275" cy="781050"/>
            <a:chOff x="2086" y="1494"/>
            <a:chExt cx="666" cy="492"/>
          </a:xfrm>
        </p:grpSpPr>
        <p:sp>
          <p:nvSpPr>
            <p:cNvPr id="11302" name="Oval 18"/>
            <p:cNvSpPr>
              <a:spLocks noChangeArrowheads="1"/>
            </p:cNvSpPr>
            <p:nvPr/>
          </p:nvSpPr>
          <p:spPr bwMode="auto">
            <a:xfrm>
              <a:off x="2192" y="15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3" name="Group 63"/>
            <p:cNvGrpSpPr>
              <a:grpSpLocks/>
            </p:cNvGrpSpPr>
            <p:nvPr/>
          </p:nvGrpSpPr>
          <p:grpSpPr bwMode="auto">
            <a:xfrm>
              <a:off x="2272" y="1672"/>
              <a:ext cx="168" cy="104"/>
              <a:chOff x="2272" y="1672"/>
              <a:chExt cx="168" cy="104"/>
            </a:xfrm>
          </p:grpSpPr>
          <p:sp>
            <p:nvSpPr>
              <p:cNvPr id="11309" name="Freeform 64"/>
              <p:cNvSpPr>
                <a:spLocks/>
              </p:cNvSpPr>
              <p:nvPr/>
            </p:nvSpPr>
            <p:spPr bwMode="auto">
              <a:xfrm>
                <a:off x="2384" y="1720"/>
                <a:ext cx="56" cy="56"/>
              </a:xfrm>
              <a:custGeom>
                <a:avLst/>
                <a:gdLst>
                  <a:gd name="T0" fmla="*/ 56 w 56"/>
                  <a:gd name="T1" fmla="*/ 56 h 56"/>
                  <a:gd name="T2" fmla="*/ 0 w 56"/>
                  <a:gd name="T3" fmla="*/ 56 h 56"/>
                  <a:gd name="T4" fmla="*/ 32 w 56"/>
                  <a:gd name="T5" fmla="*/ 40 h 56"/>
                  <a:gd name="T6" fmla="*/ 32 w 56"/>
                  <a:gd name="T7" fmla="*/ 0 h 56"/>
                  <a:gd name="T8" fmla="*/ 56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6" y="56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65"/>
              <p:cNvSpPr>
                <a:spLocks noChangeShapeType="1"/>
              </p:cNvSpPr>
              <p:nvPr/>
            </p:nvSpPr>
            <p:spPr bwMode="auto">
              <a:xfrm>
                <a:off x="2272" y="1672"/>
                <a:ext cx="144" cy="88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4" name="Rectangle 77"/>
            <p:cNvSpPr>
              <a:spLocks noChangeArrowheads="1"/>
            </p:cNvSpPr>
            <p:nvPr/>
          </p:nvSpPr>
          <p:spPr bwMode="auto">
            <a:xfrm>
              <a:off x="2544" y="1792"/>
              <a:ext cx="1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 dirty="0">
                  <a:solidFill>
                    <a:srgbClr val="AA0000"/>
                  </a:solidFill>
                  <a:latin typeface="Arial" charset="0"/>
                </a:rPr>
                <a:t>B</a:t>
              </a:r>
              <a:endParaRPr lang="en-US" i="1" dirty="0">
                <a:latin typeface="Arial" charset="0"/>
              </a:endParaRPr>
            </a:p>
          </p:txBody>
        </p:sp>
        <p:grpSp>
          <p:nvGrpSpPr>
            <p:cNvPr id="11305" name="Group 89"/>
            <p:cNvGrpSpPr>
              <a:grpSpLocks/>
            </p:cNvGrpSpPr>
            <p:nvPr/>
          </p:nvGrpSpPr>
          <p:grpSpPr bwMode="auto">
            <a:xfrm>
              <a:off x="2544" y="1728"/>
              <a:ext cx="208" cy="64"/>
              <a:chOff x="2544" y="1728"/>
              <a:chExt cx="208" cy="64"/>
            </a:xfrm>
          </p:grpSpPr>
          <p:sp>
            <p:nvSpPr>
              <p:cNvPr id="11307" name="Freeform 90"/>
              <p:cNvSpPr>
                <a:spLocks/>
              </p:cNvSpPr>
              <p:nvPr/>
            </p:nvSpPr>
            <p:spPr bwMode="auto">
              <a:xfrm>
                <a:off x="2696" y="172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91"/>
              <p:cNvSpPr>
                <a:spLocks noChangeShapeType="1"/>
              </p:cNvSpPr>
              <p:nvPr/>
            </p:nvSpPr>
            <p:spPr bwMode="auto">
              <a:xfrm>
                <a:off x="2544" y="176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6" name="Oval 126"/>
            <p:cNvSpPr>
              <a:spLocks noChangeArrowheads="1"/>
            </p:cNvSpPr>
            <p:nvPr/>
          </p:nvSpPr>
          <p:spPr bwMode="auto">
            <a:xfrm>
              <a:off x="2086" y="1494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146"/>
          <p:cNvGrpSpPr>
            <a:grpSpLocks/>
          </p:cNvGrpSpPr>
          <p:nvPr/>
        </p:nvGrpSpPr>
        <p:grpSpPr bwMode="auto">
          <a:xfrm>
            <a:off x="4229100" y="2355850"/>
            <a:ext cx="1060450" cy="600075"/>
            <a:chOff x="2652" y="1360"/>
            <a:chExt cx="668" cy="378"/>
          </a:xfrm>
        </p:grpSpPr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 flipH="1" flipV="1">
              <a:off x="2680" y="1408"/>
              <a:ext cx="16" cy="16"/>
            </a:xfrm>
            <a:prstGeom prst="line">
              <a:avLst/>
            </a:prstGeom>
            <a:noFill/>
            <a:ln w="381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19"/>
            <p:cNvSpPr>
              <a:spLocks noChangeArrowheads="1"/>
            </p:cNvSpPr>
            <p:nvPr/>
          </p:nvSpPr>
          <p:spPr bwMode="auto">
            <a:xfrm>
              <a:off x="2712" y="13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66"/>
            <p:cNvGrpSpPr>
              <a:grpSpLocks/>
            </p:cNvGrpSpPr>
            <p:nvPr/>
          </p:nvGrpSpPr>
          <p:grpSpPr bwMode="auto">
            <a:xfrm>
              <a:off x="2768" y="1488"/>
              <a:ext cx="192" cy="64"/>
              <a:chOff x="2768" y="1488"/>
              <a:chExt cx="192" cy="64"/>
            </a:xfrm>
          </p:grpSpPr>
          <p:sp>
            <p:nvSpPr>
              <p:cNvPr id="11300" name="Freeform 67"/>
              <p:cNvSpPr>
                <a:spLocks/>
              </p:cNvSpPr>
              <p:nvPr/>
            </p:nvSpPr>
            <p:spPr bwMode="auto">
              <a:xfrm>
                <a:off x="2912" y="1488"/>
                <a:ext cx="48" cy="64"/>
              </a:xfrm>
              <a:custGeom>
                <a:avLst/>
                <a:gdLst>
                  <a:gd name="T0" fmla="*/ 48 w 48"/>
                  <a:gd name="T1" fmla="*/ 32 h 64"/>
                  <a:gd name="T2" fmla="*/ 0 w 48"/>
                  <a:gd name="T3" fmla="*/ 64 h 64"/>
                  <a:gd name="T4" fmla="*/ 16 w 48"/>
                  <a:gd name="T5" fmla="*/ 32 h 64"/>
                  <a:gd name="T6" fmla="*/ 0 w 48"/>
                  <a:gd name="T7" fmla="*/ 0 h 64"/>
                  <a:gd name="T8" fmla="*/ 48 w 4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4"/>
                  <a:gd name="T17" fmla="*/ 48 w 4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4">
                    <a:moveTo>
                      <a:pt x="48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68"/>
              <p:cNvSpPr>
                <a:spLocks noChangeShapeType="1"/>
              </p:cNvSpPr>
              <p:nvPr/>
            </p:nvSpPr>
            <p:spPr bwMode="auto">
              <a:xfrm>
                <a:off x="2768" y="1520"/>
                <a:ext cx="160" cy="1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5" name="Group 92"/>
            <p:cNvGrpSpPr>
              <a:grpSpLocks/>
            </p:cNvGrpSpPr>
            <p:nvPr/>
          </p:nvGrpSpPr>
          <p:grpSpPr bwMode="auto">
            <a:xfrm>
              <a:off x="3112" y="1480"/>
              <a:ext cx="208" cy="64"/>
              <a:chOff x="3112" y="1480"/>
              <a:chExt cx="208" cy="64"/>
            </a:xfrm>
          </p:grpSpPr>
          <p:sp>
            <p:nvSpPr>
              <p:cNvPr id="11298" name="Freeform 93"/>
              <p:cNvSpPr>
                <a:spLocks/>
              </p:cNvSpPr>
              <p:nvPr/>
            </p:nvSpPr>
            <p:spPr bwMode="auto">
              <a:xfrm>
                <a:off x="3264" y="1480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94"/>
              <p:cNvSpPr>
                <a:spLocks noChangeShapeType="1"/>
              </p:cNvSpPr>
              <p:nvPr/>
            </p:nvSpPr>
            <p:spPr bwMode="auto">
              <a:xfrm>
                <a:off x="3112" y="1512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6" name="Rectangle 95"/>
            <p:cNvSpPr>
              <a:spLocks noChangeArrowheads="1"/>
            </p:cNvSpPr>
            <p:nvPr/>
          </p:nvSpPr>
          <p:spPr bwMode="auto">
            <a:xfrm>
              <a:off x="3104" y="1544"/>
              <a:ext cx="1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 dirty="0">
                  <a:solidFill>
                    <a:srgbClr val="AA0000"/>
                  </a:solidFill>
                  <a:latin typeface="Arial" charset="0"/>
                </a:rPr>
                <a:t>B</a:t>
              </a:r>
              <a:endParaRPr lang="en-US" i="1" dirty="0">
                <a:latin typeface="Arial" charset="0"/>
              </a:endParaRPr>
            </a:p>
          </p:txBody>
        </p:sp>
        <p:sp>
          <p:nvSpPr>
            <p:cNvPr id="11297" name="Oval 127"/>
            <p:cNvSpPr>
              <a:spLocks noChangeArrowheads="1"/>
            </p:cNvSpPr>
            <p:nvPr/>
          </p:nvSpPr>
          <p:spPr bwMode="auto">
            <a:xfrm>
              <a:off x="2652" y="1380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8" name="Group 129"/>
          <p:cNvGrpSpPr>
            <a:grpSpLocks/>
          </p:cNvGrpSpPr>
          <p:nvPr/>
        </p:nvGrpSpPr>
        <p:grpSpPr bwMode="auto">
          <a:xfrm>
            <a:off x="4298950" y="3460750"/>
            <a:ext cx="2282825" cy="1655763"/>
            <a:chOff x="2708" y="2180"/>
            <a:chExt cx="1438" cy="1043"/>
          </a:xfrm>
        </p:grpSpPr>
        <p:sp>
          <p:nvSpPr>
            <p:cNvPr id="11287" name="Rectangle 128"/>
            <p:cNvSpPr>
              <a:spLocks noChangeArrowheads="1"/>
            </p:cNvSpPr>
            <p:nvPr/>
          </p:nvSpPr>
          <p:spPr bwMode="auto">
            <a:xfrm>
              <a:off x="2708" y="2180"/>
              <a:ext cx="13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•  “Domains” with </a:t>
              </a:r>
              <a:endParaRPr lang="en-US">
                <a:latin typeface="Arial" charset="0"/>
              </a:endParaRPr>
            </a:p>
          </p:txBody>
        </p:sp>
        <p:sp>
          <p:nvSpPr>
            <p:cNvPr id="11288" name="Rectangle 130"/>
            <p:cNvSpPr>
              <a:spLocks noChangeArrowheads="1"/>
            </p:cNvSpPr>
            <p:nvPr/>
          </p:nvSpPr>
          <p:spPr bwMode="auto">
            <a:xfrm>
              <a:off x="2708" y="2388"/>
              <a:ext cx="13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magnetic </a:t>
              </a:r>
              <a:endParaRPr lang="en-US">
                <a:latin typeface="Arial" charset="0"/>
              </a:endParaRPr>
            </a:p>
          </p:txBody>
        </p:sp>
        <p:sp>
          <p:nvSpPr>
            <p:cNvPr id="11289" name="Rectangle 132"/>
            <p:cNvSpPr>
              <a:spLocks noChangeArrowheads="1"/>
            </p:cNvSpPr>
            <p:nvPr/>
          </p:nvSpPr>
          <p:spPr bwMode="auto">
            <a:xfrm>
              <a:off x="2708" y="2596"/>
              <a:ext cx="13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moment grow at </a:t>
              </a:r>
              <a:endParaRPr lang="en-US">
                <a:latin typeface="Arial" charset="0"/>
              </a:endParaRPr>
            </a:p>
          </p:txBody>
        </p:sp>
        <p:sp>
          <p:nvSpPr>
            <p:cNvPr id="11290" name="Rectangle 134"/>
            <p:cNvSpPr>
              <a:spLocks noChangeArrowheads="1"/>
            </p:cNvSpPr>
            <p:nvPr/>
          </p:nvSpPr>
          <p:spPr bwMode="auto">
            <a:xfrm>
              <a:off x="2708" y="2804"/>
              <a:ext cx="14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expense of poorly </a:t>
              </a:r>
              <a:endParaRPr lang="en-US">
                <a:latin typeface="Arial" charset="0"/>
              </a:endParaRPr>
            </a:p>
          </p:txBody>
        </p:sp>
        <p:sp>
          <p:nvSpPr>
            <p:cNvPr id="11291" name="Rectangle 136"/>
            <p:cNvSpPr>
              <a:spLocks noChangeArrowheads="1"/>
            </p:cNvSpPr>
            <p:nvPr/>
          </p:nvSpPr>
          <p:spPr bwMode="auto">
            <a:xfrm>
              <a:off x="2708" y="3012"/>
              <a:ext cx="10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ones!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1286" name="Freeform 138"/>
          <p:cNvSpPr>
            <a:spLocks/>
          </p:cNvSpPr>
          <p:nvPr/>
        </p:nvSpPr>
        <p:spPr bwMode="auto">
          <a:xfrm>
            <a:off x="1908175" y="2436813"/>
            <a:ext cx="2386013" cy="3124200"/>
          </a:xfrm>
          <a:custGeom>
            <a:avLst/>
            <a:gdLst>
              <a:gd name="T0" fmla="*/ 0 w 1503"/>
              <a:gd name="T1" fmla="*/ 2147483647 h 1968"/>
              <a:gd name="T2" fmla="*/ 2147483647 w 1503"/>
              <a:gd name="T3" fmla="*/ 2147483647 h 1968"/>
              <a:gd name="T4" fmla="*/ 2147483647 w 1503"/>
              <a:gd name="T5" fmla="*/ 2147483647 h 1968"/>
              <a:gd name="T6" fmla="*/ 2147483647 w 1503"/>
              <a:gd name="T7" fmla="*/ 2147483647 h 1968"/>
              <a:gd name="T8" fmla="*/ 2147483647 w 1503"/>
              <a:gd name="T9" fmla="*/ 2147483647 h 1968"/>
              <a:gd name="T10" fmla="*/ 2147483647 w 1503"/>
              <a:gd name="T11" fmla="*/ 2147483647 h 1968"/>
              <a:gd name="T12" fmla="*/ 2147483647 w 1503"/>
              <a:gd name="T13" fmla="*/ 2147483647 h 1968"/>
              <a:gd name="T14" fmla="*/ 2147483647 w 1503"/>
              <a:gd name="T15" fmla="*/ 2147483647 h 1968"/>
              <a:gd name="T16" fmla="*/ 2147483647 w 1503"/>
              <a:gd name="T17" fmla="*/ 2147483647 h 1968"/>
              <a:gd name="T18" fmla="*/ 2147483647 w 1503"/>
              <a:gd name="T19" fmla="*/ 2147483647 h 1968"/>
              <a:gd name="T20" fmla="*/ 2147483647 w 1503"/>
              <a:gd name="T21" fmla="*/ 2147483647 h 1968"/>
              <a:gd name="T22" fmla="*/ 2147483647 w 1503"/>
              <a:gd name="T23" fmla="*/ 2147483647 h 1968"/>
              <a:gd name="T24" fmla="*/ 2147483647 w 1503"/>
              <a:gd name="T25" fmla="*/ 2147483647 h 1968"/>
              <a:gd name="T26" fmla="*/ 2147483647 w 1503"/>
              <a:gd name="T27" fmla="*/ 0 h 1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03"/>
              <a:gd name="T43" fmla="*/ 0 h 1968"/>
              <a:gd name="T44" fmla="*/ 1503 w 1503"/>
              <a:gd name="T45" fmla="*/ 1968 h 19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03" h="1968">
                <a:moveTo>
                  <a:pt x="0" y="1968"/>
                </a:moveTo>
                <a:cubicBezTo>
                  <a:pt x="25" y="1953"/>
                  <a:pt x="51" y="1939"/>
                  <a:pt x="77" y="1915"/>
                </a:cubicBezTo>
                <a:cubicBezTo>
                  <a:pt x="103" y="1891"/>
                  <a:pt x="128" y="1861"/>
                  <a:pt x="154" y="1824"/>
                </a:cubicBezTo>
                <a:cubicBezTo>
                  <a:pt x="180" y="1787"/>
                  <a:pt x="214" y="1734"/>
                  <a:pt x="236" y="1690"/>
                </a:cubicBezTo>
                <a:cubicBezTo>
                  <a:pt x="258" y="1646"/>
                  <a:pt x="268" y="1626"/>
                  <a:pt x="288" y="1560"/>
                </a:cubicBezTo>
                <a:cubicBezTo>
                  <a:pt x="308" y="1494"/>
                  <a:pt x="336" y="1384"/>
                  <a:pt x="356" y="1296"/>
                </a:cubicBezTo>
                <a:cubicBezTo>
                  <a:pt x="376" y="1208"/>
                  <a:pt x="386" y="1125"/>
                  <a:pt x="408" y="1032"/>
                </a:cubicBezTo>
                <a:cubicBezTo>
                  <a:pt x="430" y="939"/>
                  <a:pt x="463" y="822"/>
                  <a:pt x="490" y="739"/>
                </a:cubicBezTo>
                <a:cubicBezTo>
                  <a:pt x="517" y="656"/>
                  <a:pt x="540" y="598"/>
                  <a:pt x="572" y="533"/>
                </a:cubicBezTo>
                <a:cubicBezTo>
                  <a:pt x="604" y="468"/>
                  <a:pt x="645" y="398"/>
                  <a:pt x="682" y="346"/>
                </a:cubicBezTo>
                <a:cubicBezTo>
                  <a:pt x="719" y="294"/>
                  <a:pt x="752" y="261"/>
                  <a:pt x="797" y="221"/>
                </a:cubicBezTo>
                <a:cubicBezTo>
                  <a:pt x="842" y="181"/>
                  <a:pt x="880" y="138"/>
                  <a:pt x="951" y="106"/>
                </a:cubicBezTo>
                <a:cubicBezTo>
                  <a:pt x="1022" y="74"/>
                  <a:pt x="1132" y="47"/>
                  <a:pt x="1224" y="29"/>
                </a:cubicBezTo>
                <a:cubicBezTo>
                  <a:pt x="1316" y="11"/>
                  <a:pt x="1409" y="5"/>
                  <a:pt x="1503" y="0"/>
                </a:cubicBezTo>
              </a:path>
            </a:pathLst>
          </a:custGeom>
          <a:noFill/>
          <a:ln w="38100">
            <a:solidFill>
              <a:srgbClr val="008A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99E05-AA99-4148-B008-3B576BCBE82E}" type="slidenum">
              <a:rPr lang="en-US"/>
              <a:pPr/>
              <a:t>15</a:t>
            </a:fld>
            <a:endParaRPr lang="en-US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7159625" y="3213100"/>
            <a:ext cx="177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9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Hysteresis and Permanent Magnetization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8161338" y="3265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6069013" y="3449638"/>
            <a:ext cx="506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>
                <a:solidFill>
                  <a:srgbClr val="AA0000"/>
                </a:solidFill>
                <a:latin typeface="Arial" charset="0"/>
              </a:rPr>
              <a:t>B </a:t>
            </a:r>
            <a:r>
              <a:rPr lang="en-US" sz="2000" i="1" baseline="-25000" dirty="0">
                <a:solidFill>
                  <a:srgbClr val="AA0000"/>
                </a:solidFill>
                <a:latin typeface="Arial" charset="0"/>
              </a:rPr>
              <a:t>vac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119938" y="35575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4999038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4978400" y="3927475"/>
            <a:ext cx="365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Stage 1. Initial (unmagnetized state)</a:t>
            </a:r>
            <a:endParaRPr lang="en-US">
              <a:latin typeface="Arial" charset="0"/>
            </a:endParaRPr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8301038" y="38115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9" name="Rectangle 27"/>
          <p:cNvSpPr>
            <a:spLocks noChangeArrowheads="1"/>
          </p:cNvSpPr>
          <p:nvPr/>
        </p:nvSpPr>
        <p:spPr bwMode="auto">
          <a:xfrm>
            <a:off x="8047038" y="22494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7234238" y="25161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4402138" y="24399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2" name="Rectangle 63"/>
          <p:cNvSpPr>
            <a:spLocks noChangeArrowheads="1"/>
          </p:cNvSpPr>
          <p:nvPr/>
        </p:nvSpPr>
        <p:spPr bwMode="auto">
          <a:xfrm>
            <a:off x="4643438" y="2033588"/>
            <a:ext cx="185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2303" name="Group 34"/>
          <p:cNvGrpSpPr>
            <a:grpSpLocks/>
          </p:cNvGrpSpPr>
          <p:nvPr/>
        </p:nvGrpSpPr>
        <p:grpSpPr bwMode="auto">
          <a:xfrm>
            <a:off x="4503738" y="2173288"/>
            <a:ext cx="101600" cy="2862262"/>
            <a:chOff x="2832" y="736"/>
            <a:chExt cx="64" cy="1184"/>
          </a:xfrm>
        </p:grpSpPr>
        <p:sp>
          <p:nvSpPr>
            <p:cNvPr id="12347" name="Freeform 35"/>
            <p:cNvSpPr>
              <a:spLocks/>
            </p:cNvSpPr>
            <p:nvPr/>
          </p:nvSpPr>
          <p:spPr bwMode="auto">
            <a:xfrm>
              <a:off x="2832" y="736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48 h 48"/>
                <a:gd name="T4" fmla="*/ 32 w 64"/>
                <a:gd name="T5" fmla="*/ 32 h 48"/>
                <a:gd name="T6" fmla="*/ 0 w 64"/>
                <a:gd name="T7" fmla="*/ 48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48"/>
                  </a:lnTo>
                  <a:lnTo>
                    <a:pt x="32" y="32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36"/>
            <p:cNvSpPr>
              <a:spLocks noChangeShapeType="1"/>
            </p:cNvSpPr>
            <p:nvPr/>
          </p:nvSpPr>
          <p:spPr bwMode="auto">
            <a:xfrm>
              <a:off x="2864" y="768"/>
              <a:ext cx="1" cy="11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37"/>
          <p:cNvGrpSpPr>
            <a:grpSpLocks/>
          </p:cNvGrpSpPr>
          <p:nvPr/>
        </p:nvGrpSpPr>
        <p:grpSpPr bwMode="auto">
          <a:xfrm>
            <a:off x="3221038" y="3532188"/>
            <a:ext cx="2768600" cy="101600"/>
            <a:chOff x="2024" y="1592"/>
            <a:chExt cx="1744" cy="64"/>
          </a:xfrm>
        </p:grpSpPr>
        <p:sp>
          <p:nvSpPr>
            <p:cNvPr id="12345" name="Freeform 38"/>
            <p:cNvSpPr>
              <a:spLocks/>
            </p:cNvSpPr>
            <p:nvPr/>
          </p:nvSpPr>
          <p:spPr bwMode="auto">
            <a:xfrm>
              <a:off x="3720" y="159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0 w 48"/>
                <a:gd name="T3" fmla="*/ 64 h 64"/>
                <a:gd name="T4" fmla="*/ 16 w 48"/>
                <a:gd name="T5" fmla="*/ 32 h 64"/>
                <a:gd name="T6" fmla="*/ 0 w 48"/>
                <a:gd name="T7" fmla="*/ 0 h 64"/>
                <a:gd name="T8" fmla="*/ 48 w 48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4"/>
                <a:gd name="T17" fmla="*/ 48 w 4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4">
                  <a:moveTo>
                    <a:pt x="48" y="32"/>
                  </a:moveTo>
                  <a:lnTo>
                    <a:pt x="0" y="64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39"/>
            <p:cNvSpPr>
              <a:spLocks noChangeShapeType="1"/>
            </p:cNvSpPr>
            <p:nvPr/>
          </p:nvSpPr>
          <p:spPr bwMode="auto">
            <a:xfrm>
              <a:off x="2024" y="1624"/>
              <a:ext cx="17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Oval 53"/>
          <p:cNvSpPr>
            <a:spLocks noChangeArrowheads="1"/>
          </p:cNvSpPr>
          <p:nvPr/>
        </p:nvSpPr>
        <p:spPr bwMode="auto">
          <a:xfrm>
            <a:off x="4522788" y="3563938"/>
            <a:ext cx="63500" cy="63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6151563" y="23177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35063" y="35242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92163" y="2941638"/>
            <a:ext cx="3756025" cy="1587500"/>
            <a:chOff x="499" y="1853"/>
            <a:chExt cx="2366" cy="1000"/>
          </a:xfrm>
        </p:grpSpPr>
        <p:sp>
          <p:nvSpPr>
            <p:cNvPr id="12341" name="Rectangle 20"/>
            <p:cNvSpPr>
              <a:spLocks noChangeArrowheads="1"/>
            </p:cNvSpPr>
            <p:nvPr/>
          </p:nvSpPr>
          <p:spPr bwMode="auto">
            <a:xfrm>
              <a:off x="499" y="2334"/>
              <a:ext cx="162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Stage 4. </a:t>
              </a:r>
              <a:r>
                <a:rPr lang="en-US" sz="1800" dirty="0" err="1">
                  <a:solidFill>
                    <a:srgbClr val="000000"/>
                  </a:solidFill>
                  <a:latin typeface="Arial" charset="0"/>
                </a:rPr>
                <a:t>Coercivity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US" sz="1800" i="1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800" i="1" baseline="-25000" dirty="0">
                  <a:solidFill>
                    <a:srgbClr val="000000"/>
                  </a:solidFill>
                  <a:latin typeface="Arial" charset="0"/>
                </a:rPr>
                <a:t>C</a:t>
              </a:r>
              <a:br>
                <a:rPr lang="en-US" sz="1800" i="1" baseline="-25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Negative </a:t>
              </a:r>
              <a:r>
                <a:rPr lang="en-US" sz="18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800" baseline="-25000" dirty="0" err="1">
                  <a:solidFill>
                    <a:srgbClr val="000000"/>
                  </a:solidFill>
                  <a:latin typeface="Arial" charset="0"/>
                </a:rPr>
                <a:t>vac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 needed to </a:t>
              </a:r>
              <a:r>
                <a:rPr lang="en-US" sz="1800" dirty="0" err="1">
                  <a:solidFill>
                    <a:srgbClr val="000000"/>
                  </a:solidFill>
                  <a:latin typeface="Arial" charset="0"/>
                </a:rPr>
                <a:t>demagnitize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!</a:t>
              </a:r>
            </a:p>
          </p:txBody>
        </p:sp>
        <p:sp>
          <p:nvSpPr>
            <p:cNvPr id="12342" name="Line 67"/>
            <p:cNvSpPr>
              <a:spLocks noChangeShapeType="1"/>
            </p:cNvSpPr>
            <p:nvPr/>
          </p:nvSpPr>
          <p:spPr bwMode="auto">
            <a:xfrm flipV="1">
              <a:off x="1971" y="2280"/>
              <a:ext cx="619" cy="1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51"/>
            <p:cNvSpPr>
              <a:spLocks noChangeArrowheads="1"/>
            </p:cNvSpPr>
            <p:nvPr/>
          </p:nvSpPr>
          <p:spPr bwMode="auto">
            <a:xfrm>
              <a:off x="2596" y="2235"/>
              <a:ext cx="40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125"/>
            <p:cNvSpPr>
              <a:spLocks/>
            </p:cNvSpPr>
            <p:nvPr/>
          </p:nvSpPr>
          <p:spPr bwMode="auto">
            <a:xfrm>
              <a:off x="2617" y="1853"/>
              <a:ext cx="248" cy="400"/>
            </a:xfrm>
            <a:custGeom>
              <a:avLst/>
              <a:gdLst>
                <a:gd name="T0" fmla="*/ 0 w 248"/>
                <a:gd name="T1" fmla="*/ 400 h 400"/>
                <a:gd name="T2" fmla="*/ 88 w 248"/>
                <a:gd name="T3" fmla="*/ 216 h 400"/>
                <a:gd name="T4" fmla="*/ 248 w 248"/>
                <a:gd name="T5" fmla="*/ 0 h 400"/>
                <a:gd name="T6" fmla="*/ 0 60000 65536"/>
                <a:gd name="T7" fmla="*/ 0 60000 65536"/>
                <a:gd name="T8" fmla="*/ 0 60000 65536"/>
                <a:gd name="T9" fmla="*/ 0 w 248"/>
                <a:gd name="T10" fmla="*/ 0 h 400"/>
                <a:gd name="T11" fmla="*/ 248 w 24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00">
                  <a:moveTo>
                    <a:pt x="0" y="400"/>
                  </a:moveTo>
                  <a:cubicBezTo>
                    <a:pt x="23" y="341"/>
                    <a:pt x="47" y="282"/>
                    <a:pt x="88" y="216"/>
                  </a:cubicBezTo>
                  <a:cubicBezTo>
                    <a:pt x="129" y="150"/>
                    <a:pt x="188" y="75"/>
                    <a:pt x="248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The magnetic hysteresis phenomenon</a:t>
            </a:r>
            <a:endParaRPr lang="en-US">
              <a:latin typeface="Arial" charset="0"/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3440113" y="2517775"/>
            <a:ext cx="2252662" cy="2132013"/>
            <a:chOff x="2167" y="1586"/>
            <a:chExt cx="1419" cy="1343"/>
          </a:xfrm>
        </p:grpSpPr>
        <p:sp>
          <p:nvSpPr>
            <p:cNvPr id="12338" name="Freeform 140"/>
            <p:cNvSpPr>
              <a:spLocks/>
            </p:cNvSpPr>
            <p:nvPr/>
          </p:nvSpPr>
          <p:spPr bwMode="auto">
            <a:xfrm>
              <a:off x="2167" y="1586"/>
              <a:ext cx="1419" cy="1343"/>
            </a:xfrm>
            <a:custGeom>
              <a:avLst/>
              <a:gdLst>
                <a:gd name="T0" fmla="*/ 0 w 1419"/>
                <a:gd name="T1" fmla="*/ 1341 h 1343"/>
                <a:gd name="T2" fmla="*/ 102 w 1419"/>
                <a:gd name="T3" fmla="*/ 1341 h 1343"/>
                <a:gd name="T4" fmla="*/ 272 w 1419"/>
                <a:gd name="T5" fmla="*/ 1328 h 1343"/>
                <a:gd name="T6" fmla="*/ 438 w 1419"/>
                <a:gd name="T7" fmla="*/ 1290 h 1343"/>
                <a:gd name="T8" fmla="*/ 598 w 1419"/>
                <a:gd name="T9" fmla="*/ 1218 h 1343"/>
                <a:gd name="T10" fmla="*/ 742 w 1419"/>
                <a:gd name="T11" fmla="*/ 1104 h 1343"/>
                <a:gd name="T12" fmla="*/ 830 w 1419"/>
                <a:gd name="T13" fmla="*/ 978 h 1343"/>
                <a:gd name="T14" fmla="*/ 936 w 1419"/>
                <a:gd name="T15" fmla="*/ 784 h 1343"/>
                <a:gd name="T16" fmla="*/ 1006 w 1419"/>
                <a:gd name="T17" fmla="*/ 618 h 1343"/>
                <a:gd name="T18" fmla="*/ 1110 w 1419"/>
                <a:gd name="T19" fmla="*/ 400 h 1343"/>
                <a:gd name="T20" fmla="*/ 1184 w 1419"/>
                <a:gd name="T21" fmla="*/ 266 h 1343"/>
                <a:gd name="T22" fmla="*/ 1278 w 1419"/>
                <a:gd name="T23" fmla="*/ 138 h 1343"/>
                <a:gd name="T24" fmla="*/ 1368 w 1419"/>
                <a:gd name="T25" fmla="*/ 40 h 1343"/>
                <a:gd name="T26" fmla="*/ 1419 w 1419"/>
                <a:gd name="T27" fmla="*/ 0 h 13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9"/>
                <a:gd name="T43" fmla="*/ 0 h 1343"/>
                <a:gd name="T44" fmla="*/ 1419 w 1419"/>
                <a:gd name="T45" fmla="*/ 1343 h 13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9" h="1343">
                  <a:moveTo>
                    <a:pt x="0" y="1341"/>
                  </a:moveTo>
                  <a:cubicBezTo>
                    <a:pt x="28" y="1342"/>
                    <a:pt x="57" y="1343"/>
                    <a:pt x="102" y="1341"/>
                  </a:cubicBezTo>
                  <a:cubicBezTo>
                    <a:pt x="147" y="1339"/>
                    <a:pt x="216" y="1337"/>
                    <a:pt x="272" y="1328"/>
                  </a:cubicBezTo>
                  <a:cubicBezTo>
                    <a:pt x="328" y="1319"/>
                    <a:pt x="384" y="1308"/>
                    <a:pt x="438" y="1290"/>
                  </a:cubicBezTo>
                  <a:cubicBezTo>
                    <a:pt x="492" y="1272"/>
                    <a:pt x="547" y="1249"/>
                    <a:pt x="598" y="1218"/>
                  </a:cubicBezTo>
                  <a:cubicBezTo>
                    <a:pt x="649" y="1187"/>
                    <a:pt x="703" y="1144"/>
                    <a:pt x="742" y="1104"/>
                  </a:cubicBezTo>
                  <a:cubicBezTo>
                    <a:pt x="781" y="1064"/>
                    <a:pt x="798" y="1031"/>
                    <a:pt x="830" y="978"/>
                  </a:cubicBezTo>
                  <a:cubicBezTo>
                    <a:pt x="862" y="925"/>
                    <a:pt x="907" y="844"/>
                    <a:pt x="936" y="784"/>
                  </a:cubicBezTo>
                  <a:cubicBezTo>
                    <a:pt x="965" y="724"/>
                    <a:pt x="977" y="682"/>
                    <a:pt x="1006" y="618"/>
                  </a:cubicBezTo>
                  <a:cubicBezTo>
                    <a:pt x="1035" y="554"/>
                    <a:pt x="1080" y="459"/>
                    <a:pt x="1110" y="400"/>
                  </a:cubicBezTo>
                  <a:cubicBezTo>
                    <a:pt x="1140" y="341"/>
                    <a:pt x="1156" y="310"/>
                    <a:pt x="1184" y="266"/>
                  </a:cubicBezTo>
                  <a:cubicBezTo>
                    <a:pt x="1212" y="222"/>
                    <a:pt x="1247" y="176"/>
                    <a:pt x="1278" y="138"/>
                  </a:cubicBezTo>
                  <a:cubicBezTo>
                    <a:pt x="1309" y="100"/>
                    <a:pt x="1345" y="63"/>
                    <a:pt x="1368" y="40"/>
                  </a:cubicBezTo>
                  <a:cubicBezTo>
                    <a:pt x="1391" y="17"/>
                    <a:pt x="1405" y="8"/>
                    <a:pt x="1419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41"/>
            <p:cNvSpPr>
              <a:spLocks noChangeShapeType="1"/>
            </p:cNvSpPr>
            <p:nvPr/>
          </p:nvSpPr>
          <p:spPr bwMode="auto">
            <a:xfrm flipV="1">
              <a:off x="2628" y="2845"/>
              <a:ext cx="57" cy="30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42"/>
            <p:cNvSpPr>
              <a:spLocks noChangeShapeType="1"/>
            </p:cNvSpPr>
            <p:nvPr/>
          </p:nvSpPr>
          <p:spPr bwMode="auto">
            <a:xfrm flipV="1">
              <a:off x="3383" y="1760"/>
              <a:ext cx="38" cy="43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Line 56"/>
          <p:cNvSpPr>
            <a:spLocks noChangeShapeType="1"/>
          </p:cNvSpPr>
          <p:nvPr/>
        </p:nvSpPr>
        <p:spPr bwMode="auto">
          <a:xfrm>
            <a:off x="4581525" y="3619500"/>
            <a:ext cx="358775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4560885" y="2249488"/>
            <a:ext cx="3711573" cy="1335087"/>
            <a:chOff x="2873" y="1417"/>
            <a:chExt cx="2338" cy="841"/>
          </a:xfrm>
        </p:grpSpPr>
        <p:sp>
          <p:nvSpPr>
            <p:cNvPr id="12333" name="Line 59"/>
            <p:cNvSpPr>
              <a:spLocks noChangeShapeType="1"/>
            </p:cNvSpPr>
            <p:nvPr/>
          </p:nvSpPr>
          <p:spPr bwMode="auto">
            <a:xfrm flipV="1">
              <a:off x="3605" y="1529"/>
              <a:ext cx="256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3905" y="1417"/>
              <a:ext cx="130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Stage 2. Apply </a:t>
              </a:r>
              <a:r>
                <a:rPr lang="en-US" sz="18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800" i="1" baseline="-25000" dirty="0" err="1">
                  <a:solidFill>
                    <a:srgbClr val="000000"/>
                  </a:solidFill>
                  <a:latin typeface="Arial" charset="0"/>
                </a:rPr>
                <a:t>vac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, </a:t>
              </a:r>
              <a:br>
                <a:rPr lang="en-US" sz="18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align domains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2335" name="Freeform 143"/>
            <p:cNvSpPr>
              <a:spLocks/>
            </p:cNvSpPr>
            <p:nvPr/>
          </p:nvSpPr>
          <p:spPr bwMode="auto">
            <a:xfrm>
              <a:off x="2873" y="1586"/>
              <a:ext cx="707" cy="672"/>
            </a:xfrm>
            <a:custGeom>
              <a:avLst/>
              <a:gdLst>
                <a:gd name="T0" fmla="*/ 0 w 707"/>
                <a:gd name="T1" fmla="*/ 672 h 672"/>
                <a:gd name="T2" fmla="*/ 40 w 707"/>
                <a:gd name="T3" fmla="*/ 658 h 672"/>
                <a:gd name="T4" fmla="*/ 88 w 707"/>
                <a:gd name="T5" fmla="*/ 621 h 672"/>
                <a:gd name="T6" fmla="*/ 163 w 707"/>
                <a:gd name="T7" fmla="*/ 522 h 672"/>
                <a:gd name="T8" fmla="*/ 288 w 707"/>
                <a:gd name="T9" fmla="*/ 266 h 672"/>
                <a:gd name="T10" fmla="*/ 374 w 707"/>
                <a:gd name="T11" fmla="*/ 157 h 672"/>
                <a:gd name="T12" fmla="*/ 464 w 707"/>
                <a:gd name="T13" fmla="*/ 82 h 672"/>
                <a:gd name="T14" fmla="*/ 582 w 707"/>
                <a:gd name="T15" fmla="*/ 29 h 672"/>
                <a:gd name="T16" fmla="*/ 707 w 707"/>
                <a:gd name="T17" fmla="*/ 0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672"/>
                <a:gd name="T29" fmla="*/ 707 w 707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672">
                  <a:moveTo>
                    <a:pt x="0" y="672"/>
                  </a:moveTo>
                  <a:cubicBezTo>
                    <a:pt x="12" y="669"/>
                    <a:pt x="25" y="666"/>
                    <a:pt x="40" y="658"/>
                  </a:cubicBezTo>
                  <a:cubicBezTo>
                    <a:pt x="55" y="650"/>
                    <a:pt x="68" y="644"/>
                    <a:pt x="88" y="621"/>
                  </a:cubicBezTo>
                  <a:cubicBezTo>
                    <a:pt x="108" y="598"/>
                    <a:pt x="130" y="581"/>
                    <a:pt x="163" y="522"/>
                  </a:cubicBezTo>
                  <a:cubicBezTo>
                    <a:pt x="196" y="463"/>
                    <a:pt x="253" y="327"/>
                    <a:pt x="288" y="266"/>
                  </a:cubicBezTo>
                  <a:cubicBezTo>
                    <a:pt x="323" y="205"/>
                    <a:pt x="345" y="188"/>
                    <a:pt x="374" y="157"/>
                  </a:cubicBezTo>
                  <a:cubicBezTo>
                    <a:pt x="403" y="126"/>
                    <a:pt x="429" y="103"/>
                    <a:pt x="464" y="82"/>
                  </a:cubicBezTo>
                  <a:cubicBezTo>
                    <a:pt x="499" y="61"/>
                    <a:pt x="541" y="43"/>
                    <a:pt x="582" y="29"/>
                  </a:cubicBezTo>
                  <a:cubicBezTo>
                    <a:pt x="623" y="15"/>
                    <a:pt x="665" y="7"/>
                    <a:pt x="7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44"/>
            <p:cNvSpPr>
              <a:spLocks noChangeShapeType="1"/>
            </p:cNvSpPr>
            <p:nvPr/>
          </p:nvSpPr>
          <p:spPr bwMode="auto">
            <a:xfrm flipV="1">
              <a:off x="3101" y="1914"/>
              <a:ext cx="27" cy="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839788" y="2439988"/>
            <a:ext cx="4864100" cy="541337"/>
            <a:chOff x="529" y="1537"/>
            <a:chExt cx="3064" cy="341"/>
          </a:xfrm>
        </p:grpSpPr>
        <p:sp>
          <p:nvSpPr>
            <p:cNvPr id="12324" name="Rectangle 30"/>
            <p:cNvSpPr>
              <a:spLocks noChangeArrowheads="1"/>
            </p:cNvSpPr>
            <p:nvPr/>
          </p:nvSpPr>
          <p:spPr bwMode="auto">
            <a:xfrm>
              <a:off x="529" y="1537"/>
              <a:ext cx="2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Stage 3. Remove </a:t>
              </a:r>
              <a:r>
                <a:rPr lang="en-US" sz="1800" i="1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800" i="1" baseline="-25000" dirty="0" err="1">
                  <a:solidFill>
                    <a:srgbClr val="000000"/>
                  </a:solidFill>
                  <a:latin typeface="Arial" charset="0"/>
                </a:rPr>
                <a:t>vac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, alignment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2325" name="Rectangle 32"/>
            <p:cNvSpPr>
              <a:spLocks noChangeArrowheads="1"/>
            </p:cNvSpPr>
            <p:nvPr/>
          </p:nvSpPr>
          <p:spPr bwMode="auto">
            <a:xfrm>
              <a:off x="529" y="1705"/>
              <a:ext cx="2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remains! =&gt; permanent magnet!</a:t>
              </a:r>
            </a:p>
          </p:txBody>
        </p:sp>
        <p:grpSp>
          <p:nvGrpSpPr>
            <p:cNvPr id="12326" name="Group 47"/>
            <p:cNvGrpSpPr>
              <a:grpSpLocks/>
            </p:cNvGrpSpPr>
            <p:nvPr/>
          </p:nvGrpSpPr>
          <p:grpSpPr bwMode="auto">
            <a:xfrm>
              <a:off x="3118" y="1625"/>
              <a:ext cx="136" cy="72"/>
              <a:chOff x="3104" y="984"/>
              <a:chExt cx="136" cy="72"/>
            </a:xfrm>
          </p:grpSpPr>
          <p:sp>
            <p:nvSpPr>
              <p:cNvPr id="12331" name="Freeform 48"/>
              <p:cNvSpPr>
                <a:spLocks/>
              </p:cNvSpPr>
              <p:nvPr/>
            </p:nvSpPr>
            <p:spPr bwMode="auto">
              <a:xfrm>
                <a:off x="3104" y="984"/>
                <a:ext cx="64" cy="72"/>
              </a:xfrm>
              <a:custGeom>
                <a:avLst/>
                <a:gdLst>
                  <a:gd name="T0" fmla="*/ 0 w 64"/>
                  <a:gd name="T1" fmla="*/ 56 h 72"/>
                  <a:gd name="T2" fmla="*/ 40 w 64"/>
                  <a:gd name="T3" fmla="*/ 0 h 72"/>
                  <a:gd name="T4" fmla="*/ 40 w 64"/>
                  <a:gd name="T5" fmla="*/ 40 h 72"/>
                  <a:gd name="T6" fmla="*/ 64 w 64"/>
                  <a:gd name="T7" fmla="*/ 72 h 72"/>
                  <a:gd name="T8" fmla="*/ 0 w 64"/>
                  <a:gd name="T9" fmla="*/ 5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56"/>
                    </a:moveTo>
                    <a:lnTo>
                      <a:pt x="40" y="0"/>
                    </a:lnTo>
                    <a:lnTo>
                      <a:pt x="40" y="40"/>
                    </a:lnTo>
                    <a:lnTo>
                      <a:pt x="64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49"/>
              <p:cNvSpPr>
                <a:spLocks noChangeShapeType="1"/>
              </p:cNvSpPr>
              <p:nvPr/>
            </p:nvSpPr>
            <p:spPr bwMode="auto">
              <a:xfrm flipV="1">
                <a:off x="3144" y="992"/>
                <a:ext cx="96" cy="32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7" name="Line 62"/>
            <p:cNvSpPr>
              <a:spLocks noChangeShapeType="1"/>
            </p:cNvSpPr>
            <p:nvPr/>
          </p:nvSpPr>
          <p:spPr bwMode="auto">
            <a:xfrm>
              <a:off x="2605" y="1753"/>
              <a:ext cx="235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Oval 50"/>
            <p:cNvSpPr>
              <a:spLocks noChangeArrowheads="1"/>
            </p:cNvSpPr>
            <p:nvPr/>
          </p:nvSpPr>
          <p:spPr bwMode="auto">
            <a:xfrm>
              <a:off x="2853" y="182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127"/>
            <p:cNvSpPr>
              <a:spLocks/>
            </p:cNvSpPr>
            <p:nvPr/>
          </p:nvSpPr>
          <p:spPr bwMode="auto">
            <a:xfrm>
              <a:off x="2869" y="1585"/>
              <a:ext cx="712" cy="260"/>
            </a:xfrm>
            <a:custGeom>
              <a:avLst/>
              <a:gdLst>
                <a:gd name="T0" fmla="*/ 0 w 712"/>
                <a:gd name="T1" fmla="*/ 260 h 260"/>
                <a:gd name="T2" fmla="*/ 112 w 712"/>
                <a:gd name="T3" fmla="*/ 168 h 260"/>
                <a:gd name="T4" fmla="*/ 332 w 712"/>
                <a:gd name="T5" fmla="*/ 64 h 260"/>
                <a:gd name="T6" fmla="*/ 564 w 712"/>
                <a:gd name="T7" fmla="*/ 12 h 260"/>
                <a:gd name="T8" fmla="*/ 712 w 712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260"/>
                <a:gd name="T17" fmla="*/ 712 w 712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260">
                  <a:moveTo>
                    <a:pt x="0" y="260"/>
                  </a:moveTo>
                  <a:cubicBezTo>
                    <a:pt x="28" y="230"/>
                    <a:pt x="57" y="201"/>
                    <a:pt x="112" y="168"/>
                  </a:cubicBezTo>
                  <a:cubicBezTo>
                    <a:pt x="167" y="135"/>
                    <a:pt x="257" y="90"/>
                    <a:pt x="332" y="64"/>
                  </a:cubicBezTo>
                  <a:cubicBezTo>
                    <a:pt x="407" y="38"/>
                    <a:pt x="501" y="23"/>
                    <a:pt x="564" y="12"/>
                  </a:cubicBezTo>
                  <a:cubicBezTo>
                    <a:pt x="627" y="1"/>
                    <a:pt x="669" y="0"/>
                    <a:pt x="712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987425" y="3595688"/>
            <a:ext cx="3168650" cy="2444750"/>
            <a:chOff x="622" y="2265"/>
            <a:chExt cx="1996" cy="1540"/>
          </a:xfrm>
        </p:grpSpPr>
        <p:grpSp>
          <p:nvGrpSpPr>
            <p:cNvPr id="12318" name="Group 152"/>
            <p:cNvGrpSpPr>
              <a:grpSpLocks/>
            </p:cNvGrpSpPr>
            <p:nvPr/>
          </p:nvGrpSpPr>
          <p:grpSpPr bwMode="auto">
            <a:xfrm>
              <a:off x="2165" y="2265"/>
              <a:ext cx="453" cy="686"/>
              <a:chOff x="2165" y="2265"/>
              <a:chExt cx="453" cy="686"/>
            </a:xfrm>
          </p:grpSpPr>
          <p:sp>
            <p:nvSpPr>
              <p:cNvPr id="12321" name="Freeform 135"/>
              <p:cNvSpPr>
                <a:spLocks/>
              </p:cNvSpPr>
              <p:nvPr/>
            </p:nvSpPr>
            <p:spPr bwMode="auto">
              <a:xfrm>
                <a:off x="2165" y="2265"/>
                <a:ext cx="453" cy="680"/>
              </a:xfrm>
              <a:custGeom>
                <a:avLst/>
                <a:gdLst>
                  <a:gd name="T0" fmla="*/ 453 w 453"/>
                  <a:gd name="T1" fmla="*/ 0 h 680"/>
                  <a:gd name="T2" fmla="*/ 397 w 453"/>
                  <a:gd name="T3" fmla="*/ 125 h 680"/>
                  <a:gd name="T4" fmla="*/ 298 w 453"/>
                  <a:gd name="T5" fmla="*/ 320 h 680"/>
                  <a:gd name="T6" fmla="*/ 176 w 453"/>
                  <a:gd name="T7" fmla="*/ 504 h 680"/>
                  <a:gd name="T8" fmla="*/ 69 w 453"/>
                  <a:gd name="T9" fmla="*/ 618 h 680"/>
                  <a:gd name="T10" fmla="*/ 0 w 453"/>
                  <a:gd name="T11" fmla="*/ 680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"/>
                  <a:gd name="T19" fmla="*/ 0 h 680"/>
                  <a:gd name="T20" fmla="*/ 453 w 45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" h="680">
                    <a:moveTo>
                      <a:pt x="453" y="0"/>
                    </a:moveTo>
                    <a:cubicBezTo>
                      <a:pt x="438" y="36"/>
                      <a:pt x="423" y="72"/>
                      <a:pt x="397" y="125"/>
                    </a:cubicBezTo>
                    <a:cubicBezTo>
                      <a:pt x="371" y="178"/>
                      <a:pt x="335" y="257"/>
                      <a:pt x="298" y="320"/>
                    </a:cubicBezTo>
                    <a:cubicBezTo>
                      <a:pt x="261" y="383"/>
                      <a:pt x="214" y="454"/>
                      <a:pt x="176" y="504"/>
                    </a:cubicBezTo>
                    <a:cubicBezTo>
                      <a:pt x="138" y="554"/>
                      <a:pt x="98" y="589"/>
                      <a:pt x="69" y="618"/>
                    </a:cubicBezTo>
                    <a:cubicBezTo>
                      <a:pt x="40" y="647"/>
                      <a:pt x="20" y="663"/>
                      <a:pt x="0" y="680"/>
                    </a:cubicBezTo>
                  </a:path>
                </a:pathLst>
              </a:custGeom>
              <a:noFill/>
              <a:ln w="28575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139"/>
              <p:cNvSpPr>
                <a:spLocks noChangeShapeType="1"/>
              </p:cNvSpPr>
              <p:nvPr/>
            </p:nvSpPr>
            <p:spPr bwMode="auto">
              <a:xfrm flipH="1">
                <a:off x="2431" y="2584"/>
                <a:ext cx="27" cy="45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Oval 52"/>
              <p:cNvSpPr>
                <a:spLocks noChangeArrowheads="1"/>
              </p:cNvSpPr>
              <p:nvPr/>
            </p:nvSpPr>
            <p:spPr bwMode="auto">
              <a:xfrm>
                <a:off x="2166" y="2911"/>
                <a:ext cx="32" cy="40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9" name="Rectangle 154"/>
            <p:cNvSpPr>
              <a:spLocks noChangeArrowheads="1"/>
            </p:cNvSpPr>
            <p:nvPr/>
          </p:nvSpPr>
          <p:spPr bwMode="auto">
            <a:xfrm>
              <a:off x="622" y="3223"/>
              <a:ext cx="1413" cy="58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Stage 5. Apply </a:t>
              </a:r>
              <a:br>
                <a:rPr lang="en-US" sz="18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–B </a:t>
              </a:r>
              <a:r>
                <a:rPr lang="en-US" sz="1800" baseline="-25000" dirty="0">
                  <a:solidFill>
                    <a:srgbClr val="000000"/>
                  </a:solidFill>
                  <a:latin typeface="Arial" charset="0"/>
                </a:rPr>
                <a:t>vac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, align domains</a:t>
              </a:r>
            </a:p>
          </p:txBody>
        </p:sp>
        <p:sp>
          <p:nvSpPr>
            <p:cNvPr id="12320" name="Line 156"/>
            <p:cNvSpPr>
              <a:spLocks noChangeShapeType="1"/>
            </p:cNvSpPr>
            <p:nvPr/>
          </p:nvSpPr>
          <p:spPr bwMode="auto">
            <a:xfrm flipV="1">
              <a:off x="1906" y="2956"/>
              <a:ext cx="239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4656138" y="4249738"/>
            <a:ext cx="2708275" cy="1193800"/>
            <a:chOff x="2933" y="2677"/>
            <a:chExt cx="1706" cy="752"/>
          </a:xfrm>
        </p:grpSpPr>
        <p:sp>
          <p:nvSpPr>
            <p:cNvPr id="12316" name="Rectangle 155"/>
            <p:cNvSpPr>
              <a:spLocks noChangeArrowheads="1"/>
            </p:cNvSpPr>
            <p:nvPr/>
          </p:nvSpPr>
          <p:spPr bwMode="auto">
            <a:xfrm>
              <a:off x="3226" y="3025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6. Close the hysteresis loop</a:t>
              </a:r>
            </a:p>
          </p:txBody>
        </p:sp>
        <p:sp>
          <p:nvSpPr>
            <p:cNvPr id="12317" name="Line 157"/>
            <p:cNvSpPr>
              <a:spLocks noChangeShapeType="1"/>
            </p:cNvSpPr>
            <p:nvPr/>
          </p:nvSpPr>
          <p:spPr bwMode="auto">
            <a:xfrm flipH="1" flipV="1">
              <a:off x="2933" y="2677"/>
              <a:ext cx="317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sz="3200" dirty="0"/>
              <a:t>Magnetic Anisotropy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1" descr="fig_20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44" y="2910625"/>
            <a:ext cx="4289822" cy="36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0"/>
            <a:ext cx="4600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97736"/>
            <a:ext cx="430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magnetization direction:</a:t>
            </a:r>
          </a:p>
          <a:p>
            <a:r>
              <a:rPr lang="en-US" dirty="0"/>
              <a:t> Ni- [111], Fe- [100], Co- [0001].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5611" y="4350913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magnetization direction:</a:t>
            </a:r>
          </a:p>
          <a:p>
            <a:r>
              <a:rPr lang="en-US" dirty="0"/>
              <a:t> 	Ni- [100], Fe- [111], </a:t>
            </a:r>
            <a:br>
              <a:rPr lang="en-US" dirty="0"/>
            </a:br>
            <a:r>
              <a:rPr lang="en-US" dirty="0"/>
              <a:t>	Co-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795" y="5177912"/>
            <a:ext cx="643027" cy="4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Hard and Soft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4" y="1203325"/>
            <a:ext cx="8302259" cy="53821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Electric generators:</a:t>
            </a:r>
          </a:p>
          <a:p>
            <a:pPr marL="0" indent="0">
              <a:buNone/>
            </a:pPr>
            <a:r>
              <a:rPr lang="en-US" sz="2400" dirty="0"/>
              <a:t>Hard permanent magnets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Transformers: </a:t>
            </a:r>
            <a:br>
              <a:rPr lang="en-US" sz="2400" dirty="0"/>
            </a:br>
            <a:r>
              <a:rPr lang="en-US" sz="2400" dirty="0"/>
              <a:t>Soft permanent magnets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Hard Disk: </a:t>
            </a:r>
            <a:br>
              <a:rPr lang="en-US" sz="2400" dirty="0"/>
            </a:br>
            <a:r>
              <a:rPr lang="en-US" sz="2400" dirty="0"/>
              <a:t>In between hard and soft.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91B6C-3F53-4EF2-918A-638216F571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780" y="3024554"/>
            <a:ext cx="4911167" cy="32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A4375E6-C7BF-44C1-87FE-3786D78E8BA9}" type="slidenum">
              <a:rPr lang="en-US" sz="1200">
                <a:latin typeface="Arial" charset="0"/>
              </a:rPr>
              <a:pPr algn="ctr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z="3200" dirty="0">
                <a:ea typeface="ＭＳ Ｐゴシック" charset="-128"/>
              </a:rPr>
              <a:t>Hard and Soft Magnetic Materials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92150" y="1233488"/>
            <a:ext cx="3671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Hard magnetic materials: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large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used for permanent magnets</a:t>
            </a:r>
          </a:p>
          <a:p>
            <a:r>
              <a:rPr lang="en-US" sz="2000" dirty="0">
                <a:latin typeface="Arial" charset="0"/>
              </a:rPr>
              <a:t>-- add particles/voids to</a:t>
            </a:r>
          </a:p>
          <a:p>
            <a:r>
              <a:rPr lang="en-US" sz="2000" dirty="0">
                <a:latin typeface="Arial" charset="0"/>
              </a:rPr>
              <a:t>    inhibit domain wall motion</a:t>
            </a:r>
          </a:p>
          <a:p>
            <a:r>
              <a:rPr lang="en-US" sz="2000" dirty="0">
                <a:latin typeface="Arial" charset="0"/>
              </a:rPr>
              <a:t>-- example: tungsten steel -- </a:t>
            </a:r>
          </a:p>
          <a:p>
            <a:r>
              <a:rPr lang="en-US" sz="2000" dirty="0">
                <a:latin typeface="Arial" charset="0"/>
              </a:rPr>
              <a:t>    </a:t>
            </a:r>
            <a:r>
              <a:rPr lang="en-US" sz="2000" i="1" dirty="0" err="1" smtClean="0">
                <a:latin typeface="Arial" charset="0"/>
              </a:rPr>
              <a:t>B</a:t>
            </a:r>
            <a:r>
              <a:rPr lang="en-US" sz="2000" i="1" baseline="-16000" dirty="0" err="1" smtClean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= 5900 amp-turn/m)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9113" y="1884363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92150" y="3675063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4C8DC4"/>
                </a:solidFill>
                <a:latin typeface="Arial" charset="0"/>
              </a:rPr>
              <a:t>Soft magnetic materials: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small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used for </a:t>
            </a:r>
            <a:r>
              <a:rPr lang="en-US" sz="2000" dirty="0" smtClean="0">
                <a:latin typeface="Arial" charset="0"/>
              </a:rPr>
              <a:t>transformers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example: commercial iron 99.95 Fe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275263" y="5545138"/>
            <a:ext cx="3154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20.19 from K.M. Ralls, T.H. Courtney, 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Introduction to Materials Science and Engineering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Inc., 1976.) </a:t>
            </a:r>
          </a:p>
        </p:txBody>
      </p:sp>
      <p:sp>
        <p:nvSpPr>
          <p:cNvPr id="13320" name="Rectangle 74"/>
          <p:cNvSpPr>
            <a:spLocks noChangeArrowheads="1"/>
          </p:cNvSpPr>
          <p:nvPr/>
        </p:nvSpPr>
        <p:spPr bwMode="auto">
          <a:xfrm>
            <a:off x="5802313" y="32400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76"/>
          <p:cNvSpPr>
            <a:spLocks noChangeArrowheads="1"/>
          </p:cNvSpPr>
          <p:nvPr/>
        </p:nvSpPr>
        <p:spPr bwMode="auto">
          <a:xfrm>
            <a:off x="8123238" y="32543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3322" name="Rectangle 78"/>
          <p:cNvSpPr>
            <a:spLocks noChangeArrowheads="1"/>
          </p:cNvSpPr>
          <p:nvPr/>
        </p:nvSpPr>
        <p:spPr bwMode="auto">
          <a:xfrm>
            <a:off x="6583363" y="125095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3323" name="Group 117"/>
          <p:cNvGrpSpPr>
            <a:grpSpLocks/>
          </p:cNvGrpSpPr>
          <p:nvPr/>
        </p:nvGrpSpPr>
        <p:grpSpPr bwMode="auto">
          <a:xfrm>
            <a:off x="5327650" y="1565275"/>
            <a:ext cx="2701925" cy="3586163"/>
            <a:chOff x="1448" y="1601"/>
            <a:chExt cx="1702" cy="2259"/>
          </a:xfrm>
        </p:grpSpPr>
        <p:pic>
          <p:nvPicPr>
            <p:cNvPr id="13326" name="Picture 115" descr="Fig_18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8" y="1601"/>
              <a:ext cx="1702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7" name="Group 116"/>
            <p:cNvGrpSpPr>
              <a:grpSpLocks/>
            </p:cNvGrpSpPr>
            <p:nvPr/>
          </p:nvGrpSpPr>
          <p:grpSpPr bwMode="auto">
            <a:xfrm>
              <a:off x="2039" y="2209"/>
              <a:ext cx="936" cy="428"/>
              <a:chOff x="2039" y="2209"/>
              <a:chExt cx="936" cy="428"/>
            </a:xfrm>
          </p:grpSpPr>
          <p:sp>
            <p:nvSpPr>
              <p:cNvPr id="13328" name="Rectangle 90"/>
              <p:cNvSpPr>
                <a:spLocks noChangeArrowheads="1"/>
              </p:cNvSpPr>
              <p:nvPr/>
            </p:nvSpPr>
            <p:spPr bwMode="auto">
              <a:xfrm rot="-5139080">
                <a:off x="2705" y="2287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tx2"/>
                    </a:solidFill>
                    <a:latin typeface="Arial" charset="0"/>
                  </a:rPr>
                  <a:t>Hard</a:t>
                </a:r>
                <a:endParaRPr lang="en-US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3329" name="Rectangle 91"/>
              <p:cNvSpPr>
                <a:spLocks noChangeArrowheads="1"/>
              </p:cNvSpPr>
              <p:nvPr/>
            </p:nvSpPr>
            <p:spPr bwMode="auto">
              <a:xfrm rot="-5400000">
                <a:off x="1992" y="2399"/>
                <a:ext cx="28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4C8DC4"/>
                    </a:solidFill>
                    <a:latin typeface="Arial" charset="0"/>
                  </a:rPr>
                  <a:t>Soft</a:t>
                </a:r>
                <a:endParaRPr lang="en-US">
                  <a:solidFill>
                    <a:srgbClr val="4C8DC4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3324" name="Line 118"/>
          <p:cNvSpPr>
            <a:spLocks noChangeShapeType="1"/>
          </p:cNvSpPr>
          <p:nvPr/>
        </p:nvSpPr>
        <p:spPr bwMode="auto">
          <a:xfrm>
            <a:off x="7970838" y="34020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9"/>
          <p:cNvSpPr>
            <a:spLocks noChangeShapeType="1"/>
          </p:cNvSpPr>
          <p:nvPr/>
        </p:nvSpPr>
        <p:spPr bwMode="auto">
          <a:xfrm rot="-5400000">
            <a:off x="6613525" y="15986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167425"/>
            <a:ext cx="8252138" cy="533400"/>
          </a:xfrm>
        </p:spPr>
        <p:txBody>
          <a:bodyPr/>
          <a:lstStyle/>
          <a:p>
            <a:r>
              <a:rPr lang="en-US" sz="3200" dirty="0"/>
              <a:t>Iron-Silicon Alloy (97 wt% Fe – 3 wt% Si) in Transformer Cores</a:t>
            </a:r>
          </a:p>
        </p:txBody>
      </p:sp>
      <p:pic>
        <p:nvPicPr>
          <p:cNvPr id="4" name="Picture 1" descr="fig_20_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29912"/>
            <a:ext cx="4597758" cy="3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730" y="3908434"/>
            <a:ext cx="4224270" cy="2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20" y="1068946"/>
            <a:ext cx="891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Transformer</a:t>
            </a:r>
            <a:r>
              <a:rPr lang="en-US" dirty="0"/>
              <a:t> cores require soft magnetic materials, which are easily magnetized and de-magnetized, and have high electrical resistivity.</a:t>
            </a:r>
          </a:p>
          <a:p>
            <a:endParaRPr lang="en-US" dirty="0"/>
          </a:p>
          <a:p>
            <a:r>
              <a:rPr lang="en-US" dirty="0"/>
              <a:t>Energy losses in transformers could be minimized if their cores were fabricated such that the easy magnetization direction is parallel to the direction of the applied magnetic field. 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2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" descr="http://edugen.wiley.com/edugen/courses/crs1650/art/images/halliday8019c29/image_t/tfg0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70" y="4011769"/>
            <a:ext cx="3543300" cy="219075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25" y="1763713"/>
            <a:ext cx="16573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9245" y="2712550"/>
            <a:ext cx="17049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640C1-8C4C-454C-8C55-0ED84886F030}" type="slidenum">
              <a:rPr lang="en-US"/>
              <a:pPr/>
              <a:t>20</a:t>
            </a:fld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676900" y="2909888"/>
            <a:ext cx="2438400" cy="69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112000" y="2449513"/>
            <a:ext cx="760413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6072188" y="1439863"/>
            <a:ext cx="2043112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808913" y="1928813"/>
            <a:ext cx="146050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Magnetic Storage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609600" y="1006475"/>
            <a:ext cx="7254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Digitized data in the form of electrical signals are transferred to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and recorded digitally on a magnetic medium (tape or disk) </a:t>
            </a:r>
          </a:p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This transference is accomplished by a recording system that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consists of a </a:t>
            </a: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read/write head</a:t>
            </a:r>
          </a:p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227138" y="51212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endParaRPr lang="en-US" sz="1200">
              <a:latin typeface="Arial" charset="0"/>
            </a:endParaRPr>
          </a:p>
        </p:txBody>
      </p:sp>
      <p:pic>
        <p:nvPicPr>
          <p:cNvPr id="14346" name="Picture 59" descr="Fig_20_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54350"/>
            <a:ext cx="5780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50875" y="2232025"/>
            <a:ext cx="3941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“write” </a:t>
            </a:r>
            <a:r>
              <a:rPr lang="en-US" sz="1800">
                <a:latin typeface="Arial" charset="0"/>
              </a:rPr>
              <a:t>or record </a:t>
            </a:r>
            <a:r>
              <a:rPr lang="en-US" sz="1800">
                <a:latin typeface="Arial" charset="0"/>
                <a:cs typeface="Arial" charset="0"/>
              </a:rPr>
              <a:t>data by applying a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magnetic field that aligns domains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small regions of the </a:t>
            </a: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recording </a:t>
            </a:r>
            <a:b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</a:b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    medium</a:t>
            </a:r>
            <a:r>
              <a:rPr lang="en-US" sz="1800">
                <a:latin typeface="Arial" charset="0"/>
                <a:cs typeface="Arial" charset="0"/>
              </a:rPr>
              <a:t>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“read” </a:t>
            </a:r>
            <a:r>
              <a:rPr lang="en-US" sz="1800">
                <a:latin typeface="Arial" charset="0"/>
                <a:cs typeface="Arial" charset="0"/>
              </a:rPr>
              <a:t>or retrieve data from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medium by sensing changes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magnetization </a:t>
            </a: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hlinkClick r:id="rId4"/>
              </a:rPr>
              <a:t>http://www.ehow.com/how-does_4968711_solid-state-hard-drives-work.html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13533-BFB8-4D75-9787-F7559A735F26}" type="slidenum">
              <a:rPr lang="en-US"/>
              <a:pPr/>
              <a:t>21</a:t>
            </a:fld>
            <a:endParaRPr lang="en-US"/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Magnetic Storage Media Types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7310438" y="1865313"/>
            <a:ext cx="15128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20.25,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200">
                <a:latin typeface="Arial" charset="0"/>
              </a:rPr>
              <a:t>(Fig. 20.25 from Seagate Recording Media)</a:t>
            </a:r>
          </a:p>
        </p:txBody>
      </p: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4498543" y="2021056"/>
            <a:ext cx="246223" cy="6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80</a:t>
            </a:r>
            <a:r>
              <a:rPr lang="en-US" sz="7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nm</a:t>
            </a:r>
            <a:endParaRPr lang="en-US" sz="20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4767263" y="1468438"/>
            <a:ext cx="61912" cy="1936750"/>
            <a:chOff x="4157381" y="1468862"/>
            <a:chExt cx="61219" cy="1935960"/>
          </a:xfrm>
        </p:grpSpPr>
        <p:sp>
          <p:nvSpPr>
            <p:cNvPr id="15388" name="Freeform 212"/>
            <p:cNvSpPr>
              <a:spLocks/>
            </p:cNvSpPr>
            <p:nvPr/>
          </p:nvSpPr>
          <p:spPr bwMode="auto">
            <a:xfrm>
              <a:off x="4157381" y="3299067"/>
              <a:ext cx="61219" cy="105755"/>
            </a:xfrm>
            <a:custGeom>
              <a:avLst/>
              <a:gdLst>
                <a:gd name="T0" fmla="*/ 2147483647 w 28"/>
                <a:gd name="T1" fmla="*/ 2147483647 h 49"/>
                <a:gd name="T2" fmla="*/ 0 w 28"/>
                <a:gd name="T3" fmla="*/ 0 h 49"/>
                <a:gd name="T4" fmla="*/ 2147483647 w 28"/>
                <a:gd name="T5" fmla="*/ 2147483647 h 49"/>
                <a:gd name="T6" fmla="*/ 2147483647 w 28"/>
                <a:gd name="T7" fmla="*/ 0 h 49"/>
                <a:gd name="T8" fmla="*/ 2147483647 w 28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49"/>
                  </a:moveTo>
                  <a:lnTo>
                    <a:pt x="0" y="0"/>
                  </a:lnTo>
                  <a:lnTo>
                    <a:pt x="14" y="14"/>
                  </a:lnTo>
                  <a:lnTo>
                    <a:pt x="28" y="0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13"/>
            <p:cNvSpPr>
              <a:spLocks/>
            </p:cNvSpPr>
            <p:nvPr/>
          </p:nvSpPr>
          <p:spPr bwMode="auto">
            <a:xfrm>
              <a:off x="4157381" y="1468862"/>
              <a:ext cx="61219" cy="105755"/>
            </a:xfrm>
            <a:custGeom>
              <a:avLst/>
              <a:gdLst>
                <a:gd name="T0" fmla="*/ 2147483647 w 28"/>
                <a:gd name="T1" fmla="*/ 0 h 49"/>
                <a:gd name="T2" fmla="*/ 2147483647 w 28"/>
                <a:gd name="T3" fmla="*/ 2147483647 h 49"/>
                <a:gd name="T4" fmla="*/ 2147483647 w 28"/>
                <a:gd name="T5" fmla="*/ 2147483647 h 49"/>
                <a:gd name="T6" fmla="*/ 0 w 28"/>
                <a:gd name="T7" fmla="*/ 2147483647 h 49"/>
                <a:gd name="T8" fmla="*/ 2147483647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0"/>
                  </a:moveTo>
                  <a:lnTo>
                    <a:pt x="28" y="49"/>
                  </a:lnTo>
                  <a:lnTo>
                    <a:pt x="14" y="35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14"/>
            <p:cNvSpPr>
              <a:spLocks noChangeShapeType="1"/>
            </p:cNvSpPr>
            <p:nvPr/>
          </p:nvSpPr>
          <p:spPr bwMode="auto">
            <a:xfrm flipV="1">
              <a:off x="4190177" y="1544401"/>
              <a:ext cx="0" cy="17805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7" name="Picture 80" descr="Fig_20_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1447800"/>
            <a:ext cx="228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561975" y="1441450"/>
            <a:ext cx="396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CoCr alloy grains (darker regions)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separated by oxide grain boundary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segregant layer (lighter regions)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latin typeface="Arial" charset="0"/>
                <a:cs typeface="Arial" charset="0"/>
              </a:rPr>
              <a:t>Magnetization direction of each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grain is perpendicular to plane of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disk 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352425" y="1057275"/>
            <a:ext cx="686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Hard disk drives (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granular/perpendicular media</a:t>
            </a:r>
            <a:r>
              <a:rPr lang="en-US">
                <a:latin typeface="Arial" charset="0"/>
              </a:rPr>
              <a:t>):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52425" y="3470275"/>
            <a:ext cx="8482013" cy="3236913"/>
            <a:chOff x="352366" y="3470152"/>
            <a:chExt cx="8482653" cy="3236317"/>
          </a:xfrm>
        </p:grpSpPr>
        <p:sp>
          <p:nvSpPr>
            <p:cNvPr id="15379" name="Rectangle 15"/>
            <p:cNvSpPr>
              <a:spLocks noChangeArrowheads="1"/>
            </p:cNvSpPr>
            <p:nvPr/>
          </p:nvSpPr>
          <p:spPr bwMode="auto">
            <a:xfrm>
              <a:off x="352366" y="3470152"/>
              <a:ext cx="5085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Recording tape (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particulate media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7311019" y="4265207"/>
              <a:ext cx="152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Fig. 20.24,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 </a:t>
              </a:r>
              <a:r>
                <a:rPr lang="en-US" sz="1200">
                  <a:latin typeface="Arial" charset="0"/>
                </a:rPr>
                <a:t>(Fig. 20.24 courtesy Fuji Film Inc., Recording Media Division)</a:t>
              </a:r>
            </a:p>
          </p:txBody>
        </p:sp>
        <p:grpSp>
          <p:nvGrpSpPr>
            <p:cNvPr id="15381" name="Group 205"/>
            <p:cNvGrpSpPr>
              <a:grpSpLocks/>
            </p:cNvGrpSpPr>
            <p:nvPr/>
          </p:nvGrpSpPr>
          <p:grpSpPr bwMode="auto">
            <a:xfrm>
              <a:off x="1299476" y="4019427"/>
              <a:ext cx="44450" cy="1646237"/>
              <a:chOff x="2304" y="3256"/>
              <a:chExt cx="29" cy="860"/>
            </a:xfrm>
          </p:grpSpPr>
          <p:sp>
            <p:nvSpPr>
              <p:cNvPr id="15385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206"/>
            <p:cNvSpPr>
              <a:spLocks noChangeArrowheads="1"/>
            </p:cNvSpPr>
            <p:nvPr/>
          </p:nvSpPr>
          <p:spPr bwMode="auto">
            <a:xfrm>
              <a:off x="1001567" y="4426145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83" name="Picture 30" descr="Fig_20_25a_ful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9814" y="3900364"/>
              <a:ext cx="187483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Rectangle 27"/>
            <p:cNvSpPr>
              <a:spLocks noChangeArrowheads="1"/>
            </p:cNvSpPr>
            <p:nvPr/>
          </p:nvSpPr>
          <p:spPr bwMode="auto">
            <a:xfrm>
              <a:off x="940701" y="5783139"/>
              <a:ext cx="3657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charset="0"/>
                </a:rPr>
                <a:t>-- Acicular (needle-shaped)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ferromagnetic metal alloy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particles 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67238" y="3900488"/>
            <a:ext cx="3800475" cy="2805112"/>
            <a:chOff x="4734560" y="1507491"/>
            <a:chExt cx="3799840" cy="2806104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4734560" y="3390265"/>
              <a:ext cx="379984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-- Tabular (plate-shaped)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</a:t>
              </a:r>
              <a:r>
                <a:rPr lang="en-US" sz="1800" dirty="0" err="1">
                  <a:latin typeface="Arial" charset="0"/>
                </a:rPr>
                <a:t>ferrimagnetic</a:t>
              </a:r>
              <a:r>
                <a:rPr lang="en-US" sz="1800" dirty="0">
                  <a:latin typeface="Arial" charset="0"/>
                </a:rPr>
                <a:t> barium-ferrite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particles </a:t>
              </a:r>
            </a:p>
          </p:txBody>
        </p:sp>
        <p:pic>
          <p:nvPicPr>
            <p:cNvPr id="15373" name="Picture 31" descr="Fig_20_25b_fu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5578" y="1507491"/>
              <a:ext cx="192098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4" name="Group 205"/>
            <p:cNvGrpSpPr>
              <a:grpSpLocks/>
            </p:cNvGrpSpPr>
            <p:nvPr/>
          </p:nvGrpSpPr>
          <p:grpSpPr bwMode="auto">
            <a:xfrm>
              <a:off x="5094287" y="1627513"/>
              <a:ext cx="44178" cy="1645922"/>
              <a:chOff x="2304" y="3256"/>
              <a:chExt cx="29" cy="860"/>
            </a:xfrm>
          </p:grpSpPr>
          <p:sp>
            <p:nvSpPr>
              <p:cNvPr id="15376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206"/>
            <p:cNvSpPr>
              <a:spLocks noChangeArrowheads="1"/>
            </p:cNvSpPr>
            <p:nvPr/>
          </p:nvSpPr>
          <p:spPr bwMode="auto">
            <a:xfrm>
              <a:off x="4806221" y="2033906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5439B-5621-439E-84A4-82B82F8C4AE8}" type="slidenum">
              <a:rPr lang="en-US"/>
              <a:pPr/>
              <a:t>22</a:t>
            </a:fld>
            <a:endParaRPr lang="en-US"/>
          </a:p>
        </p:txBody>
      </p:sp>
      <p:pic>
        <p:nvPicPr>
          <p:cNvPr id="16387" name="Picture 9" descr="Fig 20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1779588"/>
            <a:ext cx="42402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sym typeface="Symbol" charset="2"/>
              </a:rPr>
              <a:t>Superconductivity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5559425"/>
            <a:ext cx="7772400" cy="1055688"/>
          </a:xfrm>
        </p:spPr>
        <p:txBody>
          <a:bodyPr/>
          <a:lstStyle/>
          <a:p>
            <a:r>
              <a:rPr lang="en-US" sz="2400" b="0" i="1">
                <a:ea typeface="ＭＳ Ｐゴシック" charset="-128"/>
                <a:sym typeface="Symbol" charset="2"/>
              </a:rPr>
              <a:t>T</a:t>
            </a:r>
            <a:r>
              <a:rPr lang="en-US" sz="2400" b="0" i="1" baseline="-25000">
                <a:ea typeface="ＭＳ Ｐゴシック" charset="-128"/>
                <a:sym typeface="Symbol" charset="2"/>
              </a:rPr>
              <a:t>C</a:t>
            </a:r>
            <a:r>
              <a:rPr lang="en-US" sz="2400" b="0">
                <a:ea typeface="ＭＳ Ｐゴシック" charset="-128"/>
                <a:sym typeface="Symbol" charset="2"/>
              </a:rPr>
              <a:t> </a:t>
            </a:r>
            <a:r>
              <a:rPr lang="en-US" sz="2000" b="0">
                <a:ea typeface="ＭＳ Ｐゴシック" charset="-128"/>
                <a:sym typeface="Symbol" charset="2"/>
              </a:rPr>
              <a:t>= critical temperature</a:t>
            </a:r>
          </a:p>
          <a:p>
            <a:pPr>
              <a:buFontTx/>
              <a:buNone/>
            </a:pPr>
            <a:r>
              <a:rPr lang="en-US" sz="2000" b="0">
                <a:ea typeface="ＭＳ Ｐゴシック" charset="-128"/>
                <a:sym typeface="Symbol" charset="2"/>
              </a:rPr>
              <a:t>           = temperature below which material is superconductive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567488" y="24733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Copper (normal)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83375" y="1584325"/>
            <a:ext cx="116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Mercury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833688" y="50704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4.2 K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2913" y="1127125"/>
            <a:ext cx="78771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charset="2"/>
              </a:rPr>
              <a:t>Found in 26 metals and hundreds of alloys &amp;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CE49A-DCA4-4F0F-9342-525CFC278A7C}" type="slidenum">
              <a:rPr lang="en-US"/>
              <a:pPr/>
              <a:t>23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sym typeface="Symbol" charset="2"/>
              </a:rPr>
              <a:t>Critical Properties of Superconductive Materials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355725"/>
            <a:ext cx="8861425" cy="1655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1" dirty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    T</a:t>
            </a:r>
            <a:r>
              <a:rPr lang="en-US" sz="2400" b="0" i="1" baseline="-25000" dirty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dirty="0">
                <a:ea typeface="ＭＳ Ｐゴシック" charset="-128"/>
                <a:sym typeface="MT Extra" charset="0"/>
              </a:rPr>
              <a:t> = critical temperature - if  </a:t>
            </a:r>
            <a:r>
              <a:rPr lang="en-US" sz="2400" b="0" i="1" dirty="0">
                <a:ea typeface="ＭＳ Ｐゴシック" charset="-128"/>
                <a:sym typeface="MT Extra" charset="0"/>
              </a:rPr>
              <a:t>T</a:t>
            </a:r>
            <a:r>
              <a:rPr lang="en-US" sz="2400" b="0" dirty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dirty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dirty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dirty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dirty="0">
                <a:ea typeface="ＭＳ Ｐゴシック" charset="-128"/>
                <a:sym typeface="MT Extra" charset="0"/>
              </a:rPr>
            </a:br>
            <a:r>
              <a:rPr lang="en-US" sz="2400" b="0" i="1" dirty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dirty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dirty="0">
                <a:ea typeface="ＭＳ Ｐゴシック" charset="-128"/>
                <a:sym typeface="MT Extra" charset="0"/>
              </a:rPr>
              <a:t> = critical current density - if  </a:t>
            </a:r>
            <a:r>
              <a:rPr lang="en-US" sz="2400" b="0" i="1" dirty="0">
                <a:ea typeface="ＭＳ Ｐゴシック" charset="-128"/>
                <a:sym typeface="MT Extra" charset="0"/>
              </a:rPr>
              <a:t>J</a:t>
            </a:r>
            <a:r>
              <a:rPr lang="en-US" sz="2400" b="0" dirty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dirty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dirty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dirty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dirty="0">
                <a:ea typeface="ＭＳ Ｐゴシック" charset="-128"/>
                <a:sym typeface="MT Extra" charset="0"/>
              </a:rPr>
            </a:br>
            <a:r>
              <a:rPr lang="en-US" sz="2400" b="0" i="1" dirty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B</a:t>
            </a:r>
            <a:r>
              <a:rPr lang="en-US" sz="2400" b="0" i="1" baseline="-25000" dirty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i="1" dirty="0">
                <a:ea typeface="ＭＳ Ｐゴシック" charset="-128"/>
                <a:sym typeface="MT Extra" charset="0"/>
              </a:rPr>
              <a:t> </a:t>
            </a:r>
            <a:r>
              <a:rPr lang="en-US" sz="2400" b="0" dirty="0">
                <a:ea typeface="ＭＳ Ｐゴシック" charset="-128"/>
                <a:sym typeface="MT Extra" charset="0"/>
              </a:rPr>
              <a:t>= critical magnetic field - if  </a:t>
            </a:r>
            <a:r>
              <a:rPr lang="en-US" sz="2400" b="0" i="1" dirty="0">
                <a:ea typeface="ＭＳ Ｐゴシック" charset="-128"/>
                <a:sym typeface="MT Extra" charset="0"/>
              </a:rPr>
              <a:t>B</a:t>
            </a:r>
            <a:r>
              <a:rPr lang="en-US" sz="2400" b="0" dirty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dirty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B</a:t>
            </a:r>
            <a:r>
              <a:rPr lang="en-US" sz="2400" b="0" i="1" baseline="-25000" dirty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baseline="-25000" dirty="0">
                <a:ea typeface="ＭＳ Ｐゴシック" charset="-128"/>
                <a:sym typeface="MT Extra" charset="0"/>
              </a:rPr>
              <a:t> </a:t>
            </a:r>
            <a:r>
              <a:rPr lang="en-US" sz="2400" b="0" dirty="0">
                <a:ea typeface="ＭＳ Ｐゴシック" charset="-128"/>
                <a:sym typeface="MT Extra" charset="0"/>
              </a:rPr>
              <a:t>not superconducting</a:t>
            </a:r>
            <a:endParaRPr lang="en-US" b="0" dirty="0">
              <a:ea typeface="ＭＳ Ｐゴシック" charset="-128"/>
              <a:sym typeface="MT Extra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804988" y="539273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20.27,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391" y="3317753"/>
            <a:ext cx="2752725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116" y="2758952"/>
            <a:ext cx="523875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E3F55-E041-4D09-B95A-2CC72E331FB9}" type="slidenum">
              <a:rPr lang="en-US"/>
              <a:pPr/>
              <a:t>24</a:t>
            </a:fld>
            <a:endParaRPr lang="en-US"/>
          </a:p>
        </p:txBody>
      </p:sp>
      <p:pic>
        <p:nvPicPr>
          <p:cNvPr id="17411" name="Picture 10" descr="Fig 20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943100"/>
            <a:ext cx="4673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charset="-128"/>
                <a:sym typeface="Symbol" charset="2"/>
              </a:rPr>
              <a:t>Meissner</a:t>
            </a:r>
            <a:r>
              <a:rPr lang="en-US" dirty="0">
                <a:ea typeface="ＭＳ Ｐゴシック" charset="-128"/>
                <a:sym typeface="Symbol" charset="2"/>
              </a:rPr>
              <a:t> Effect</a:t>
            </a:r>
            <a:endParaRPr lang="en-US" dirty="0">
              <a:ea typeface="ＭＳ Ｐゴシック" charset="-128"/>
              <a:sym typeface="MT Extra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>
                <a:ea typeface="ＭＳ Ｐゴシック" charset="-128"/>
                <a:sym typeface="MT Extra" charset="0"/>
              </a:rPr>
              <a:t>Superconductors expel magnetic fields</a:t>
            </a: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endParaRPr lang="en-US" sz="2400" b="0">
              <a:ea typeface="ＭＳ Ｐゴシック" charset="-128"/>
              <a:sym typeface="MT Extra" charset="0"/>
            </a:endParaRPr>
          </a:p>
          <a:p>
            <a:r>
              <a:rPr lang="en-US" sz="2400" b="0">
                <a:ea typeface="ＭＳ Ｐゴシック" charset="-128"/>
                <a:sym typeface="MT Extra" charset="0"/>
              </a:rPr>
              <a:t>This is why a superconductor will float above a magnet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79963" y="4648200"/>
            <a:ext cx="197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superconductor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20.28,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577F-2303-451D-A57F-D978EEDD3BA2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sym typeface="Symbol" charset="2"/>
              </a:rPr>
              <a:t>Advances in Superconductivity</a:t>
            </a:r>
            <a:endParaRPr lang="en-US">
              <a:ea typeface="ＭＳ Ｐゴシック" charset="-128"/>
              <a:sym typeface="MT Extra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2850"/>
            <a:ext cx="7772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Research in superconductive materials was stagnant for many years.</a:t>
            </a:r>
          </a:p>
          <a:p>
            <a:pPr lvl="1"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Everyone assumed </a:t>
            </a:r>
            <a:r>
              <a:rPr lang="en-US" sz="2400" b="0" i="1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>
                <a:ea typeface="ＭＳ Ｐゴシック" charset="-128"/>
                <a:sym typeface="MT Extra" charset="0"/>
              </a:rPr>
              <a:t>C,max</a:t>
            </a:r>
            <a:r>
              <a:rPr lang="en-US" sz="2400" b="0">
                <a:ea typeface="ＭＳ Ｐゴシック" charset="-128"/>
                <a:sym typeface="MT Extra" charset="0"/>
              </a:rPr>
              <a:t> was about 23 K</a:t>
            </a:r>
          </a:p>
          <a:p>
            <a:pPr lvl="1"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Many theories said it was impossible to increase </a:t>
            </a:r>
            <a:r>
              <a:rPr lang="en-US" sz="2400" b="0" i="1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>
                <a:ea typeface="ＭＳ Ｐゴシック" charset="-128"/>
                <a:sym typeface="MT Extra" charset="0"/>
              </a:rPr>
              <a:t>C</a:t>
            </a:r>
            <a:r>
              <a:rPr lang="en-US" sz="2400" b="0">
                <a:ea typeface="ＭＳ Ｐゴシック" charset="-128"/>
                <a:sym typeface="MT Extra" charset="0"/>
              </a:rPr>
              <a:t> beyond this value</a:t>
            </a:r>
          </a:p>
          <a:p>
            <a:pPr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1987- new materials were discovered with </a:t>
            </a:r>
            <a:r>
              <a:rPr lang="en-US" sz="2400" b="0" i="1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>
                <a:ea typeface="ＭＳ Ｐゴシック" charset="-128"/>
                <a:sym typeface="MT Extra" charset="0"/>
              </a:rPr>
              <a:t>C</a:t>
            </a:r>
            <a:r>
              <a:rPr lang="en-US" sz="2400" b="0">
                <a:ea typeface="ＭＳ Ｐゴシック" charset="-128"/>
                <a:sym typeface="MT Extra" charset="0"/>
              </a:rPr>
              <a:t> &gt; 30 K</a:t>
            </a:r>
          </a:p>
          <a:p>
            <a:pPr lvl="1"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ceramics of form Ba</a:t>
            </a:r>
            <a:r>
              <a:rPr lang="en-US" sz="2400" b="0" baseline="-25000">
                <a:ea typeface="ＭＳ Ｐゴシック" charset="-128"/>
                <a:sym typeface="MT Extra" charset="0"/>
              </a:rPr>
              <a:t>1-x</a:t>
            </a:r>
            <a:r>
              <a:rPr lang="en-US" sz="2400" b="0">
                <a:ea typeface="ＭＳ Ｐゴシック" charset="-128"/>
                <a:sym typeface="MT Extra" charset="0"/>
              </a:rPr>
              <a:t> K</a:t>
            </a:r>
            <a:r>
              <a:rPr lang="en-US" sz="2400" b="0" baseline="-25000">
                <a:ea typeface="ＭＳ Ｐゴシック" charset="-128"/>
                <a:sym typeface="MT Extra" charset="0"/>
              </a:rPr>
              <a:t>x</a:t>
            </a:r>
            <a:r>
              <a:rPr lang="en-US" sz="2400" b="0">
                <a:ea typeface="ＭＳ Ｐゴシック" charset="-128"/>
                <a:sym typeface="MT Extra" charset="0"/>
              </a:rPr>
              <a:t> BiO</a:t>
            </a:r>
            <a:r>
              <a:rPr lang="en-US" sz="2400" b="0" baseline="-25000">
                <a:ea typeface="ＭＳ Ｐゴシック" charset="-128"/>
                <a:sym typeface="MT Extra" charset="0"/>
              </a:rPr>
              <a:t>3-y</a:t>
            </a:r>
            <a:endParaRPr lang="en-US" sz="2400" b="0">
              <a:ea typeface="ＭＳ Ｐゴシック" charset="-128"/>
              <a:sym typeface="MT Extra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Started enormous race  </a:t>
            </a:r>
          </a:p>
          <a:p>
            <a:pPr lvl="2">
              <a:lnSpc>
                <a:spcPct val="90000"/>
              </a:lnSpc>
            </a:pPr>
            <a:r>
              <a:rPr lang="en-US" sz="2000" b="0">
                <a:ea typeface="ＭＳ Ｐゴシック" charset="-128"/>
                <a:sym typeface="MT Extra" charset="0"/>
              </a:rPr>
              <a:t>Y Ba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2</a:t>
            </a:r>
            <a:r>
              <a:rPr lang="en-US" sz="2000" b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3</a:t>
            </a:r>
            <a:r>
              <a:rPr lang="en-US" sz="2000" b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7-x		   </a:t>
            </a:r>
            <a:r>
              <a:rPr lang="en-US" sz="2000" b="0" i="1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>
                <a:ea typeface="ＭＳ Ｐゴシック" charset="-128"/>
                <a:sym typeface="MT Extra" charset="0"/>
              </a:rPr>
              <a:t>C</a:t>
            </a:r>
            <a:r>
              <a:rPr lang="en-US" sz="2000" b="0">
                <a:ea typeface="ＭＳ Ｐゴシック" charset="-128"/>
                <a:sym typeface="MT Extra" charset="0"/>
              </a:rPr>
              <a:t> = 90 K</a:t>
            </a:r>
          </a:p>
          <a:p>
            <a:pPr lvl="2">
              <a:lnSpc>
                <a:spcPct val="90000"/>
              </a:lnSpc>
            </a:pPr>
            <a:r>
              <a:rPr lang="en-US" sz="2000" b="0">
                <a:ea typeface="ＭＳ Ｐゴシック" charset="-128"/>
                <a:sym typeface="MT Extra" charset="0"/>
              </a:rPr>
              <a:t>Tl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2</a:t>
            </a:r>
            <a:r>
              <a:rPr lang="en-US" sz="2000" b="0">
                <a:ea typeface="ＭＳ Ｐゴシック" charset="-128"/>
                <a:sym typeface="MT Extra" charset="0"/>
              </a:rPr>
              <a:t>Ba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2</a:t>
            </a:r>
            <a:r>
              <a:rPr lang="en-US" sz="2000" b="0">
                <a:ea typeface="ＭＳ Ｐゴシック" charset="-128"/>
                <a:sym typeface="MT Extra" charset="0"/>
              </a:rPr>
              <a:t>Ca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2</a:t>
            </a:r>
            <a:r>
              <a:rPr lang="en-US" sz="2000" b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3</a:t>
            </a:r>
            <a:r>
              <a:rPr lang="en-US" sz="2000" b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>
                <a:ea typeface="ＭＳ Ｐゴシック" charset="-128"/>
                <a:sym typeface="MT Extra" charset="0"/>
              </a:rPr>
              <a:t>x </a:t>
            </a:r>
            <a:r>
              <a:rPr lang="en-US" sz="2000" b="0">
                <a:ea typeface="ＭＳ Ｐゴシック" charset="-128"/>
                <a:sym typeface="MT Extra" charset="0"/>
              </a:rPr>
              <a:t>  </a:t>
            </a:r>
            <a:r>
              <a:rPr lang="en-US" sz="2000" b="0" i="1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>
                <a:ea typeface="ＭＳ Ｐゴシック" charset="-128"/>
                <a:sym typeface="MT Extra" charset="0"/>
              </a:rPr>
              <a:t>C</a:t>
            </a:r>
            <a:r>
              <a:rPr lang="en-US" sz="2000" b="0">
                <a:ea typeface="ＭＳ Ｐゴシック" charset="-128"/>
                <a:sym typeface="MT Extra" charset="0"/>
              </a:rPr>
              <a:t> = 122 K</a:t>
            </a:r>
          </a:p>
          <a:p>
            <a:pPr lvl="2">
              <a:lnSpc>
                <a:spcPct val="90000"/>
              </a:lnSpc>
            </a:pPr>
            <a:r>
              <a:rPr lang="en-US" sz="2000" b="0">
                <a:ea typeface="ＭＳ Ｐゴシック" charset="-128"/>
                <a:sym typeface="MT Extra" charset="0"/>
              </a:rPr>
              <a:t>difficult to make since oxidation state is very important</a:t>
            </a:r>
          </a:p>
          <a:p>
            <a:pPr>
              <a:lnSpc>
                <a:spcPct val="90000"/>
              </a:lnSpc>
            </a:pPr>
            <a:r>
              <a:rPr lang="en-US" sz="2400" b="0">
                <a:ea typeface="ＭＳ Ｐゴシック" charset="-128"/>
                <a:sym typeface="MT Extra" charset="0"/>
              </a:rPr>
              <a:t>The major problem is that these ceramic materials are inherently brittle.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011A3-CCFB-4A6F-8236-37239F904719}" type="slidenum">
              <a:rPr lang="en-US"/>
              <a:pPr/>
              <a:t>26</a:t>
            </a:fld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990600"/>
            <a:ext cx="7870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A magnetic field is produced when a current flows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 through a wire coil.</a:t>
            </a:r>
            <a:endParaRPr lang="en-US" sz="2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Magnetic induction (</a:t>
            </a:r>
            <a:r>
              <a:rPr lang="en-US" i="1" dirty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en-US" dirty="0">
                <a:latin typeface="Arial" charset="0"/>
              </a:rPr>
              <a:t>:</a:t>
            </a:r>
          </a:p>
          <a:p>
            <a:r>
              <a:rPr lang="en-US" sz="2000" dirty="0">
                <a:latin typeface="Arial" charset="0"/>
              </a:rPr>
              <a:t>    -- an internal magnetic field is induced in a material that is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       situated within an external magnetic field</a:t>
            </a:r>
          </a:p>
          <a:p>
            <a:r>
              <a:rPr lang="en-US" sz="2000" dirty="0">
                <a:latin typeface="Arial" charset="0"/>
              </a:rPr>
              <a:t>    -- magnetic moments result from electron interactions with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       the applied magnetic field</a:t>
            </a:r>
            <a:r>
              <a:rPr lang="en-US" sz="2200" dirty="0"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•  Types of material responses to magnetic fields are:</a:t>
            </a:r>
          </a:p>
          <a:p>
            <a:r>
              <a:rPr lang="en-US" sz="2000" dirty="0">
                <a:latin typeface="Arial" charset="0"/>
              </a:rPr>
              <a:t>    -- </a:t>
            </a:r>
            <a:r>
              <a:rPr lang="en-US" sz="2000" dirty="0" err="1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 sz="2000" dirty="0">
                <a:latin typeface="Arial" charset="0"/>
              </a:rPr>
              <a:t> (large magnetic susceptibilities)</a:t>
            </a:r>
          </a:p>
          <a:p>
            <a:r>
              <a:rPr lang="en-US" sz="2000" dirty="0">
                <a:latin typeface="Arial" charset="0"/>
              </a:rPr>
              <a:t>    --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paramagnetic</a:t>
            </a:r>
            <a:r>
              <a:rPr lang="en-US" sz="2000" dirty="0">
                <a:latin typeface="Arial" charset="0"/>
              </a:rPr>
              <a:t> (small and positive magnetic susceptibilities)</a:t>
            </a:r>
          </a:p>
          <a:p>
            <a:r>
              <a:rPr lang="en-US" sz="2000" dirty="0">
                <a:latin typeface="Arial" charset="0"/>
              </a:rPr>
              <a:t>    --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diamagnetic</a:t>
            </a:r>
            <a:r>
              <a:rPr lang="en-US" sz="2000" dirty="0">
                <a:latin typeface="Arial" charset="0"/>
              </a:rPr>
              <a:t> (small and negative magnetic susceptibilities)</a:t>
            </a:r>
            <a:endParaRPr lang="en-US" sz="2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  Types of </a:t>
            </a:r>
            <a:r>
              <a:rPr lang="en-US" dirty="0" err="1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 dirty="0">
                <a:latin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 dirty="0">
                <a:latin typeface="Arial" charset="0"/>
              </a:rPr>
              <a:t> materials:</a:t>
            </a:r>
          </a:p>
          <a:p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 -- Hard</a:t>
            </a:r>
            <a:r>
              <a:rPr lang="en-US" sz="2000" dirty="0">
                <a:latin typeface="Arial" charset="0"/>
              </a:rPr>
              <a:t>:  large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   --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en-US" sz="2000" dirty="0">
                <a:latin typeface="Arial" charset="0"/>
              </a:rPr>
              <a:t>:  small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  Magnetic storage media:</a:t>
            </a:r>
          </a:p>
          <a:p>
            <a:r>
              <a:rPr lang="en-US" sz="2000" dirty="0">
                <a:latin typeface="Arial" charset="0"/>
              </a:rPr>
              <a:t>    -- particulate barium-ferrite in polymeric film (tape)</a:t>
            </a:r>
          </a:p>
          <a:p>
            <a:r>
              <a:rPr lang="en-US" sz="2000" dirty="0">
                <a:latin typeface="Arial" charset="0"/>
              </a:rPr>
              <a:t>    -- thin film Co-Cr alloy (hard drive)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D6BD-B9E2-49EC-BA20-DA8F7A8B356F}" type="slidenum">
              <a:rPr lang="en-US"/>
              <a:pPr/>
              <a:t>3</a:t>
            </a:fld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95364" y="1250865"/>
            <a:ext cx="5900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A magnetic field is induced in the material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Generation of a Magnetic Field -- </a:t>
            </a:r>
            <a:br>
              <a:rPr lang="en-US" sz="3200">
                <a:ea typeface="ＭＳ Ｐゴシック" charset="-128"/>
              </a:rPr>
            </a:br>
            <a:r>
              <a:rPr lang="en-US" sz="3200">
                <a:ea typeface="ＭＳ Ｐゴシック" charset="-128"/>
              </a:rPr>
              <a:t>within a Solid Material</a:t>
            </a:r>
          </a:p>
        </p:txBody>
      </p:sp>
      <p:pic>
        <p:nvPicPr>
          <p:cNvPr id="2054" name="Picture 83" descr="C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24050"/>
            <a:ext cx="14747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2238375" y="3911600"/>
            <a:ext cx="584200" cy="152400"/>
            <a:chOff x="1664" y="2288"/>
            <a:chExt cx="368" cy="96"/>
          </a:xfrm>
        </p:grpSpPr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1976" y="2288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1664" y="2336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1174750" y="38036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 charset="0"/>
              </a:rPr>
              <a:t>current </a:t>
            </a:r>
            <a:r>
              <a:rPr lang="en-US" sz="2000" i="1" dirty="0">
                <a:solidFill>
                  <a:srgbClr val="FF6600"/>
                </a:solidFill>
                <a:latin typeface="Arial" charset="0"/>
              </a:rPr>
              <a:t>I</a:t>
            </a:r>
            <a:endParaRPr lang="en-US" i="1" dirty="0">
              <a:latin typeface="Arial" charset="0"/>
            </a:endParaRPr>
          </a:p>
        </p:txBody>
      </p:sp>
      <p:grpSp>
        <p:nvGrpSpPr>
          <p:cNvPr id="2057" name="Group 20"/>
          <p:cNvGrpSpPr>
            <a:grpSpLocks/>
          </p:cNvGrpSpPr>
          <p:nvPr/>
        </p:nvGrpSpPr>
        <p:grpSpPr bwMode="auto">
          <a:xfrm>
            <a:off x="2265363" y="1865313"/>
            <a:ext cx="584200" cy="152400"/>
            <a:chOff x="1736" y="856"/>
            <a:chExt cx="368" cy="96"/>
          </a:xfrm>
        </p:grpSpPr>
        <p:sp>
          <p:nvSpPr>
            <p:cNvPr id="2070" name="Freeform 18"/>
            <p:cNvSpPr>
              <a:spLocks/>
            </p:cNvSpPr>
            <p:nvPr/>
          </p:nvSpPr>
          <p:spPr bwMode="auto">
            <a:xfrm>
              <a:off x="1736" y="856"/>
              <a:ext cx="56" cy="96"/>
            </a:xfrm>
            <a:custGeom>
              <a:avLst/>
              <a:gdLst>
                <a:gd name="T0" fmla="*/ 0 w 56"/>
                <a:gd name="T1" fmla="*/ 48 h 96"/>
                <a:gd name="T2" fmla="*/ 56 w 56"/>
                <a:gd name="T3" fmla="*/ 0 h 96"/>
                <a:gd name="T4" fmla="*/ 40 w 56"/>
                <a:gd name="T5" fmla="*/ 48 h 96"/>
                <a:gd name="T6" fmla="*/ 56 w 56"/>
                <a:gd name="T7" fmla="*/ 96 h 96"/>
                <a:gd name="T8" fmla="*/ 0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0" y="48"/>
                  </a:moveTo>
                  <a:lnTo>
                    <a:pt x="56" y="0"/>
                  </a:lnTo>
                  <a:lnTo>
                    <a:pt x="40" y="48"/>
                  </a:lnTo>
                  <a:lnTo>
                    <a:pt x="5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1776" y="904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4297363" y="2195513"/>
            <a:ext cx="28966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000" dirty="0">
                <a:solidFill>
                  <a:srgbClr val="0000DD"/>
                </a:solidFill>
                <a:latin typeface="Arial" charset="0"/>
              </a:rPr>
              <a:t> = Magnetic field (</a:t>
            </a:r>
            <a:r>
              <a:rPr lang="en-US" sz="2000" dirty="0" err="1">
                <a:solidFill>
                  <a:srgbClr val="0000DD"/>
                </a:solidFill>
                <a:latin typeface="Arial" charset="0"/>
              </a:rPr>
              <a:t>tesla</a:t>
            </a:r>
            <a:r>
              <a:rPr lang="en-US" sz="2000" dirty="0">
                <a:solidFill>
                  <a:srgbClr val="0000DD"/>
                </a:solidFill>
                <a:latin typeface="Arial" charset="0"/>
              </a:rPr>
              <a:t>)</a:t>
            </a:r>
            <a:br>
              <a:rPr lang="en-US" sz="2000" dirty="0">
                <a:solidFill>
                  <a:srgbClr val="0000DD"/>
                </a:solidFill>
                <a:latin typeface="Arial" charset="0"/>
              </a:rPr>
            </a:br>
            <a:r>
              <a:rPr lang="en-US" sz="2000" dirty="0">
                <a:solidFill>
                  <a:srgbClr val="0000DD"/>
                </a:solidFill>
                <a:latin typeface="Arial" charset="0"/>
              </a:rPr>
              <a:t>       inside the material</a:t>
            </a:r>
            <a:endParaRPr lang="en-US" dirty="0">
              <a:latin typeface="Arial" charset="0"/>
            </a:endParaRPr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 flipH="1" flipV="1">
            <a:off x="2900363" y="1935163"/>
            <a:ext cx="12700" cy="25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84238" y="4204467"/>
            <a:ext cx="6786562" cy="993775"/>
            <a:chOff x="533" y="2827"/>
            <a:chExt cx="4275" cy="626"/>
          </a:xfrm>
        </p:grpSpPr>
        <p:graphicFrame>
          <p:nvGraphicFramePr>
            <p:cNvPr id="2050" name="Object 51"/>
            <p:cNvGraphicFramePr>
              <a:graphicFrameLocks noChangeAspect="1"/>
            </p:cNvGraphicFramePr>
            <p:nvPr/>
          </p:nvGraphicFramePr>
          <p:xfrm>
            <a:off x="4090" y="2827"/>
            <a:ext cx="71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Equation" r:id="rId5" imgW="495300" imgH="431800" progId="">
                    <p:embed/>
                  </p:oleObj>
                </mc:Choice>
                <mc:Fallback>
                  <p:oleObj name="Equation" r:id="rId5" imgW="495300" imgH="43180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" y="2827"/>
                          <a:ext cx="718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Rectangle 52"/>
            <p:cNvSpPr>
              <a:spLocks noChangeArrowheads="1"/>
            </p:cNvSpPr>
            <p:nvPr/>
          </p:nvSpPr>
          <p:spPr bwMode="auto">
            <a:xfrm>
              <a:off x="533" y="3008"/>
              <a:ext cx="3470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•  Relative permeability (dimensionless)</a:t>
              </a:r>
            </a:p>
          </p:txBody>
        </p:sp>
      </p:grpSp>
      <p:sp>
        <p:nvSpPr>
          <p:cNvPr id="2066" name="Rectangle 58"/>
          <p:cNvSpPr>
            <a:spLocks noChangeArrowheads="1"/>
          </p:cNvSpPr>
          <p:nvPr/>
        </p:nvSpPr>
        <p:spPr bwMode="auto">
          <a:xfrm>
            <a:off x="3254375" y="1941513"/>
            <a:ext cx="3540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9187" y="3135643"/>
            <a:ext cx="1249251" cy="72873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33970"/>
              </p:ext>
            </p:extLst>
          </p:nvPr>
        </p:nvGraphicFramePr>
        <p:xfrm>
          <a:off x="2238375" y="5190194"/>
          <a:ext cx="1507358" cy="42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8" imgW="658080" imgH="182520" progId="Equation.DSMT4">
                  <p:embed/>
                </p:oleObj>
              </mc:Choice>
              <mc:Fallback>
                <p:oleObj r:id="rId8" imgW="658080" imgH="18252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190194"/>
                        <a:ext cx="1507358" cy="424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04632" y="5761039"/>
            <a:ext cx="548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</a:t>
            </a:r>
            <a:r>
              <a:rPr lang="en-US" baseline="-25000" dirty="0"/>
              <a:t>m</a:t>
            </a:r>
            <a:r>
              <a:rPr lang="en-US" dirty="0"/>
              <a:t> = Magnetic Susceptibility. Measure of a material’s magnetic </a:t>
            </a:r>
            <a:r>
              <a:rPr lang="en-US" dirty="0" smtClean="0"/>
              <a:t>response.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78280" y="5234927"/>
                <a:ext cx="2352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baseline="-25000" dirty="0" smtClean="0"/>
                  <a:t>m</a:t>
                </a:r>
                <a:r>
                  <a:rPr lang="en-US" i="1" dirty="0" smtClean="0"/>
                  <a:t>B</a:t>
                </a:r>
                <a:r>
                  <a:rPr lang="en-US" baseline="-25000" dirty="0" smtClean="0"/>
                  <a:t>vac</a:t>
                </a:r>
                <a:endParaRPr lang="en-US" baseline="-25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80" y="5234927"/>
                <a:ext cx="2352695" cy="369332"/>
              </a:xfrm>
              <a:prstGeom prst="rect">
                <a:avLst/>
              </a:prstGeom>
              <a:blipFill>
                <a:blip r:embed="rId10"/>
                <a:stretch>
                  <a:fillRect l="-4404" t="-26667" r="-310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585D-9439-4292-9277-BBAC92EA80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230" y="1271550"/>
            <a:ext cx="4512652" cy="4065747"/>
          </a:xfrm>
          <a:prstGeom prst="rect">
            <a:avLst/>
          </a:prstGeom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>
                <a:ea typeface="ＭＳ Ｐゴシック" charset="-128"/>
              </a:rPr>
              <a:t>Types of Magnetism</a:t>
            </a:r>
            <a:endParaRPr lang="en-US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4E7F6-57FC-4B3E-BC8C-273221FE7F8F}" type="slidenum">
              <a:rPr lang="en-US"/>
              <a:pPr/>
              <a:t>5</a:t>
            </a:fld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Magnetic Responses for 4 Types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86600" y="2301875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20.5(a),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420572" y="1084461"/>
            <a:ext cx="1312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No Applied </a:t>
            </a:r>
            <a:endParaRPr lang="en-US" dirty="0">
              <a:latin typeface="Arial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259013" y="1352550"/>
            <a:ext cx="1739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Magnetic Field </a:t>
            </a:r>
            <a:endParaRPr lang="en-US" dirty="0"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953000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5791200" y="104933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AA0000"/>
                </a:solidFill>
                <a:latin typeface="Arial" charset="0"/>
              </a:rPr>
              <a:t>Applied </a:t>
            </a:r>
            <a:endParaRPr lang="en-US" dirty="0">
              <a:latin typeface="Arial" charset="0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149850" y="1352550"/>
            <a:ext cx="1668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AA0000"/>
                </a:solidFill>
                <a:latin typeface="Arial" charset="0"/>
              </a:rPr>
              <a:t>Magnetic Field</a:t>
            </a:r>
            <a:endParaRPr lang="en-US" dirty="0">
              <a:latin typeface="Arial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7412038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825500" y="2133600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(1) diamagnetic</a:t>
            </a:r>
            <a:endParaRPr lang="en-US">
              <a:latin typeface="Arial" charset="0"/>
            </a:endParaRP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2760663" y="213360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16250" y="1830388"/>
            <a:ext cx="1201738" cy="1166812"/>
            <a:chOff x="1900" y="1153"/>
            <a:chExt cx="757" cy="735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900" y="1153"/>
              <a:ext cx="757" cy="191"/>
              <a:chOff x="1900" y="1153"/>
              <a:chExt cx="757" cy="191"/>
            </a:xfrm>
          </p:grpSpPr>
          <p:sp>
            <p:nvSpPr>
              <p:cNvPr id="10525" name="Oval 19"/>
              <p:cNvSpPr>
                <a:spLocks noChangeArrowheads="1"/>
              </p:cNvSpPr>
              <p:nvPr/>
            </p:nvSpPr>
            <p:spPr bwMode="auto">
              <a:xfrm>
                <a:off x="1900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Oval 20"/>
              <p:cNvSpPr>
                <a:spLocks noChangeArrowheads="1"/>
              </p:cNvSpPr>
              <p:nvPr/>
            </p:nvSpPr>
            <p:spPr bwMode="auto">
              <a:xfrm>
                <a:off x="2179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Oval 21"/>
              <p:cNvSpPr>
                <a:spLocks noChangeArrowheads="1"/>
              </p:cNvSpPr>
              <p:nvPr/>
            </p:nvSpPr>
            <p:spPr bwMode="auto">
              <a:xfrm>
                <a:off x="2466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900" y="1425"/>
              <a:ext cx="757" cy="191"/>
              <a:chOff x="1900" y="1425"/>
              <a:chExt cx="757" cy="191"/>
            </a:xfrm>
          </p:grpSpPr>
          <p:sp>
            <p:nvSpPr>
              <p:cNvPr id="10522" name="Oval 23"/>
              <p:cNvSpPr>
                <a:spLocks noChangeArrowheads="1"/>
              </p:cNvSpPr>
              <p:nvPr/>
            </p:nvSpPr>
            <p:spPr bwMode="auto">
              <a:xfrm>
                <a:off x="1900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Oval 24"/>
              <p:cNvSpPr>
                <a:spLocks noChangeArrowheads="1"/>
              </p:cNvSpPr>
              <p:nvPr/>
            </p:nvSpPr>
            <p:spPr bwMode="auto">
              <a:xfrm>
                <a:off x="2179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Oval 25"/>
              <p:cNvSpPr>
                <a:spLocks noChangeArrowheads="1"/>
              </p:cNvSpPr>
              <p:nvPr/>
            </p:nvSpPr>
            <p:spPr bwMode="auto">
              <a:xfrm>
                <a:off x="2466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900" y="1696"/>
              <a:ext cx="757" cy="192"/>
              <a:chOff x="1900" y="1696"/>
              <a:chExt cx="757" cy="192"/>
            </a:xfrm>
          </p:grpSpPr>
          <p:sp>
            <p:nvSpPr>
              <p:cNvPr id="10519" name="Oval 27"/>
              <p:cNvSpPr>
                <a:spLocks noChangeArrowheads="1"/>
              </p:cNvSpPr>
              <p:nvPr/>
            </p:nvSpPr>
            <p:spPr bwMode="auto">
              <a:xfrm>
                <a:off x="1900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Oval 28"/>
              <p:cNvSpPr>
                <a:spLocks noChangeArrowheads="1"/>
              </p:cNvSpPr>
              <p:nvPr/>
            </p:nvSpPr>
            <p:spPr bwMode="auto">
              <a:xfrm>
                <a:off x="2179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Oval 29"/>
              <p:cNvSpPr>
                <a:spLocks noChangeArrowheads="1"/>
              </p:cNvSpPr>
              <p:nvPr/>
            </p:nvSpPr>
            <p:spPr bwMode="auto">
              <a:xfrm>
                <a:off x="2466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313363" y="1830388"/>
            <a:ext cx="1201737" cy="1166812"/>
            <a:chOff x="3347" y="1153"/>
            <a:chExt cx="757" cy="735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347" y="1153"/>
              <a:ext cx="757" cy="191"/>
              <a:chOff x="3347" y="1153"/>
              <a:chExt cx="757" cy="191"/>
            </a:xfrm>
          </p:grpSpPr>
          <p:sp>
            <p:nvSpPr>
              <p:cNvPr id="10513" name="Oval 32"/>
              <p:cNvSpPr>
                <a:spLocks noChangeArrowheads="1"/>
              </p:cNvSpPr>
              <p:nvPr/>
            </p:nvSpPr>
            <p:spPr bwMode="auto">
              <a:xfrm>
                <a:off x="3347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Oval 33"/>
              <p:cNvSpPr>
                <a:spLocks noChangeArrowheads="1"/>
              </p:cNvSpPr>
              <p:nvPr/>
            </p:nvSpPr>
            <p:spPr bwMode="auto">
              <a:xfrm>
                <a:off x="3626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Oval 34"/>
              <p:cNvSpPr>
                <a:spLocks noChangeArrowheads="1"/>
              </p:cNvSpPr>
              <p:nvPr/>
            </p:nvSpPr>
            <p:spPr bwMode="auto">
              <a:xfrm>
                <a:off x="3905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347" y="1425"/>
              <a:ext cx="757" cy="191"/>
              <a:chOff x="3347" y="1425"/>
              <a:chExt cx="757" cy="191"/>
            </a:xfrm>
          </p:grpSpPr>
          <p:sp>
            <p:nvSpPr>
              <p:cNvPr id="10510" name="Oval 36"/>
              <p:cNvSpPr>
                <a:spLocks noChangeArrowheads="1"/>
              </p:cNvSpPr>
              <p:nvPr/>
            </p:nvSpPr>
            <p:spPr bwMode="auto">
              <a:xfrm>
                <a:off x="3347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Oval 37"/>
              <p:cNvSpPr>
                <a:spLocks noChangeArrowheads="1"/>
              </p:cNvSpPr>
              <p:nvPr/>
            </p:nvSpPr>
            <p:spPr bwMode="auto">
              <a:xfrm>
                <a:off x="3626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Oval 38"/>
              <p:cNvSpPr>
                <a:spLocks noChangeArrowheads="1"/>
              </p:cNvSpPr>
              <p:nvPr/>
            </p:nvSpPr>
            <p:spPr bwMode="auto">
              <a:xfrm>
                <a:off x="3905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347" y="1696"/>
              <a:ext cx="757" cy="192"/>
              <a:chOff x="3347" y="1696"/>
              <a:chExt cx="757" cy="192"/>
            </a:xfrm>
          </p:grpSpPr>
          <p:sp>
            <p:nvSpPr>
              <p:cNvPr id="10507" name="Oval 40"/>
              <p:cNvSpPr>
                <a:spLocks noChangeArrowheads="1"/>
              </p:cNvSpPr>
              <p:nvPr/>
            </p:nvSpPr>
            <p:spPr bwMode="auto">
              <a:xfrm>
                <a:off x="3347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Oval 41"/>
              <p:cNvSpPr>
                <a:spLocks noChangeArrowheads="1"/>
              </p:cNvSpPr>
              <p:nvPr/>
            </p:nvSpPr>
            <p:spPr bwMode="auto">
              <a:xfrm>
                <a:off x="3626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Oval 42"/>
              <p:cNvSpPr>
                <a:spLocks noChangeArrowheads="1"/>
              </p:cNvSpPr>
              <p:nvPr/>
            </p:nvSpPr>
            <p:spPr bwMode="auto">
              <a:xfrm>
                <a:off x="3905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254625" y="1701800"/>
            <a:ext cx="1365250" cy="139700"/>
            <a:chOff x="3310" y="1072"/>
            <a:chExt cx="860" cy="88"/>
          </a:xfrm>
        </p:grpSpPr>
        <p:sp>
          <p:nvSpPr>
            <p:cNvPr id="10502" name="Freeform 44"/>
            <p:cNvSpPr>
              <a:spLocks/>
            </p:cNvSpPr>
            <p:nvPr/>
          </p:nvSpPr>
          <p:spPr bwMode="auto">
            <a:xfrm>
              <a:off x="4118" y="1072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45"/>
            <p:cNvSpPr>
              <a:spLocks noChangeShapeType="1"/>
            </p:cNvSpPr>
            <p:nvPr/>
          </p:nvSpPr>
          <p:spPr bwMode="auto">
            <a:xfrm>
              <a:off x="3310" y="1116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5326063" y="1900238"/>
            <a:ext cx="1152525" cy="1025525"/>
            <a:chOff x="3355" y="1197"/>
            <a:chExt cx="726" cy="646"/>
          </a:xfrm>
        </p:grpSpPr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3355" y="1205"/>
              <a:ext cx="146" cy="88"/>
              <a:chOff x="3355" y="1205"/>
              <a:chExt cx="146" cy="88"/>
            </a:xfrm>
          </p:grpSpPr>
          <p:sp>
            <p:nvSpPr>
              <p:cNvPr id="10500" name="Freeform 48"/>
              <p:cNvSpPr>
                <a:spLocks/>
              </p:cNvSpPr>
              <p:nvPr/>
            </p:nvSpPr>
            <p:spPr bwMode="auto">
              <a:xfrm>
                <a:off x="3355" y="1219"/>
                <a:ext cx="66" cy="74"/>
              </a:xfrm>
              <a:custGeom>
                <a:avLst/>
                <a:gdLst>
                  <a:gd name="T0" fmla="*/ 0 w 66"/>
                  <a:gd name="T1" fmla="*/ 59 h 74"/>
                  <a:gd name="T2" fmla="*/ 29 w 66"/>
                  <a:gd name="T3" fmla="*/ 0 h 74"/>
                  <a:gd name="T4" fmla="*/ 36 w 66"/>
                  <a:gd name="T5" fmla="*/ 44 h 74"/>
                  <a:gd name="T6" fmla="*/ 66 w 66"/>
                  <a:gd name="T7" fmla="*/ 74 h 74"/>
                  <a:gd name="T8" fmla="*/ 0 w 66"/>
                  <a:gd name="T9" fmla="*/ 5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4"/>
                  <a:gd name="T17" fmla="*/ 66 w 6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4">
                    <a:moveTo>
                      <a:pt x="0" y="59"/>
                    </a:moveTo>
                    <a:lnTo>
                      <a:pt x="29" y="0"/>
                    </a:lnTo>
                    <a:lnTo>
                      <a:pt x="36" y="44"/>
                    </a:lnTo>
                    <a:lnTo>
                      <a:pt x="66" y="7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Line 49"/>
              <p:cNvSpPr>
                <a:spLocks noChangeShapeType="1"/>
              </p:cNvSpPr>
              <p:nvPr/>
            </p:nvSpPr>
            <p:spPr bwMode="auto">
              <a:xfrm flipV="1">
                <a:off x="3391" y="1205"/>
                <a:ext cx="110" cy="58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648" y="1197"/>
              <a:ext cx="147" cy="88"/>
              <a:chOff x="3648" y="1197"/>
              <a:chExt cx="147" cy="88"/>
            </a:xfrm>
          </p:grpSpPr>
          <p:sp>
            <p:nvSpPr>
              <p:cNvPr id="10498" name="Freeform 51"/>
              <p:cNvSpPr>
                <a:spLocks/>
              </p:cNvSpPr>
              <p:nvPr/>
            </p:nvSpPr>
            <p:spPr bwMode="auto">
              <a:xfrm>
                <a:off x="3648" y="1197"/>
                <a:ext cx="59" cy="88"/>
              </a:xfrm>
              <a:custGeom>
                <a:avLst/>
                <a:gdLst>
                  <a:gd name="T0" fmla="*/ 0 w 59"/>
                  <a:gd name="T1" fmla="*/ 30 h 88"/>
                  <a:gd name="T2" fmla="*/ 59 w 59"/>
                  <a:gd name="T3" fmla="*/ 0 h 88"/>
                  <a:gd name="T4" fmla="*/ 37 w 59"/>
                  <a:gd name="T5" fmla="*/ 37 h 88"/>
                  <a:gd name="T6" fmla="*/ 37 w 59"/>
                  <a:gd name="T7" fmla="*/ 88 h 88"/>
                  <a:gd name="T8" fmla="*/ 0 w 59"/>
                  <a:gd name="T9" fmla="*/ 3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30"/>
                    </a:moveTo>
                    <a:lnTo>
                      <a:pt x="59" y="0"/>
                    </a:lnTo>
                    <a:lnTo>
                      <a:pt x="37" y="37"/>
                    </a:lnTo>
                    <a:lnTo>
                      <a:pt x="37" y="8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Line 52"/>
              <p:cNvSpPr>
                <a:spLocks noChangeShapeType="1"/>
              </p:cNvSpPr>
              <p:nvPr/>
            </p:nvSpPr>
            <p:spPr bwMode="auto">
              <a:xfrm>
                <a:off x="3685" y="1234"/>
                <a:ext cx="110" cy="29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3927" y="1205"/>
              <a:ext cx="140" cy="88"/>
              <a:chOff x="3927" y="1205"/>
              <a:chExt cx="140" cy="88"/>
            </a:xfrm>
          </p:grpSpPr>
          <p:sp>
            <p:nvSpPr>
              <p:cNvPr id="10496" name="Freeform 54"/>
              <p:cNvSpPr>
                <a:spLocks/>
              </p:cNvSpPr>
              <p:nvPr/>
            </p:nvSpPr>
            <p:spPr bwMode="auto">
              <a:xfrm>
                <a:off x="3927" y="120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Line 55"/>
              <p:cNvSpPr>
                <a:spLocks noChangeShapeType="1"/>
              </p:cNvSpPr>
              <p:nvPr/>
            </p:nvSpPr>
            <p:spPr bwMode="auto">
              <a:xfrm>
                <a:off x="3964" y="1249"/>
                <a:ext cx="103" cy="1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3942" y="1476"/>
              <a:ext cx="132" cy="81"/>
              <a:chOff x="3942" y="1476"/>
              <a:chExt cx="132" cy="81"/>
            </a:xfrm>
          </p:grpSpPr>
          <p:sp>
            <p:nvSpPr>
              <p:cNvPr id="10494" name="Freeform 57"/>
              <p:cNvSpPr>
                <a:spLocks/>
              </p:cNvSpPr>
              <p:nvPr/>
            </p:nvSpPr>
            <p:spPr bwMode="auto">
              <a:xfrm>
                <a:off x="3942" y="1476"/>
                <a:ext cx="59" cy="81"/>
              </a:xfrm>
              <a:custGeom>
                <a:avLst/>
                <a:gdLst>
                  <a:gd name="T0" fmla="*/ 0 w 59"/>
                  <a:gd name="T1" fmla="*/ 52 h 81"/>
                  <a:gd name="T2" fmla="*/ 37 w 59"/>
                  <a:gd name="T3" fmla="*/ 0 h 81"/>
                  <a:gd name="T4" fmla="*/ 37 w 59"/>
                  <a:gd name="T5" fmla="*/ 44 h 81"/>
                  <a:gd name="T6" fmla="*/ 59 w 59"/>
                  <a:gd name="T7" fmla="*/ 81 h 81"/>
                  <a:gd name="T8" fmla="*/ 0 w 59"/>
                  <a:gd name="T9" fmla="*/ 5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1"/>
                  <a:gd name="T17" fmla="*/ 59 w 5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1">
                    <a:moveTo>
                      <a:pt x="0" y="52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59" y="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Line 58"/>
              <p:cNvSpPr>
                <a:spLocks noChangeShapeType="1"/>
              </p:cNvSpPr>
              <p:nvPr/>
            </p:nvSpPr>
            <p:spPr bwMode="auto">
              <a:xfrm flipV="1">
                <a:off x="3979" y="1498"/>
                <a:ext cx="95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3648" y="1484"/>
              <a:ext cx="147" cy="80"/>
              <a:chOff x="3648" y="1484"/>
              <a:chExt cx="147" cy="80"/>
            </a:xfrm>
          </p:grpSpPr>
          <p:sp>
            <p:nvSpPr>
              <p:cNvPr id="10492" name="Freeform 60"/>
              <p:cNvSpPr>
                <a:spLocks/>
              </p:cNvSpPr>
              <p:nvPr/>
            </p:nvSpPr>
            <p:spPr bwMode="auto">
              <a:xfrm>
                <a:off x="3648" y="1484"/>
                <a:ext cx="66" cy="80"/>
              </a:xfrm>
              <a:custGeom>
                <a:avLst/>
                <a:gdLst>
                  <a:gd name="T0" fmla="*/ 0 w 66"/>
                  <a:gd name="T1" fmla="*/ 22 h 80"/>
                  <a:gd name="T2" fmla="*/ 66 w 66"/>
                  <a:gd name="T3" fmla="*/ 0 h 80"/>
                  <a:gd name="T4" fmla="*/ 37 w 66"/>
                  <a:gd name="T5" fmla="*/ 36 h 80"/>
                  <a:gd name="T6" fmla="*/ 30 w 66"/>
                  <a:gd name="T7" fmla="*/ 80 h 80"/>
                  <a:gd name="T8" fmla="*/ 0 w 66"/>
                  <a:gd name="T9" fmla="*/ 2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0"/>
                  <a:gd name="T17" fmla="*/ 66 w 6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0">
                    <a:moveTo>
                      <a:pt x="0" y="22"/>
                    </a:moveTo>
                    <a:lnTo>
                      <a:pt x="66" y="0"/>
                    </a:lnTo>
                    <a:lnTo>
                      <a:pt x="37" y="36"/>
                    </a:lnTo>
                    <a:lnTo>
                      <a:pt x="30" y="8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Line 61"/>
              <p:cNvSpPr>
                <a:spLocks noChangeShapeType="1"/>
              </p:cNvSpPr>
              <p:nvPr/>
            </p:nvSpPr>
            <p:spPr bwMode="auto">
              <a:xfrm>
                <a:off x="3685" y="1520"/>
                <a:ext cx="110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3369" y="1484"/>
              <a:ext cx="118" cy="73"/>
              <a:chOff x="3369" y="1484"/>
              <a:chExt cx="118" cy="73"/>
            </a:xfrm>
          </p:grpSpPr>
          <p:sp>
            <p:nvSpPr>
              <p:cNvPr id="10490" name="Freeform 63"/>
              <p:cNvSpPr>
                <a:spLocks/>
              </p:cNvSpPr>
              <p:nvPr/>
            </p:nvSpPr>
            <p:spPr bwMode="auto">
              <a:xfrm>
                <a:off x="3369" y="1484"/>
                <a:ext cx="66" cy="73"/>
              </a:xfrm>
              <a:custGeom>
                <a:avLst/>
                <a:gdLst>
                  <a:gd name="T0" fmla="*/ 0 w 66"/>
                  <a:gd name="T1" fmla="*/ 58 h 73"/>
                  <a:gd name="T2" fmla="*/ 30 w 66"/>
                  <a:gd name="T3" fmla="*/ 0 h 73"/>
                  <a:gd name="T4" fmla="*/ 37 w 66"/>
                  <a:gd name="T5" fmla="*/ 44 h 73"/>
                  <a:gd name="T6" fmla="*/ 66 w 66"/>
                  <a:gd name="T7" fmla="*/ 73 h 73"/>
                  <a:gd name="T8" fmla="*/ 0 w 66"/>
                  <a:gd name="T9" fmla="*/ 5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3"/>
                  <a:gd name="T17" fmla="*/ 66 w 66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3">
                    <a:moveTo>
                      <a:pt x="0" y="58"/>
                    </a:moveTo>
                    <a:lnTo>
                      <a:pt x="30" y="0"/>
                    </a:lnTo>
                    <a:lnTo>
                      <a:pt x="37" y="44"/>
                    </a:lnTo>
                    <a:lnTo>
                      <a:pt x="66" y="7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Line 64"/>
              <p:cNvSpPr>
                <a:spLocks noChangeShapeType="1"/>
              </p:cNvSpPr>
              <p:nvPr/>
            </p:nvSpPr>
            <p:spPr bwMode="auto">
              <a:xfrm flipV="1">
                <a:off x="3406" y="1484"/>
                <a:ext cx="81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3648" y="1741"/>
              <a:ext cx="140" cy="88"/>
              <a:chOff x="3648" y="1741"/>
              <a:chExt cx="140" cy="88"/>
            </a:xfrm>
          </p:grpSpPr>
          <p:sp>
            <p:nvSpPr>
              <p:cNvPr id="10488" name="Freeform 66"/>
              <p:cNvSpPr>
                <a:spLocks/>
              </p:cNvSpPr>
              <p:nvPr/>
            </p:nvSpPr>
            <p:spPr bwMode="auto">
              <a:xfrm>
                <a:off x="3648" y="1741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Line 67"/>
              <p:cNvSpPr>
                <a:spLocks noChangeShapeType="1"/>
              </p:cNvSpPr>
              <p:nvPr/>
            </p:nvSpPr>
            <p:spPr bwMode="auto">
              <a:xfrm>
                <a:off x="3685" y="1785"/>
                <a:ext cx="103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3362" y="1741"/>
              <a:ext cx="154" cy="88"/>
              <a:chOff x="3362" y="1741"/>
              <a:chExt cx="154" cy="88"/>
            </a:xfrm>
          </p:grpSpPr>
          <p:sp>
            <p:nvSpPr>
              <p:cNvPr id="10486" name="Freeform 69"/>
              <p:cNvSpPr>
                <a:spLocks/>
              </p:cNvSpPr>
              <p:nvPr/>
            </p:nvSpPr>
            <p:spPr bwMode="auto">
              <a:xfrm>
                <a:off x="3362" y="1741"/>
                <a:ext cx="59" cy="88"/>
              </a:xfrm>
              <a:custGeom>
                <a:avLst/>
                <a:gdLst>
                  <a:gd name="T0" fmla="*/ 0 w 59"/>
                  <a:gd name="T1" fmla="*/ 51 h 88"/>
                  <a:gd name="T2" fmla="*/ 44 w 59"/>
                  <a:gd name="T3" fmla="*/ 0 h 88"/>
                  <a:gd name="T4" fmla="*/ 37 w 59"/>
                  <a:gd name="T5" fmla="*/ 44 h 88"/>
                  <a:gd name="T6" fmla="*/ 59 w 59"/>
                  <a:gd name="T7" fmla="*/ 88 h 88"/>
                  <a:gd name="T8" fmla="*/ 0 w 59"/>
                  <a:gd name="T9" fmla="*/ 5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51"/>
                    </a:moveTo>
                    <a:lnTo>
                      <a:pt x="44" y="0"/>
                    </a:lnTo>
                    <a:lnTo>
                      <a:pt x="37" y="44"/>
                    </a:lnTo>
                    <a:lnTo>
                      <a:pt x="59" y="8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Line 70"/>
              <p:cNvSpPr>
                <a:spLocks noChangeShapeType="1"/>
              </p:cNvSpPr>
              <p:nvPr/>
            </p:nvSpPr>
            <p:spPr bwMode="auto">
              <a:xfrm flipV="1">
                <a:off x="3399" y="1763"/>
                <a:ext cx="117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3927" y="1755"/>
              <a:ext cx="154" cy="88"/>
              <a:chOff x="3927" y="1755"/>
              <a:chExt cx="154" cy="88"/>
            </a:xfrm>
          </p:grpSpPr>
          <p:sp>
            <p:nvSpPr>
              <p:cNvPr id="10484" name="Freeform 72"/>
              <p:cNvSpPr>
                <a:spLocks/>
              </p:cNvSpPr>
              <p:nvPr/>
            </p:nvSpPr>
            <p:spPr bwMode="auto">
              <a:xfrm>
                <a:off x="3927" y="175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Line 73"/>
              <p:cNvSpPr>
                <a:spLocks noChangeShapeType="1"/>
              </p:cNvSpPr>
              <p:nvPr/>
            </p:nvSpPr>
            <p:spPr bwMode="auto">
              <a:xfrm flipV="1">
                <a:off x="3964" y="1792"/>
                <a:ext cx="117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5254625" y="2122488"/>
            <a:ext cx="1365250" cy="139700"/>
            <a:chOff x="3310" y="1337"/>
            <a:chExt cx="860" cy="88"/>
          </a:xfrm>
        </p:grpSpPr>
        <p:sp>
          <p:nvSpPr>
            <p:cNvPr id="10473" name="Freeform 75"/>
            <p:cNvSpPr>
              <a:spLocks/>
            </p:cNvSpPr>
            <p:nvPr/>
          </p:nvSpPr>
          <p:spPr bwMode="auto">
            <a:xfrm>
              <a:off x="4118" y="1337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Line 76"/>
            <p:cNvSpPr>
              <a:spLocks noChangeShapeType="1"/>
            </p:cNvSpPr>
            <p:nvPr/>
          </p:nvSpPr>
          <p:spPr bwMode="auto">
            <a:xfrm>
              <a:off x="3310" y="1381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77"/>
          <p:cNvGrpSpPr>
            <a:grpSpLocks/>
          </p:cNvGrpSpPr>
          <p:nvPr/>
        </p:nvGrpSpPr>
        <p:grpSpPr bwMode="auto">
          <a:xfrm>
            <a:off x="5254625" y="2530475"/>
            <a:ext cx="1365250" cy="139700"/>
            <a:chOff x="3310" y="1594"/>
            <a:chExt cx="860" cy="88"/>
          </a:xfrm>
        </p:grpSpPr>
        <p:sp>
          <p:nvSpPr>
            <p:cNvPr id="10471" name="Freeform 78"/>
            <p:cNvSpPr>
              <a:spLocks/>
            </p:cNvSpPr>
            <p:nvPr/>
          </p:nvSpPr>
          <p:spPr bwMode="auto">
            <a:xfrm>
              <a:off x="4118" y="1594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Line 79"/>
            <p:cNvSpPr>
              <a:spLocks noChangeShapeType="1"/>
            </p:cNvSpPr>
            <p:nvPr/>
          </p:nvSpPr>
          <p:spPr bwMode="auto">
            <a:xfrm>
              <a:off x="3310" y="1638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5254625" y="2997200"/>
            <a:ext cx="1365250" cy="139700"/>
            <a:chOff x="3310" y="1888"/>
            <a:chExt cx="860" cy="88"/>
          </a:xfrm>
        </p:grpSpPr>
        <p:sp>
          <p:nvSpPr>
            <p:cNvPr id="10469" name="Freeform 81"/>
            <p:cNvSpPr>
              <a:spLocks/>
            </p:cNvSpPr>
            <p:nvPr/>
          </p:nvSpPr>
          <p:spPr bwMode="auto">
            <a:xfrm>
              <a:off x="4118" y="1888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Line 82"/>
            <p:cNvSpPr>
              <a:spLocks noChangeShapeType="1"/>
            </p:cNvSpPr>
            <p:nvPr/>
          </p:nvSpPr>
          <p:spPr bwMode="auto">
            <a:xfrm>
              <a:off x="3310" y="1932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Rectangle 83"/>
          <p:cNvSpPr>
            <a:spLocks noChangeArrowheads="1"/>
          </p:cNvSpPr>
          <p:nvPr/>
        </p:nvSpPr>
        <p:spPr bwMode="auto">
          <a:xfrm rot="-5400000">
            <a:off x="4171157" y="2310606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none</a:t>
            </a:r>
            <a:endParaRPr lang="en-US">
              <a:latin typeface="Arial" charset="0"/>
            </a:endParaRPr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 rot="-5400000">
            <a:off x="4393407" y="1983581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62" name="Rectangle 85"/>
          <p:cNvSpPr>
            <a:spLocks noChangeArrowheads="1"/>
          </p:cNvSpPr>
          <p:nvPr/>
        </p:nvSpPr>
        <p:spPr bwMode="auto">
          <a:xfrm rot="-5400000">
            <a:off x="6323013" y="2286000"/>
            <a:ext cx="928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opposing</a:t>
            </a:r>
            <a:endParaRPr lang="en-US">
              <a:latin typeface="Arial" charset="0"/>
            </a:endParaRPr>
          </a:p>
        </p:txBody>
      </p:sp>
      <p:sp>
        <p:nvSpPr>
          <p:cNvPr id="10263" name="Rectangle 86"/>
          <p:cNvSpPr>
            <a:spLocks noChangeArrowheads="1"/>
          </p:cNvSpPr>
          <p:nvPr/>
        </p:nvSpPr>
        <p:spPr bwMode="auto">
          <a:xfrm rot="-5400000">
            <a:off x="6769894" y="1843881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24" name="Group 288"/>
          <p:cNvGrpSpPr>
            <a:grpSpLocks/>
          </p:cNvGrpSpPr>
          <p:nvPr/>
        </p:nvGrpSpPr>
        <p:grpSpPr bwMode="auto">
          <a:xfrm>
            <a:off x="779463" y="3381375"/>
            <a:ext cx="7983537" cy="1411288"/>
            <a:chOff x="491" y="2130"/>
            <a:chExt cx="5029" cy="889"/>
          </a:xfrm>
        </p:grpSpPr>
        <p:sp>
          <p:nvSpPr>
            <p:cNvPr id="10368" name="Rectangle 6"/>
            <p:cNvSpPr>
              <a:spLocks noChangeArrowheads="1"/>
            </p:cNvSpPr>
            <p:nvPr/>
          </p:nvSpPr>
          <p:spPr bwMode="auto">
            <a:xfrm>
              <a:off x="4464" y="2506"/>
              <a:ext cx="10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20.5(b),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369" name="Rectangle 187"/>
            <p:cNvSpPr>
              <a:spLocks noChangeArrowheads="1"/>
            </p:cNvSpPr>
            <p:nvPr/>
          </p:nvSpPr>
          <p:spPr bwMode="auto">
            <a:xfrm>
              <a:off x="491" y="2402"/>
              <a:ext cx="1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(2) paramagnetic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370" name="Rectangle 188"/>
            <p:cNvSpPr>
              <a:spLocks noChangeArrowheads="1"/>
            </p:cNvSpPr>
            <p:nvPr/>
          </p:nvSpPr>
          <p:spPr bwMode="auto">
            <a:xfrm>
              <a:off x="1835" y="240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" name="Group 189"/>
            <p:cNvGrpSpPr>
              <a:grpSpLocks/>
            </p:cNvGrpSpPr>
            <p:nvPr/>
          </p:nvGrpSpPr>
          <p:grpSpPr bwMode="auto">
            <a:xfrm>
              <a:off x="1900" y="2203"/>
              <a:ext cx="757" cy="742"/>
              <a:chOff x="1900" y="2203"/>
              <a:chExt cx="757" cy="742"/>
            </a:xfrm>
          </p:grpSpPr>
          <p:grpSp>
            <p:nvGrpSpPr>
              <p:cNvPr id="26" name="Group 190"/>
              <p:cNvGrpSpPr>
                <a:grpSpLocks/>
              </p:cNvGrpSpPr>
              <p:nvPr/>
            </p:nvGrpSpPr>
            <p:grpSpPr bwMode="auto">
              <a:xfrm>
                <a:off x="1900" y="2203"/>
                <a:ext cx="757" cy="199"/>
                <a:chOff x="1900" y="2203"/>
                <a:chExt cx="757" cy="199"/>
              </a:xfrm>
            </p:grpSpPr>
            <p:sp>
              <p:nvSpPr>
                <p:cNvPr id="10466" name="Oval 191"/>
                <p:cNvSpPr>
                  <a:spLocks noChangeArrowheads="1"/>
                </p:cNvSpPr>
                <p:nvPr/>
              </p:nvSpPr>
              <p:spPr bwMode="auto">
                <a:xfrm>
                  <a:off x="1900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7" name="Oval 192"/>
                <p:cNvSpPr>
                  <a:spLocks noChangeArrowheads="1"/>
                </p:cNvSpPr>
                <p:nvPr/>
              </p:nvSpPr>
              <p:spPr bwMode="auto">
                <a:xfrm>
                  <a:off x="2179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8" name="Oval 193"/>
                <p:cNvSpPr>
                  <a:spLocks noChangeArrowheads="1"/>
                </p:cNvSpPr>
                <p:nvPr/>
              </p:nvSpPr>
              <p:spPr bwMode="auto">
                <a:xfrm>
                  <a:off x="2466" y="2203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94"/>
              <p:cNvGrpSpPr>
                <a:grpSpLocks/>
              </p:cNvGrpSpPr>
              <p:nvPr/>
            </p:nvGrpSpPr>
            <p:grpSpPr bwMode="auto">
              <a:xfrm>
                <a:off x="1900" y="2475"/>
                <a:ext cx="757" cy="199"/>
                <a:chOff x="1900" y="2475"/>
                <a:chExt cx="757" cy="199"/>
              </a:xfrm>
            </p:grpSpPr>
            <p:sp>
              <p:nvSpPr>
                <p:cNvPr id="10463" name="Oval 195"/>
                <p:cNvSpPr>
                  <a:spLocks noChangeArrowheads="1"/>
                </p:cNvSpPr>
                <p:nvPr/>
              </p:nvSpPr>
              <p:spPr bwMode="auto">
                <a:xfrm>
                  <a:off x="1900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" name="Oval 196"/>
                <p:cNvSpPr>
                  <a:spLocks noChangeArrowheads="1"/>
                </p:cNvSpPr>
                <p:nvPr/>
              </p:nvSpPr>
              <p:spPr bwMode="auto">
                <a:xfrm>
                  <a:off x="2179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5" name="Oval 197"/>
                <p:cNvSpPr>
                  <a:spLocks noChangeArrowheads="1"/>
                </p:cNvSpPr>
                <p:nvPr/>
              </p:nvSpPr>
              <p:spPr bwMode="auto">
                <a:xfrm>
                  <a:off x="2466" y="2475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98"/>
              <p:cNvGrpSpPr>
                <a:grpSpLocks/>
              </p:cNvGrpSpPr>
              <p:nvPr/>
            </p:nvGrpSpPr>
            <p:grpSpPr bwMode="auto">
              <a:xfrm>
                <a:off x="1900" y="2746"/>
                <a:ext cx="757" cy="199"/>
                <a:chOff x="1900" y="2746"/>
                <a:chExt cx="757" cy="199"/>
              </a:xfrm>
            </p:grpSpPr>
            <p:sp>
              <p:nvSpPr>
                <p:cNvPr id="10460" name="Oval 199"/>
                <p:cNvSpPr>
                  <a:spLocks noChangeArrowheads="1"/>
                </p:cNvSpPr>
                <p:nvPr/>
              </p:nvSpPr>
              <p:spPr bwMode="auto">
                <a:xfrm>
                  <a:off x="1900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1" name="Oval 200"/>
                <p:cNvSpPr>
                  <a:spLocks noChangeArrowheads="1"/>
                </p:cNvSpPr>
                <p:nvPr/>
              </p:nvSpPr>
              <p:spPr bwMode="auto">
                <a:xfrm>
                  <a:off x="2179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2" name="Oval 201"/>
                <p:cNvSpPr>
                  <a:spLocks noChangeArrowheads="1"/>
                </p:cNvSpPr>
                <p:nvPr/>
              </p:nvSpPr>
              <p:spPr bwMode="auto">
                <a:xfrm>
                  <a:off x="2466" y="274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202"/>
            <p:cNvGrpSpPr>
              <a:grpSpLocks/>
            </p:cNvGrpSpPr>
            <p:nvPr/>
          </p:nvGrpSpPr>
          <p:grpSpPr bwMode="auto">
            <a:xfrm>
              <a:off x="1937" y="2240"/>
              <a:ext cx="691" cy="661"/>
              <a:chOff x="1937" y="2240"/>
              <a:chExt cx="691" cy="661"/>
            </a:xfrm>
          </p:grpSpPr>
          <p:grpSp>
            <p:nvGrpSpPr>
              <p:cNvPr id="30" name="Group 203"/>
              <p:cNvGrpSpPr>
                <a:grpSpLocks/>
              </p:cNvGrpSpPr>
              <p:nvPr/>
            </p:nvGrpSpPr>
            <p:grpSpPr bwMode="auto">
              <a:xfrm>
                <a:off x="1967" y="2247"/>
                <a:ext cx="73" cy="103"/>
                <a:chOff x="1967" y="2247"/>
                <a:chExt cx="73" cy="103"/>
              </a:xfrm>
            </p:grpSpPr>
            <p:sp>
              <p:nvSpPr>
                <p:cNvPr id="10455" name="Freeform 204"/>
                <p:cNvSpPr>
                  <a:spLocks/>
                </p:cNvSpPr>
                <p:nvPr/>
              </p:nvSpPr>
              <p:spPr bwMode="auto">
                <a:xfrm>
                  <a:off x="1967" y="2284"/>
                  <a:ext cx="73" cy="66"/>
                </a:xfrm>
                <a:custGeom>
                  <a:avLst/>
                  <a:gdLst>
                    <a:gd name="T0" fmla="*/ 58 w 73"/>
                    <a:gd name="T1" fmla="*/ 66 h 66"/>
                    <a:gd name="T2" fmla="*/ 0 w 73"/>
                    <a:gd name="T3" fmla="*/ 37 h 66"/>
                    <a:gd name="T4" fmla="*/ 44 w 73"/>
                    <a:gd name="T5" fmla="*/ 37 h 66"/>
                    <a:gd name="T6" fmla="*/ 73 w 73"/>
                    <a:gd name="T7" fmla="*/ 0 h 66"/>
                    <a:gd name="T8" fmla="*/ 58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58" y="66"/>
                      </a:moveTo>
                      <a:lnTo>
                        <a:pt x="0" y="37"/>
                      </a:lnTo>
                      <a:lnTo>
                        <a:pt x="44" y="37"/>
                      </a:lnTo>
                      <a:lnTo>
                        <a:pt x="73" y="0"/>
                      </a:lnTo>
                      <a:lnTo>
                        <a:pt x="58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" name="Line 205"/>
                <p:cNvSpPr>
                  <a:spLocks noChangeShapeType="1"/>
                </p:cNvSpPr>
                <p:nvPr/>
              </p:nvSpPr>
              <p:spPr bwMode="auto">
                <a:xfrm>
                  <a:off x="1967" y="2247"/>
                  <a:ext cx="44" cy="7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06"/>
              <p:cNvGrpSpPr>
                <a:grpSpLocks/>
              </p:cNvGrpSpPr>
              <p:nvPr/>
            </p:nvGrpSpPr>
            <p:grpSpPr bwMode="auto">
              <a:xfrm>
                <a:off x="2216" y="2526"/>
                <a:ext cx="103" cy="81"/>
                <a:chOff x="2216" y="2526"/>
                <a:chExt cx="103" cy="81"/>
              </a:xfrm>
            </p:grpSpPr>
            <p:sp>
              <p:nvSpPr>
                <p:cNvPr id="10453" name="Freeform 207"/>
                <p:cNvSpPr>
                  <a:spLocks/>
                </p:cNvSpPr>
                <p:nvPr/>
              </p:nvSpPr>
              <p:spPr bwMode="auto">
                <a:xfrm>
                  <a:off x="2253" y="2526"/>
                  <a:ext cx="66" cy="67"/>
                </a:xfrm>
                <a:custGeom>
                  <a:avLst/>
                  <a:gdLst>
                    <a:gd name="T0" fmla="*/ 66 w 66"/>
                    <a:gd name="T1" fmla="*/ 0 h 67"/>
                    <a:gd name="T2" fmla="*/ 51 w 66"/>
                    <a:gd name="T3" fmla="*/ 67 h 67"/>
                    <a:gd name="T4" fmla="*/ 37 w 66"/>
                    <a:gd name="T5" fmla="*/ 23 h 67"/>
                    <a:gd name="T6" fmla="*/ 0 w 66"/>
                    <a:gd name="T7" fmla="*/ 0 h 67"/>
                    <a:gd name="T8" fmla="*/ 66 w 6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7"/>
                    <a:gd name="T17" fmla="*/ 66 w 6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7">
                      <a:moveTo>
                        <a:pt x="66" y="0"/>
                      </a:moveTo>
                      <a:lnTo>
                        <a:pt x="51" y="67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4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216" y="2549"/>
                  <a:ext cx="74" cy="5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7" name="Group 209"/>
              <p:cNvGrpSpPr>
                <a:grpSpLocks/>
              </p:cNvGrpSpPr>
              <p:nvPr/>
            </p:nvGrpSpPr>
            <p:grpSpPr bwMode="auto">
              <a:xfrm>
                <a:off x="2238" y="2240"/>
                <a:ext cx="88" cy="118"/>
                <a:chOff x="2238" y="2240"/>
                <a:chExt cx="88" cy="118"/>
              </a:xfrm>
            </p:grpSpPr>
            <p:sp>
              <p:nvSpPr>
                <p:cNvPr id="10451" name="Freeform 210"/>
                <p:cNvSpPr>
                  <a:spLocks/>
                </p:cNvSpPr>
                <p:nvPr/>
              </p:nvSpPr>
              <p:spPr bwMode="auto">
                <a:xfrm>
                  <a:off x="2238" y="2299"/>
                  <a:ext cx="88" cy="59"/>
                </a:xfrm>
                <a:custGeom>
                  <a:avLst/>
                  <a:gdLst>
                    <a:gd name="T0" fmla="*/ 37 w 88"/>
                    <a:gd name="T1" fmla="*/ 59 h 59"/>
                    <a:gd name="T2" fmla="*/ 0 w 88"/>
                    <a:gd name="T3" fmla="*/ 0 h 59"/>
                    <a:gd name="T4" fmla="*/ 44 w 88"/>
                    <a:gd name="T5" fmla="*/ 22 h 59"/>
                    <a:gd name="T6" fmla="*/ 88 w 88"/>
                    <a:gd name="T7" fmla="*/ 15 h 59"/>
                    <a:gd name="T8" fmla="*/ 37 w 88"/>
                    <a:gd name="T9" fmla="*/ 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9"/>
                    <a:gd name="T17" fmla="*/ 88 w 88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9">
                      <a:moveTo>
                        <a:pt x="37" y="59"/>
                      </a:move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88" y="15"/>
                      </a:lnTo>
                      <a:lnTo>
                        <a:pt x="37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282" y="2240"/>
                  <a:ext cx="8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8" name="Group 212"/>
              <p:cNvGrpSpPr>
                <a:grpSpLocks/>
              </p:cNvGrpSpPr>
              <p:nvPr/>
            </p:nvGrpSpPr>
            <p:grpSpPr bwMode="auto">
              <a:xfrm>
                <a:off x="1937" y="2526"/>
                <a:ext cx="125" cy="81"/>
                <a:chOff x="1937" y="2526"/>
                <a:chExt cx="125" cy="81"/>
              </a:xfrm>
            </p:grpSpPr>
            <p:sp>
              <p:nvSpPr>
                <p:cNvPr id="10449" name="Freeform 213"/>
                <p:cNvSpPr>
                  <a:spLocks/>
                </p:cNvSpPr>
                <p:nvPr/>
              </p:nvSpPr>
              <p:spPr bwMode="auto">
                <a:xfrm>
                  <a:off x="1937" y="2526"/>
                  <a:ext cx="66" cy="81"/>
                </a:xfrm>
                <a:custGeom>
                  <a:avLst/>
                  <a:gdLst>
                    <a:gd name="T0" fmla="*/ 0 w 66"/>
                    <a:gd name="T1" fmla="*/ 23 h 81"/>
                    <a:gd name="T2" fmla="*/ 66 w 66"/>
                    <a:gd name="T3" fmla="*/ 0 h 81"/>
                    <a:gd name="T4" fmla="*/ 37 w 66"/>
                    <a:gd name="T5" fmla="*/ 37 h 81"/>
                    <a:gd name="T6" fmla="*/ 30 w 66"/>
                    <a:gd name="T7" fmla="*/ 81 h 81"/>
                    <a:gd name="T8" fmla="*/ 0 w 66"/>
                    <a:gd name="T9" fmla="*/ 2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0" y="23"/>
                      </a:moveTo>
                      <a:lnTo>
                        <a:pt x="66" y="0"/>
                      </a:lnTo>
                      <a:lnTo>
                        <a:pt x="37" y="37"/>
                      </a:lnTo>
                      <a:lnTo>
                        <a:pt x="30" y="8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" name="Line 214"/>
                <p:cNvSpPr>
                  <a:spLocks noChangeShapeType="1"/>
                </p:cNvSpPr>
                <p:nvPr/>
              </p:nvSpPr>
              <p:spPr bwMode="auto">
                <a:xfrm>
                  <a:off x="1974" y="2563"/>
                  <a:ext cx="88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9" name="Group 215"/>
              <p:cNvGrpSpPr>
                <a:grpSpLocks/>
              </p:cNvGrpSpPr>
              <p:nvPr/>
            </p:nvGrpSpPr>
            <p:grpSpPr bwMode="auto">
              <a:xfrm>
                <a:off x="1945" y="2791"/>
                <a:ext cx="80" cy="110"/>
                <a:chOff x="1945" y="2791"/>
                <a:chExt cx="80" cy="110"/>
              </a:xfrm>
            </p:grpSpPr>
            <p:sp>
              <p:nvSpPr>
                <p:cNvPr id="10447" name="Freeform 216"/>
                <p:cNvSpPr>
                  <a:spLocks/>
                </p:cNvSpPr>
                <p:nvPr/>
              </p:nvSpPr>
              <p:spPr bwMode="auto">
                <a:xfrm>
                  <a:off x="1945" y="2835"/>
                  <a:ext cx="73" cy="66"/>
                </a:xfrm>
                <a:custGeom>
                  <a:avLst/>
                  <a:gdLst>
                    <a:gd name="T0" fmla="*/ 7 w 73"/>
                    <a:gd name="T1" fmla="*/ 66 h 66"/>
                    <a:gd name="T2" fmla="*/ 0 w 73"/>
                    <a:gd name="T3" fmla="*/ 0 h 66"/>
                    <a:gd name="T4" fmla="*/ 29 w 73"/>
                    <a:gd name="T5" fmla="*/ 37 h 66"/>
                    <a:gd name="T6" fmla="*/ 73 w 73"/>
                    <a:gd name="T7" fmla="*/ 51 h 66"/>
                    <a:gd name="T8" fmla="*/ 7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7" y="66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73" y="51"/>
                      </a:lnTo>
                      <a:lnTo>
                        <a:pt x="7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4" y="2791"/>
                  <a:ext cx="51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29" name="Group 218"/>
              <p:cNvGrpSpPr>
                <a:grpSpLocks/>
              </p:cNvGrpSpPr>
              <p:nvPr/>
            </p:nvGrpSpPr>
            <p:grpSpPr bwMode="auto">
              <a:xfrm>
                <a:off x="2216" y="2798"/>
                <a:ext cx="133" cy="88"/>
                <a:chOff x="2216" y="2798"/>
                <a:chExt cx="133" cy="88"/>
              </a:xfrm>
            </p:grpSpPr>
            <p:sp>
              <p:nvSpPr>
                <p:cNvPr id="10445" name="Freeform 219"/>
                <p:cNvSpPr>
                  <a:spLocks/>
                </p:cNvSpPr>
                <p:nvPr/>
              </p:nvSpPr>
              <p:spPr bwMode="auto">
                <a:xfrm>
                  <a:off x="2297" y="2798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216" y="2842"/>
                  <a:ext cx="96" cy="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0" name="Group 221"/>
              <p:cNvGrpSpPr>
                <a:grpSpLocks/>
              </p:cNvGrpSpPr>
              <p:nvPr/>
            </p:nvGrpSpPr>
            <p:grpSpPr bwMode="auto">
              <a:xfrm>
                <a:off x="2495" y="2813"/>
                <a:ext cx="133" cy="88"/>
                <a:chOff x="2495" y="2813"/>
                <a:chExt cx="133" cy="88"/>
              </a:xfrm>
            </p:grpSpPr>
            <p:sp>
              <p:nvSpPr>
                <p:cNvPr id="10443" name="Freeform 222"/>
                <p:cNvSpPr>
                  <a:spLocks/>
                </p:cNvSpPr>
                <p:nvPr/>
              </p:nvSpPr>
              <p:spPr bwMode="auto">
                <a:xfrm>
                  <a:off x="2569" y="2813"/>
                  <a:ext cx="59" cy="88"/>
                </a:xfrm>
                <a:custGeom>
                  <a:avLst/>
                  <a:gdLst>
                    <a:gd name="T0" fmla="*/ 59 w 59"/>
                    <a:gd name="T1" fmla="*/ 29 h 88"/>
                    <a:gd name="T2" fmla="*/ 22 w 59"/>
                    <a:gd name="T3" fmla="*/ 88 h 88"/>
                    <a:gd name="T4" fmla="*/ 22 w 59"/>
                    <a:gd name="T5" fmla="*/ 37 h 88"/>
                    <a:gd name="T6" fmla="*/ 0 w 59"/>
                    <a:gd name="T7" fmla="*/ 0 h 88"/>
                    <a:gd name="T8" fmla="*/ 59 w 59"/>
                    <a:gd name="T9" fmla="*/ 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29"/>
                      </a:moveTo>
                      <a:lnTo>
                        <a:pt x="22" y="88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4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495" y="2850"/>
                  <a:ext cx="96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1" name="Group 224"/>
              <p:cNvGrpSpPr>
                <a:grpSpLocks/>
              </p:cNvGrpSpPr>
              <p:nvPr/>
            </p:nvGrpSpPr>
            <p:grpSpPr bwMode="auto">
              <a:xfrm>
                <a:off x="2525" y="2534"/>
                <a:ext cx="95" cy="73"/>
                <a:chOff x="2525" y="2534"/>
                <a:chExt cx="95" cy="73"/>
              </a:xfrm>
            </p:grpSpPr>
            <p:sp>
              <p:nvSpPr>
                <p:cNvPr id="10441" name="Freeform 225"/>
                <p:cNvSpPr>
                  <a:spLocks/>
                </p:cNvSpPr>
                <p:nvPr/>
              </p:nvSpPr>
              <p:spPr bwMode="auto">
                <a:xfrm>
                  <a:off x="2554" y="2541"/>
                  <a:ext cx="66" cy="66"/>
                </a:xfrm>
                <a:custGeom>
                  <a:avLst/>
                  <a:gdLst>
                    <a:gd name="T0" fmla="*/ 66 w 66"/>
                    <a:gd name="T1" fmla="*/ 66 h 66"/>
                    <a:gd name="T2" fmla="*/ 0 w 66"/>
                    <a:gd name="T3" fmla="*/ 66 h 66"/>
                    <a:gd name="T4" fmla="*/ 37 w 66"/>
                    <a:gd name="T5" fmla="*/ 44 h 66"/>
                    <a:gd name="T6" fmla="*/ 52 w 66"/>
                    <a:gd name="T7" fmla="*/ 0 h 66"/>
                    <a:gd name="T8" fmla="*/ 66 w 66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6"/>
                    <a:gd name="T17" fmla="*/ 66 w 6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6">
                      <a:moveTo>
                        <a:pt x="66" y="66"/>
                      </a:moveTo>
                      <a:lnTo>
                        <a:pt x="0" y="66"/>
                      </a:lnTo>
                      <a:lnTo>
                        <a:pt x="37" y="44"/>
                      </a:lnTo>
                      <a:lnTo>
                        <a:pt x="52" y="0"/>
                      </a:lnTo>
                      <a:lnTo>
                        <a:pt x="66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2" name="Line 226"/>
                <p:cNvSpPr>
                  <a:spLocks noChangeShapeType="1"/>
                </p:cNvSpPr>
                <p:nvPr/>
              </p:nvSpPr>
              <p:spPr bwMode="auto">
                <a:xfrm>
                  <a:off x="2525" y="2534"/>
                  <a:ext cx="66" cy="5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2" name="Group 227"/>
              <p:cNvGrpSpPr>
                <a:grpSpLocks/>
              </p:cNvGrpSpPr>
              <p:nvPr/>
            </p:nvGrpSpPr>
            <p:grpSpPr bwMode="auto">
              <a:xfrm>
                <a:off x="2532" y="2240"/>
                <a:ext cx="74" cy="118"/>
                <a:chOff x="2532" y="2240"/>
                <a:chExt cx="74" cy="118"/>
              </a:xfrm>
            </p:grpSpPr>
            <p:sp>
              <p:nvSpPr>
                <p:cNvPr id="10439" name="Freeform 228"/>
                <p:cNvSpPr>
                  <a:spLocks/>
                </p:cNvSpPr>
                <p:nvPr/>
              </p:nvSpPr>
              <p:spPr bwMode="auto">
                <a:xfrm>
                  <a:off x="2532" y="2240"/>
                  <a:ext cx="74" cy="66"/>
                </a:xfrm>
                <a:custGeom>
                  <a:avLst/>
                  <a:gdLst>
                    <a:gd name="T0" fmla="*/ 59 w 74"/>
                    <a:gd name="T1" fmla="*/ 0 h 66"/>
                    <a:gd name="T2" fmla="*/ 74 w 74"/>
                    <a:gd name="T3" fmla="*/ 66 h 66"/>
                    <a:gd name="T4" fmla="*/ 44 w 74"/>
                    <a:gd name="T5" fmla="*/ 29 h 66"/>
                    <a:gd name="T6" fmla="*/ 0 w 74"/>
                    <a:gd name="T7" fmla="*/ 29 h 66"/>
                    <a:gd name="T8" fmla="*/ 59 w 74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66"/>
                    <a:gd name="T17" fmla="*/ 74 w 74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66">
                      <a:moveTo>
                        <a:pt x="59" y="0"/>
                      </a:moveTo>
                      <a:lnTo>
                        <a:pt x="74" y="66"/>
                      </a:lnTo>
                      <a:lnTo>
                        <a:pt x="44" y="29"/>
                      </a:lnTo>
                      <a:lnTo>
                        <a:pt x="0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0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532" y="2269"/>
                  <a:ext cx="44" cy="8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33" name="Group 230"/>
            <p:cNvGrpSpPr>
              <a:grpSpLocks/>
            </p:cNvGrpSpPr>
            <p:nvPr/>
          </p:nvGrpSpPr>
          <p:grpSpPr bwMode="auto">
            <a:xfrm>
              <a:off x="3347" y="2210"/>
              <a:ext cx="757" cy="743"/>
              <a:chOff x="3347" y="2210"/>
              <a:chExt cx="757" cy="743"/>
            </a:xfrm>
          </p:grpSpPr>
          <p:grpSp>
            <p:nvGrpSpPr>
              <p:cNvPr id="10334" name="Group 231"/>
              <p:cNvGrpSpPr>
                <a:grpSpLocks/>
              </p:cNvGrpSpPr>
              <p:nvPr/>
            </p:nvGrpSpPr>
            <p:grpSpPr bwMode="auto">
              <a:xfrm>
                <a:off x="3347" y="2210"/>
                <a:ext cx="757" cy="199"/>
                <a:chOff x="3347" y="2210"/>
                <a:chExt cx="757" cy="199"/>
              </a:xfrm>
            </p:grpSpPr>
            <p:sp>
              <p:nvSpPr>
                <p:cNvPr id="10427" name="Oval 232"/>
                <p:cNvSpPr>
                  <a:spLocks noChangeArrowheads="1"/>
                </p:cNvSpPr>
                <p:nvPr/>
              </p:nvSpPr>
              <p:spPr bwMode="auto">
                <a:xfrm>
                  <a:off x="3347" y="2210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8" name="Oval 233"/>
                <p:cNvSpPr>
                  <a:spLocks noChangeArrowheads="1"/>
                </p:cNvSpPr>
                <p:nvPr/>
              </p:nvSpPr>
              <p:spPr bwMode="auto">
                <a:xfrm>
                  <a:off x="3626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9" name="Oval 234"/>
                <p:cNvSpPr>
                  <a:spLocks noChangeArrowheads="1"/>
                </p:cNvSpPr>
                <p:nvPr/>
              </p:nvSpPr>
              <p:spPr bwMode="auto">
                <a:xfrm>
                  <a:off x="3905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5" name="Group 235"/>
              <p:cNvGrpSpPr>
                <a:grpSpLocks/>
              </p:cNvGrpSpPr>
              <p:nvPr/>
            </p:nvGrpSpPr>
            <p:grpSpPr bwMode="auto">
              <a:xfrm>
                <a:off x="3347" y="2482"/>
                <a:ext cx="757" cy="199"/>
                <a:chOff x="3347" y="2482"/>
                <a:chExt cx="757" cy="199"/>
              </a:xfrm>
            </p:grpSpPr>
            <p:sp>
              <p:nvSpPr>
                <p:cNvPr id="10424" name="Oval 236"/>
                <p:cNvSpPr>
                  <a:spLocks noChangeArrowheads="1"/>
                </p:cNvSpPr>
                <p:nvPr/>
              </p:nvSpPr>
              <p:spPr bwMode="auto">
                <a:xfrm>
                  <a:off x="3347" y="2482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5" name="Oval 237"/>
                <p:cNvSpPr>
                  <a:spLocks noChangeArrowheads="1"/>
                </p:cNvSpPr>
                <p:nvPr/>
              </p:nvSpPr>
              <p:spPr bwMode="auto">
                <a:xfrm>
                  <a:off x="3626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6" name="Oval 238"/>
                <p:cNvSpPr>
                  <a:spLocks noChangeArrowheads="1"/>
                </p:cNvSpPr>
                <p:nvPr/>
              </p:nvSpPr>
              <p:spPr bwMode="auto">
                <a:xfrm>
                  <a:off x="3905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6" name="Group 239"/>
              <p:cNvGrpSpPr>
                <a:grpSpLocks/>
              </p:cNvGrpSpPr>
              <p:nvPr/>
            </p:nvGrpSpPr>
            <p:grpSpPr bwMode="auto">
              <a:xfrm>
                <a:off x="3347" y="2754"/>
                <a:ext cx="757" cy="199"/>
                <a:chOff x="3347" y="2754"/>
                <a:chExt cx="757" cy="199"/>
              </a:xfrm>
            </p:grpSpPr>
            <p:sp>
              <p:nvSpPr>
                <p:cNvPr id="10421" name="Oval 240"/>
                <p:cNvSpPr>
                  <a:spLocks noChangeArrowheads="1"/>
                </p:cNvSpPr>
                <p:nvPr/>
              </p:nvSpPr>
              <p:spPr bwMode="auto">
                <a:xfrm>
                  <a:off x="3347" y="275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2" name="Oval 241"/>
                <p:cNvSpPr>
                  <a:spLocks noChangeArrowheads="1"/>
                </p:cNvSpPr>
                <p:nvPr/>
              </p:nvSpPr>
              <p:spPr bwMode="auto">
                <a:xfrm>
                  <a:off x="3626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3" name="Oval 242"/>
                <p:cNvSpPr>
                  <a:spLocks noChangeArrowheads="1"/>
                </p:cNvSpPr>
                <p:nvPr/>
              </p:nvSpPr>
              <p:spPr bwMode="auto">
                <a:xfrm>
                  <a:off x="3905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37" name="Group 243"/>
            <p:cNvGrpSpPr>
              <a:grpSpLocks/>
            </p:cNvGrpSpPr>
            <p:nvPr/>
          </p:nvGrpSpPr>
          <p:grpSpPr bwMode="auto">
            <a:xfrm>
              <a:off x="3355" y="2262"/>
              <a:ext cx="726" cy="646"/>
              <a:chOff x="3355" y="2262"/>
              <a:chExt cx="726" cy="646"/>
            </a:xfrm>
          </p:grpSpPr>
          <p:grpSp>
            <p:nvGrpSpPr>
              <p:cNvPr id="10356" name="Group 244"/>
              <p:cNvGrpSpPr>
                <a:grpSpLocks/>
              </p:cNvGrpSpPr>
              <p:nvPr/>
            </p:nvGrpSpPr>
            <p:grpSpPr bwMode="auto">
              <a:xfrm>
                <a:off x="3355" y="2262"/>
                <a:ext cx="146" cy="81"/>
                <a:chOff x="3355" y="2262"/>
                <a:chExt cx="146" cy="81"/>
              </a:xfrm>
            </p:grpSpPr>
            <p:sp>
              <p:nvSpPr>
                <p:cNvPr id="10416" name="Freeform 245"/>
                <p:cNvSpPr>
                  <a:spLocks/>
                </p:cNvSpPr>
                <p:nvPr/>
              </p:nvSpPr>
              <p:spPr bwMode="auto">
                <a:xfrm>
                  <a:off x="3435" y="2262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30 w 66"/>
                    <a:gd name="T5" fmla="*/ 29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30" y="29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55" y="2291"/>
                  <a:ext cx="110" cy="5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7" name="Group 247"/>
              <p:cNvGrpSpPr>
                <a:grpSpLocks/>
              </p:cNvGrpSpPr>
              <p:nvPr/>
            </p:nvGrpSpPr>
            <p:grpSpPr bwMode="auto">
              <a:xfrm>
                <a:off x="3656" y="2277"/>
                <a:ext cx="139" cy="88"/>
                <a:chOff x="3656" y="2277"/>
                <a:chExt cx="139" cy="88"/>
              </a:xfrm>
            </p:grpSpPr>
            <p:sp>
              <p:nvSpPr>
                <p:cNvPr id="10414" name="Freeform 248"/>
                <p:cNvSpPr>
                  <a:spLocks/>
                </p:cNvSpPr>
                <p:nvPr/>
              </p:nvSpPr>
              <p:spPr bwMode="auto">
                <a:xfrm>
                  <a:off x="3736" y="2277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5" name="Line 249"/>
                <p:cNvSpPr>
                  <a:spLocks noChangeShapeType="1"/>
                </p:cNvSpPr>
                <p:nvPr/>
              </p:nvSpPr>
              <p:spPr bwMode="auto">
                <a:xfrm>
                  <a:off x="3656" y="2291"/>
                  <a:ext cx="102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8" name="Group 250"/>
              <p:cNvGrpSpPr>
                <a:grpSpLocks/>
              </p:cNvGrpSpPr>
              <p:nvPr/>
            </p:nvGrpSpPr>
            <p:grpSpPr bwMode="auto">
              <a:xfrm>
                <a:off x="3927" y="2269"/>
                <a:ext cx="140" cy="89"/>
                <a:chOff x="3927" y="2269"/>
                <a:chExt cx="140" cy="89"/>
              </a:xfrm>
            </p:grpSpPr>
            <p:sp>
              <p:nvSpPr>
                <p:cNvPr id="10412" name="Freeform 251"/>
                <p:cNvSpPr>
                  <a:spLocks/>
                </p:cNvSpPr>
                <p:nvPr/>
              </p:nvSpPr>
              <p:spPr bwMode="auto">
                <a:xfrm>
                  <a:off x="4015" y="2269"/>
                  <a:ext cx="52" cy="89"/>
                </a:xfrm>
                <a:custGeom>
                  <a:avLst/>
                  <a:gdLst>
                    <a:gd name="T0" fmla="*/ 52 w 52"/>
                    <a:gd name="T1" fmla="*/ 45 h 89"/>
                    <a:gd name="T2" fmla="*/ 0 w 52"/>
                    <a:gd name="T3" fmla="*/ 89 h 89"/>
                    <a:gd name="T4" fmla="*/ 15 w 52"/>
                    <a:gd name="T5" fmla="*/ 45 h 89"/>
                    <a:gd name="T6" fmla="*/ 0 w 52"/>
                    <a:gd name="T7" fmla="*/ 0 h 89"/>
                    <a:gd name="T8" fmla="*/ 52 w 52"/>
                    <a:gd name="T9" fmla="*/ 45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9"/>
                    <a:gd name="T17" fmla="*/ 52 w 5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9">
                      <a:moveTo>
                        <a:pt x="52" y="45"/>
                      </a:moveTo>
                      <a:lnTo>
                        <a:pt x="0" y="89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927" y="2314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1" name="Group 253"/>
              <p:cNvGrpSpPr>
                <a:grpSpLocks/>
              </p:cNvGrpSpPr>
              <p:nvPr/>
            </p:nvGrpSpPr>
            <p:grpSpPr bwMode="auto">
              <a:xfrm>
                <a:off x="3949" y="2541"/>
                <a:ext cx="125" cy="81"/>
                <a:chOff x="3949" y="2541"/>
                <a:chExt cx="125" cy="81"/>
              </a:xfrm>
            </p:grpSpPr>
            <p:sp>
              <p:nvSpPr>
                <p:cNvPr id="10410" name="Freeform 254"/>
                <p:cNvSpPr>
                  <a:spLocks/>
                </p:cNvSpPr>
                <p:nvPr/>
              </p:nvSpPr>
              <p:spPr bwMode="auto">
                <a:xfrm>
                  <a:off x="4015" y="2541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22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22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949" y="2578"/>
                  <a:ext cx="88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2" name="Group 256"/>
              <p:cNvGrpSpPr>
                <a:grpSpLocks/>
              </p:cNvGrpSpPr>
              <p:nvPr/>
            </p:nvGrpSpPr>
            <p:grpSpPr bwMode="auto">
              <a:xfrm>
                <a:off x="3648" y="2571"/>
                <a:ext cx="147" cy="80"/>
                <a:chOff x="3648" y="2571"/>
                <a:chExt cx="147" cy="80"/>
              </a:xfrm>
            </p:grpSpPr>
            <p:sp>
              <p:nvSpPr>
                <p:cNvPr id="10408" name="Freeform 257"/>
                <p:cNvSpPr>
                  <a:spLocks/>
                </p:cNvSpPr>
                <p:nvPr/>
              </p:nvSpPr>
              <p:spPr bwMode="auto">
                <a:xfrm>
                  <a:off x="3729" y="2571"/>
                  <a:ext cx="66" cy="80"/>
                </a:xfrm>
                <a:custGeom>
                  <a:avLst/>
                  <a:gdLst>
                    <a:gd name="T0" fmla="*/ 66 w 66"/>
                    <a:gd name="T1" fmla="*/ 58 h 80"/>
                    <a:gd name="T2" fmla="*/ 0 w 66"/>
                    <a:gd name="T3" fmla="*/ 80 h 80"/>
                    <a:gd name="T4" fmla="*/ 29 w 66"/>
                    <a:gd name="T5" fmla="*/ 44 h 80"/>
                    <a:gd name="T6" fmla="*/ 37 w 66"/>
                    <a:gd name="T7" fmla="*/ 0 h 80"/>
                    <a:gd name="T8" fmla="*/ 66 w 66"/>
                    <a:gd name="T9" fmla="*/ 58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0"/>
                    <a:gd name="T17" fmla="*/ 66 w 6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0">
                      <a:moveTo>
                        <a:pt x="66" y="58"/>
                      </a:moveTo>
                      <a:lnTo>
                        <a:pt x="0" y="80"/>
                      </a:lnTo>
                      <a:lnTo>
                        <a:pt x="29" y="44"/>
                      </a:lnTo>
                      <a:lnTo>
                        <a:pt x="37" y="0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9" name="Line 258"/>
                <p:cNvSpPr>
                  <a:spLocks noChangeShapeType="1"/>
                </p:cNvSpPr>
                <p:nvPr/>
              </p:nvSpPr>
              <p:spPr bwMode="auto">
                <a:xfrm>
                  <a:off x="3648" y="2571"/>
                  <a:ext cx="110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3" name="Group 259"/>
              <p:cNvGrpSpPr>
                <a:grpSpLocks/>
              </p:cNvGrpSpPr>
              <p:nvPr/>
            </p:nvGrpSpPr>
            <p:grpSpPr bwMode="auto">
              <a:xfrm>
                <a:off x="3369" y="2541"/>
                <a:ext cx="125" cy="74"/>
                <a:chOff x="3369" y="2541"/>
                <a:chExt cx="125" cy="74"/>
              </a:xfrm>
            </p:grpSpPr>
            <p:sp>
              <p:nvSpPr>
                <p:cNvPr id="10406" name="Freeform 260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29 w 66"/>
                    <a:gd name="T5" fmla="*/ 30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369" y="2571"/>
                  <a:ext cx="88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4" name="Group 262"/>
              <p:cNvGrpSpPr>
                <a:grpSpLocks/>
              </p:cNvGrpSpPr>
              <p:nvPr/>
            </p:nvGrpSpPr>
            <p:grpSpPr bwMode="auto">
              <a:xfrm>
                <a:off x="3648" y="2813"/>
                <a:ext cx="140" cy="88"/>
                <a:chOff x="3648" y="2813"/>
                <a:chExt cx="140" cy="88"/>
              </a:xfrm>
            </p:grpSpPr>
            <p:sp>
              <p:nvSpPr>
                <p:cNvPr id="10404" name="Freeform 263"/>
                <p:cNvSpPr>
                  <a:spLocks/>
                </p:cNvSpPr>
                <p:nvPr/>
              </p:nvSpPr>
              <p:spPr bwMode="auto">
                <a:xfrm>
                  <a:off x="3736" y="2813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Line 264"/>
                <p:cNvSpPr>
                  <a:spLocks noChangeShapeType="1"/>
                </p:cNvSpPr>
                <p:nvPr/>
              </p:nvSpPr>
              <p:spPr bwMode="auto">
                <a:xfrm>
                  <a:off x="3648" y="2850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5" name="Group 265"/>
              <p:cNvGrpSpPr>
                <a:grpSpLocks/>
              </p:cNvGrpSpPr>
              <p:nvPr/>
            </p:nvGrpSpPr>
            <p:grpSpPr bwMode="auto">
              <a:xfrm>
                <a:off x="3362" y="2798"/>
                <a:ext cx="154" cy="88"/>
                <a:chOff x="3362" y="2798"/>
                <a:chExt cx="154" cy="88"/>
              </a:xfrm>
            </p:grpSpPr>
            <p:sp>
              <p:nvSpPr>
                <p:cNvPr id="10402" name="Freeform 266"/>
                <p:cNvSpPr>
                  <a:spLocks/>
                </p:cNvSpPr>
                <p:nvPr/>
              </p:nvSpPr>
              <p:spPr bwMode="auto">
                <a:xfrm>
                  <a:off x="3457" y="279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362" y="2842"/>
                  <a:ext cx="117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76" name="Group 268"/>
              <p:cNvGrpSpPr>
                <a:grpSpLocks/>
              </p:cNvGrpSpPr>
              <p:nvPr/>
            </p:nvGrpSpPr>
            <p:grpSpPr bwMode="auto">
              <a:xfrm>
                <a:off x="3935" y="2820"/>
                <a:ext cx="146" cy="88"/>
                <a:chOff x="3935" y="2820"/>
                <a:chExt cx="146" cy="88"/>
              </a:xfrm>
            </p:grpSpPr>
            <p:sp>
              <p:nvSpPr>
                <p:cNvPr id="10400" name="Freeform 269"/>
                <p:cNvSpPr>
                  <a:spLocks/>
                </p:cNvSpPr>
                <p:nvPr/>
              </p:nvSpPr>
              <p:spPr bwMode="auto">
                <a:xfrm>
                  <a:off x="4030" y="2820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270"/>
                <p:cNvSpPr>
                  <a:spLocks noChangeShapeType="1"/>
                </p:cNvSpPr>
                <p:nvPr/>
              </p:nvSpPr>
              <p:spPr bwMode="auto">
                <a:xfrm>
                  <a:off x="3935" y="2864"/>
                  <a:ext cx="110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7" name="Group 271"/>
            <p:cNvGrpSpPr>
              <a:grpSpLocks/>
            </p:cNvGrpSpPr>
            <p:nvPr/>
          </p:nvGrpSpPr>
          <p:grpSpPr bwMode="auto">
            <a:xfrm>
              <a:off x="3310" y="2394"/>
              <a:ext cx="860" cy="88"/>
              <a:chOff x="3310" y="2394"/>
              <a:chExt cx="860" cy="88"/>
            </a:xfrm>
          </p:grpSpPr>
          <p:sp>
            <p:nvSpPr>
              <p:cNvPr id="10389" name="Freeform 272"/>
              <p:cNvSpPr>
                <a:spLocks/>
              </p:cNvSpPr>
              <p:nvPr/>
            </p:nvSpPr>
            <p:spPr bwMode="auto">
              <a:xfrm>
                <a:off x="4118" y="2394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Line 273"/>
              <p:cNvSpPr>
                <a:spLocks noChangeShapeType="1"/>
              </p:cNvSpPr>
              <p:nvPr/>
            </p:nvSpPr>
            <p:spPr bwMode="auto">
              <a:xfrm>
                <a:off x="3310" y="2438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8" name="Group 274"/>
            <p:cNvGrpSpPr>
              <a:grpSpLocks/>
            </p:cNvGrpSpPr>
            <p:nvPr/>
          </p:nvGrpSpPr>
          <p:grpSpPr bwMode="auto">
            <a:xfrm>
              <a:off x="3310" y="2666"/>
              <a:ext cx="860" cy="88"/>
              <a:chOff x="3310" y="2666"/>
              <a:chExt cx="860" cy="88"/>
            </a:xfrm>
          </p:grpSpPr>
          <p:sp>
            <p:nvSpPr>
              <p:cNvPr id="10387" name="Freeform 275"/>
              <p:cNvSpPr>
                <a:spLocks/>
              </p:cNvSpPr>
              <p:nvPr/>
            </p:nvSpPr>
            <p:spPr bwMode="auto">
              <a:xfrm>
                <a:off x="4118" y="266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Line 276"/>
              <p:cNvSpPr>
                <a:spLocks noChangeShapeType="1"/>
              </p:cNvSpPr>
              <p:nvPr/>
            </p:nvSpPr>
            <p:spPr bwMode="auto">
              <a:xfrm>
                <a:off x="3310" y="271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1" name="Group 277"/>
            <p:cNvGrpSpPr>
              <a:grpSpLocks/>
            </p:cNvGrpSpPr>
            <p:nvPr/>
          </p:nvGrpSpPr>
          <p:grpSpPr bwMode="auto">
            <a:xfrm>
              <a:off x="3310" y="2930"/>
              <a:ext cx="860" cy="89"/>
              <a:chOff x="3310" y="2930"/>
              <a:chExt cx="860" cy="89"/>
            </a:xfrm>
          </p:grpSpPr>
          <p:sp>
            <p:nvSpPr>
              <p:cNvPr id="10385" name="Freeform 278"/>
              <p:cNvSpPr>
                <a:spLocks/>
              </p:cNvSpPr>
              <p:nvPr/>
            </p:nvSpPr>
            <p:spPr bwMode="auto">
              <a:xfrm>
                <a:off x="4118" y="2930"/>
                <a:ext cx="52" cy="89"/>
              </a:xfrm>
              <a:custGeom>
                <a:avLst/>
                <a:gdLst>
                  <a:gd name="T0" fmla="*/ 52 w 52"/>
                  <a:gd name="T1" fmla="*/ 44 h 89"/>
                  <a:gd name="T2" fmla="*/ 0 w 52"/>
                  <a:gd name="T3" fmla="*/ 89 h 89"/>
                  <a:gd name="T4" fmla="*/ 15 w 52"/>
                  <a:gd name="T5" fmla="*/ 44 h 89"/>
                  <a:gd name="T6" fmla="*/ 0 w 52"/>
                  <a:gd name="T7" fmla="*/ 0 h 89"/>
                  <a:gd name="T8" fmla="*/ 52 w 52"/>
                  <a:gd name="T9" fmla="*/ 44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9"/>
                  <a:gd name="T17" fmla="*/ 52 w 5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9">
                    <a:moveTo>
                      <a:pt x="52" y="44"/>
                    </a:moveTo>
                    <a:lnTo>
                      <a:pt x="0" y="89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Line 279"/>
              <p:cNvSpPr>
                <a:spLocks noChangeShapeType="1"/>
              </p:cNvSpPr>
              <p:nvPr/>
            </p:nvSpPr>
            <p:spPr bwMode="auto">
              <a:xfrm>
                <a:off x="3310" y="297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92" name="Group 280"/>
            <p:cNvGrpSpPr>
              <a:grpSpLocks/>
            </p:cNvGrpSpPr>
            <p:nvPr/>
          </p:nvGrpSpPr>
          <p:grpSpPr bwMode="auto">
            <a:xfrm>
              <a:off x="3318" y="2130"/>
              <a:ext cx="859" cy="88"/>
              <a:chOff x="3318" y="2130"/>
              <a:chExt cx="859" cy="88"/>
            </a:xfrm>
          </p:grpSpPr>
          <p:sp>
            <p:nvSpPr>
              <p:cNvPr id="10383" name="Freeform 281"/>
              <p:cNvSpPr>
                <a:spLocks/>
              </p:cNvSpPr>
              <p:nvPr/>
            </p:nvSpPr>
            <p:spPr bwMode="auto">
              <a:xfrm>
                <a:off x="4126" y="2130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Line 282"/>
              <p:cNvSpPr>
                <a:spLocks noChangeShapeType="1"/>
              </p:cNvSpPr>
              <p:nvPr/>
            </p:nvSpPr>
            <p:spPr bwMode="auto">
              <a:xfrm>
                <a:off x="3318" y="2174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9" name="Rectangle 283"/>
            <p:cNvSpPr>
              <a:spLocks noChangeArrowheads="1"/>
            </p:cNvSpPr>
            <p:nvPr/>
          </p:nvSpPr>
          <p:spPr bwMode="auto">
            <a:xfrm rot="-5400000">
              <a:off x="2536" y="2484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random</a:t>
              </a:r>
              <a:endParaRPr lang="en-US">
                <a:latin typeface="Arial" charset="0"/>
              </a:endParaRPr>
            </a:p>
          </p:txBody>
        </p:sp>
        <p:sp>
          <p:nvSpPr>
            <p:cNvPr id="10380" name="Rectangle 284"/>
            <p:cNvSpPr>
              <a:spLocks noChangeArrowheads="1"/>
            </p:cNvSpPr>
            <p:nvPr/>
          </p:nvSpPr>
          <p:spPr bwMode="auto">
            <a:xfrm rot="-5400000">
              <a:off x="2760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381" name="Rectangle 285"/>
            <p:cNvSpPr>
              <a:spLocks noChangeArrowheads="1"/>
            </p:cNvSpPr>
            <p:nvPr/>
          </p:nvSpPr>
          <p:spPr bwMode="auto">
            <a:xfrm rot="-5400000">
              <a:off x="4046" y="2486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382" name="Rectangle 286"/>
            <p:cNvSpPr>
              <a:spLocks noChangeArrowheads="1"/>
            </p:cNvSpPr>
            <p:nvPr/>
          </p:nvSpPr>
          <p:spPr bwMode="auto">
            <a:xfrm rot="-5400000">
              <a:off x="4258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10393" name="Group 289"/>
          <p:cNvGrpSpPr>
            <a:grpSpLocks/>
          </p:cNvGrpSpPr>
          <p:nvPr/>
        </p:nvGrpSpPr>
        <p:grpSpPr bwMode="auto">
          <a:xfrm>
            <a:off x="779463" y="4943475"/>
            <a:ext cx="7642225" cy="1422400"/>
            <a:chOff x="491" y="3114"/>
            <a:chExt cx="4814" cy="896"/>
          </a:xfrm>
        </p:grpSpPr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4464" y="3466"/>
              <a:ext cx="84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20.7,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267" name="Rectangle 87"/>
            <p:cNvSpPr>
              <a:spLocks noChangeArrowheads="1"/>
            </p:cNvSpPr>
            <p:nvPr/>
          </p:nvSpPr>
          <p:spPr bwMode="auto">
            <a:xfrm>
              <a:off x="491" y="3386"/>
              <a:ext cx="12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(3) ferromagnetic</a:t>
              </a:r>
            </a:p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(4)</a:t>
              </a:r>
              <a:r>
                <a:rPr lang="en-US" sz="1000">
                  <a:solidFill>
                    <a:srgbClr val="000077"/>
                  </a:solidFill>
                  <a:latin typeface="Arial" charset="0"/>
                </a:rPr>
                <a:t> </a:t>
              </a:r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ferrimagnetic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268" name="Rectangle 88"/>
            <p:cNvSpPr>
              <a:spLocks noChangeArrowheads="1"/>
            </p:cNvSpPr>
            <p:nvPr/>
          </p:nvSpPr>
          <p:spPr bwMode="auto">
            <a:xfrm>
              <a:off x="1864" y="3386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394" name="Group 89"/>
            <p:cNvGrpSpPr>
              <a:grpSpLocks/>
            </p:cNvGrpSpPr>
            <p:nvPr/>
          </p:nvGrpSpPr>
          <p:grpSpPr bwMode="auto">
            <a:xfrm>
              <a:off x="1900" y="3194"/>
              <a:ext cx="757" cy="736"/>
              <a:chOff x="1900" y="3194"/>
              <a:chExt cx="757" cy="736"/>
            </a:xfrm>
          </p:grpSpPr>
          <p:grpSp>
            <p:nvGrpSpPr>
              <p:cNvPr id="10395" name="Group 90"/>
              <p:cNvGrpSpPr>
                <a:grpSpLocks/>
              </p:cNvGrpSpPr>
              <p:nvPr/>
            </p:nvGrpSpPr>
            <p:grpSpPr bwMode="auto">
              <a:xfrm>
                <a:off x="1900" y="3194"/>
                <a:ext cx="757" cy="192"/>
                <a:chOff x="1900" y="3194"/>
                <a:chExt cx="757" cy="192"/>
              </a:xfrm>
            </p:grpSpPr>
            <p:sp>
              <p:nvSpPr>
                <p:cNvPr id="10365" name="Oval 91"/>
                <p:cNvSpPr>
                  <a:spLocks noChangeArrowheads="1"/>
                </p:cNvSpPr>
                <p:nvPr/>
              </p:nvSpPr>
              <p:spPr bwMode="auto">
                <a:xfrm>
                  <a:off x="1900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Oval 92"/>
                <p:cNvSpPr>
                  <a:spLocks noChangeArrowheads="1"/>
                </p:cNvSpPr>
                <p:nvPr/>
              </p:nvSpPr>
              <p:spPr bwMode="auto">
                <a:xfrm>
                  <a:off x="2179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Oval 93"/>
                <p:cNvSpPr>
                  <a:spLocks noChangeArrowheads="1"/>
                </p:cNvSpPr>
                <p:nvPr/>
              </p:nvSpPr>
              <p:spPr bwMode="auto">
                <a:xfrm>
                  <a:off x="2466" y="3194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6" name="Group 94"/>
              <p:cNvGrpSpPr>
                <a:grpSpLocks/>
              </p:cNvGrpSpPr>
              <p:nvPr/>
            </p:nvGrpSpPr>
            <p:grpSpPr bwMode="auto">
              <a:xfrm>
                <a:off x="1900" y="3466"/>
                <a:ext cx="757" cy="192"/>
                <a:chOff x="1900" y="3466"/>
                <a:chExt cx="757" cy="192"/>
              </a:xfrm>
            </p:grpSpPr>
            <p:sp>
              <p:nvSpPr>
                <p:cNvPr id="10362" name="Oval 95"/>
                <p:cNvSpPr>
                  <a:spLocks noChangeArrowheads="1"/>
                </p:cNvSpPr>
                <p:nvPr/>
              </p:nvSpPr>
              <p:spPr bwMode="auto">
                <a:xfrm>
                  <a:off x="1900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Oval 96"/>
                <p:cNvSpPr>
                  <a:spLocks noChangeArrowheads="1"/>
                </p:cNvSpPr>
                <p:nvPr/>
              </p:nvSpPr>
              <p:spPr bwMode="auto">
                <a:xfrm>
                  <a:off x="2179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Oval 97"/>
                <p:cNvSpPr>
                  <a:spLocks noChangeArrowheads="1"/>
                </p:cNvSpPr>
                <p:nvPr/>
              </p:nvSpPr>
              <p:spPr bwMode="auto">
                <a:xfrm>
                  <a:off x="2466" y="3466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7" name="Group 98"/>
              <p:cNvGrpSpPr>
                <a:grpSpLocks/>
              </p:cNvGrpSpPr>
              <p:nvPr/>
            </p:nvGrpSpPr>
            <p:grpSpPr bwMode="auto">
              <a:xfrm>
                <a:off x="1900" y="3738"/>
                <a:ext cx="757" cy="192"/>
                <a:chOff x="1900" y="3738"/>
                <a:chExt cx="757" cy="192"/>
              </a:xfrm>
            </p:grpSpPr>
            <p:sp>
              <p:nvSpPr>
                <p:cNvPr id="10359" name="Oval 99"/>
                <p:cNvSpPr>
                  <a:spLocks noChangeArrowheads="1"/>
                </p:cNvSpPr>
                <p:nvPr/>
              </p:nvSpPr>
              <p:spPr bwMode="auto">
                <a:xfrm>
                  <a:off x="1900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Oval 100"/>
                <p:cNvSpPr>
                  <a:spLocks noChangeArrowheads="1"/>
                </p:cNvSpPr>
                <p:nvPr/>
              </p:nvSpPr>
              <p:spPr bwMode="auto">
                <a:xfrm>
                  <a:off x="2179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Oval 101"/>
                <p:cNvSpPr>
                  <a:spLocks noChangeArrowheads="1"/>
                </p:cNvSpPr>
                <p:nvPr/>
              </p:nvSpPr>
              <p:spPr bwMode="auto">
                <a:xfrm>
                  <a:off x="2466" y="3738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98" name="Group 102"/>
            <p:cNvGrpSpPr>
              <a:grpSpLocks/>
            </p:cNvGrpSpPr>
            <p:nvPr/>
          </p:nvGrpSpPr>
          <p:grpSpPr bwMode="auto">
            <a:xfrm>
              <a:off x="1923" y="3242"/>
              <a:ext cx="712" cy="639"/>
              <a:chOff x="1923" y="3239"/>
              <a:chExt cx="712" cy="639"/>
            </a:xfrm>
          </p:grpSpPr>
          <p:grpSp>
            <p:nvGrpSpPr>
              <p:cNvPr id="10399" name="Group 103"/>
              <p:cNvGrpSpPr>
                <a:grpSpLocks/>
              </p:cNvGrpSpPr>
              <p:nvPr/>
            </p:nvGrpSpPr>
            <p:grpSpPr bwMode="auto">
              <a:xfrm>
                <a:off x="1923" y="3246"/>
                <a:ext cx="139" cy="81"/>
                <a:chOff x="1923" y="3246"/>
                <a:chExt cx="139" cy="81"/>
              </a:xfrm>
            </p:grpSpPr>
            <p:sp>
              <p:nvSpPr>
                <p:cNvPr id="10354" name="Freeform 104"/>
                <p:cNvSpPr>
                  <a:spLocks/>
                </p:cNvSpPr>
                <p:nvPr/>
              </p:nvSpPr>
              <p:spPr bwMode="auto">
                <a:xfrm>
                  <a:off x="2003" y="3246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15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15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923" y="3283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8" name="Group 106"/>
              <p:cNvGrpSpPr>
                <a:grpSpLocks/>
              </p:cNvGrpSpPr>
              <p:nvPr/>
            </p:nvGrpSpPr>
            <p:grpSpPr bwMode="auto">
              <a:xfrm>
                <a:off x="2209" y="3239"/>
                <a:ext cx="132" cy="88"/>
                <a:chOff x="2209" y="3239"/>
                <a:chExt cx="132" cy="88"/>
              </a:xfrm>
            </p:grpSpPr>
            <p:sp>
              <p:nvSpPr>
                <p:cNvPr id="10352" name="Freeform 107"/>
                <p:cNvSpPr>
                  <a:spLocks/>
                </p:cNvSpPr>
                <p:nvPr/>
              </p:nvSpPr>
              <p:spPr bwMode="auto">
                <a:xfrm>
                  <a:off x="2282" y="3239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209" y="3283"/>
                  <a:ext cx="95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9" name="Group 109"/>
              <p:cNvGrpSpPr>
                <a:grpSpLocks/>
              </p:cNvGrpSpPr>
              <p:nvPr/>
            </p:nvGrpSpPr>
            <p:grpSpPr bwMode="auto">
              <a:xfrm>
                <a:off x="2481" y="3239"/>
                <a:ext cx="154" cy="88"/>
                <a:chOff x="2481" y="3239"/>
                <a:chExt cx="154" cy="88"/>
              </a:xfrm>
            </p:grpSpPr>
            <p:sp>
              <p:nvSpPr>
                <p:cNvPr id="10350" name="Freeform 110"/>
                <p:cNvSpPr>
                  <a:spLocks/>
                </p:cNvSpPr>
                <p:nvPr/>
              </p:nvSpPr>
              <p:spPr bwMode="auto">
                <a:xfrm>
                  <a:off x="2576" y="3239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1" name="Line 111"/>
                <p:cNvSpPr>
                  <a:spLocks noChangeShapeType="1"/>
                </p:cNvSpPr>
                <p:nvPr/>
              </p:nvSpPr>
              <p:spPr bwMode="auto">
                <a:xfrm>
                  <a:off x="2481" y="3261"/>
                  <a:ext cx="117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0" name="Group 112"/>
              <p:cNvGrpSpPr>
                <a:grpSpLocks/>
              </p:cNvGrpSpPr>
              <p:nvPr/>
            </p:nvGrpSpPr>
            <p:grpSpPr bwMode="auto">
              <a:xfrm>
                <a:off x="2473" y="3518"/>
                <a:ext cx="155" cy="81"/>
                <a:chOff x="2473" y="3518"/>
                <a:chExt cx="155" cy="81"/>
              </a:xfrm>
            </p:grpSpPr>
            <p:sp>
              <p:nvSpPr>
                <p:cNvPr id="10348" name="Freeform 113"/>
                <p:cNvSpPr>
                  <a:spLocks/>
                </p:cNvSpPr>
                <p:nvPr/>
              </p:nvSpPr>
              <p:spPr bwMode="auto">
                <a:xfrm>
                  <a:off x="2569" y="3518"/>
                  <a:ext cx="59" cy="81"/>
                </a:xfrm>
                <a:custGeom>
                  <a:avLst/>
                  <a:gdLst>
                    <a:gd name="T0" fmla="*/ 59 w 59"/>
                    <a:gd name="T1" fmla="*/ 29 h 81"/>
                    <a:gd name="T2" fmla="*/ 14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2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29"/>
                      </a:moveTo>
                      <a:lnTo>
                        <a:pt x="14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473" y="3555"/>
                  <a:ext cx="11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0" name="Group 115"/>
              <p:cNvGrpSpPr>
                <a:grpSpLocks/>
              </p:cNvGrpSpPr>
              <p:nvPr/>
            </p:nvGrpSpPr>
            <p:grpSpPr bwMode="auto">
              <a:xfrm>
                <a:off x="2209" y="3790"/>
                <a:ext cx="140" cy="88"/>
                <a:chOff x="2209" y="3790"/>
                <a:chExt cx="140" cy="88"/>
              </a:xfrm>
            </p:grpSpPr>
            <p:sp>
              <p:nvSpPr>
                <p:cNvPr id="10346" name="Freeform 116"/>
                <p:cNvSpPr>
                  <a:spLocks/>
                </p:cNvSpPr>
                <p:nvPr/>
              </p:nvSpPr>
              <p:spPr bwMode="auto">
                <a:xfrm>
                  <a:off x="2297" y="3790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7" name="Line 117"/>
                <p:cNvSpPr>
                  <a:spLocks noChangeShapeType="1"/>
                </p:cNvSpPr>
                <p:nvPr/>
              </p:nvSpPr>
              <p:spPr bwMode="auto">
                <a:xfrm>
                  <a:off x="2209" y="3834"/>
                  <a:ext cx="103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1" name="Group 118"/>
              <p:cNvGrpSpPr>
                <a:grpSpLocks/>
              </p:cNvGrpSpPr>
              <p:nvPr/>
            </p:nvGrpSpPr>
            <p:grpSpPr bwMode="auto">
              <a:xfrm>
                <a:off x="2481" y="3797"/>
                <a:ext cx="139" cy="81"/>
                <a:chOff x="2481" y="3797"/>
                <a:chExt cx="139" cy="81"/>
              </a:xfrm>
            </p:grpSpPr>
            <p:sp>
              <p:nvSpPr>
                <p:cNvPr id="10344" name="Freeform 119"/>
                <p:cNvSpPr>
                  <a:spLocks/>
                </p:cNvSpPr>
                <p:nvPr/>
              </p:nvSpPr>
              <p:spPr bwMode="auto">
                <a:xfrm>
                  <a:off x="2561" y="3797"/>
                  <a:ext cx="59" cy="81"/>
                </a:xfrm>
                <a:custGeom>
                  <a:avLst/>
                  <a:gdLst>
                    <a:gd name="T0" fmla="*/ 59 w 59"/>
                    <a:gd name="T1" fmla="*/ 51 h 81"/>
                    <a:gd name="T2" fmla="*/ 0 w 59"/>
                    <a:gd name="T3" fmla="*/ 81 h 81"/>
                    <a:gd name="T4" fmla="*/ 22 w 59"/>
                    <a:gd name="T5" fmla="*/ 44 h 81"/>
                    <a:gd name="T6" fmla="*/ 15 w 59"/>
                    <a:gd name="T7" fmla="*/ 0 h 81"/>
                    <a:gd name="T8" fmla="*/ 59 w 59"/>
                    <a:gd name="T9" fmla="*/ 51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51"/>
                      </a:moveTo>
                      <a:lnTo>
                        <a:pt x="0" y="81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" name="Line 120"/>
                <p:cNvSpPr>
                  <a:spLocks noChangeShapeType="1"/>
                </p:cNvSpPr>
                <p:nvPr/>
              </p:nvSpPr>
              <p:spPr bwMode="auto">
                <a:xfrm>
                  <a:off x="2481" y="3819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2" name="Group 121"/>
              <p:cNvGrpSpPr>
                <a:grpSpLocks/>
              </p:cNvGrpSpPr>
              <p:nvPr/>
            </p:nvGrpSpPr>
            <p:grpSpPr bwMode="auto">
              <a:xfrm>
                <a:off x="2209" y="3518"/>
                <a:ext cx="147" cy="81"/>
                <a:chOff x="2209" y="3518"/>
                <a:chExt cx="147" cy="81"/>
              </a:xfrm>
            </p:grpSpPr>
            <p:sp>
              <p:nvSpPr>
                <p:cNvPr id="10342" name="Freeform 122"/>
                <p:cNvSpPr>
                  <a:spLocks/>
                </p:cNvSpPr>
                <p:nvPr/>
              </p:nvSpPr>
              <p:spPr bwMode="auto">
                <a:xfrm>
                  <a:off x="2290" y="3518"/>
                  <a:ext cx="66" cy="81"/>
                </a:xfrm>
                <a:custGeom>
                  <a:avLst/>
                  <a:gdLst>
                    <a:gd name="T0" fmla="*/ 66 w 66"/>
                    <a:gd name="T1" fmla="*/ 22 h 81"/>
                    <a:gd name="T2" fmla="*/ 29 w 66"/>
                    <a:gd name="T3" fmla="*/ 81 h 81"/>
                    <a:gd name="T4" fmla="*/ 29 w 66"/>
                    <a:gd name="T5" fmla="*/ 37 h 81"/>
                    <a:gd name="T6" fmla="*/ 0 w 66"/>
                    <a:gd name="T7" fmla="*/ 0 h 81"/>
                    <a:gd name="T8" fmla="*/ 66 w 66"/>
                    <a:gd name="T9" fmla="*/ 22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66" y="22"/>
                      </a:moveTo>
                      <a:lnTo>
                        <a:pt x="29" y="81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209" y="3555"/>
                  <a:ext cx="110" cy="36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3" name="Group 124"/>
              <p:cNvGrpSpPr>
                <a:grpSpLocks/>
              </p:cNvGrpSpPr>
              <p:nvPr/>
            </p:nvGrpSpPr>
            <p:grpSpPr bwMode="auto">
              <a:xfrm>
                <a:off x="1923" y="3518"/>
                <a:ext cx="124" cy="88"/>
                <a:chOff x="1923" y="3518"/>
                <a:chExt cx="124" cy="88"/>
              </a:xfrm>
            </p:grpSpPr>
            <p:sp>
              <p:nvSpPr>
                <p:cNvPr id="10340" name="Freeform 125"/>
                <p:cNvSpPr>
                  <a:spLocks/>
                </p:cNvSpPr>
                <p:nvPr/>
              </p:nvSpPr>
              <p:spPr bwMode="auto">
                <a:xfrm>
                  <a:off x="1989" y="3518"/>
                  <a:ext cx="58" cy="88"/>
                </a:xfrm>
                <a:custGeom>
                  <a:avLst/>
                  <a:gdLst>
                    <a:gd name="T0" fmla="*/ 58 w 58"/>
                    <a:gd name="T1" fmla="*/ 59 h 88"/>
                    <a:gd name="T2" fmla="*/ 0 w 58"/>
                    <a:gd name="T3" fmla="*/ 88 h 88"/>
                    <a:gd name="T4" fmla="*/ 22 w 58"/>
                    <a:gd name="T5" fmla="*/ 51 h 88"/>
                    <a:gd name="T6" fmla="*/ 22 w 58"/>
                    <a:gd name="T7" fmla="*/ 0 h 88"/>
                    <a:gd name="T8" fmla="*/ 58 w 58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Line 126"/>
                <p:cNvSpPr>
                  <a:spLocks noChangeShapeType="1"/>
                </p:cNvSpPr>
                <p:nvPr/>
              </p:nvSpPr>
              <p:spPr bwMode="auto">
                <a:xfrm>
                  <a:off x="1923" y="3540"/>
                  <a:ext cx="8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4" name="Group 127"/>
              <p:cNvGrpSpPr>
                <a:grpSpLocks/>
              </p:cNvGrpSpPr>
              <p:nvPr/>
            </p:nvGrpSpPr>
            <p:grpSpPr bwMode="auto">
              <a:xfrm>
                <a:off x="1930" y="3782"/>
                <a:ext cx="132" cy="88"/>
                <a:chOff x="1930" y="3782"/>
                <a:chExt cx="132" cy="88"/>
              </a:xfrm>
            </p:grpSpPr>
            <p:sp>
              <p:nvSpPr>
                <p:cNvPr id="10338" name="Freeform 128"/>
                <p:cNvSpPr>
                  <a:spLocks/>
                </p:cNvSpPr>
                <p:nvPr/>
              </p:nvSpPr>
              <p:spPr bwMode="auto">
                <a:xfrm>
                  <a:off x="2003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9" name="Line 129"/>
                <p:cNvSpPr>
                  <a:spLocks noChangeShapeType="1"/>
                </p:cNvSpPr>
                <p:nvPr/>
              </p:nvSpPr>
              <p:spPr bwMode="auto">
                <a:xfrm>
                  <a:off x="1930" y="3804"/>
                  <a:ext cx="95" cy="30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35" name="Group 130"/>
            <p:cNvGrpSpPr>
              <a:grpSpLocks/>
            </p:cNvGrpSpPr>
            <p:nvPr/>
          </p:nvGrpSpPr>
          <p:grpSpPr bwMode="auto">
            <a:xfrm>
              <a:off x="3347" y="3194"/>
              <a:ext cx="757" cy="743"/>
              <a:chOff x="3347" y="3194"/>
              <a:chExt cx="757" cy="743"/>
            </a:xfrm>
          </p:grpSpPr>
          <p:grpSp>
            <p:nvGrpSpPr>
              <p:cNvPr id="10436" name="Group 131"/>
              <p:cNvGrpSpPr>
                <a:grpSpLocks/>
              </p:cNvGrpSpPr>
              <p:nvPr/>
            </p:nvGrpSpPr>
            <p:grpSpPr bwMode="auto">
              <a:xfrm>
                <a:off x="3347" y="3194"/>
                <a:ext cx="757" cy="199"/>
                <a:chOff x="3347" y="3194"/>
                <a:chExt cx="757" cy="199"/>
              </a:xfrm>
            </p:grpSpPr>
            <p:sp>
              <p:nvSpPr>
                <p:cNvPr id="10326" name="Oval 132"/>
                <p:cNvSpPr>
                  <a:spLocks noChangeArrowheads="1"/>
                </p:cNvSpPr>
                <p:nvPr/>
              </p:nvSpPr>
              <p:spPr bwMode="auto">
                <a:xfrm>
                  <a:off x="3347" y="319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7" name="Oval 133"/>
                <p:cNvSpPr>
                  <a:spLocks noChangeArrowheads="1"/>
                </p:cNvSpPr>
                <p:nvPr/>
              </p:nvSpPr>
              <p:spPr bwMode="auto">
                <a:xfrm>
                  <a:off x="3626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8" name="Oval 134"/>
                <p:cNvSpPr>
                  <a:spLocks noChangeArrowheads="1"/>
                </p:cNvSpPr>
                <p:nvPr/>
              </p:nvSpPr>
              <p:spPr bwMode="auto">
                <a:xfrm>
                  <a:off x="3905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7" name="Group 135"/>
              <p:cNvGrpSpPr>
                <a:grpSpLocks/>
              </p:cNvGrpSpPr>
              <p:nvPr/>
            </p:nvGrpSpPr>
            <p:grpSpPr bwMode="auto">
              <a:xfrm>
                <a:off x="3347" y="3466"/>
                <a:ext cx="757" cy="199"/>
                <a:chOff x="3347" y="3466"/>
                <a:chExt cx="757" cy="199"/>
              </a:xfrm>
            </p:grpSpPr>
            <p:sp>
              <p:nvSpPr>
                <p:cNvPr id="10323" name="Oval 136"/>
                <p:cNvSpPr>
                  <a:spLocks noChangeArrowheads="1"/>
                </p:cNvSpPr>
                <p:nvPr/>
              </p:nvSpPr>
              <p:spPr bwMode="auto">
                <a:xfrm>
                  <a:off x="3347" y="346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4" name="Oval 137"/>
                <p:cNvSpPr>
                  <a:spLocks noChangeArrowheads="1"/>
                </p:cNvSpPr>
                <p:nvPr/>
              </p:nvSpPr>
              <p:spPr bwMode="auto">
                <a:xfrm>
                  <a:off x="3626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Oval 138"/>
                <p:cNvSpPr>
                  <a:spLocks noChangeArrowheads="1"/>
                </p:cNvSpPr>
                <p:nvPr/>
              </p:nvSpPr>
              <p:spPr bwMode="auto">
                <a:xfrm>
                  <a:off x="3905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8" name="Group 139"/>
              <p:cNvGrpSpPr>
                <a:grpSpLocks/>
              </p:cNvGrpSpPr>
              <p:nvPr/>
            </p:nvGrpSpPr>
            <p:grpSpPr bwMode="auto">
              <a:xfrm>
                <a:off x="3347" y="3738"/>
                <a:ext cx="757" cy="199"/>
                <a:chOff x="3347" y="3738"/>
                <a:chExt cx="757" cy="199"/>
              </a:xfrm>
            </p:grpSpPr>
            <p:sp>
              <p:nvSpPr>
                <p:cNvPr id="10320" name="Oval 140"/>
                <p:cNvSpPr>
                  <a:spLocks noChangeArrowheads="1"/>
                </p:cNvSpPr>
                <p:nvPr/>
              </p:nvSpPr>
              <p:spPr bwMode="auto">
                <a:xfrm>
                  <a:off x="3347" y="3738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1" name="Oval 141"/>
                <p:cNvSpPr>
                  <a:spLocks noChangeArrowheads="1"/>
                </p:cNvSpPr>
                <p:nvPr/>
              </p:nvSpPr>
              <p:spPr bwMode="auto">
                <a:xfrm>
                  <a:off x="3626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2" name="Oval 142"/>
                <p:cNvSpPr>
                  <a:spLocks noChangeArrowheads="1"/>
                </p:cNvSpPr>
                <p:nvPr/>
              </p:nvSpPr>
              <p:spPr bwMode="auto">
                <a:xfrm>
                  <a:off x="3905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57" name="Group 143"/>
            <p:cNvGrpSpPr>
              <a:grpSpLocks/>
            </p:cNvGrpSpPr>
            <p:nvPr/>
          </p:nvGrpSpPr>
          <p:grpSpPr bwMode="auto">
            <a:xfrm>
              <a:off x="3362" y="3243"/>
              <a:ext cx="719" cy="639"/>
              <a:chOff x="3362" y="3246"/>
              <a:chExt cx="719" cy="639"/>
            </a:xfrm>
          </p:grpSpPr>
          <p:grpSp>
            <p:nvGrpSpPr>
              <p:cNvPr id="10458" name="Group 144"/>
              <p:cNvGrpSpPr>
                <a:grpSpLocks/>
              </p:cNvGrpSpPr>
              <p:nvPr/>
            </p:nvGrpSpPr>
            <p:grpSpPr bwMode="auto">
              <a:xfrm>
                <a:off x="3362" y="3246"/>
                <a:ext cx="154" cy="88"/>
                <a:chOff x="3362" y="3246"/>
                <a:chExt cx="154" cy="88"/>
              </a:xfrm>
            </p:grpSpPr>
            <p:sp>
              <p:nvSpPr>
                <p:cNvPr id="10315" name="Freeform 145"/>
                <p:cNvSpPr>
                  <a:spLocks/>
                </p:cNvSpPr>
                <p:nvPr/>
              </p:nvSpPr>
              <p:spPr bwMode="auto">
                <a:xfrm>
                  <a:off x="3457" y="3246"/>
                  <a:ext cx="59" cy="88"/>
                </a:xfrm>
                <a:custGeom>
                  <a:avLst/>
                  <a:gdLst>
                    <a:gd name="T0" fmla="*/ 59 w 59"/>
                    <a:gd name="T1" fmla="*/ 52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2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146"/>
                <p:cNvSpPr>
                  <a:spLocks noChangeShapeType="1"/>
                </p:cNvSpPr>
                <p:nvPr/>
              </p:nvSpPr>
              <p:spPr bwMode="auto">
                <a:xfrm>
                  <a:off x="3362" y="3276"/>
                  <a:ext cx="117" cy="1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9" name="Group 147"/>
              <p:cNvGrpSpPr>
                <a:grpSpLocks/>
              </p:cNvGrpSpPr>
              <p:nvPr/>
            </p:nvGrpSpPr>
            <p:grpSpPr bwMode="auto">
              <a:xfrm>
                <a:off x="3641" y="3246"/>
                <a:ext cx="161" cy="88"/>
                <a:chOff x="3641" y="3246"/>
                <a:chExt cx="161" cy="88"/>
              </a:xfrm>
            </p:grpSpPr>
            <p:sp>
              <p:nvSpPr>
                <p:cNvPr id="10313" name="Freeform 148"/>
                <p:cNvSpPr>
                  <a:spLocks/>
                </p:cNvSpPr>
                <p:nvPr/>
              </p:nvSpPr>
              <p:spPr bwMode="auto">
                <a:xfrm>
                  <a:off x="3751" y="3246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149"/>
                <p:cNvSpPr>
                  <a:spLocks noChangeShapeType="1"/>
                </p:cNvSpPr>
                <p:nvPr/>
              </p:nvSpPr>
              <p:spPr bwMode="auto">
                <a:xfrm>
                  <a:off x="3641" y="3290"/>
                  <a:ext cx="125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0" name="Group 150"/>
              <p:cNvGrpSpPr>
                <a:grpSpLocks/>
              </p:cNvGrpSpPr>
              <p:nvPr/>
            </p:nvGrpSpPr>
            <p:grpSpPr bwMode="auto">
              <a:xfrm>
                <a:off x="3935" y="3254"/>
                <a:ext cx="139" cy="88"/>
                <a:chOff x="3935" y="3254"/>
                <a:chExt cx="139" cy="88"/>
              </a:xfrm>
            </p:grpSpPr>
            <p:sp>
              <p:nvSpPr>
                <p:cNvPr id="10311" name="Freeform 151"/>
                <p:cNvSpPr>
                  <a:spLocks/>
                </p:cNvSpPr>
                <p:nvPr/>
              </p:nvSpPr>
              <p:spPr bwMode="auto">
                <a:xfrm>
                  <a:off x="4023" y="3254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4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152"/>
                <p:cNvSpPr>
                  <a:spLocks noChangeShapeType="1"/>
                </p:cNvSpPr>
                <p:nvPr/>
              </p:nvSpPr>
              <p:spPr bwMode="auto">
                <a:xfrm>
                  <a:off x="3935" y="3283"/>
                  <a:ext cx="102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1" name="Group 153"/>
              <p:cNvGrpSpPr>
                <a:grpSpLocks/>
              </p:cNvGrpSpPr>
              <p:nvPr/>
            </p:nvGrpSpPr>
            <p:grpSpPr bwMode="auto">
              <a:xfrm>
                <a:off x="3920" y="3525"/>
                <a:ext cx="161" cy="88"/>
                <a:chOff x="3920" y="3525"/>
                <a:chExt cx="161" cy="88"/>
              </a:xfrm>
            </p:grpSpPr>
            <p:sp>
              <p:nvSpPr>
                <p:cNvPr id="10309" name="Freeform 154"/>
                <p:cNvSpPr>
                  <a:spLocks/>
                </p:cNvSpPr>
                <p:nvPr/>
              </p:nvSpPr>
              <p:spPr bwMode="auto">
                <a:xfrm>
                  <a:off x="4023" y="3525"/>
                  <a:ext cx="58" cy="88"/>
                </a:xfrm>
                <a:custGeom>
                  <a:avLst/>
                  <a:gdLst>
                    <a:gd name="T0" fmla="*/ 58 w 58"/>
                    <a:gd name="T1" fmla="*/ 37 h 88"/>
                    <a:gd name="T2" fmla="*/ 14 w 58"/>
                    <a:gd name="T3" fmla="*/ 88 h 88"/>
                    <a:gd name="T4" fmla="*/ 22 w 58"/>
                    <a:gd name="T5" fmla="*/ 44 h 88"/>
                    <a:gd name="T6" fmla="*/ 0 w 58"/>
                    <a:gd name="T7" fmla="*/ 0 h 88"/>
                    <a:gd name="T8" fmla="*/ 58 w 58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37"/>
                      </a:moveTo>
                      <a:lnTo>
                        <a:pt x="14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920" y="3569"/>
                  <a:ext cx="12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3" name="Group 156"/>
              <p:cNvGrpSpPr>
                <a:grpSpLocks/>
              </p:cNvGrpSpPr>
              <p:nvPr/>
            </p:nvGrpSpPr>
            <p:grpSpPr bwMode="auto">
              <a:xfrm>
                <a:off x="3656" y="3518"/>
                <a:ext cx="132" cy="88"/>
                <a:chOff x="3656" y="3518"/>
                <a:chExt cx="132" cy="88"/>
              </a:xfrm>
            </p:grpSpPr>
            <p:sp>
              <p:nvSpPr>
                <p:cNvPr id="10307" name="Freeform 157"/>
                <p:cNvSpPr>
                  <a:spLocks/>
                </p:cNvSpPr>
                <p:nvPr/>
              </p:nvSpPr>
              <p:spPr bwMode="auto">
                <a:xfrm>
                  <a:off x="3729" y="3518"/>
                  <a:ext cx="59" cy="88"/>
                </a:xfrm>
                <a:custGeom>
                  <a:avLst/>
                  <a:gdLst>
                    <a:gd name="T0" fmla="*/ 59 w 59"/>
                    <a:gd name="T1" fmla="*/ 51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1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8" name="Line 158"/>
                <p:cNvSpPr>
                  <a:spLocks noChangeShapeType="1"/>
                </p:cNvSpPr>
                <p:nvPr/>
              </p:nvSpPr>
              <p:spPr bwMode="auto">
                <a:xfrm>
                  <a:off x="3656" y="3547"/>
                  <a:ext cx="9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4" name="Group 159"/>
              <p:cNvGrpSpPr>
                <a:grpSpLocks/>
              </p:cNvGrpSpPr>
              <p:nvPr/>
            </p:nvGrpSpPr>
            <p:grpSpPr bwMode="auto">
              <a:xfrm>
                <a:off x="3648" y="3797"/>
                <a:ext cx="147" cy="88"/>
                <a:chOff x="3648" y="3797"/>
                <a:chExt cx="147" cy="88"/>
              </a:xfrm>
            </p:grpSpPr>
            <p:sp>
              <p:nvSpPr>
                <p:cNvPr id="10305" name="Freeform 160"/>
                <p:cNvSpPr>
                  <a:spLocks/>
                </p:cNvSpPr>
                <p:nvPr/>
              </p:nvSpPr>
              <p:spPr bwMode="auto">
                <a:xfrm>
                  <a:off x="3736" y="3797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3648" y="3841"/>
                  <a:ext cx="110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5" name="Group 162"/>
              <p:cNvGrpSpPr>
                <a:grpSpLocks/>
              </p:cNvGrpSpPr>
              <p:nvPr/>
            </p:nvGrpSpPr>
            <p:grpSpPr bwMode="auto">
              <a:xfrm>
                <a:off x="3920" y="3797"/>
                <a:ext cx="147" cy="88"/>
                <a:chOff x="3920" y="3797"/>
                <a:chExt cx="147" cy="88"/>
              </a:xfrm>
            </p:grpSpPr>
            <p:sp>
              <p:nvSpPr>
                <p:cNvPr id="10303" name="Freeform 163"/>
                <p:cNvSpPr>
                  <a:spLocks/>
                </p:cNvSpPr>
                <p:nvPr/>
              </p:nvSpPr>
              <p:spPr bwMode="auto">
                <a:xfrm>
                  <a:off x="4015" y="3797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Line 164"/>
                <p:cNvSpPr>
                  <a:spLocks noChangeShapeType="1"/>
                </p:cNvSpPr>
                <p:nvPr/>
              </p:nvSpPr>
              <p:spPr bwMode="auto">
                <a:xfrm>
                  <a:off x="3920" y="3834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6" name="Group 165"/>
              <p:cNvGrpSpPr>
                <a:grpSpLocks/>
              </p:cNvGrpSpPr>
              <p:nvPr/>
            </p:nvGrpSpPr>
            <p:grpSpPr bwMode="auto">
              <a:xfrm>
                <a:off x="3362" y="3782"/>
                <a:ext cx="154" cy="88"/>
                <a:chOff x="3362" y="3782"/>
                <a:chExt cx="154" cy="88"/>
              </a:xfrm>
            </p:grpSpPr>
            <p:sp>
              <p:nvSpPr>
                <p:cNvPr id="10301" name="Freeform 166"/>
                <p:cNvSpPr>
                  <a:spLocks/>
                </p:cNvSpPr>
                <p:nvPr/>
              </p:nvSpPr>
              <p:spPr bwMode="auto">
                <a:xfrm>
                  <a:off x="3457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Line 167"/>
                <p:cNvSpPr>
                  <a:spLocks noChangeShapeType="1"/>
                </p:cNvSpPr>
                <p:nvPr/>
              </p:nvSpPr>
              <p:spPr bwMode="auto">
                <a:xfrm>
                  <a:off x="3362" y="3797"/>
                  <a:ext cx="117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168"/>
              <p:cNvGrpSpPr>
                <a:grpSpLocks/>
              </p:cNvGrpSpPr>
              <p:nvPr/>
            </p:nvGrpSpPr>
            <p:grpSpPr bwMode="auto">
              <a:xfrm>
                <a:off x="3362" y="3518"/>
                <a:ext cx="147" cy="88"/>
                <a:chOff x="3362" y="3518"/>
                <a:chExt cx="147" cy="88"/>
              </a:xfrm>
            </p:grpSpPr>
            <p:sp>
              <p:nvSpPr>
                <p:cNvPr id="10299" name="Freeform 169"/>
                <p:cNvSpPr>
                  <a:spLocks/>
                </p:cNvSpPr>
                <p:nvPr/>
              </p:nvSpPr>
              <p:spPr bwMode="auto">
                <a:xfrm>
                  <a:off x="3450" y="351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362" y="3562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8" name="Group 171"/>
            <p:cNvGrpSpPr>
              <a:grpSpLocks/>
            </p:cNvGrpSpPr>
            <p:nvPr/>
          </p:nvGrpSpPr>
          <p:grpSpPr bwMode="auto">
            <a:xfrm>
              <a:off x="3310" y="3386"/>
              <a:ext cx="860" cy="88"/>
              <a:chOff x="3310" y="3386"/>
              <a:chExt cx="860" cy="88"/>
            </a:xfrm>
          </p:grpSpPr>
          <p:sp>
            <p:nvSpPr>
              <p:cNvPr id="10288" name="Freeform 172"/>
              <p:cNvSpPr>
                <a:spLocks/>
              </p:cNvSpPr>
              <p:nvPr/>
            </p:nvSpPr>
            <p:spPr bwMode="auto">
              <a:xfrm>
                <a:off x="4118" y="338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Line 173"/>
              <p:cNvSpPr>
                <a:spLocks noChangeShapeType="1"/>
              </p:cNvSpPr>
              <p:nvPr/>
            </p:nvSpPr>
            <p:spPr bwMode="auto">
              <a:xfrm>
                <a:off x="3310" y="343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9" name="Group 174"/>
            <p:cNvGrpSpPr>
              <a:grpSpLocks/>
            </p:cNvGrpSpPr>
            <p:nvPr/>
          </p:nvGrpSpPr>
          <p:grpSpPr bwMode="auto">
            <a:xfrm>
              <a:off x="3310" y="3650"/>
              <a:ext cx="860" cy="88"/>
              <a:chOff x="3310" y="3650"/>
              <a:chExt cx="860" cy="88"/>
            </a:xfrm>
          </p:grpSpPr>
          <p:sp>
            <p:nvSpPr>
              <p:cNvPr id="10286" name="Freeform 175"/>
              <p:cNvSpPr>
                <a:spLocks/>
              </p:cNvSpPr>
              <p:nvPr/>
            </p:nvSpPr>
            <p:spPr bwMode="auto">
              <a:xfrm>
                <a:off x="4118" y="3650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76"/>
              <p:cNvSpPr>
                <a:spLocks noChangeShapeType="1"/>
              </p:cNvSpPr>
              <p:nvPr/>
            </p:nvSpPr>
            <p:spPr bwMode="auto">
              <a:xfrm>
                <a:off x="3310" y="369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4" name="Group 177"/>
            <p:cNvGrpSpPr>
              <a:grpSpLocks/>
            </p:cNvGrpSpPr>
            <p:nvPr/>
          </p:nvGrpSpPr>
          <p:grpSpPr bwMode="auto">
            <a:xfrm>
              <a:off x="3310" y="3922"/>
              <a:ext cx="860" cy="88"/>
              <a:chOff x="3310" y="3922"/>
              <a:chExt cx="860" cy="88"/>
            </a:xfrm>
          </p:grpSpPr>
          <p:sp>
            <p:nvSpPr>
              <p:cNvPr id="10284" name="Freeform 178"/>
              <p:cNvSpPr>
                <a:spLocks/>
              </p:cNvSpPr>
              <p:nvPr/>
            </p:nvSpPr>
            <p:spPr bwMode="auto">
              <a:xfrm>
                <a:off x="4118" y="3922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Line 179"/>
              <p:cNvSpPr>
                <a:spLocks noChangeShapeType="1"/>
              </p:cNvSpPr>
              <p:nvPr/>
            </p:nvSpPr>
            <p:spPr bwMode="auto">
              <a:xfrm>
                <a:off x="3310" y="3966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5" name="Group 180"/>
            <p:cNvGrpSpPr>
              <a:grpSpLocks/>
            </p:cNvGrpSpPr>
            <p:nvPr/>
          </p:nvGrpSpPr>
          <p:grpSpPr bwMode="auto">
            <a:xfrm>
              <a:off x="3318" y="3114"/>
              <a:ext cx="859" cy="88"/>
              <a:chOff x="3318" y="3114"/>
              <a:chExt cx="859" cy="88"/>
            </a:xfrm>
          </p:grpSpPr>
          <p:sp>
            <p:nvSpPr>
              <p:cNvPr id="10282" name="Freeform 181"/>
              <p:cNvSpPr>
                <a:spLocks/>
              </p:cNvSpPr>
              <p:nvPr/>
            </p:nvSpPr>
            <p:spPr bwMode="auto">
              <a:xfrm>
                <a:off x="4126" y="3114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Line 182"/>
              <p:cNvSpPr>
                <a:spLocks noChangeShapeType="1"/>
              </p:cNvSpPr>
              <p:nvPr/>
            </p:nvSpPr>
            <p:spPr bwMode="auto">
              <a:xfrm>
                <a:off x="3318" y="3158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7" name="Rectangle 183"/>
            <p:cNvSpPr>
              <a:spLocks noChangeArrowheads="1"/>
            </p:cNvSpPr>
            <p:nvPr/>
          </p:nvSpPr>
          <p:spPr bwMode="auto">
            <a:xfrm rot="-5400000">
              <a:off x="2548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78" name="Rectangle 184"/>
            <p:cNvSpPr>
              <a:spLocks noChangeArrowheads="1"/>
            </p:cNvSpPr>
            <p:nvPr/>
          </p:nvSpPr>
          <p:spPr bwMode="auto">
            <a:xfrm rot="-5400000">
              <a:off x="2760" y="3239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79" name="Rectangle 185"/>
            <p:cNvSpPr>
              <a:spLocks noChangeArrowheads="1"/>
            </p:cNvSpPr>
            <p:nvPr/>
          </p:nvSpPr>
          <p:spPr bwMode="auto">
            <a:xfrm rot="-5400000">
              <a:off x="4046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80" name="Rectangle 186"/>
            <p:cNvSpPr>
              <a:spLocks noChangeArrowheads="1"/>
            </p:cNvSpPr>
            <p:nvPr/>
          </p:nvSpPr>
          <p:spPr bwMode="auto">
            <a:xfrm rot="-5400000">
              <a:off x="4258" y="324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81" name="Rectangle 287"/>
            <p:cNvSpPr>
              <a:spLocks noChangeArrowheads="1"/>
            </p:cNvSpPr>
            <p:nvPr/>
          </p:nvSpPr>
          <p:spPr bwMode="auto">
            <a:xfrm>
              <a:off x="1879" y="362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585D-9439-4292-9277-BBAC92EA80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685" y="2078341"/>
            <a:ext cx="4865443" cy="2566561"/>
          </a:xfrm>
          <a:prstGeom prst="rect">
            <a:avLst/>
          </a:prstGeom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703384" y="512884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ea typeface="ＭＳ Ｐゴシック" charset="-128"/>
              </a:rPr>
              <a:t>Un paired electrons are necessary for magnetic materials</a:t>
            </a:r>
          </a:p>
        </p:txBody>
      </p:sp>
    </p:spTree>
    <p:extLst>
      <p:ext uri="{BB962C8B-B14F-4D97-AF65-F5344CB8AC3E}">
        <p14:creationId xmlns:p14="http://schemas.microsoft.com/office/powerpoint/2010/main" val="35438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0CE9D-CF89-42C7-A4F0-BD7F34D3E2B2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8500" y="1066800"/>
            <a:ext cx="7735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Magnetic moments arise from electron motions and the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spins on electrons.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03263" y="4905375"/>
            <a:ext cx="497892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Net atomic magnetic moment:</a:t>
            </a:r>
          </a:p>
          <a:p>
            <a:r>
              <a:rPr lang="en-US" sz="2200" dirty="0">
                <a:latin typeface="Arial" charset="0"/>
              </a:rPr>
              <a:t>    -- sum of moments from all electrons.</a:t>
            </a:r>
          </a:p>
          <a:p>
            <a:endParaRPr lang="en-US" sz="22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Origins of Magnetic Moments</a:t>
            </a:r>
          </a:p>
        </p:txBody>
      </p:sp>
      <p:cxnSp>
        <p:nvCxnSpPr>
          <p:cNvPr id="8198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2542382" y="3693319"/>
            <a:ext cx="654050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400800" y="3725863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4826000" y="2659063"/>
            <a:ext cx="177800" cy="1346200"/>
            <a:chOff x="3040" y="1728"/>
            <a:chExt cx="112" cy="848"/>
          </a:xfrm>
        </p:grpSpPr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40" y="1728"/>
              <a:ext cx="112" cy="64"/>
            </a:xfrm>
            <a:custGeom>
              <a:avLst/>
              <a:gdLst>
                <a:gd name="T0" fmla="*/ 56 w 112"/>
                <a:gd name="T1" fmla="*/ 0 h 64"/>
                <a:gd name="T2" fmla="*/ 112 w 112"/>
                <a:gd name="T3" fmla="*/ 64 h 64"/>
                <a:gd name="T4" fmla="*/ 56 w 112"/>
                <a:gd name="T5" fmla="*/ 40 h 64"/>
                <a:gd name="T6" fmla="*/ 0 w 112"/>
                <a:gd name="T7" fmla="*/ 64 h 64"/>
                <a:gd name="T8" fmla="*/ 56 w 11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4"/>
                <a:gd name="T17" fmla="*/ 112 w 11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4">
                  <a:moveTo>
                    <a:pt x="56" y="0"/>
                  </a:moveTo>
                  <a:lnTo>
                    <a:pt x="112" y="64"/>
                  </a:lnTo>
                  <a:lnTo>
                    <a:pt x="56" y="40"/>
                  </a:lnTo>
                  <a:lnTo>
                    <a:pt x="0" y="6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DD"/>
            </a:solidFill>
            <a:ln w="127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 flipV="1">
              <a:off x="3096" y="1768"/>
              <a:ext cx="1" cy="808"/>
            </a:xfrm>
            <a:prstGeom prst="line">
              <a:avLst/>
            </a:prstGeom>
            <a:noFill/>
            <a:ln w="381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Oval 14"/>
          <p:cNvSpPr>
            <a:spLocks noChangeArrowheads="1"/>
          </p:cNvSpPr>
          <p:nvPr/>
        </p:nvSpPr>
        <p:spPr bwMode="auto">
          <a:xfrm>
            <a:off x="2311400" y="3103563"/>
            <a:ext cx="1130300" cy="508000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5"/>
          <p:cNvSpPr>
            <a:spLocks/>
          </p:cNvSpPr>
          <p:nvPr/>
        </p:nvSpPr>
        <p:spPr bwMode="auto">
          <a:xfrm>
            <a:off x="2781300" y="2671763"/>
            <a:ext cx="177800" cy="101600"/>
          </a:xfrm>
          <a:custGeom>
            <a:avLst/>
            <a:gdLst>
              <a:gd name="T0" fmla="*/ 2147483647 w 112"/>
              <a:gd name="T1" fmla="*/ 0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0 w 112"/>
              <a:gd name="T7" fmla="*/ 2147483647 h 64"/>
              <a:gd name="T8" fmla="*/ 2147483647 w 11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64"/>
              <a:gd name="T17" fmla="*/ 112 w 11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64">
                <a:moveTo>
                  <a:pt x="56" y="0"/>
                </a:moveTo>
                <a:lnTo>
                  <a:pt x="112" y="64"/>
                </a:lnTo>
                <a:lnTo>
                  <a:pt x="56" y="40"/>
                </a:lnTo>
                <a:lnTo>
                  <a:pt x="0" y="64"/>
                </a:lnTo>
                <a:lnTo>
                  <a:pt x="56" y="0"/>
                </a:lnTo>
                <a:close/>
              </a:path>
            </a:pathLst>
          </a:custGeom>
          <a:solidFill>
            <a:srgbClr val="0000DD"/>
          </a:solidFill>
          <a:ln w="31750">
            <a:solidFill>
              <a:srgbClr val="0000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4648200" y="3065463"/>
            <a:ext cx="558800" cy="5588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3124200" y="3103563"/>
            <a:ext cx="101600" cy="1016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2717800" y="2163763"/>
            <a:ext cx="2360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moments</a:t>
            </a:r>
            <a:endParaRPr lang="en-US">
              <a:latin typeface="Arial" charset="0"/>
            </a:endParaRP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289300" y="27225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333500" y="3522663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555555"/>
                </a:solidFill>
                <a:latin typeface="Arial" charset="0"/>
              </a:rPr>
              <a:t>nucleus</a:t>
            </a:r>
            <a:endParaRPr lang="en-US">
              <a:latin typeface="Arial" charset="0"/>
            </a:endParaRPr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5245100" y="27987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9" name="Rectangle 30"/>
          <p:cNvSpPr>
            <a:spLocks noChangeArrowheads="1"/>
          </p:cNvSpPr>
          <p:nvPr/>
        </p:nvSpPr>
        <p:spPr bwMode="auto">
          <a:xfrm>
            <a:off x="5257800" y="3497263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spin</a:t>
            </a:r>
            <a:endParaRPr lang="en-US">
              <a:latin typeface="Arial" charset="0"/>
            </a:endParaRPr>
          </a:p>
        </p:txBody>
      </p:sp>
      <p:grpSp>
        <p:nvGrpSpPr>
          <p:cNvPr id="8210" name="Group 42"/>
          <p:cNvGrpSpPr>
            <a:grpSpLocks/>
          </p:cNvGrpSpPr>
          <p:nvPr/>
        </p:nvGrpSpPr>
        <p:grpSpPr bwMode="auto">
          <a:xfrm>
            <a:off x="4705350" y="3367088"/>
            <a:ext cx="469900" cy="161925"/>
            <a:chOff x="2964" y="2174"/>
            <a:chExt cx="296" cy="102"/>
          </a:xfrm>
        </p:grpSpPr>
        <p:grpSp>
          <p:nvGrpSpPr>
            <p:cNvPr id="8215" name="Group 28"/>
            <p:cNvGrpSpPr>
              <a:grpSpLocks/>
            </p:cNvGrpSpPr>
            <p:nvPr/>
          </p:nvGrpSpPr>
          <p:grpSpPr bwMode="auto">
            <a:xfrm rot="-709052">
              <a:off x="3188" y="2182"/>
              <a:ext cx="72" cy="72"/>
              <a:chOff x="3168" y="2208"/>
              <a:chExt cx="72" cy="72"/>
            </a:xfrm>
          </p:grpSpPr>
          <p:sp>
            <p:nvSpPr>
              <p:cNvPr id="8217" name="Freeform 26"/>
              <p:cNvSpPr>
                <a:spLocks/>
              </p:cNvSpPr>
              <p:nvPr/>
            </p:nvSpPr>
            <p:spPr bwMode="auto">
              <a:xfrm>
                <a:off x="3168" y="2208"/>
                <a:ext cx="72" cy="72"/>
              </a:xfrm>
              <a:custGeom>
                <a:avLst/>
                <a:gdLst>
                  <a:gd name="T0" fmla="*/ 72 w 72"/>
                  <a:gd name="T1" fmla="*/ 0 h 72"/>
                  <a:gd name="T2" fmla="*/ 56 w 72"/>
                  <a:gd name="T3" fmla="*/ 72 h 72"/>
                  <a:gd name="T4" fmla="*/ 40 w 72"/>
                  <a:gd name="T5" fmla="*/ 24 h 72"/>
                  <a:gd name="T6" fmla="*/ 0 w 72"/>
                  <a:gd name="T7" fmla="*/ 0 h 72"/>
                  <a:gd name="T8" fmla="*/ 72 w 72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0"/>
                    </a:moveTo>
                    <a:lnTo>
                      <a:pt x="56" y="72"/>
                    </a:lnTo>
                    <a:lnTo>
                      <a:pt x="40" y="24"/>
                    </a:lnTo>
                    <a:lnTo>
                      <a:pt x="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7"/>
              <p:cNvSpPr>
                <a:spLocks noChangeShapeType="1"/>
              </p:cNvSpPr>
              <p:nvPr/>
            </p:nvSpPr>
            <p:spPr bwMode="auto">
              <a:xfrm flipV="1">
                <a:off x="3200" y="2232"/>
                <a:ext cx="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6" name="Freeform 41"/>
            <p:cNvSpPr>
              <a:spLocks/>
            </p:cNvSpPr>
            <p:nvPr/>
          </p:nvSpPr>
          <p:spPr bwMode="auto">
            <a:xfrm>
              <a:off x="2964" y="2174"/>
              <a:ext cx="268" cy="102"/>
            </a:xfrm>
            <a:custGeom>
              <a:avLst/>
              <a:gdLst>
                <a:gd name="T0" fmla="*/ 0 w 268"/>
                <a:gd name="T1" fmla="*/ 0 h 102"/>
                <a:gd name="T2" fmla="*/ 28 w 268"/>
                <a:gd name="T3" fmla="*/ 54 h 102"/>
                <a:gd name="T4" fmla="*/ 92 w 268"/>
                <a:gd name="T5" fmla="*/ 94 h 102"/>
                <a:gd name="T6" fmla="*/ 174 w 268"/>
                <a:gd name="T7" fmla="*/ 96 h 102"/>
                <a:gd name="T8" fmla="*/ 240 w 268"/>
                <a:gd name="T9" fmla="*/ 58 h 102"/>
                <a:gd name="T10" fmla="*/ 268 w 268"/>
                <a:gd name="T11" fmla="*/ 1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02"/>
                <a:gd name="T20" fmla="*/ 268 w 268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02">
                  <a:moveTo>
                    <a:pt x="0" y="0"/>
                  </a:moveTo>
                  <a:cubicBezTo>
                    <a:pt x="6" y="19"/>
                    <a:pt x="13" y="38"/>
                    <a:pt x="28" y="54"/>
                  </a:cubicBezTo>
                  <a:cubicBezTo>
                    <a:pt x="43" y="70"/>
                    <a:pt x="68" y="87"/>
                    <a:pt x="92" y="94"/>
                  </a:cubicBezTo>
                  <a:cubicBezTo>
                    <a:pt x="116" y="101"/>
                    <a:pt x="149" y="102"/>
                    <a:pt x="174" y="96"/>
                  </a:cubicBezTo>
                  <a:cubicBezTo>
                    <a:pt x="199" y="90"/>
                    <a:pt x="224" y="71"/>
                    <a:pt x="240" y="58"/>
                  </a:cubicBezTo>
                  <a:cubicBezTo>
                    <a:pt x="256" y="45"/>
                    <a:pt x="262" y="30"/>
                    <a:pt x="268" y="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21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2543175" y="3040063"/>
            <a:ext cx="652463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212" name="Oval 31"/>
          <p:cNvSpPr>
            <a:spLocks noChangeArrowheads="1"/>
          </p:cNvSpPr>
          <p:nvPr/>
        </p:nvSpPr>
        <p:spPr bwMode="auto">
          <a:xfrm>
            <a:off x="2781300" y="3255963"/>
            <a:ext cx="203200" cy="203200"/>
          </a:xfrm>
          <a:prstGeom prst="ellipse">
            <a:avLst/>
          </a:prstGeom>
          <a:solidFill>
            <a:srgbClr val="777777"/>
          </a:solidFill>
          <a:ln w="254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1903413" y="4149725"/>
            <a:ext cx="18319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orbital</a:t>
            </a:r>
            <a:br>
              <a:rPr lang="en-US" sz="2200">
                <a:solidFill>
                  <a:srgbClr val="0000DD"/>
                </a:solidFill>
                <a:latin typeface="Arial" charset="0"/>
              </a:rPr>
            </a:br>
            <a:r>
              <a:rPr lang="en-US" sz="2200">
                <a:solidFill>
                  <a:srgbClr val="0000DD"/>
                </a:solidFill>
                <a:latin typeface="Arial" charset="0"/>
              </a:rPr>
              <a:t>motion</a:t>
            </a:r>
            <a:endParaRPr lang="en-US">
              <a:latin typeface="Arial" charset="0"/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4264025" y="4149725"/>
            <a:ext cx="1289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spin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585D-9439-4292-9277-BBAC92EA80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703384" y="512884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ea typeface="ＭＳ Ｐゴシック" charset="-128"/>
              </a:rPr>
              <a:t>The most fundamental </a:t>
            </a:r>
            <a:br>
              <a:rPr lang="en-US" kern="0" dirty="0">
                <a:ea typeface="ＭＳ Ｐゴシック" charset="-128"/>
              </a:rPr>
            </a:br>
            <a:r>
              <a:rPr lang="en-US" kern="0" dirty="0">
                <a:ea typeface="ＭＳ Ｐゴシック" charset="-128"/>
              </a:rPr>
              <a:t>magnetic moment</a:t>
            </a:r>
          </a:p>
          <a:p>
            <a:r>
              <a:rPr lang="en-US" kern="0" dirty="0">
                <a:ea typeface="ＭＳ Ｐゴシック" charset="-128"/>
              </a:rPr>
              <a:t>Bohr Magneton</a:t>
            </a:r>
          </a:p>
        </p:txBody>
      </p:sp>
      <p:cxnSp>
        <p:nvCxnSpPr>
          <p:cNvPr id="15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1126821" y="2638242"/>
            <a:ext cx="654050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5839" y="2048486"/>
            <a:ext cx="1130300" cy="508000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365739" y="1616686"/>
            <a:ext cx="177800" cy="101600"/>
          </a:xfrm>
          <a:custGeom>
            <a:avLst/>
            <a:gdLst>
              <a:gd name="T0" fmla="*/ 2147483647 w 112"/>
              <a:gd name="T1" fmla="*/ 0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0 w 112"/>
              <a:gd name="T7" fmla="*/ 2147483647 h 64"/>
              <a:gd name="T8" fmla="*/ 2147483647 w 11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64"/>
              <a:gd name="T17" fmla="*/ 112 w 11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64">
                <a:moveTo>
                  <a:pt x="56" y="0"/>
                </a:moveTo>
                <a:lnTo>
                  <a:pt x="112" y="64"/>
                </a:lnTo>
                <a:lnTo>
                  <a:pt x="56" y="40"/>
                </a:lnTo>
                <a:lnTo>
                  <a:pt x="0" y="64"/>
                </a:lnTo>
                <a:lnTo>
                  <a:pt x="56" y="0"/>
                </a:lnTo>
                <a:close/>
              </a:path>
            </a:pathLst>
          </a:custGeom>
          <a:solidFill>
            <a:srgbClr val="0000DD"/>
          </a:solidFill>
          <a:ln w="31750">
            <a:solidFill>
              <a:srgbClr val="0000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1708639" y="2048486"/>
            <a:ext cx="101600" cy="1016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1127614" y="1984986"/>
            <a:ext cx="652463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1365739" y="2200886"/>
            <a:ext cx="203200" cy="203200"/>
          </a:xfrm>
          <a:prstGeom prst="ellipse">
            <a:avLst/>
          </a:prstGeom>
          <a:solidFill>
            <a:srgbClr val="777777"/>
          </a:solidFill>
          <a:ln w="254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Ferromagnetism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245" y="955612"/>
            <a:ext cx="8504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Certain metallic materials possess a permanent magnetic moment in the absence of</a:t>
            </a:r>
          </a:p>
          <a:p>
            <a:r>
              <a:rPr lang="en-US" sz="1800" dirty="0"/>
              <a:t>an external field and manifest very large and permanent magnetizations. These are</a:t>
            </a:r>
          </a:p>
          <a:p>
            <a:r>
              <a:rPr lang="en-US" sz="1800" dirty="0"/>
              <a:t>the characteristics of </a:t>
            </a:r>
            <a:r>
              <a:rPr lang="en-US" sz="1800" b="1" dirty="0"/>
              <a:t>ferromagnetism, </a:t>
            </a:r>
            <a:r>
              <a:rPr lang="en-US" sz="1800" dirty="0"/>
              <a:t>and they are displayed by the transition metals</a:t>
            </a:r>
          </a:p>
          <a:p>
            <a:r>
              <a:rPr lang="en-US" sz="1800" dirty="0"/>
              <a:t>iron (as BCC </a:t>
            </a:r>
            <a:r>
              <a:rPr lang="el-GR" sz="1800" dirty="0"/>
              <a:t>α</a:t>
            </a:r>
            <a:r>
              <a:rPr lang="en-US" sz="1800" dirty="0"/>
              <a:t>-ferrite), cobalt, nickel, and some rare earth metals such as gadolinium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Gd</a:t>
            </a:r>
            <a:r>
              <a:rPr lang="en-US" sz="1800" dirty="0"/>
              <a:t>). Magnetic susceptibilities as high as 10</a:t>
            </a:r>
            <a:r>
              <a:rPr lang="en-US" sz="1800" baseline="30000" dirty="0"/>
              <a:t>6</a:t>
            </a:r>
            <a:r>
              <a:rPr lang="en-US" sz="1800" dirty="0"/>
              <a:t> are possible for ferromagnetic materials.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70408" y="267984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 = µ</a:t>
            </a:r>
            <a:r>
              <a:rPr lang="en-US" i="1" baseline="-25000" dirty="0"/>
              <a:t>0</a:t>
            </a:r>
            <a:r>
              <a:rPr lang="en-US" i="1" dirty="0"/>
              <a:t> 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0919" y="2679849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</a:t>
            </a:r>
            <a:r>
              <a:rPr lang="en-US" dirty="0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i="1" baseline="-25000" dirty="0" err="1">
                <a:solidFill>
                  <a:srgbClr val="FF3300"/>
                </a:solidFill>
                <a:latin typeface="Arial" charset="0"/>
              </a:rPr>
              <a:t>vac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+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dirty="0">
                <a:latin typeface="Symbol" charset="2"/>
                <a:sym typeface="Symbol" charset="2"/>
              </a:rPr>
              <a:t>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i="1" dirty="0">
                <a:solidFill>
                  <a:srgbClr val="FF6600"/>
                </a:solidFill>
                <a:latin typeface="Arial" charset="0"/>
              </a:rPr>
              <a:t>M</a:t>
            </a:r>
            <a:endParaRPr lang="en-US" i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8" name="Picture 1" descr="fig_20_0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5" y="3075250"/>
            <a:ext cx="2609725" cy="30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2999" y="3457848"/>
            <a:ext cx="55658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mutual spin alignment exists over relatively large-volume regions of the crystal called </a:t>
            </a:r>
            <a:r>
              <a:rPr lang="en-US" sz="1600" b="1" dirty="0"/>
              <a:t>domains. </a:t>
            </a:r>
            <a:r>
              <a:rPr lang="en-US" sz="1600" dirty="0"/>
              <a:t>The maximum possible magnetization, or </a:t>
            </a:r>
            <a:r>
              <a:rPr lang="en-US" sz="1600" b="1" dirty="0"/>
              <a:t>saturation magnetization, </a:t>
            </a:r>
            <a:r>
              <a:rPr lang="en-US" sz="1600" dirty="0"/>
              <a:t>of a ferromagnetic</a:t>
            </a:r>
          </a:p>
          <a:p>
            <a:r>
              <a:rPr lang="en-US" sz="1600" dirty="0"/>
              <a:t>material represents the magnetization (</a:t>
            </a:r>
            <a:r>
              <a:rPr lang="en-US" sz="1600" i="1" dirty="0"/>
              <a:t>M</a:t>
            </a:r>
            <a:r>
              <a:rPr lang="en-US" sz="1600" dirty="0"/>
              <a:t>) that results when all the magnetic dipoles in a solid piece are mutually aligned with the external field; there is also a corresponding saturation flux density </a:t>
            </a:r>
            <a:r>
              <a:rPr lang="en-US" sz="1600" i="1" dirty="0"/>
              <a:t>(B</a:t>
            </a:r>
            <a:r>
              <a:rPr lang="en-US" sz="1600" dirty="0"/>
              <a:t>)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For each of iron, cobalt, and nickel, the net magnetic moments per atom are 2.22, 1.72, and 0.60 Bohr magnetons, respectively.</a:t>
            </a:r>
          </a:p>
          <a:p>
            <a:r>
              <a:rPr lang="en-US" sz="1600" dirty="0"/>
              <a:t>Bohr magneton = 9.27 x 10</a:t>
            </a:r>
            <a:r>
              <a:rPr lang="en-US" sz="1600" baseline="30000" dirty="0"/>
              <a:t>-24 </a:t>
            </a:r>
            <a:r>
              <a:rPr lang="en-US" sz="1600" dirty="0"/>
              <a:t>A.m</a:t>
            </a:r>
            <a:r>
              <a:rPr lang="en-US" sz="1600" baseline="30000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9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5801</TotalTime>
  <Words>1287</Words>
  <Application>Microsoft Office PowerPoint</Application>
  <PresentationFormat>On-screen Show (4:3)</PresentationFormat>
  <Paragraphs>270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Cambria Math</vt:lpstr>
      <vt:lpstr>MT Extra</vt:lpstr>
      <vt:lpstr>Symbol</vt:lpstr>
      <vt:lpstr>Times</vt:lpstr>
      <vt:lpstr>Times New Roman</vt:lpstr>
      <vt:lpstr>Chapter_06</vt:lpstr>
      <vt:lpstr>Equation</vt:lpstr>
      <vt:lpstr>Equation.DSMT4</vt:lpstr>
      <vt:lpstr>Chap 20: Magnetic Properties </vt:lpstr>
      <vt:lpstr>Generation of a Magnetic Field -- Vacuum</vt:lpstr>
      <vt:lpstr>Generation of a Magnetic Field --  within a Solid Material</vt:lpstr>
      <vt:lpstr>PowerPoint Presentation</vt:lpstr>
      <vt:lpstr>Magnetic Responses for 4 Types</vt:lpstr>
      <vt:lpstr>PowerPoint Presentation</vt:lpstr>
      <vt:lpstr>Origins of Magnetic Moments</vt:lpstr>
      <vt:lpstr>PowerPoint Presentation</vt:lpstr>
      <vt:lpstr>Ferromagnetism</vt:lpstr>
      <vt:lpstr>Iron: 2.2 Bohr Magnetons </vt:lpstr>
      <vt:lpstr>Problem 20.7</vt:lpstr>
      <vt:lpstr>Influence of Temperature on Magnetic Behavior</vt:lpstr>
      <vt:lpstr>Magnetic Domains</vt:lpstr>
      <vt:lpstr>Domains in Ferromagnetic &amp; Ferrimagnetic Materials</vt:lpstr>
      <vt:lpstr>Hysteresis and Permanent Magnetization</vt:lpstr>
      <vt:lpstr>Magnetic Anisotropy</vt:lpstr>
      <vt:lpstr>Hard and Soft Magnets</vt:lpstr>
      <vt:lpstr>Hard and Soft Magnetic Materials</vt:lpstr>
      <vt:lpstr>Iron-Silicon Alloy (97 wt% Fe – 3 wt% Si) in Transformer Cores</vt:lpstr>
      <vt:lpstr>Magnetic Storage</vt:lpstr>
      <vt:lpstr>PowerPoint Presentation</vt:lpstr>
      <vt:lpstr>Superconductivity</vt:lpstr>
      <vt:lpstr>Critical Properties of Superconductive Materials</vt:lpstr>
      <vt:lpstr>Meissner Effect</vt:lpstr>
      <vt:lpstr>Advances in Superconductivity</vt:lpstr>
      <vt:lpstr>Summary</vt:lpstr>
    </vt:vector>
  </TitlesOfParts>
  <Manager/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Magnetic Properties</dc:title>
  <dc:subject>Callister &amp; Rethwisch 8th Edition</dc:subject>
  <dc:creator>David Rethwisch</dc:creator>
  <cp:keywords/>
  <dc:description>Copyright 2010</dc:description>
  <cp:lastModifiedBy>Maheswaranathan, Ponn</cp:lastModifiedBy>
  <cp:revision>177</cp:revision>
  <cp:lastPrinted>2019-11-19T21:02:53Z</cp:lastPrinted>
  <dcterms:created xsi:type="dcterms:W3CDTF">2009-11-19T21:04:20Z</dcterms:created>
  <dcterms:modified xsi:type="dcterms:W3CDTF">2019-11-19T21:16:51Z</dcterms:modified>
  <cp:category/>
</cp:coreProperties>
</file>