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458" r:id="rId2"/>
    <p:sldId id="470" r:id="rId3"/>
    <p:sldId id="433" r:id="rId4"/>
    <p:sldId id="472" r:id="rId5"/>
    <p:sldId id="473" r:id="rId6"/>
    <p:sldId id="474" r:id="rId7"/>
    <p:sldId id="475" r:id="rId8"/>
    <p:sldId id="435" r:id="rId9"/>
    <p:sldId id="436" r:id="rId10"/>
    <p:sldId id="442" r:id="rId11"/>
    <p:sldId id="476" r:id="rId12"/>
    <p:sldId id="477" r:id="rId13"/>
    <p:sldId id="464" r:id="rId14"/>
    <p:sldId id="465" r:id="rId15"/>
    <p:sldId id="438" r:id="rId16"/>
    <p:sldId id="439" r:id="rId17"/>
    <p:sldId id="468" r:id="rId18"/>
    <p:sldId id="452" r:id="rId19"/>
    <p:sldId id="463" r:id="rId20"/>
    <p:sldId id="440" r:id="rId21"/>
    <p:sldId id="454" r:id="rId22"/>
    <p:sldId id="443" r:id="rId23"/>
    <p:sldId id="444" r:id="rId24"/>
    <p:sldId id="446" r:id="rId25"/>
    <p:sldId id="445" r:id="rId26"/>
    <p:sldId id="441" r:id="rId2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D"/>
    <a:srgbClr val="008800"/>
    <a:srgbClr val="0000FF"/>
    <a:srgbClr val="00EE00"/>
    <a:srgbClr val="4C8DC4"/>
    <a:srgbClr val="FF3300"/>
    <a:srgbClr val="A0F9A5"/>
    <a:srgbClr val="F89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60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907B4D34-A689-44E3-8F50-9AA0122FF7B5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4BC0B1A9-127A-4CD8-9A69-9E44F7F58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2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9" tIns="46590" rIns="93179" bIns="4659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9" tIns="46590" rIns="93179" bIns="4659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1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9" tIns="46590" rIns="93179" bIns="46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9" tIns="46590" rIns="93179" bIns="4659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9" tIns="46590" rIns="93179" bIns="465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D613056-6640-4D87-9C79-505CB3322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87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FB01F6-969D-4B97-BA1F-36BD77FE1F83}" type="slidenum">
              <a:rPr lang="en-US"/>
              <a:pPr/>
              <a:t>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A824B-4D3C-45C9-A8B0-A210A2628AAF}" type="slidenum">
              <a:rPr lang="en-US"/>
              <a:pPr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9" tIns="46590" rIns="93179" bIns="46590" anchor="b"/>
          <a:lstStyle/>
          <a:p>
            <a:pPr algn="r" eaLnBrk="1" hangingPunct="1"/>
            <a:fld id="{6BC89EB5-0472-4D16-B8CF-36A6AC739EEC}" type="slidenum">
              <a:rPr lang="en-US" sz="1200">
                <a:latin typeface="Arial" charset="0"/>
              </a:rPr>
              <a:pPr algn="r"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0A1F5-E8B4-4ADA-9E8C-4C43A1218542}" type="slidenum">
              <a:rPr lang="en-US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EAC1D2-74DB-468D-B849-B0E11362C4EB}" type="slidenum">
              <a:rPr lang="en-US"/>
              <a:pPr/>
              <a:t>22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E3672-954D-4038-9DBF-3982D176905C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47538-3758-4BE5-9C57-E4846EB19D31}" type="slidenum">
              <a:rPr lang="en-US"/>
              <a:pPr/>
              <a:t>24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749A3-31BE-4B1F-97CA-74F87F5415D2}" type="slidenum">
              <a:rPr lang="en-US"/>
              <a:pPr/>
              <a:t>25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sym typeface="MT Extra" charset="0"/>
              </a:rPr>
              <a:t>Suddenly everyone was doing superconductivity.  Everyone was doing similar work, making discoveries, &amp; rushing to publish so they could claim to have done it first.  Practically, daily new high temp. records were set.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A6D992-FD42-47E1-B5DC-EC42B998229D}" type="slidenum">
              <a:rPr lang="en-US"/>
              <a:pPr/>
              <a:t>26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9E74-CE1D-471A-AF5C-162547BF3107}" type="slidenum">
              <a:rPr lang="en-US"/>
              <a:pPr/>
              <a:t>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9E74-CE1D-471A-AF5C-162547BF3107}" type="slidenum">
              <a:rPr lang="en-US"/>
              <a:pPr/>
              <a:t>4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FAB47-64C8-4410-BAB7-3EEC9698866F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B456A-DD94-4D41-98F6-EA5D1D8DF027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86AD5-D565-44F2-ABEA-6B54BC3011E9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1F3C3-BAB8-4F27-B895-74C17C1F57F5}" type="slidenum">
              <a:rPr lang="en-US"/>
              <a:pPr/>
              <a:t>10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3708D7-B582-446C-9813-AE6BAB7891CB}" type="slidenum">
              <a:rPr lang="en-US"/>
              <a:pPr/>
              <a:t>15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AFD91-40AC-48AB-BEA7-9B34D0BB4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D6CB7-8ABC-42B9-95A0-BBE7C198B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381000"/>
            <a:ext cx="1944688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8642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FF6F2-B174-411D-AF06-715B4F0FA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91B6C-3F53-4EF2-918A-638216F57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EFEF-F9CC-458A-A386-A56255570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203325"/>
            <a:ext cx="3810000" cy="4892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5CB93-8211-4F3B-B801-9DDE25600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2B5AA-8250-4A05-A3DA-60BA35A54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840FD-8E98-4D73-B4D4-8055DDBD2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585D-9439-4292-9277-BBAC92EA8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F3F1-6880-4BDB-A3B3-C59806375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BDC3-AE5E-4D08-9AAA-C790FD334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1203325"/>
            <a:ext cx="7772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280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7202488" y="640080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latin typeface="Arial" pitchFamily="-111" charset="0"/>
                <a:ea typeface="+mn-ea"/>
              </a:rPr>
              <a:t>Chapter 20 -</a:t>
            </a:r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594AD86-ECE2-484A-B2A2-EABB9B56C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hyperlink" Target="http://www.youtube.com/watch?v=ZjwzpoCiF8A&amp;feature=related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f3BNHhfTsvk" TargetMode="External"/><Relationship Id="rId4" Type="http://schemas.openxmlformats.org/officeDocument/2006/relationships/hyperlink" Target="http://www.ehow.com/how-does_4968711_solid-state-hard-drives-work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Chap 20: Magnetic Properties </a:t>
            </a:r>
          </a:p>
        </p:txBody>
      </p:sp>
      <p:pic>
        <p:nvPicPr>
          <p:cNvPr id="5123" name="Picture 1" descr="figun_20_p80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1136650"/>
            <a:ext cx="470535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776663" y="1087438"/>
            <a:ext cx="51482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a) Transmission electron micrograph showing the microstructure of the perpendicular magnetic recording medium used in hard-disk drives.</a:t>
            </a:r>
          </a:p>
          <a:p>
            <a:r>
              <a:rPr lang="en-US"/>
              <a:t/>
            </a:r>
            <a:br>
              <a:rPr lang="en-US"/>
            </a:br>
            <a:r>
              <a:rPr lang="en-US"/>
              <a:t>b) Magnetic storage hard disks used in laptop (left) and desktop (right) computers.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c) Inside of a hard disk drive.</a:t>
            </a:r>
          </a:p>
          <a:p>
            <a:r>
              <a:rPr lang="en-US"/>
              <a:t/>
            </a:r>
            <a:br>
              <a:rPr lang="en-US"/>
            </a:br>
            <a:r>
              <a:rPr lang="en-US"/>
              <a:t>d) Laptop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4E7F6-57FC-4B3E-BC8C-273221FE7F8F}" type="slidenum">
              <a:rPr lang="en-US"/>
              <a:pPr/>
              <a:t>10</a:t>
            </a:fld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Magnetic Responses for 4 Types</a:t>
            </a:r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086600" y="2301875"/>
            <a:ext cx="1676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20.5(a),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2913063" y="1049338"/>
            <a:ext cx="1312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No Applied </a:t>
            </a:r>
            <a:endParaRPr lang="en-US">
              <a:latin typeface="Arial" charset="0"/>
            </a:endParaRP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2259013" y="1352550"/>
            <a:ext cx="2505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Magnetic Field (</a:t>
            </a:r>
            <a:r>
              <a:rPr lang="en-US" sz="2000" i="1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sz="2000">
                <a:solidFill>
                  <a:srgbClr val="000000"/>
                </a:solidFill>
                <a:latin typeface="Arial" charset="0"/>
              </a:rPr>
              <a:t> = 0)</a:t>
            </a:r>
            <a:endParaRPr lang="en-US">
              <a:latin typeface="Arial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4953000" y="135255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5791200" y="1049338"/>
            <a:ext cx="917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Applied </a:t>
            </a:r>
            <a:endParaRPr lang="en-US">
              <a:latin typeface="Arial" charset="0"/>
            </a:endParaRPr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5149850" y="1352550"/>
            <a:ext cx="207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Magnetic Field (</a:t>
            </a:r>
            <a:r>
              <a:rPr lang="en-US" sz="2000" i="1">
                <a:solidFill>
                  <a:srgbClr val="AA0000"/>
                </a:solidFill>
                <a:latin typeface="Arial" charset="0"/>
              </a:rPr>
              <a:t>H</a:t>
            </a:r>
            <a:r>
              <a:rPr lang="en-US" sz="2000">
                <a:solidFill>
                  <a:srgbClr val="AA0000"/>
                </a:solidFill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7412038" y="135255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825500" y="2133600"/>
            <a:ext cx="1751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  <a:latin typeface="Arial" charset="0"/>
              </a:rPr>
              <a:t>(1) diamagnetic</a:t>
            </a:r>
            <a:endParaRPr lang="en-US">
              <a:latin typeface="Arial" charset="0"/>
            </a:endParaRPr>
          </a:p>
        </p:txBody>
      </p:sp>
      <p:sp>
        <p:nvSpPr>
          <p:cNvPr id="10252" name="Rectangle 16"/>
          <p:cNvSpPr>
            <a:spLocks noChangeArrowheads="1"/>
          </p:cNvSpPr>
          <p:nvPr/>
        </p:nvSpPr>
        <p:spPr bwMode="auto">
          <a:xfrm>
            <a:off x="2760663" y="2133600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grpSp>
        <p:nvGrpSpPr>
          <p:cNvPr id="10253" name="Group 17"/>
          <p:cNvGrpSpPr>
            <a:grpSpLocks/>
          </p:cNvGrpSpPr>
          <p:nvPr/>
        </p:nvGrpSpPr>
        <p:grpSpPr bwMode="auto">
          <a:xfrm>
            <a:off x="3016250" y="1830388"/>
            <a:ext cx="1201738" cy="1166812"/>
            <a:chOff x="1900" y="1153"/>
            <a:chExt cx="757" cy="735"/>
          </a:xfrm>
        </p:grpSpPr>
        <p:grpSp>
          <p:nvGrpSpPr>
            <p:cNvPr id="10516" name="Group 18"/>
            <p:cNvGrpSpPr>
              <a:grpSpLocks/>
            </p:cNvGrpSpPr>
            <p:nvPr/>
          </p:nvGrpSpPr>
          <p:grpSpPr bwMode="auto">
            <a:xfrm>
              <a:off x="1900" y="1153"/>
              <a:ext cx="757" cy="191"/>
              <a:chOff x="1900" y="1153"/>
              <a:chExt cx="757" cy="191"/>
            </a:xfrm>
          </p:grpSpPr>
          <p:sp>
            <p:nvSpPr>
              <p:cNvPr id="10525" name="Oval 19"/>
              <p:cNvSpPr>
                <a:spLocks noChangeArrowheads="1"/>
              </p:cNvSpPr>
              <p:nvPr/>
            </p:nvSpPr>
            <p:spPr bwMode="auto">
              <a:xfrm>
                <a:off x="1900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6" name="Oval 20"/>
              <p:cNvSpPr>
                <a:spLocks noChangeArrowheads="1"/>
              </p:cNvSpPr>
              <p:nvPr/>
            </p:nvSpPr>
            <p:spPr bwMode="auto">
              <a:xfrm>
                <a:off x="2179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7" name="Oval 21"/>
              <p:cNvSpPr>
                <a:spLocks noChangeArrowheads="1"/>
              </p:cNvSpPr>
              <p:nvPr/>
            </p:nvSpPr>
            <p:spPr bwMode="auto">
              <a:xfrm>
                <a:off x="2466" y="1153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17" name="Group 22"/>
            <p:cNvGrpSpPr>
              <a:grpSpLocks/>
            </p:cNvGrpSpPr>
            <p:nvPr/>
          </p:nvGrpSpPr>
          <p:grpSpPr bwMode="auto">
            <a:xfrm>
              <a:off x="1900" y="1425"/>
              <a:ext cx="757" cy="191"/>
              <a:chOff x="1900" y="1425"/>
              <a:chExt cx="757" cy="191"/>
            </a:xfrm>
          </p:grpSpPr>
          <p:sp>
            <p:nvSpPr>
              <p:cNvPr id="10522" name="Oval 23"/>
              <p:cNvSpPr>
                <a:spLocks noChangeArrowheads="1"/>
              </p:cNvSpPr>
              <p:nvPr/>
            </p:nvSpPr>
            <p:spPr bwMode="auto">
              <a:xfrm>
                <a:off x="1900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3" name="Oval 24"/>
              <p:cNvSpPr>
                <a:spLocks noChangeArrowheads="1"/>
              </p:cNvSpPr>
              <p:nvPr/>
            </p:nvSpPr>
            <p:spPr bwMode="auto">
              <a:xfrm>
                <a:off x="2179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4" name="Oval 25"/>
              <p:cNvSpPr>
                <a:spLocks noChangeArrowheads="1"/>
              </p:cNvSpPr>
              <p:nvPr/>
            </p:nvSpPr>
            <p:spPr bwMode="auto">
              <a:xfrm>
                <a:off x="2466" y="1425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18" name="Group 26"/>
            <p:cNvGrpSpPr>
              <a:grpSpLocks/>
            </p:cNvGrpSpPr>
            <p:nvPr/>
          </p:nvGrpSpPr>
          <p:grpSpPr bwMode="auto">
            <a:xfrm>
              <a:off x="1900" y="1696"/>
              <a:ext cx="757" cy="192"/>
              <a:chOff x="1900" y="1696"/>
              <a:chExt cx="757" cy="192"/>
            </a:xfrm>
          </p:grpSpPr>
          <p:sp>
            <p:nvSpPr>
              <p:cNvPr id="10519" name="Oval 27"/>
              <p:cNvSpPr>
                <a:spLocks noChangeArrowheads="1"/>
              </p:cNvSpPr>
              <p:nvPr/>
            </p:nvSpPr>
            <p:spPr bwMode="auto">
              <a:xfrm>
                <a:off x="1900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0" name="Oval 28"/>
              <p:cNvSpPr>
                <a:spLocks noChangeArrowheads="1"/>
              </p:cNvSpPr>
              <p:nvPr/>
            </p:nvSpPr>
            <p:spPr bwMode="auto">
              <a:xfrm>
                <a:off x="2179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1" name="Oval 29"/>
              <p:cNvSpPr>
                <a:spLocks noChangeArrowheads="1"/>
              </p:cNvSpPr>
              <p:nvPr/>
            </p:nvSpPr>
            <p:spPr bwMode="auto">
              <a:xfrm>
                <a:off x="2466" y="1696"/>
                <a:ext cx="191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54" name="Group 30"/>
          <p:cNvGrpSpPr>
            <a:grpSpLocks/>
          </p:cNvGrpSpPr>
          <p:nvPr/>
        </p:nvGrpSpPr>
        <p:grpSpPr bwMode="auto">
          <a:xfrm>
            <a:off x="5313363" y="1830388"/>
            <a:ext cx="1201737" cy="1166812"/>
            <a:chOff x="3347" y="1153"/>
            <a:chExt cx="757" cy="735"/>
          </a:xfrm>
        </p:grpSpPr>
        <p:grpSp>
          <p:nvGrpSpPr>
            <p:cNvPr id="10504" name="Group 31"/>
            <p:cNvGrpSpPr>
              <a:grpSpLocks/>
            </p:cNvGrpSpPr>
            <p:nvPr/>
          </p:nvGrpSpPr>
          <p:grpSpPr bwMode="auto">
            <a:xfrm>
              <a:off x="3347" y="1153"/>
              <a:ext cx="757" cy="191"/>
              <a:chOff x="3347" y="1153"/>
              <a:chExt cx="757" cy="191"/>
            </a:xfrm>
          </p:grpSpPr>
          <p:sp>
            <p:nvSpPr>
              <p:cNvPr id="10513" name="Oval 32"/>
              <p:cNvSpPr>
                <a:spLocks noChangeArrowheads="1"/>
              </p:cNvSpPr>
              <p:nvPr/>
            </p:nvSpPr>
            <p:spPr bwMode="auto">
              <a:xfrm>
                <a:off x="3347" y="1153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4" name="Oval 33"/>
              <p:cNvSpPr>
                <a:spLocks noChangeArrowheads="1"/>
              </p:cNvSpPr>
              <p:nvPr/>
            </p:nvSpPr>
            <p:spPr bwMode="auto">
              <a:xfrm>
                <a:off x="3626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5" name="Oval 34"/>
              <p:cNvSpPr>
                <a:spLocks noChangeArrowheads="1"/>
              </p:cNvSpPr>
              <p:nvPr/>
            </p:nvSpPr>
            <p:spPr bwMode="auto">
              <a:xfrm>
                <a:off x="3905" y="1153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05" name="Group 35"/>
            <p:cNvGrpSpPr>
              <a:grpSpLocks/>
            </p:cNvGrpSpPr>
            <p:nvPr/>
          </p:nvGrpSpPr>
          <p:grpSpPr bwMode="auto">
            <a:xfrm>
              <a:off x="3347" y="1425"/>
              <a:ext cx="757" cy="191"/>
              <a:chOff x="3347" y="1425"/>
              <a:chExt cx="757" cy="191"/>
            </a:xfrm>
          </p:grpSpPr>
          <p:sp>
            <p:nvSpPr>
              <p:cNvPr id="10510" name="Oval 36"/>
              <p:cNvSpPr>
                <a:spLocks noChangeArrowheads="1"/>
              </p:cNvSpPr>
              <p:nvPr/>
            </p:nvSpPr>
            <p:spPr bwMode="auto">
              <a:xfrm>
                <a:off x="3347" y="1425"/>
                <a:ext cx="191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1" name="Oval 37"/>
              <p:cNvSpPr>
                <a:spLocks noChangeArrowheads="1"/>
              </p:cNvSpPr>
              <p:nvPr/>
            </p:nvSpPr>
            <p:spPr bwMode="auto">
              <a:xfrm>
                <a:off x="3626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2" name="Oval 38"/>
              <p:cNvSpPr>
                <a:spLocks noChangeArrowheads="1"/>
              </p:cNvSpPr>
              <p:nvPr/>
            </p:nvSpPr>
            <p:spPr bwMode="auto">
              <a:xfrm>
                <a:off x="3905" y="1425"/>
                <a:ext cx="199" cy="191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06" name="Group 39"/>
            <p:cNvGrpSpPr>
              <a:grpSpLocks/>
            </p:cNvGrpSpPr>
            <p:nvPr/>
          </p:nvGrpSpPr>
          <p:grpSpPr bwMode="auto">
            <a:xfrm>
              <a:off x="3347" y="1696"/>
              <a:ext cx="757" cy="192"/>
              <a:chOff x="3347" y="1696"/>
              <a:chExt cx="757" cy="192"/>
            </a:xfrm>
          </p:grpSpPr>
          <p:sp>
            <p:nvSpPr>
              <p:cNvPr id="10507" name="Oval 40"/>
              <p:cNvSpPr>
                <a:spLocks noChangeArrowheads="1"/>
              </p:cNvSpPr>
              <p:nvPr/>
            </p:nvSpPr>
            <p:spPr bwMode="auto">
              <a:xfrm>
                <a:off x="3347" y="1696"/>
                <a:ext cx="191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8" name="Oval 41"/>
              <p:cNvSpPr>
                <a:spLocks noChangeArrowheads="1"/>
              </p:cNvSpPr>
              <p:nvPr/>
            </p:nvSpPr>
            <p:spPr bwMode="auto">
              <a:xfrm>
                <a:off x="3626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9" name="Oval 42"/>
              <p:cNvSpPr>
                <a:spLocks noChangeArrowheads="1"/>
              </p:cNvSpPr>
              <p:nvPr/>
            </p:nvSpPr>
            <p:spPr bwMode="auto">
              <a:xfrm>
                <a:off x="3905" y="1696"/>
                <a:ext cx="199" cy="192"/>
              </a:xfrm>
              <a:prstGeom prst="ellips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55" name="Group 43"/>
          <p:cNvGrpSpPr>
            <a:grpSpLocks/>
          </p:cNvGrpSpPr>
          <p:nvPr/>
        </p:nvGrpSpPr>
        <p:grpSpPr bwMode="auto">
          <a:xfrm>
            <a:off x="5254625" y="1701800"/>
            <a:ext cx="1365250" cy="139700"/>
            <a:chOff x="3310" y="1072"/>
            <a:chExt cx="860" cy="88"/>
          </a:xfrm>
        </p:grpSpPr>
        <p:sp>
          <p:nvSpPr>
            <p:cNvPr id="10502" name="Freeform 44"/>
            <p:cNvSpPr>
              <a:spLocks/>
            </p:cNvSpPr>
            <p:nvPr/>
          </p:nvSpPr>
          <p:spPr bwMode="auto">
            <a:xfrm>
              <a:off x="4118" y="1072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3" name="Line 45"/>
            <p:cNvSpPr>
              <a:spLocks noChangeShapeType="1"/>
            </p:cNvSpPr>
            <p:nvPr/>
          </p:nvSpPr>
          <p:spPr bwMode="auto">
            <a:xfrm>
              <a:off x="3310" y="1116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6" name="Group 46"/>
          <p:cNvGrpSpPr>
            <a:grpSpLocks/>
          </p:cNvGrpSpPr>
          <p:nvPr/>
        </p:nvGrpSpPr>
        <p:grpSpPr bwMode="auto">
          <a:xfrm>
            <a:off x="5326063" y="1900238"/>
            <a:ext cx="1152525" cy="1025525"/>
            <a:chOff x="3355" y="1197"/>
            <a:chExt cx="726" cy="646"/>
          </a:xfrm>
        </p:grpSpPr>
        <p:grpSp>
          <p:nvGrpSpPr>
            <p:cNvPr id="10475" name="Group 47"/>
            <p:cNvGrpSpPr>
              <a:grpSpLocks/>
            </p:cNvGrpSpPr>
            <p:nvPr/>
          </p:nvGrpSpPr>
          <p:grpSpPr bwMode="auto">
            <a:xfrm>
              <a:off x="3355" y="1205"/>
              <a:ext cx="146" cy="88"/>
              <a:chOff x="3355" y="1205"/>
              <a:chExt cx="146" cy="88"/>
            </a:xfrm>
          </p:grpSpPr>
          <p:sp>
            <p:nvSpPr>
              <p:cNvPr id="10500" name="Freeform 48"/>
              <p:cNvSpPr>
                <a:spLocks/>
              </p:cNvSpPr>
              <p:nvPr/>
            </p:nvSpPr>
            <p:spPr bwMode="auto">
              <a:xfrm>
                <a:off x="3355" y="1219"/>
                <a:ext cx="66" cy="74"/>
              </a:xfrm>
              <a:custGeom>
                <a:avLst/>
                <a:gdLst>
                  <a:gd name="T0" fmla="*/ 0 w 66"/>
                  <a:gd name="T1" fmla="*/ 59 h 74"/>
                  <a:gd name="T2" fmla="*/ 29 w 66"/>
                  <a:gd name="T3" fmla="*/ 0 h 74"/>
                  <a:gd name="T4" fmla="*/ 36 w 66"/>
                  <a:gd name="T5" fmla="*/ 44 h 74"/>
                  <a:gd name="T6" fmla="*/ 66 w 66"/>
                  <a:gd name="T7" fmla="*/ 74 h 74"/>
                  <a:gd name="T8" fmla="*/ 0 w 66"/>
                  <a:gd name="T9" fmla="*/ 5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4"/>
                  <a:gd name="T17" fmla="*/ 66 w 6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4">
                    <a:moveTo>
                      <a:pt x="0" y="59"/>
                    </a:moveTo>
                    <a:lnTo>
                      <a:pt x="29" y="0"/>
                    </a:lnTo>
                    <a:lnTo>
                      <a:pt x="36" y="44"/>
                    </a:lnTo>
                    <a:lnTo>
                      <a:pt x="66" y="74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1" name="Line 49"/>
              <p:cNvSpPr>
                <a:spLocks noChangeShapeType="1"/>
              </p:cNvSpPr>
              <p:nvPr/>
            </p:nvSpPr>
            <p:spPr bwMode="auto">
              <a:xfrm flipV="1">
                <a:off x="3391" y="1205"/>
                <a:ext cx="110" cy="58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6" name="Group 50"/>
            <p:cNvGrpSpPr>
              <a:grpSpLocks/>
            </p:cNvGrpSpPr>
            <p:nvPr/>
          </p:nvGrpSpPr>
          <p:grpSpPr bwMode="auto">
            <a:xfrm>
              <a:off x="3648" y="1197"/>
              <a:ext cx="147" cy="88"/>
              <a:chOff x="3648" y="1197"/>
              <a:chExt cx="147" cy="88"/>
            </a:xfrm>
          </p:grpSpPr>
          <p:sp>
            <p:nvSpPr>
              <p:cNvPr id="10498" name="Freeform 51"/>
              <p:cNvSpPr>
                <a:spLocks/>
              </p:cNvSpPr>
              <p:nvPr/>
            </p:nvSpPr>
            <p:spPr bwMode="auto">
              <a:xfrm>
                <a:off x="3648" y="1197"/>
                <a:ext cx="59" cy="88"/>
              </a:xfrm>
              <a:custGeom>
                <a:avLst/>
                <a:gdLst>
                  <a:gd name="T0" fmla="*/ 0 w 59"/>
                  <a:gd name="T1" fmla="*/ 30 h 88"/>
                  <a:gd name="T2" fmla="*/ 59 w 59"/>
                  <a:gd name="T3" fmla="*/ 0 h 88"/>
                  <a:gd name="T4" fmla="*/ 37 w 59"/>
                  <a:gd name="T5" fmla="*/ 37 h 88"/>
                  <a:gd name="T6" fmla="*/ 37 w 59"/>
                  <a:gd name="T7" fmla="*/ 88 h 88"/>
                  <a:gd name="T8" fmla="*/ 0 w 59"/>
                  <a:gd name="T9" fmla="*/ 3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8"/>
                  <a:gd name="T17" fmla="*/ 59 w 59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8">
                    <a:moveTo>
                      <a:pt x="0" y="30"/>
                    </a:moveTo>
                    <a:lnTo>
                      <a:pt x="59" y="0"/>
                    </a:lnTo>
                    <a:lnTo>
                      <a:pt x="37" y="37"/>
                    </a:lnTo>
                    <a:lnTo>
                      <a:pt x="37" y="8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9" name="Line 52"/>
              <p:cNvSpPr>
                <a:spLocks noChangeShapeType="1"/>
              </p:cNvSpPr>
              <p:nvPr/>
            </p:nvSpPr>
            <p:spPr bwMode="auto">
              <a:xfrm>
                <a:off x="3685" y="1234"/>
                <a:ext cx="110" cy="29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7" name="Group 53"/>
            <p:cNvGrpSpPr>
              <a:grpSpLocks/>
            </p:cNvGrpSpPr>
            <p:nvPr/>
          </p:nvGrpSpPr>
          <p:grpSpPr bwMode="auto">
            <a:xfrm>
              <a:off x="3927" y="1205"/>
              <a:ext cx="140" cy="88"/>
              <a:chOff x="3927" y="1205"/>
              <a:chExt cx="140" cy="88"/>
            </a:xfrm>
          </p:grpSpPr>
          <p:sp>
            <p:nvSpPr>
              <p:cNvPr id="10496" name="Freeform 54"/>
              <p:cNvSpPr>
                <a:spLocks/>
              </p:cNvSpPr>
              <p:nvPr/>
            </p:nvSpPr>
            <p:spPr bwMode="auto">
              <a:xfrm>
                <a:off x="3927" y="1205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7" name="Line 55"/>
              <p:cNvSpPr>
                <a:spLocks noChangeShapeType="1"/>
              </p:cNvSpPr>
              <p:nvPr/>
            </p:nvSpPr>
            <p:spPr bwMode="auto">
              <a:xfrm>
                <a:off x="3964" y="1249"/>
                <a:ext cx="103" cy="1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8" name="Group 56"/>
            <p:cNvGrpSpPr>
              <a:grpSpLocks/>
            </p:cNvGrpSpPr>
            <p:nvPr/>
          </p:nvGrpSpPr>
          <p:grpSpPr bwMode="auto">
            <a:xfrm>
              <a:off x="3942" y="1476"/>
              <a:ext cx="132" cy="81"/>
              <a:chOff x="3942" y="1476"/>
              <a:chExt cx="132" cy="81"/>
            </a:xfrm>
          </p:grpSpPr>
          <p:sp>
            <p:nvSpPr>
              <p:cNvPr id="10494" name="Freeform 57"/>
              <p:cNvSpPr>
                <a:spLocks/>
              </p:cNvSpPr>
              <p:nvPr/>
            </p:nvSpPr>
            <p:spPr bwMode="auto">
              <a:xfrm>
                <a:off x="3942" y="1476"/>
                <a:ext cx="59" cy="81"/>
              </a:xfrm>
              <a:custGeom>
                <a:avLst/>
                <a:gdLst>
                  <a:gd name="T0" fmla="*/ 0 w 59"/>
                  <a:gd name="T1" fmla="*/ 52 h 81"/>
                  <a:gd name="T2" fmla="*/ 37 w 59"/>
                  <a:gd name="T3" fmla="*/ 0 h 81"/>
                  <a:gd name="T4" fmla="*/ 37 w 59"/>
                  <a:gd name="T5" fmla="*/ 44 h 81"/>
                  <a:gd name="T6" fmla="*/ 59 w 59"/>
                  <a:gd name="T7" fmla="*/ 81 h 81"/>
                  <a:gd name="T8" fmla="*/ 0 w 59"/>
                  <a:gd name="T9" fmla="*/ 52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1"/>
                  <a:gd name="T17" fmla="*/ 59 w 5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1">
                    <a:moveTo>
                      <a:pt x="0" y="52"/>
                    </a:moveTo>
                    <a:lnTo>
                      <a:pt x="37" y="0"/>
                    </a:lnTo>
                    <a:lnTo>
                      <a:pt x="37" y="44"/>
                    </a:lnTo>
                    <a:lnTo>
                      <a:pt x="59" y="81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5" name="Line 58"/>
              <p:cNvSpPr>
                <a:spLocks noChangeShapeType="1"/>
              </p:cNvSpPr>
              <p:nvPr/>
            </p:nvSpPr>
            <p:spPr bwMode="auto">
              <a:xfrm flipV="1">
                <a:off x="3979" y="1498"/>
                <a:ext cx="95" cy="22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79" name="Group 59"/>
            <p:cNvGrpSpPr>
              <a:grpSpLocks/>
            </p:cNvGrpSpPr>
            <p:nvPr/>
          </p:nvGrpSpPr>
          <p:grpSpPr bwMode="auto">
            <a:xfrm>
              <a:off x="3648" y="1484"/>
              <a:ext cx="147" cy="80"/>
              <a:chOff x="3648" y="1484"/>
              <a:chExt cx="147" cy="80"/>
            </a:xfrm>
          </p:grpSpPr>
          <p:sp>
            <p:nvSpPr>
              <p:cNvPr id="10492" name="Freeform 60"/>
              <p:cNvSpPr>
                <a:spLocks/>
              </p:cNvSpPr>
              <p:nvPr/>
            </p:nvSpPr>
            <p:spPr bwMode="auto">
              <a:xfrm>
                <a:off x="3648" y="1484"/>
                <a:ext cx="66" cy="80"/>
              </a:xfrm>
              <a:custGeom>
                <a:avLst/>
                <a:gdLst>
                  <a:gd name="T0" fmla="*/ 0 w 66"/>
                  <a:gd name="T1" fmla="*/ 22 h 80"/>
                  <a:gd name="T2" fmla="*/ 66 w 66"/>
                  <a:gd name="T3" fmla="*/ 0 h 80"/>
                  <a:gd name="T4" fmla="*/ 37 w 66"/>
                  <a:gd name="T5" fmla="*/ 36 h 80"/>
                  <a:gd name="T6" fmla="*/ 30 w 66"/>
                  <a:gd name="T7" fmla="*/ 80 h 80"/>
                  <a:gd name="T8" fmla="*/ 0 w 66"/>
                  <a:gd name="T9" fmla="*/ 2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80"/>
                  <a:gd name="T17" fmla="*/ 66 w 6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80">
                    <a:moveTo>
                      <a:pt x="0" y="22"/>
                    </a:moveTo>
                    <a:lnTo>
                      <a:pt x="66" y="0"/>
                    </a:lnTo>
                    <a:lnTo>
                      <a:pt x="37" y="36"/>
                    </a:lnTo>
                    <a:lnTo>
                      <a:pt x="30" y="8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3" name="Line 61"/>
              <p:cNvSpPr>
                <a:spLocks noChangeShapeType="1"/>
              </p:cNvSpPr>
              <p:nvPr/>
            </p:nvSpPr>
            <p:spPr bwMode="auto">
              <a:xfrm>
                <a:off x="3685" y="1520"/>
                <a:ext cx="110" cy="44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0" name="Group 62"/>
            <p:cNvGrpSpPr>
              <a:grpSpLocks/>
            </p:cNvGrpSpPr>
            <p:nvPr/>
          </p:nvGrpSpPr>
          <p:grpSpPr bwMode="auto">
            <a:xfrm>
              <a:off x="3369" y="1484"/>
              <a:ext cx="118" cy="73"/>
              <a:chOff x="3369" y="1484"/>
              <a:chExt cx="118" cy="73"/>
            </a:xfrm>
          </p:grpSpPr>
          <p:sp>
            <p:nvSpPr>
              <p:cNvPr id="10490" name="Freeform 63"/>
              <p:cNvSpPr>
                <a:spLocks/>
              </p:cNvSpPr>
              <p:nvPr/>
            </p:nvSpPr>
            <p:spPr bwMode="auto">
              <a:xfrm>
                <a:off x="3369" y="1484"/>
                <a:ext cx="66" cy="73"/>
              </a:xfrm>
              <a:custGeom>
                <a:avLst/>
                <a:gdLst>
                  <a:gd name="T0" fmla="*/ 0 w 66"/>
                  <a:gd name="T1" fmla="*/ 58 h 73"/>
                  <a:gd name="T2" fmla="*/ 30 w 66"/>
                  <a:gd name="T3" fmla="*/ 0 h 73"/>
                  <a:gd name="T4" fmla="*/ 37 w 66"/>
                  <a:gd name="T5" fmla="*/ 44 h 73"/>
                  <a:gd name="T6" fmla="*/ 66 w 66"/>
                  <a:gd name="T7" fmla="*/ 73 h 73"/>
                  <a:gd name="T8" fmla="*/ 0 w 66"/>
                  <a:gd name="T9" fmla="*/ 5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3"/>
                  <a:gd name="T17" fmla="*/ 66 w 66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3">
                    <a:moveTo>
                      <a:pt x="0" y="58"/>
                    </a:moveTo>
                    <a:lnTo>
                      <a:pt x="30" y="0"/>
                    </a:lnTo>
                    <a:lnTo>
                      <a:pt x="37" y="44"/>
                    </a:lnTo>
                    <a:lnTo>
                      <a:pt x="66" y="73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1" name="Line 64"/>
              <p:cNvSpPr>
                <a:spLocks noChangeShapeType="1"/>
              </p:cNvSpPr>
              <p:nvPr/>
            </p:nvSpPr>
            <p:spPr bwMode="auto">
              <a:xfrm flipV="1">
                <a:off x="3406" y="1484"/>
                <a:ext cx="81" cy="44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1" name="Group 65"/>
            <p:cNvGrpSpPr>
              <a:grpSpLocks/>
            </p:cNvGrpSpPr>
            <p:nvPr/>
          </p:nvGrpSpPr>
          <p:grpSpPr bwMode="auto">
            <a:xfrm>
              <a:off x="3648" y="1741"/>
              <a:ext cx="140" cy="88"/>
              <a:chOff x="3648" y="1741"/>
              <a:chExt cx="140" cy="88"/>
            </a:xfrm>
          </p:grpSpPr>
          <p:sp>
            <p:nvSpPr>
              <p:cNvPr id="10488" name="Freeform 66"/>
              <p:cNvSpPr>
                <a:spLocks/>
              </p:cNvSpPr>
              <p:nvPr/>
            </p:nvSpPr>
            <p:spPr bwMode="auto">
              <a:xfrm>
                <a:off x="3648" y="1741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9" name="Line 67"/>
              <p:cNvSpPr>
                <a:spLocks noChangeShapeType="1"/>
              </p:cNvSpPr>
              <p:nvPr/>
            </p:nvSpPr>
            <p:spPr bwMode="auto">
              <a:xfrm>
                <a:off x="3685" y="1785"/>
                <a:ext cx="103" cy="7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2" name="Group 68"/>
            <p:cNvGrpSpPr>
              <a:grpSpLocks/>
            </p:cNvGrpSpPr>
            <p:nvPr/>
          </p:nvGrpSpPr>
          <p:grpSpPr bwMode="auto">
            <a:xfrm>
              <a:off x="3362" y="1741"/>
              <a:ext cx="154" cy="88"/>
              <a:chOff x="3362" y="1741"/>
              <a:chExt cx="154" cy="88"/>
            </a:xfrm>
          </p:grpSpPr>
          <p:sp>
            <p:nvSpPr>
              <p:cNvPr id="10486" name="Freeform 69"/>
              <p:cNvSpPr>
                <a:spLocks/>
              </p:cNvSpPr>
              <p:nvPr/>
            </p:nvSpPr>
            <p:spPr bwMode="auto">
              <a:xfrm>
                <a:off x="3362" y="1741"/>
                <a:ext cx="59" cy="88"/>
              </a:xfrm>
              <a:custGeom>
                <a:avLst/>
                <a:gdLst>
                  <a:gd name="T0" fmla="*/ 0 w 59"/>
                  <a:gd name="T1" fmla="*/ 51 h 88"/>
                  <a:gd name="T2" fmla="*/ 44 w 59"/>
                  <a:gd name="T3" fmla="*/ 0 h 88"/>
                  <a:gd name="T4" fmla="*/ 37 w 59"/>
                  <a:gd name="T5" fmla="*/ 44 h 88"/>
                  <a:gd name="T6" fmla="*/ 59 w 59"/>
                  <a:gd name="T7" fmla="*/ 88 h 88"/>
                  <a:gd name="T8" fmla="*/ 0 w 59"/>
                  <a:gd name="T9" fmla="*/ 51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8"/>
                  <a:gd name="T17" fmla="*/ 59 w 59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8">
                    <a:moveTo>
                      <a:pt x="0" y="51"/>
                    </a:moveTo>
                    <a:lnTo>
                      <a:pt x="44" y="0"/>
                    </a:lnTo>
                    <a:lnTo>
                      <a:pt x="37" y="44"/>
                    </a:lnTo>
                    <a:lnTo>
                      <a:pt x="59" y="88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7" name="Line 70"/>
              <p:cNvSpPr>
                <a:spLocks noChangeShapeType="1"/>
              </p:cNvSpPr>
              <p:nvPr/>
            </p:nvSpPr>
            <p:spPr bwMode="auto">
              <a:xfrm flipV="1">
                <a:off x="3399" y="1763"/>
                <a:ext cx="117" cy="22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83" name="Group 71"/>
            <p:cNvGrpSpPr>
              <a:grpSpLocks/>
            </p:cNvGrpSpPr>
            <p:nvPr/>
          </p:nvGrpSpPr>
          <p:grpSpPr bwMode="auto">
            <a:xfrm>
              <a:off x="3927" y="1755"/>
              <a:ext cx="154" cy="88"/>
              <a:chOff x="3927" y="1755"/>
              <a:chExt cx="154" cy="88"/>
            </a:xfrm>
          </p:grpSpPr>
          <p:sp>
            <p:nvSpPr>
              <p:cNvPr id="10484" name="Freeform 72"/>
              <p:cNvSpPr>
                <a:spLocks/>
              </p:cNvSpPr>
              <p:nvPr/>
            </p:nvSpPr>
            <p:spPr bwMode="auto">
              <a:xfrm>
                <a:off x="3927" y="1755"/>
                <a:ext cx="52" cy="88"/>
              </a:xfrm>
              <a:custGeom>
                <a:avLst/>
                <a:gdLst>
                  <a:gd name="T0" fmla="*/ 0 w 52"/>
                  <a:gd name="T1" fmla="*/ 44 h 88"/>
                  <a:gd name="T2" fmla="*/ 52 w 52"/>
                  <a:gd name="T3" fmla="*/ 0 h 88"/>
                  <a:gd name="T4" fmla="*/ 37 w 52"/>
                  <a:gd name="T5" fmla="*/ 44 h 88"/>
                  <a:gd name="T6" fmla="*/ 52 w 52"/>
                  <a:gd name="T7" fmla="*/ 88 h 88"/>
                  <a:gd name="T8" fmla="*/ 0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0" y="44"/>
                    </a:moveTo>
                    <a:lnTo>
                      <a:pt x="52" y="0"/>
                    </a:lnTo>
                    <a:lnTo>
                      <a:pt x="37" y="44"/>
                    </a:lnTo>
                    <a:lnTo>
                      <a:pt x="52" y="88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AA"/>
              </a:solidFill>
              <a:ln w="111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5" name="Line 73"/>
              <p:cNvSpPr>
                <a:spLocks noChangeShapeType="1"/>
              </p:cNvSpPr>
              <p:nvPr/>
            </p:nvSpPr>
            <p:spPr bwMode="auto">
              <a:xfrm flipV="1">
                <a:off x="3964" y="1792"/>
                <a:ext cx="117" cy="7"/>
              </a:xfrm>
              <a:prstGeom prst="line">
                <a:avLst/>
              </a:prstGeom>
              <a:noFill/>
              <a:ln w="23813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57" name="Group 74"/>
          <p:cNvGrpSpPr>
            <a:grpSpLocks/>
          </p:cNvGrpSpPr>
          <p:nvPr/>
        </p:nvGrpSpPr>
        <p:grpSpPr bwMode="auto">
          <a:xfrm>
            <a:off x="5254625" y="2122488"/>
            <a:ext cx="1365250" cy="139700"/>
            <a:chOff x="3310" y="1337"/>
            <a:chExt cx="860" cy="88"/>
          </a:xfrm>
        </p:grpSpPr>
        <p:sp>
          <p:nvSpPr>
            <p:cNvPr id="10473" name="Freeform 75"/>
            <p:cNvSpPr>
              <a:spLocks/>
            </p:cNvSpPr>
            <p:nvPr/>
          </p:nvSpPr>
          <p:spPr bwMode="auto">
            <a:xfrm>
              <a:off x="4118" y="1337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4" name="Line 76"/>
            <p:cNvSpPr>
              <a:spLocks noChangeShapeType="1"/>
            </p:cNvSpPr>
            <p:nvPr/>
          </p:nvSpPr>
          <p:spPr bwMode="auto">
            <a:xfrm>
              <a:off x="3310" y="1381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8" name="Group 77"/>
          <p:cNvGrpSpPr>
            <a:grpSpLocks/>
          </p:cNvGrpSpPr>
          <p:nvPr/>
        </p:nvGrpSpPr>
        <p:grpSpPr bwMode="auto">
          <a:xfrm>
            <a:off x="5254625" y="2530475"/>
            <a:ext cx="1365250" cy="139700"/>
            <a:chOff x="3310" y="1594"/>
            <a:chExt cx="860" cy="88"/>
          </a:xfrm>
        </p:grpSpPr>
        <p:sp>
          <p:nvSpPr>
            <p:cNvPr id="10471" name="Freeform 78"/>
            <p:cNvSpPr>
              <a:spLocks/>
            </p:cNvSpPr>
            <p:nvPr/>
          </p:nvSpPr>
          <p:spPr bwMode="auto">
            <a:xfrm>
              <a:off x="4118" y="1594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2" name="Line 79"/>
            <p:cNvSpPr>
              <a:spLocks noChangeShapeType="1"/>
            </p:cNvSpPr>
            <p:nvPr/>
          </p:nvSpPr>
          <p:spPr bwMode="auto">
            <a:xfrm>
              <a:off x="3310" y="1638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59" name="Group 80"/>
          <p:cNvGrpSpPr>
            <a:grpSpLocks/>
          </p:cNvGrpSpPr>
          <p:nvPr/>
        </p:nvGrpSpPr>
        <p:grpSpPr bwMode="auto">
          <a:xfrm>
            <a:off x="5254625" y="2997200"/>
            <a:ext cx="1365250" cy="139700"/>
            <a:chOff x="3310" y="1888"/>
            <a:chExt cx="860" cy="88"/>
          </a:xfrm>
        </p:grpSpPr>
        <p:sp>
          <p:nvSpPr>
            <p:cNvPr id="10469" name="Freeform 81"/>
            <p:cNvSpPr>
              <a:spLocks/>
            </p:cNvSpPr>
            <p:nvPr/>
          </p:nvSpPr>
          <p:spPr bwMode="auto">
            <a:xfrm>
              <a:off x="4118" y="1888"/>
              <a:ext cx="52" cy="88"/>
            </a:xfrm>
            <a:custGeom>
              <a:avLst/>
              <a:gdLst>
                <a:gd name="T0" fmla="*/ 52 w 52"/>
                <a:gd name="T1" fmla="*/ 44 h 88"/>
                <a:gd name="T2" fmla="*/ 0 w 52"/>
                <a:gd name="T3" fmla="*/ 88 h 88"/>
                <a:gd name="T4" fmla="*/ 15 w 52"/>
                <a:gd name="T5" fmla="*/ 44 h 88"/>
                <a:gd name="T6" fmla="*/ 0 w 52"/>
                <a:gd name="T7" fmla="*/ 0 h 88"/>
                <a:gd name="T8" fmla="*/ 52 w 5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8"/>
                <a:gd name="T17" fmla="*/ 52 w 5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8">
                  <a:moveTo>
                    <a:pt x="52" y="44"/>
                  </a:moveTo>
                  <a:lnTo>
                    <a:pt x="0" y="88"/>
                  </a:lnTo>
                  <a:lnTo>
                    <a:pt x="15" y="44"/>
                  </a:lnTo>
                  <a:lnTo>
                    <a:pt x="0" y="0"/>
                  </a:lnTo>
                  <a:lnTo>
                    <a:pt x="52" y="44"/>
                  </a:lnTo>
                  <a:close/>
                </a:path>
              </a:pathLst>
            </a:custGeom>
            <a:solidFill>
              <a:srgbClr val="AA0000"/>
            </a:solidFill>
            <a:ln w="111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0" name="Line 82"/>
            <p:cNvSpPr>
              <a:spLocks noChangeShapeType="1"/>
            </p:cNvSpPr>
            <p:nvPr/>
          </p:nvSpPr>
          <p:spPr bwMode="auto">
            <a:xfrm>
              <a:off x="3310" y="1932"/>
              <a:ext cx="823" cy="1"/>
            </a:xfrm>
            <a:prstGeom prst="line">
              <a:avLst/>
            </a:prstGeom>
            <a:noFill/>
            <a:ln w="23813">
              <a:solidFill>
                <a:srgbClr val="AA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0" name="Rectangle 83"/>
          <p:cNvSpPr>
            <a:spLocks noChangeArrowheads="1"/>
          </p:cNvSpPr>
          <p:nvPr/>
        </p:nvSpPr>
        <p:spPr bwMode="auto">
          <a:xfrm rot="-5400000">
            <a:off x="4171157" y="2310606"/>
            <a:ext cx="508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none</a:t>
            </a:r>
            <a:endParaRPr lang="en-US">
              <a:latin typeface="Arial" charset="0"/>
            </a:endParaRPr>
          </a:p>
        </p:txBody>
      </p:sp>
      <p:sp>
        <p:nvSpPr>
          <p:cNvPr id="10261" name="Rectangle 84"/>
          <p:cNvSpPr>
            <a:spLocks noChangeArrowheads="1"/>
          </p:cNvSpPr>
          <p:nvPr/>
        </p:nvSpPr>
        <p:spPr bwMode="auto">
          <a:xfrm rot="-5400000">
            <a:off x="4393407" y="1983581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0262" name="Rectangle 85"/>
          <p:cNvSpPr>
            <a:spLocks noChangeArrowheads="1"/>
          </p:cNvSpPr>
          <p:nvPr/>
        </p:nvSpPr>
        <p:spPr bwMode="auto">
          <a:xfrm rot="-5400000">
            <a:off x="6323013" y="2286000"/>
            <a:ext cx="928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opposing</a:t>
            </a:r>
            <a:endParaRPr lang="en-US">
              <a:latin typeface="Arial" charset="0"/>
            </a:endParaRPr>
          </a:p>
        </p:txBody>
      </p:sp>
      <p:sp>
        <p:nvSpPr>
          <p:cNvPr id="10263" name="Rectangle 86"/>
          <p:cNvSpPr>
            <a:spLocks noChangeArrowheads="1"/>
          </p:cNvSpPr>
          <p:nvPr/>
        </p:nvSpPr>
        <p:spPr bwMode="auto">
          <a:xfrm rot="-5400000">
            <a:off x="6769894" y="1843881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grpSp>
        <p:nvGrpSpPr>
          <p:cNvPr id="24" name="Group 288"/>
          <p:cNvGrpSpPr>
            <a:grpSpLocks/>
          </p:cNvGrpSpPr>
          <p:nvPr/>
        </p:nvGrpSpPr>
        <p:grpSpPr bwMode="auto">
          <a:xfrm>
            <a:off x="779463" y="3381375"/>
            <a:ext cx="7983537" cy="1411288"/>
            <a:chOff x="491" y="2130"/>
            <a:chExt cx="5029" cy="889"/>
          </a:xfrm>
        </p:grpSpPr>
        <p:sp>
          <p:nvSpPr>
            <p:cNvPr id="10368" name="Rectangle 6"/>
            <p:cNvSpPr>
              <a:spLocks noChangeArrowheads="1"/>
            </p:cNvSpPr>
            <p:nvPr/>
          </p:nvSpPr>
          <p:spPr bwMode="auto">
            <a:xfrm>
              <a:off x="4464" y="2506"/>
              <a:ext cx="105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Adapted from Fig. 20.5(b),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0369" name="Rectangle 187"/>
            <p:cNvSpPr>
              <a:spLocks noChangeArrowheads="1"/>
            </p:cNvSpPr>
            <p:nvPr/>
          </p:nvSpPr>
          <p:spPr bwMode="auto">
            <a:xfrm>
              <a:off x="491" y="2402"/>
              <a:ext cx="12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 charset="0"/>
                </a:rPr>
                <a:t>(2) paramagnetic</a:t>
              </a:r>
              <a:endParaRPr lang="en-US">
                <a:latin typeface="Arial" charset="0"/>
              </a:endParaRPr>
            </a:p>
          </p:txBody>
        </p:sp>
        <p:sp>
          <p:nvSpPr>
            <p:cNvPr id="10370" name="Rectangle 188"/>
            <p:cNvSpPr>
              <a:spLocks noChangeArrowheads="1"/>
            </p:cNvSpPr>
            <p:nvPr/>
          </p:nvSpPr>
          <p:spPr bwMode="auto">
            <a:xfrm>
              <a:off x="1835" y="2402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10371" name="Group 189"/>
            <p:cNvGrpSpPr>
              <a:grpSpLocks/>
            </p:cNvGrpSpPr>
            <p:nvPr/>
          </p:nvGrpSpPr>
          <p:grpSpPr bwMode="auto">
            <a:xfrm>
              <a:off x="1900" y="2203"/>
              <a:ext cx="757" cy="742"/>
              <a:chOff x="1900" y="2203"/>
              <a:chExt cx="757" cy="742"/>
            </a:xfrm>
          </p:grpSpPr>
          <p:grpSp>
            <p:nvGrpSpPr>
              <p:cNvPr id="10457" name="Group 190"/>
              <p:cNvGrpSpPr>
                <a:grpSpLocks/>
              </p:cNvGrpSpPr>
              <p:nvPr/>
            </p:nvGrpSpPr>
            <p:grpSpPr bwMode="auto">
              <a:xfrm>
                <a:off x="1900" y="2203"/>
                <a:ext cx="757" cy="199"/>
                <a:chOff x="1900" y="2203"/>
                <a:chExt cx="757" cy="199"/>
              </a:xfrm>
            </p:grpSpPr>
            <p:sp>
              <p:nvSpPr>
                <p:cNvPr id="10466" name="Oval 191"/>
                <p:cNvSpPr>
                  <a:spLocks noChangeArrowheads="1"/>
                </p:cNvSpPr>
                <p:nvPr/>
              </p:nvSpPr>
              <p:spPr bwMode="auto">
                <a:xfrm>
                  <a:off x="1900" y="2203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7" name="Oval 192"/>
                <p:cNvSpPr>
                  <a:spLocks noChangeArrowheads="1"/>
                </p:cNvSpPr>
                <p:nvPr/>
              </p:nvSpPr>
              <p:spPr bwMode="auto">
                <a:xfrm>
                  <a:off x="2179" y="2203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8" name="Oval 193"/>
                <p:cNvSpPr>
                  <a:spLocks noChangeArrowheads="1"/>
                </p:cNvSpPr>
                <p:nvPr/>
              </p:nvSpPr>
              <p:spPr bwMode="auto">
                <a:xfrm>
                  <a:off x="2466" y="2203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8" name="Group 194"/>
              <p:cNvGrpSpPr>
                <a:grpSpLocks/>
              </p:cNvGrpSpPr>
              <p:nvPr/>
            </p:nvGrpSpPr>
            <p:grpSpPr bwMode="auto">
              <a:xfrm>
                <a:off x="1900" y="2475"/>
                <a:ext cx="757" cy="199"/>
                <a:chOff x="1900" y="2475"/>
                <a:chExt cx="757" cy="199"/>
              </a:xfrm>
            </p:grpSpPr>
            <p:sp>
              <p:nvSpPr>
                <p:cNvPr id="10463" name="Oval 195"/>
                <p:cNvSpPr>
                  <a:spLocks noChangeArrowheads="1"/>
                </p:cNvSpPr>
                <p:nvPr/>
              </p:nvSpPr>
              <p:spPr bwMode="auto">
                <a:xfrm>
                  <a:off x="1900" y="2475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4" name="Oval 196"/>
                <p:cNvSpPr>
                  <a:spLocks noChangeArrowheads="1"/>
                </p:cNvSpPr>
                <p:nvPr/>
              </p:nvSpPr>
              <p:spPr bwMode="auto">
                <a:xfrm>
                  <a:off x="2179" y="2475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5" name="Oval 197"/>
                <p:cNvSpPr>
                  <a:spLocks noChangeArrowheads="1"/>
                </p:cNvSpPr>
                <p:nvPr/>
              </p:nvSpPr>
              <p:spPr bwMode="auto">
                <a:xfrm>
                  <a:off x="2466" y="2475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59" name="Group 198"/>
              <p:cNvGrpSpPr>
                <a:grpSpLocks/>
              </p:cNvGrpSpPr>
              <p:nvPr/>
            </p:nvGrpSpPr>
            <p:grpSpPr bwMode="auto">
              <a:xfrm>
                <a:off x="1900" y="2746"/>
                <a:ext cx="757" cy="199"/>
                <a:chOff x="1900" y="2746"/>
                <a:chExt cx="757" cy="199"/>
              </a:xfrm>
            </p:grpSpPr>
            <p:sp>
              <p:nvSpPr>
                <p:cNvPr id="10460" name="Oval 199"/>
                <p:cNvSpPr>
                  <a:spLocks noChangeArrowheads="1"/>
                </p:cNvSpPr>
                <p:nvPr/>
              </p:nvSpPr>
              <p:spPr bwMode="auto">
                <a:xfrm>
                  <a:off x="1900" y="274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1" name="Oval 200"/>
                <p:cNvSpPr>
                  <a:spLocks noChangeArrowheads="1"/>
                </p:cNvSpPr>
                <p:nvPr/>
              </p:nvSpPr>
              <p:spPr bwMode="auto">
                <a:xfrm>
                  <a:off x="2179" y="274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2" name="Oval 201"/>
                <p:cNvSpPr>
                  <a:spLocks noChangeArrowheads="1"/>
                </p:cNvSpPr>
                <p:nvPr/>
              </p:nvSpPr>
              <p:spPr bwMode="auto">
                <a:xfrm>
                  <a:off x="2466" y="2746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2" name="Group 202"/>
            <p:cNvGrpSpPr>
              <a:grpSpLocks/>
            </p:cNvGrpSpPr>
            <p:nvPr/>
          </p:nvGrpSpPr>
          <p:grpSpPr bwMode="auto">
            <a:xfrm>
              <a:off x="1937" y="2240"/>
              <a:ext cx="691" cy="661"/>
              <a:chOff x="1937" y="2240"/>
              <a:chExt cx="691" cy="661"/>
            </a:xfrm>
          </p:grpSpPr>
          <p:grpSp>
            <p:nvGrpSpPr>
              <p:cNvPr id="10430" name="Group 203"/>
              <p:cNvGrpSpPr>
                <a:grpSpLocks/>
              </p:cNvGrpSpPr>
              <p:nvPr/>
            </p:nvGrpSpPr>
            <p:grpSpPr bwMode="auto">
              <a:xfrm>
                <a:off x="1967" y="2247"/>
                <a:ext cx="73" cy="103"/>
                <a:chOff x="1967" y="2247"/>
                <a:chExt cx="73" cy="103"/>
              </a:xfrm>
            </p:grpSpPr>
            <p:sp>
              <p:nvSpPr>
                <p:cNvPr id="10455" name="Freeform 204"/>
                <p:cNvSpPr>
                  <a:spLocks/>
                </p:cNvSpPr>
                <p:nvPr/>
              </p:nvSpPr>
              <p:spPr bwMode="auto">
                <a:xfrm>
                  <a:off x="1967" y="2284"/>
                  <a:ext cx="73" cy="66"/>
                </a:xfrm>
                <a:custGeom>
                  <a:avLst/>
                  <a:gdLst>
                    <a:gd name="T0" fmla="*/ 58 w 73"/>
                    <a:gd name="T1" fmla="*/ 66 h 66"/>
                    <a:gd name="T2" fmla="*/ 0 w 73"/>
                    <a:gd name="T3" fmla="*/ 37 h 66"/>
                    <a:gd name="T4" fmla="*/ 44 w 73"/>
                    <a:gd name="T5" fmla="*/ 37 h 66"/>
                    <a:gd name="T6" fmla="*/ 73 w 73"/>
                    <a:gd name="T7" fmla="*/ 0 h 66"/>
                    <a:gd name="T8" fmla="*/ 58 w 73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58" y="66"/>
                      </a:moveTo>
                      <a:lnTo>
                        <a:pt x="0" y="37"/>
                      </a:lnTo>
                      <a:lnTo>
                        <a:pt x="44" y="37"/>
                      </a:lnTo>
                      <a:lnTo>
                        <a:pt x="73" y="0"/>
                      </a:lnTo>
                      <a:lnTo>
                        <a:pt x="58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6" name="Line 205"/>
                <p:cNvSpPr>
                  <a:spLocks noChangeShapeType="1"/>
                </p:cNvSpPr>
                <p:nvPr/>
              </p:nvSpPr>
              <p:spPr bwMode="auto">
                <a:xfrm>
                  <a:off x="1967" y="2247"/>
                  <a:ext cx="44" cy="7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1" name="Group 206"/>
              <p:cNvGrpSpPr>
                <a:grpSpLocks/>
              </p:cNvGrpSpPr>
              <p:nvPr/>
            </p:nvGrpSpPr>
            <p:grpSpPr bwMode="auto">
              <a:xfrm>
                <a:off x="2216" y="2526"/>
                <a:ext cx="103" cy="81"/>
                <a:chOff x="2216" y="2526"/>
                <a:chExt cx="103" cy="81"/>
              </a:xfrm>
            </p:grpSpPr>
            <p:sp>
              <p:nvSpPr>
                <p:cNvPr id="10453" name="Freeform 207"/>
                <p:cNvSpPr>
                  <a:spLocks/>
                </p:cNvSpPr>
                <p:nvPr/>
              </p:nvSpPr>
              <p:spPr bwMode="auto">
                <a:xfrm>
                  <a:off x="2253" y="2526"/>
                  <a:ext cx="66" cy="67"/>
                </a:xfrm>
                <a:custGeom>
                  <a:avLst/>
                  <a:gdLst>
                    <a:gd name="T0" fmla="*/ 66 w 66"/>
                    <a:gd name="T1" fmla="*/ 0 h 67"/>
                    <a:gd name="T2" fmla="*/ 51 w 66"/>
                    <a:gd name="T3" fmla="*/ 67 h 67"/>
                    <a:gd name="T4" fmla="*/ 37 w 66"/>
                    <a:gd name="T5" fmla="*/ 23 h 67"/>
                    <a:gd name="T6" fmla="*/ 0 w 66"/>
                    <a:gd name="T7" fmla="*/ 0 h 67"/>
                    <a:gd name="T8" fmla="*/ 66 w 66"/>
                    <a:gd name="T9" fmla="*/ 0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7"/>
                    <a:gd name="T17" fmla="*/ 66 w 66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7">
                      <a:moveTo>
                        <a:pt x="66" y="0"/>
                      </a:moveTo>
                      <a:lnTo>
                        <a:pt x="51" y="67"/>
                      </a:lnTo>
                      <a:lnTo>
                        <a:pt x="37" y="23"/>
                      </a:lnTo>
                      <a:lnTo>
                        <a:pt x="0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4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2216" y="2549"/>
                  <a:ext cx="74" cy="58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2" name="Group 209"/>
              <p:cNvGrpSpPr>
                <a:grpSpLocks/>
              </p:cNvGrpSpPr>
              <p:nvPr/>
            </p:nvGrpSpPr>
            <p:grpSpPr bwMode="auto">
              <a:xfrm>
                <a:off x="2238" y="2240"/>
                <a:ext cx="88" cy="118"/>
                <a:chOff x="2238" y="2240"/>
                <a:chExt cx="88" cy="118"/>
              </a:xfrm>
            </p:grpSpPr>
            <p:sp>
              <p:nvSpPr>
                <p:cNvPr id="10451" name="Freeform 210"/>
                <p:cNvSpPr>
                  <a:spLocks/>
                </p:cNvSpPr>
                <p:nvPr/>
              </p:nvSpPr>
              <p:spPr bwMode="auto">
                <a:xfrm>
                  <a:off x="2238" y="2299"/>
                  <a:ext cx="88" cy="59"/>
                </a:xfrm>
                <a:custGeom>
                  <a:avLst/>
                  <a:gdLst>
                    <a:gd name="T0" fmla="*/ 37 w 88"/>
                    <a:gd name="T1" fmla="*/ 59 h 59"/>
                    <a:gd name="T2" fmla="*/ 0 w 88"/>
                    <a:gd name="T3" fmla="*/ 0 h 59"/>
                    <a:gd name="T4" fmla="*/ 44 w 88"/>
                    <a:gd name="T5" fmla="*/ 22 h 59"/>
                    <a:gd name="T6" fmla="*/ 88 w 88"/>
                    <a:gd name="T7" fmla="*/ 15 h 59"/>
                    <a:gd name="T8" fmla="*/ 37 w 88"/>
                    <a:gd name="T9" fmla="*/ 59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59"/>
                    <a:gd name="T17" fmla="*/ 88 w 88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59">
                      <a:moveTo>
                        <a:pt x="37" y="59"/>
                      </a:moveTo>
                      <a:lnTo>
                        <a:pt x="0" y="0"/>
                      </a:lnTo>
                      <a:lnTo>
                        <a:pt x="44" y="22"/>
                      </a:lnTo>
                      <a:lnTo>
                        <a:pt x="88" y="15"/>
                      </a:lnTo>
                      <a:lnTo>
                        <a:pt x="37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2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282" y="2240"/>
                  <a:ext cx="8" cy="8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3" name="Group 212"/>
              <p:cNvGrpSpPr>
                <a:grpSpLocks/>
              </p:cNvGrpSpPr>
              <p:nvPr/>
            </p:nvGrpSpPr>
            <p:grpSpPr bwMode="auto">
              <a:xfrm>
                <a:off x="1937" y="2526"/>
                <a:ext cx="125" cy="81"/>
                <a:chOff x="1937" y="2526"/>
                <a:chExt cx="125" cy="81"/>
              </a:xfrm>
            </p:grpSpPr>
            <p:sp>
              <p:nvSpPr>
                <p:cNvPr id="10449" name="Freeform 213"/>
                <p:cNvSpPr>
                  <a:spLocks/>
                </p:cNvSpPr>
                <p:nvPr/>
              </p:nvSpPr>
              <p:spPr bwMode="auto">
                <a:xfrm>
                  <a:off x="1937" y="2526"/>
                  <a:ext cx="66" cy="81"/>
                </a:xfrm>
                <a:custGeom>
                  <a:avLst/>
                  <a:gdLst>
                    <a:gd name="T0" fmla="*/ 0 w 66"/>
                    <a:gd name="T1" fmla="*/ 23 h 81"/>
                    <a:gd name="T2" fmla="*/ 66 w 66"/>
                    <a:gd name="T3" fmla="*/ 0 h 81"/>
                    <a:gd name="T4" fmla="*/ 37 w 66"/>
                    <a:gd name="T5" fmla="*/ 37 h 81"/>
                    <a:gd name="T6" fmla="*/ 30 w 66"/>
                    <a:gd name="T7" fmla="*/ 81 h 81"/>
                    <a:gd name="T8" fmla="*/ 0 w 66"/>
                    <a:gd name="T9" fmla="*/ 23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1"/>
                    <a:gd name="T17" fmla="*/ 66 w 66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1">
                      <a:moveTo>
                        <a:pt x="0" y="23"/>
                      </a:moveTo>
                      <a:lnTo>
                        <a:pt x="66" y="0"/>
                      </a:lnTo>
                      <a:lnTo>
                        <a:pt x="37" y="37"/>
                      </a:lnTo>
                      <a:lnTo>
                        <a:pt x="30" y="81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0" name="Line 214"/>
                <p:cNvSpPr>
                  <a:spLocks noChangeShapeType="1"/>
                </p:cNvSpPr>
                <p:nvPr/>
              </p:nvSpPr>
              <p:spPr bwMode="auto">
                <a:xfrm>
                  <a:off x="1974" y="2563"/>
                  <a:ext cx="88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4" name="Group 215"/>
              <p:cNvGrpSpPr>
                <a:grpSpLocks/>
              </p:cNvGrpSpPr>
              <p:nvPr/>
            </p:nvGrpSpPr>
            <p:grpSpPr bwMode="auto">
              <a:xfrm>
                <a:off x="1945" y="2791"/>
                <a:ext cx="80" cy="110"/>
                <a:chOff x="1945" y="2791"/>
                <a:chExt cx="80" cy="110"/>
              </a:xfrm>
            </p:grpSpPr>
            <p:sp>
              <p:nvSpPr>
                <p:cNvPr id="10447" name="Freeform 216"/>
                <p:cNvSpPr>
                  <a:spLocks/>
                </p:cNvSpPr>
                <p:nvPr/>
              </p:nvSpPr>
              <p:spPr bwMode="auto">
                <a:xfrm>
                  <a:off x="1945" y="2835"/>
                  <a:ext cx="73" cy="66"/>
                </a:xfrm>
                <a:custGeom>
                  <a:avLst/>
                  <a:gdLst>
                    <a:gd name="T0" fmla="*/ 7 w 73"/>
                    <a:gd name="T1" fmla="*/ 66 h 66"/>
                    <a:gd name="T2" fmla="*/ 0 w 73"/>
                    <a:gd name="T3" fmla="*/ 0 h 66"/>
                    <a:gd name="T4" fmla="*/ 29 w 73"/>
                    <a:gd name="T5" fmla="*/ 37 h 66"/>
                    <a:gd name="T6" fmla="*/ 73 w 73"/>
                    <a:gd name="T7" fmla="*/ 51 h 66"/>
                    <a:gd name="T8" fmla="*/ 7 w 73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66"/>
                    <a:gd name="T17" fmla="*/ 73 w 73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66">
                      <a:moveTo>
                        <a:pt x="7" y="66"/>
                      </a:moveTo>
                      <a:lnTo>
                        <a:pt x="0" y="0"/>
                      </a:lnTo>
                      <a:lnTo>
                        <a:pt x="29" y="37"/>
                      </a:lnTo>
                      <a:lnTo>
                        <a:pt x="73" y="51"/>
                      </a:lnTo>
                      <a:lnTo>
                        <a:pt x="7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8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1974" y="2791"/>
                  <a:ext cx="51" cy="8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5" name="Group 218"/>
              <p:cNvGrpSpPr>
                <a:grpSpLocks/>
              </p:cNvGrpSpPr>
              <p:nvPr/>
            </p:nvGrpSpPr>
            <p:grpSpPr bwMode="auto">
              <a:xfrm>
                <a:off x="2216" y="2798"/>
                <a:ext cx="133" cy="88"/>
                <a:chOff x="2216" y="2798"/>
                <a:chExt cx="133" cy="88"/>
              </a:xfrm>
            </p:grpSpPr>
            <p:sp>
              <p:nvSpPr>
                <p:cNvPr id="10445" name="Freeform 219"/>
                <p:cNvSpPr>
                  <a:spLocks/>
                </p:cNvSpPr>
                <p:nvPr/>
              </p:nvSpPr>
              <p:spPr bwMode="auto">
                <a:xfrm>
                  <a:off x="2297" y="2798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6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2216" y="2842"/>
                  <a:ext cx="96" cy="8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6" name="Group 221"/>
              <p:cNvGrpSpPr>
                <a:grpSpLocks/>
              </p:cNvGrpSpPr>
              <p:nvPr/>
            </p:nvGrpSpPr>
            <p:grpSpPr bwMode="auto">
              <a:xfrm>
                <a:off x="2495" y="2813"/>
                <a:ext cx="133" cy="88"/>
                <a:chOff x="2495" y="2813"/>
                <a:chExt cx="133" cy="88"/>
              </a:xfrm>
            </p:grpSpPr>
            <p:sp>
              <p:nvSpPr>
                <p:cNvPr id="10443" name="Freeform 222"/>
                <p:cNvSpPr>
                  <a:spLocks/>
                </p:cNvSpPr>
                <p:nvPr/>
              </p:nvSpPr>
              <p:spPr bwMode="auto">
                <a:xfrm>
                  <a:off x="2569" y="2813"/>
                  <a:ext cx="59" cy="88"/>
                </a:xfrm>
                <a:custGeom>
                  <a:avLst/>
                  <a:gdLst>
                    <a:gd name="T0" fmla="*/ 59 w 59"/>
                    <a:gd name="T1" fmla="*/ 29 h 88"/>
                    <a:gd name="T2" fmla="*/ 22 w 59"/>
                    <a:gd name="T3" fmla="*/ 88 h 88"/>
                    <a:gd name="T4" fmla="*/ 22 w 59"/>
                    <a:gd name="T5" fmla="*/ 37 h 88"/>
                    <a:gd name="T6" fmla="*/ 0 w 59"/>
                    <a:gd name="T7" fmla="*/ 0 h 88"/>
                    <a:gd name="T8" fmla="*/ 59 w 59"/>
                    <a:gd name="T9" fmla="*/ 2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29"/>
                      </a:moveTo>
                      <a:lnTo>
                        <a:pt x="22" y="88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4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495" y="2850"/>
                  <a:ext cx="96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7" name="Group 224"/>
              <p:cNvGrpSpPr>
                <a:grpSpLocks/>
              </p:cNvGrpSpPr>
              <p:nvPr/>
            </p:nvGrpSpPr>
            <p:grpSpPr bwMode="auto">
              <a:xfrm>
                <a:off x="2525" y="2534"/>
                <a:ext cx="95" cy="73"/>
                <a:chOff x="2525" y="2534"/>
                <a:chExt cx="95" cy="73"/>
              </a:xfrm>
            </p:grpSpPr>
            <p:sp>
              <p:nvSpPr>
                <p:cNvPr id="10441" name="Freeform 225"/>
                <p:cNvSpPr>
                  <a:spLocks/>
                </p:cNvSpPr>
                <p:nvPr/>
              </p:nvSpPr>
              <p:spPr bwMode="auto">
                <a:xfrm>
                  <a:off x="2554" y="2541"/>
                  <a:ext cx="66" cy="66"/>
                </a:xfrm>
                <a:custGeom>
                  <a:avLst/>
                  <a:gdLst>
                    <a:gd name="T0" fmla="*/ 66 w 66"/>
                    <a:gd name="T1" fmla="*/ 66 h 66"/>
                    <a:gd name="T2" fmla="*/ 0 w 66"/>
                    <a:gd name="T3" fmla="*/ 66 h 66"/>
                    <a:gd name="T4" fmla="*/ 37 w 66"/>
                    <a:gd name="T5" fmla="*/ 44 h 66"/>
                    <a:gd name="T6" fmla="*/ 52 w 66"/>
                    <a:gd name="T7" fmla="*/ 0 h 66"/>
                    <a:gd name="T8" fmla="*/ 66 w 66"/>
                    <a:gd name="T9" fmla="*/ 66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66"/>
                    <a:gd name="T17" fmla="*/ 66 w 66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66">
                      <a:moveTo>
                        <a:pt x="66" y="66"/>
                      </a:moveTo>
                      <a:lnTo>
                        <a:pt x="0" y="66"/>
                      </a:lnTo>
                      <a:lnTo>
                        <a:pt x="37" y="44"/>
                      </a:lnTo>
                      <a:lnTo>
                        <a:pt x="52" y="0"/>
                      </a:lnTo>
                      <a:lnTo>
                        <a:pt x="66" y="6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2" name="Line 226"/>
                <p:cNvSpPr>
                  <a:spLocks noChangeShapeType="1"/>
                </p:cNvSpPr>
                <p:nvPr/>
              </p:nvSpPr>
              <p:spPr bwMode="auto">
                <a:xfrm>
                  <a:off x="2525" y="2534"/>
                  <a:ext cx="66" cy="5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8" name="Group 227"/>
              <p:cNvGrpSpPr>
                <a:grpSpLocks/>
              </p:cNvGrpSpPr>
              <p:nvPr/>
            </p:nvGrpSpPr>
            <p:grpSpPr bwMode="auto">
              <a:xfrm>
                <a:off x="2532" y="2240"/>
                <a:ext cx="74" cy="118"/>
                <a:chOff x="2532" y="2240"/>
                <a:chExt cx="74" cy="118"/>
              </a:xfrm>
            </p:grpSpPr>
            <p:sp>
              <p:nvSpPr>
                <p:cNvPr id="10439" name="Freeform 228"/>
                <p:cNvSpPr>
                  <a:spLocks/>
                </p:cNvSpPr>
                <p:nvPr/>
              </p:nvSpPr>
              <p:spPr bwMode="auto">
                <a:xfrm>
                  <a:off x="2532" y="2240"/>
                  <a:ext cx="74" cy="66"/>
                </a:xfrm>
                <a:custGeom>
                  <a:avLst/>
                  <a:gdLst>
                    <a:gd name="T0" fmla="*/ 59 w 74"/>
                    <a:gd name="T1" fmla="*/ 0 h 66"/>
                    <a:gd name="T2" fmla="*/ 74 w 74"/>
                    <a:gd name="T3" fmla="*/ 66 h 66"/>
                    <a:gd name="T4" fmla="*/ 44 w 74"/>
                    <a:gd name="T5" fmla="*/ 29 h 66"/>
                    <a:gd name="T6" fmla="*/ 0 w 74"/>
                    <a:gd name="T7" fmla="*/ 29 h 66"/>
                    <a:gd name="T8" fmla="*/ 59 w 74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66"/>
                    <a:gd name="T17" fmla="*/ 74 w 74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66">
                      <a:moveTo>
                        <a:pt x="59" y="0"/>
                      </a:moveTo>
                      <a:lnTo>
                        <a:pt x="74" y="66"/>
                      </a:lnTo>
                      <a:lnTo>
                        <a:pt x="44" y="29"/>
                      </a:lnTo>
                      <a:lnTo>
                        <a:pt x="0" y="29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0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532" y="2269"/>
                  <a:ext cx="44" cy="8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3" name="Group 230"/>
            <p:cNvGrpSpPr>
              <a:grpSpLocks/>
            </p:cNvGrpSpPr>
            <p:nvPr/>
          </p:nvGrpSpPr>
          <p:grpSpPr bwMode="auto">
            <a:xfrm>
              <a:off x="3347" y="2210"/>
              <a:ext cx="757" cy="743"/>
              <a:chOff x="3347" y="2210"/>
              <a:chExt cx="757" cy="743"/>
            </a:xfrm>
          </p:grpSpPr>
          <p:grpSp>
            <p:nvGrpSpPr>
              <p:cNvPr id="10418" name="Group 231"/>
              <p:cNvGrpSpPr>
                <a:grpSpLocks/>
              </p:cNvGrpSpPr>
              <p:nvPr/>
            </p:nvGrpSpPr>
            <p:grpSpPr bwMode="auto">
              <a:xfrm>
                <a:off x="3347" y="2210"/>
                <a:ext cx="757" cy="199"/>
                <a:chOff x="3347" y="2210"/>
                <a:chExt cx="757" cy="199"/>
              </a:xfrm>
            </p:grpSpPr>
            <p:sp>
              <p:nvSpPr>
                <p:cNvPr id="10427" name="Oval 232"/>
                <p:cNvSpPr>
                  <a:spLocks noChangeArrowheads="1"/>
                </p:cNvSpPr>
                <p:nvPr/>
              </p:nvSpPr>
              <p:spPr bwMode="auto">
                <a:xfrm>
                  <a:off x="3347" y="2210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8" name="Oval 233"/>
                <p:cNvSpPr>
                  <a:spLocks noChangeArrowheads="1"/>
                </p:cNvSpPr>
                <p:nvPr/>
              </p:nvSpPr>
              <p:spPr bwMode="auto">
                <a:xfrm>
                  <a:off x="3626" y="2210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9" name="Oval 234"/>
                <p:cNvSpPr>
                  <a:spLocks noChangeArrowheads="1"/>
                </p:cNvSpPr>
                <p:nvPr/>
              </p:nvSpPr>
              <p:spPr bwMode="auto">
                <a:xfrm>
                  <a:off x="3905" y="2210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19" name="Group 235"/>
              <p:cNvGrpSpPr>
                <a:grpSpLocks/>
              </p:cNvGrpSpPr>
              <p:nvPr/>
            </p:nvGrpSpPr>
            <p:grpSpPr bwMode="auto">
              <a:xfrm>
                <a:off x="3347" y="2482"/>
                <a:ext cx="757" cy="199"/>
                <a:chOff x="3347" y="2482"/>
                <a:chExt cx="757" cy="199"/>
              </a:xfrm>
            </p:grpSpPr>
            <p:sp>
              <p:nvSpPr>
                <p:cNvPr id="10424" name="Oval 236"/>
                <p:cNvSpPr>
                  <a:spLocks noChangeArrowheads="1"/>
                </p:cNvSpPr>
                <p:nvPr/>
              </p:nvSpPr>
              <p:spPr bwMode="auto">
                <a:xfrm>
                  <a:off x="3347" y="2482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5" name="Oval 237"/>
                <p:cNvSpPr>
                  <a:spLocks noChangeArrowheads="1"/>
                </p:cNvSpPr>
                <p:nvPr/>
              </p:nvSpPr>
              <p:spPr bwMode="auto">
                <a:xfrm>
                  <a:off x="3626" y="2482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6" name="Oval 238"/>
                <p:cNvSpPr>
                  <a:spLocks noChangeArrowheads="1"/>
                </p:cNvSpPr>
                <p:nvPr/>
              </p:nvSpPr>
              <p:spPr bwMode="auto">
                <a:xfrm>
                  <a:off x="3905" y="2482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20" name="Group 239"/>
              <p:cNvGrpSpPr>
                <a:grpSpLocks/>
              </p:cNvGrpSpPr>
              <p:nvPr/>
            </p:nvGrpSpPr>
            <p:grpSpPr bwMode="auto">
              <a:xfrm>
                <a:off x="3347" y="2754"/>
                <a:ext cx="757" cy="199"/>
                <a:chOff x="3347" y="2754"/>
                <a:chExt cx="757" cy="199"/>
              </a:xfrm>
            </p:grpSpPr>
            <p:sp>
              <p:nvSpPr>
                <p:cNvPr id="10421" name="Oval 240"/>
                <p:cNvSpPr>
                  <a:spLocks noChangeArrowheads="1"/>
                </p:cNvSpPr>
                <p:nvPr/>
              </p:nvSpPr>
              <p:spPr bwMode="auto">
                <a:xfrm>
                  <a:off x="3347" y="2754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2" name="Oval 241"/>
                <p:cNvSpPr>
                  <a:spLocks noChangeArrowheads="1"/>
                </p:cNvSpPr>
                <p:nvPr/>
              </p:nvSpPr>
              <p:spPr bwMode="auto">
                <a:xfrm>
                  <a:off x="3626" y="275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3" name="Oval 242"/>
                <p:cNvSpPr>
                  <a:spLocks noChangeArrowheads="1"/>
                </p:cNvSpPr>
                <p:nvPr/>
              </p:nvSpPr>
              <p:spPr bwMode="auto">
                <a:xfrm>
                  <a:off x="3905" y="275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4" name="Group 243"/>
            <p:cNvGrpSpPr>
              <a:grpSpLocks/>
            </p:cNvGrpSpPr>
            <p:nvPr/>
          </p:nvGrpSpPr>
          <p:grpSpPr bwMode="auto">
            <a:xfrm>
              <a:off x="3355" y="2262"/>
              <a:ext cx="726" cy="646"/>
              <a:chOff x="3355" y="2262"/>
              <a:chExt cx="726" cy="646"/>
            </a:xfrm>
          </p:grpSpPr>
          <p:grpSp>
            <p:nvGrpSpPr>
              <p:cNvPr id="10391" name="Group 244"/>
              <p:cNvGrpSpPr>
                <a:grpSpLocks/>
              </p:cNvGrpSpPr>
              <p:nvPr/>
            </p:nvGrpSpPr>
            <p:grpSpPr bwMode="auto">
              <a:xfrm>
                <a:off x="3355" y="2262"/>
                <a:ext cx="146" cy="81"/>
                <a:chOff x="3355" y="2262"/>
                <a:chExt cx="146" cy="81"/>
              </a:xfrm>
            </p:grpSpPr>
            <p:sp>
              <p:nvSpPr>
                <p:cNvPr id="10416" name="Freeform 245"/>
                <p:cNvSpPr>
                  <a:spLocks/>
                </p:cNvSpPr>
                <p:nvPr/>
              </p:nvSpPr>
              <p:spPr bwMode="auto">
                <a:xfrm>
                  <a:off x="3435" y="2262"/>
                  <a:ext cx="66" cy="74"/>
                </a:xfrm>
                <a:custGeom>
                  <a:avLst/>
                  <a:gdLst>
                    <a:gd name="T0" fmla="*/ 66 w 66"/>
                    <a:gd name="T1" fmla="*/ 15 h 74"/>
                    <a:gd name="T2" fmla="*/ 37 w 66"/>
                    <a:gd name="T3" fmla="*/ 74 h 74"/>
                    <a:gd name="T4" fmla="*/ 30 w 66"/>
                    <a:gd name="T5" fmla="*/ 29 h 74"/>
                    <a:gd name="T6" fmla="*/ 0 w 66"/>
                    <a:gd name="T7" fmla="*/ 0 h 74"/>
                    <a:gd name="T8" fmla="*/ 66 w 66"/>
                    <a:gd name="T9" fmla="*/ 15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74"/>
                    <a:gd name="T17" fmla="*/ 66 w 66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74">
                      <a:moveTo>
                        <a:pt x="66" y="15"/>
                      </a:moveTo>
                      <a:lnTo>
                        <a:pt x="37" y="74"/>
                      </a:lnTo>
                      <a:lnTo>
                        <a:pt x="30" y="29"/>
                      </a:lnTo>
                      <a:lnTo>
                        <a:pt x="0" y="0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7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3355" y="2291"/>
                  <a:ext cx="110" cy="5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2" name="Group 247"/>
              <p:cNvGrpSpPr>
                <a:grpSpLocks/>
              </p:cNvGrpSpPr>
              <p:nvPr/>
            </p:nvGrpSpPr>
            <p:grpSpPr bwMode="auto">
              <a:xfrm>
                <a:off x="3656" y="2277"/>
                <a:ext cx="139" cy="88"/>
                <a:chOff x="3656" y="2277"/>
                <a:chExt cx="139" cy="88"/>
              </a:xfrm>
            </p:grpSpPr>
            <p:sp>
              <p:nvSpPr>
                <p:cNvPr id="10414" name="Freeform 248"/>
                <p:cNvSpPr>
                  <a:spLocks/>
                </p:cNvSpPr>
                <p:nvPr/>
              </p:nvSpPr>
              <p:spPr bwMode="auto">
                <a:xfrm>
                  <a:off x="3736" y="2277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1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5" name="Line 249"/>
                <p:cNvSpPr>
                  <a:spLocks noChangeShapeType="1"/>
                </p:cNvSpPr>
                <p:nvPr/>
              </p:nvSpPr>
              <p:spPr bwMode="auto">
                <a:xfrm>
                  <a:off x="3656" y="2291"/>
                  <a:ext cx="102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3" name="Group 250"/>
              <p:cNvGrpSpPr>
                <a:grpSpLocks/>
              </p:cNvGrpSpPr>
              <p:nvPr/>
            </p:nvGrpSpPr>
            <p:grpSpPr bwMode="auto">
              <a:xfrm>
                <a:off x="3927" y="2269"/>
                <a:ext cx="140" cy="89"/>
                <a:chOff x="3927" y="2269"/>
                <a:chExt cx="140" cy="89"/>
              </a:xfrm>
            </p:grpSpPr>
            <p:sp>
              <p:nvSpPr>
                <p:cNvPr id="10412" name="Freeform 251"/>
                <p:cNvSpPr>
                  <a:spLocks/>
                </p:cNvSpPr>
                <p:nvPr/>
              </p:nvSpPr>
              <p:spPr bwMode="auto">
                <a:xfrm>
                  <a:off x="4015" y="2269"/>
                  <a:ext cx="52" cy="89"/>
                </a:xfrm>
                <a:custGeom>
                  <a:avLst/>
                  <a:gdLst>
                    <a:gd name="T0" fmla="*/ 52 w 52"/>
                    <a:gd name="T1" fmla="*/ 45 h 89"/>
                    <a:gd name="T2" fmla="*/ 0 w 52"/>
                    <a:gd name="T3" fmla="*/ 89 h 89"/>
                    <a:gd name="T4" fmla="*/ 15 w 52"/>
                    <a:gd name="T5" fmla="*/ 45 h 89"/>
                    <a:gd name="T6" fmla="*/ 0 w 52"/>
                    <a:gd name="T7" fmla="*/ 0 h 89"/>
                    <a:gd name="T8" fmla="*/ 52 w 52"/>
                    <a:gd name="T9" fmla="*/ 45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9"/>
                    <a:gd name="T17" fmla="*/ 52 w 52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9">
                      <a:moveTo>
                        <a:pt x="52" y="45"/>
                      </a:moveTo>
                      <a:lnTo>
                        <a:pt x="0" y="89"/>
                      </a:lnTo>
                      <a:lnTo>
                        <a:pt x="15" y="45"/>
                      </a:lnTo>
                      <a:lnTo>
                        <a:pt x="0" y="0"/>
                      </a:lnTo>
                      <a:lnTo>
                        <a:pt x="52" y="4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3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3927" y="2314"/>
                  <a:ext cx="103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4" name="Group 253"/>
              <p:cNvGrpSpPr>
                <a:grpSpLocks/>
              </p:cNvGrpSpPr>
              <p:nvPr/>
            </p:nvGrpSpPr>
            <p:grpSpPr bwMode="auto">
              <a:xfrm>
                <a:off x="3949" y="2541"/>
                <a:ext cx="125" cy="81"/>
                <a:chOff x="3949" y="2541"/>
                <a:chExt cx="125" cy="81"/>
              </a:xfrm>
            </p:grpSpPr>
            <p:sp>
              <p:nvSpPr>
                <p:cNvPr id="10410" name="Freeform 254"/>
                <p:cNvSpPr>
                  <a:spLocks/>
                </p:cNvSpPr>
                <p:nvPr/>
              </p:nvSpPr>
              <p:spPr bwMode="auto">
                <a:xfrm>
                  <a:off x="4015" y="2541"/>
                  <a:ext cx="59" cy="81"/>
                </a:xfrm>
                <a:custGeom>
                  <a:avLst/>
                  <a:gdLst>
                    <a:gd name="T0" fmla="*/ 59 w 59"/>
                    <a:gd name="T1" fmla="*/ 30 h 81"/>
                    <a:gd name="T2" fmla="*/ 22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3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30"/>
                      </a:moveTo>
                      <a:lnTo>
                        <a:pt x="22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11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3949" y="2578"/>
                  <a:ext cx="88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5" name="Group 256"/>
              <p:cNvGrpSpPr>
                <a:grpSpLocks/>
              </p:cNvGrpSpPr>
              <p:nvPr/>
            </p:nvGrpSpPr>
            <p:grpSpPr bwMode="auto">
              <a:xfrm>
                <a:off x="3648" y="2571"/>
                <a:ext cx="147" cy="80"/>
                <a:chOff x="3648" y="2571"/>
                <a:chExt cx="147" cy="80"/>
              </a:xfrm>
            </p:grpSpPr>
            <p:sp>
              <p:nvSpPr>
                <p:cNvPr id="10408" name="Freeform 257"/>
                <p:cNvSpPr>
                  <a:spLocks/>
                </p:cNvSpPr>
                <p:nvPr/>
              </p:nvSpPr>
              <p:spPr bwMode="auto">
                <a:xfrm>
                  <a:off x="3729" y="2571"/>
                  <a:ext cx="66" cy="80"/>
                </a:xfrm>
                <a:custGeom>
                  <a:avLst/>
                  <a:gdLst>
                    <a:gd name="T0" fmla="*/ 66 w 66"/>
                    <a:gd name="T1" fmla="*/ 58 h 80"/>
                    <a:gd name="T2" fmla="*/ 0 w 66"/>
                    <a:gd name="T3" fmla="*/ 80 h 80"/>
                    <a:gd name="T4" fmla="*/ 29 w 66"/>
                    <a:gd name="T5" fmla="*/ 44 h 80"/>
                    <a:gd name="T6" fmla="*/ 37 w 66"/>
                    <a:gd name="T7" fmla="*/ 0 h 80"/>
                    <a:gd name="T8" fmla="*/ 66 w 66"/>
                    <a:gd name="T9" fmla="*/ 58 h 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0"/>
                    <a:gd name="T17" fmla="*/ 66 w 66"/>
                    <a:gd name="T18" fmla="*/ 80 h 8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0">
                      <a:moveTo>
                        <a:pt x="66" y="58"/>
                      </a:moveTo>
                      <a:lnTo>
                        <a:pt x="0" y="80"/>
                      </a:lnTo>
                      <a:lnTo>
                        <a:pt x="29" y="44"/>
                      </a:lnTo>
                      <a:lnTo>
                        <a:pt x="37" y="0"/>
                      </a:lnTo>
                      <a:lnTo>
                        <a:pt x="66" y="58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9" name="Line 258"/>
                <p:cNvSpPr>
                  <a:spLocks noChangeShapeType="1"/>
                </p:cNvSpPr>
                <p:nvPr/>
              </p:nvSpPr>
              <p:spPr bwMode="auto">
                <a:xfrm>
                  <a:off x="3648" y="2571"/>
                  <a:ext cx="110" cy="4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6" name="Group 259"/>
              <p:cNvGrpSpPr>
                <a:grpSpLocks/>
              </p:cNvGrpSpPr>
              <p:nvPr/>
            </p:nvGrpSpPr>
            <p:grpSpPr bwMode="auto">
              <a:xfrm>
                <a:off x="3369" y="2541"/>
                <a:ext cx="125" cy="74"/>
                <a:chOff x="3369" y="2541"/>
                <a:chExt cx="125" cy="74"/>
              </a:xfrm>
            </p:grpSpPr>
            <p:sp>
              <p:nvSpPr>
                <p:cNvPr id="10406" name="Freeform 260"/>
                <p:cNvSpPr>
                  <a:spLocks/>
                </p:cNvSpPr>
                <p:nvPr/>
              </p:nvSpPr>
              <p:spPr bwMode="auto">
                <a:xfrm>
                  <a:off x="3428" y="2541"/>
                  <a:ext cx="66" cy="74"/>
                </a:xfrm>
                <a:custGeom>
                  <a:avLst/>
                  <a:gdLst>
                    <a:gd name="T0" fmla="*/ 66 w 66"/>
                    <a:gd name="T1" fmla="*/ 15 h 74"/>
                    <a:gd name="T2" fmla="*/ 37 w 66"/>
                    <a:gd name="T3" fmla="*/ 74 h 74"/>
                    <a:gd name="T4" fmla="*/ 29 w 66"/>
                    <a:gd name="T5" fmla="*/ 30 h 74"/>
                    <a:gd name="T6" fmla="*/ 0 w 66"/>
                    <a:gd name="T7" fmla="*/ 0 h 74"/>
                    <a:gd name="T8" fmla="*/ 66 w 66"/>
                    <a:gd name="T9" fmla="*/ 15 h 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74"/>
                    <a:gd name="T17" fmla="*/ 66 w 66"/>
                    <a:gd name="T18" fmla="*/ 74 h 7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74">
                      <a:moveTo>
                        <a:pt x="66" y="15"/>
                      </a:moveTo>
                      <a:lnTo>
                        <a:pt x="37" y="74"/>
                      </a:lnTo>
                      <a:lnTo>
                        <a:pt x="29" y="30"/>
                      </a:lnTo>
                      <a:lnTo>
                        <a:pt x="0" y="0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7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369" y="2571"/>
                  <a:ext cx="88" cy="4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7" name="Group 262"/>
              <p:cNvGrpSpPr>
                <a:grpSpLocks/>
              </p:cNvGrpSpPr>
              <p:nvPr/>
            </p:nvGrpSpPr>
            <p:grpSpPr bwMode="auto">
              <a:xfrm>
                <a:off x="3648" y="2813"/>
                <a:ext cx="140" cy="88"/>
                <a:chOff x="3648" y="2813"/>
                <a:chExt cx="140" cy="88"/>
              </a:xfrm>
            </p:grpSpPr>
            <p:sp>
              <p:nvSpPr>
                <p:cNvPr id="10404" name="Freeform 263"/>
                <p:cNvSpPr>
                  <a:spLocks/>
                </p:cNvSpPr>
                <p:nvPr/>
              </p:nvSpPr>
              <p:spPr bwMode="auto">
                <a:xfrm>
                  <a:off x="3736" y="2813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5" name="Line 264"/>
                <p:cNvSpPr>
                  <a:spLocks noChangeShapeType="1"/>
                </p:cNvSpPr>
                <p:nvPr/>
              </p:nvSpPr>
              <p:spPr bwMode="auto">
                <a:xfrm>
                  <a:off x="3648" y="2850"/>
                  <a:ext cx="103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8" name="Group 265"/>
              <p:cNvGrpSpPr>
                <a:grpSpLocks/>
              </p:cNvGrpSpPr>
              <p:nvPr/>
            </p:nvGrpSpPr>
            <p:grpSpPr bwMode="auto">
              <a:xfrm>
                <a:off x="3362" y="2798"/>
                <a:ext cx="154" cy="88"/>
                <a:chOff x="3362" y="2798"/>
                <a:chExt cx="154" cy="88"/>
              </a:xfrm>
            </p:grpSpPr>
            <p:sp>
              <p:nvSpPr>
                <p:cNvPr id="10402" name="Freeform 266"/>
                <p:cNvSpPr>
                  <a:spLocks/>
                </p:cNvSpPr>
                <p:nvPr/>
              </p:nvSpPr>
              <p:spPr bwMode="auto">
                <a:xfrm>
                  <a:off x="3457" y="2798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3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362" y="2842"/>
                  <a:ext cx="117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99" name="Group 268"/>
              <p:cNvGrpSpPr>
                <a:grpSpLocks/>
              </p:cNvGrpSpPr>
              <p:nvPr/>
            </p:nvGrpSpPr>
            <p:grpSpPr bwMode="auto">
              <a:xfrm>
                <a:off x="3935" y="2820"/>
                <a:ext cx="146" cy="88"/>
                <a:chOff x="3935" y="2820"/>
                <a:chExt cx="146" cy="88"/>
              </a:xfrm>
            </p:grpSpPr>
            <p:sp>
              <p:nvSpPr>
                <p:cNvPr id="10400" name="Freeform 269"/>
                <p:cNvSpPr>
                  <a:spLocks/>
                </p:cNvSpPr>
                <p:nvPr/>
              </p:nvSpPr>
              <p:spPr bwMode="auto">
                <a:xfrm>
                  <a:off x="4030" y="2820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5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01" name="Line 270"/>
                <p:cNvSpPr>
                  <a:spLocks noChangeShapeType="1"/>
                </p:cNvSpPr>
                <p:nvPr/>
              </p:nvSpPr>
              <p:spPr bwMode="auto">
                <a:xfrm>
                  <a:off x="3935" y="2864"/>
                  <a:ext cx="110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75" name="Group 271"/>
            <p:cNvGrpSpPr>
              <a:grpSpLocks/>
            </p:cNvGrpSpPr>
            <p:nvPr/>
          </p:nvGrpSpPr>
          <p:grpSpPr bwMode="auto">
            <a:xfrm>
              <a:off x="3310" y="2394"/>
              <a:ext cx="860" cy="88"/>
              <a:chOff x="3310" y="2394"/>
              <a:chExt cx="860" cy="88"/>
            </a:xfrm>
          </p:grpSpPr>
          <p:sp>
            <p:nvSpPr>
              <p:cNvPr id="10389" name="Freeform 272"/>
              <p:cNvSpPr>
                <a:spLocks/>
              </p:cNvSpPr>
              <p:nvPr/>
            </p:nvSpPr>
            <p:spPr bwMode="auto">
              <a:xfrm>
                <a:off x="4118" y="2394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0" name="Line 273"/>
              <p:cNvSpPr>
                <a:spLocks noChangeShapeType="1"/>
              </p:cNvSpPr>
              <p:nvPr/>
            </p:nvSpPr>
            <p:spPr bwMode="auto">
              <a:xfrm>
                <a:off x="3310" y="2438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6" name="Group 274"/>
            <p:cNvGrpSpPr>
              <a:grpSpLocks/>
            </p:cNvGrpSpPr>
            <p:nvPr/>
          </p:nvGrpSpPr>
          <p:grpSpPr bwMode="auto">
            <a:xfrm>
              <a:off x="3310" y="2666"/>
              <a:ext cx="860" cy="88"/>
              <a:chOff x="3310" y="2666"/>
              <a:chExt cx="860" cy="88"/>
            </a:xfrm>
          </p:grpSpPr>
          <p:sp>
            <p:nvSpPr>
              <p:cNvPr id="10387" name="Freeform 275"/>
              <p:cNvSpPr>
                <a:spLocks/>
              </p:cNvSpPr>
              <p:nvPr/>
            </p:nvSpPr>
            <p:spPr bwMode="auto">
              <a:xfrm>
                <a:off x="4118" y="2666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8" name="Line 276"/>
              <p:cNvSpPr>
                <a:spLocks noChangeShapeType="1"/>
              </p:cNvSpPr>
              <p:nvPr/>
            </p:nvSpPr>
            <p:spPr bwMode="auto">
              <a:xfrm>
                <a:off x="3310" y="2710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7" name="Group 277"/>
            <p:cNvGrpSpPr>
              <a:grpSpLocks/>
            </p:cNvGrpSpPr>
            <p:nvPr/>
          </p:nvGrpSpPr>
          <p:grpSpPr bwMode="auto">
            <a:xfrm>
              <a:off x="3310" y="2930"/>
              <a:ext cx="860" cy="89"/>
              <a:chOff x="3310" y="2930"/>
              <a:chExt cx="860" cy="89"/>
            </a:xfrm>
          </p:grpSpPr>
          <p:sp>
            <p:nvSpPr>
              <p:cNvPr id="10385" name="Freeform 278"/>
              <p:cNvSpPr>
                <a:spLocks/>
              </p:cNvSpPr>
              <p:nvPr/>
            </p:nvSpPr>
            <p:spPr bwMode="auto">
              <a:xfrm>
                <a:off x="4118" y="2930"/>
                <a:ext cx="52" cy="89"/>
              </a:xfrm>
              <a:custGeom>
                <a:avLst/>
                <a:gdLst>
                  <a:gd name="T0" fmla="*/ 52 w 52"/>
                  <a:gd name="T1" fmla="*/ 44 h 89"/>
                  <a:gd name="T2" fmla="*/ 0 w 52"/>
                  <a:gd name="T3" fmla="*/ 89 h 89"/>
                  <a:gd name="T4" fmla="*/ 15 w 52"/>
                  <a:gd name="T5" fmla="*/ 44 h 89"/>
                  <a:gd name="T6" fmla="*/ 0 w 52"/>
                  <a:gd name="T7" fmla="*/ 0 h 89"/>
                  <a:gd name="T8" fmla="*/ 52 w 52"/>
                  <a:gd name="T9" fmla="*/ 44 h 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9"/>
                  <a:gd name="T17" fmla="*/ 52 w 52"/>
                  <a:gd name="T18" fmla="*/ 89 h 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9">
                    <a:moveTo>
                      <a:pt x="52" y="44"/>
                    </a:moveTo>
                    <a:lnTo>
                      <a:pt x="0" y="89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Line 279"/>
              <p:cNvSpPr>
                <a:spLocks noChangeShapeType="1"/>
              </p:cNvSpPr>
              <p:nvPr/>
            </p:nvSpPr>
            <p:spPr bwMode="auto">
              <a:xfrm>
                <a:off x="3310" y="2974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8" name="Group 280"/>
            <p:cNvGrpSpPr>
              <a:grpSpLocks/>
            </p:cNvGrpSpPr>
            <p:nvPr/>
          </p:nvGrpSpPr>
          <p:grpSpPr bwMode="auto">
            <a:xfrm>
              <a:off x="3318" y="2130"/>
              <a:ext cx="859" cy="88"/>
              <a:chOff x="3318" y="2130"/>
              <a:chExt cx="859" cy="88"/>
            </a:xfrm>
          </p:grpSpPr>
          <p:sp>
            <p:nvSpPr>
              <p:cNvPr id="10383" name="Freeform 281"/>
              <p:cNvSpPr>
                <a:spLocks/>
              </p:cNvSpPr>
              <p:nvPr/>
            </p:nvSpPr>
            <p:spPr bwMode="auto">
              <a:xfrm>
                <a:off x="4126" y="2130"/>
                <a:ext cx="51" cy="88"/>
              </a:xfrm>
              <a:custGeom>
                <a:avLst/>
                <a:gdLst>
                  <a:gd name="T0" fmla="*/ 51 w 51"/>
                  <a:gd name="T1" fmla="*/ 44 h 88"/>
                  <a:gd name="T2" fmla="*/ 0 w 51"/>
                  <a:gd name="T3" fmla="*/ 88 h 88"/>
                  <a:gd name="T4" fmla="*/ 14 w 51"/>
                  <a:gd name="T5" fmla="*/ 44 h 88"/>
                  <a:gd name="T6" fmla="*/ 0 w 51"/>
                  <a:gd name="T7" fmla="*/ 0 h 88"/>
                  <a:gd name="T8" fmla="*/ 51 w 51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88"/>
                  <a:gd name="T17" fmla="*/ 51 w 5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88">
                    <a:moveTo>
                      <a:pt x="51" y="44"/>
                    </a:moveTo>
                    <a:lnTo>
                      <a:pt x="0" y="88"/>
                    </a:lnTo>
                    <a:lnTo>
                      <a:pt x="14" y="44"/>
                    </a:lnTo>
                    <a:lnTo>
                      <a:pt x="0" y="0"/>
                    </a:lnTo>
                    <a:lnTo>
                      <a:pt x="51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4" name="Line 282"/>
              <p:cNvSpPr>
                <a:spLocks noChangeShapeType="1"/>
              </p:cNvSpPr>
              <p:nvPr/>
            </p:nvSpPr>
            <p:spPr bwMode="auto">
              <a:xfrm>
                <a:off x="3318" y="2174"/>
                <a:ext cx="822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79" name="Rectangle 283"/>
            <p:cNvSpPr>
              <a:spLocks noChangeArrowheads="1"/>
            </p:cNvSpPr>
            <p:nvPr/>
          </p:nvSpPr>
          <p:spPr bwMode="auto">
            <a:xfrm rot="-5400000">
              <a:off x="2536" y="2484"/>
              <a:ext cx="4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random</a:t>
              </a:r>
              <a:endParaRPr lang="en-US">
                <a:latin typeface="Arial" charset="0"/>
              </a:endParaRPr>
            </a:p>
          </p:txBody>
        </p:sp>
        <p:sp>
          <p:nvSpPr>
            <p:cNvPr id="10380" name="Rectangle 284"/>
            <p:cNvSpPr>
              <a:spLocks noChangeArrowheads="1"/>
            </p:cNvSpPr>
            <p:nvPr/>
          </p:nvSpPr>
          <p:spPr bwMode="auto">
            <a:xfrm rot="-5400000">
              <a:off x="2760" y="224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381" name="Rectangle 285"/>
            <p:cNvSpPr>
              <a:spLocks noChangeArrowheads="1"/>
            </p:cNvSpPr>
            <p:nvPr/>
          </p:nvSpPr>
          <p:spPr bwMode="auto">
            <a:xfrm rot="-5400000">
              <a:off x="4046" y="2486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382" name="Rectangle 286"/>
            <p:cNvSpPr>
              <a:spLocks noChangeArrowheads="1"/>
            </p:cNvSpPr>
            <p:nvPr/>
          </p:nvSpPr>
          <p:spPr bwMode="auto">
            <a:xfrm rot="-5400000">
              <a:off x="4258" y="2248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26715" name="Group 289"/>
          <p:cNvGrpSpPr>
            <a:grpSpLocks/>
          </p:cNvGrpSpPr>
          <p:nvPr/>
        </p:nvGrpSpPr>
        <p:grpSpPr bwMode="auto">
          <a:xfrm>
            <a:off x="779463" y="4943475"/>
            <a:ext cx="7642225" cy="1422400"/>
            <a:chOff x="491" y="3114"/>
            <a:chExt cx="4814" cy="896"/>
          </a:xfrm>
        </p:grpSpPr>
        <p:sp>
          <p:nvSpPr>
            <p:cNvPr id="10266" name="Rectangle 7"/>
            <p:cNvSpPr>
              <a:spLocks noChangeArrowheads="1"/>
            </p:cNvSpPr>
            <p:nvPr/>
          </p:nvSpPr>
          <p:spPr bwMode="auto">
            <a:xfrm>
              <a:off x="4464" y="3466"/>
              <a:ext cx="84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Adapted from Fig. 20.7,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</a:t>
              </a:r>
            </a:p>
          </p:txBody>
        </p:sp>
        <p:sp>
          <p:nvSpPr>
            <p:cNvPr id="10267" name="Rectangle 87"/>
            <p:cNvSpPr>
              <a:spLocks noChangeArrowheads="1"/>
            </p:cNvSpPr>
            <p:nvPr/>
          </p:nvSpPr>
          <p:spPr bwMode="auto">
            <a:xfrm>
              <a:off x="491" y="3386"/>
              <a:ext cx="121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(3) ferromagnetic</a:t>
              </a:r>
            </a:p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(4)</a:t>
              </a:r>
              <a:r>
                <a:rPr lang="en-US" sz="1000">
                  <a:solidFill>
                    <a:srgbClr val="000077"/>
                  </a:solidFill>
                  <a:latin typeface="Arial" charset="0"/>
                </a:rPr>
                <a:t> </a:t>
              </a:r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ferrimagnetic</a:t>
              </a:r>
              <a:endParaRPr lang="en-US">
                <a:latin typeface="Arial" charset="0"/>
              </a:endParaRPr>
            </a:p>
          </p:txBody>
        </p:sp>
        <p:sp>
          <p:nvSpPr>
            <p:cNvPr id="10268" name="Rectangle 88"/>
            <p:cNvSpPr>
              <a:spLocks noChangeArrowheads="1"/>
            </p:cNvSpPr>
            <p:nvPr/>
          </p:nvSpPr>
          <p:spPr bwMode="auto">
            <a:xfrm>
              <a:off x="1864" y="3386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grpSp>
          <p:nvGrpSpPr>
            <p:cNvPr id="10269" name="Group 89"/>
            <p:cNvGrpSpPr>
              <a:grpSpLocks/>
            </p:cNvGrpSpPr>
            <p:nvPr/>
          </p:nvGrpSpPr>
          <p:grpSpPr bwMode="auto">
            <a:xfrm>
              <a:off x="1900" y="3194"/>
              <a:ext cx="757" cy="736"/>
              <a:chOff x="1900" y="3194"/>
              <a:chExt cx="757" cy="736"/>
            </a:xfrm>
          </p:grpSpPr>
          <p:grpSp>
            <p:nvGrpSpPr>
              <p:cNvPr id="10356" name="Group 90"/>
              <p:cNvGrpSpPr>
                <a:grpSpLocks/>
              </p:cNvGrpSpPr>
              <p:nvPr/>
            </p:nvGrpSpPr>
            <p:grpSpPr bwMode="auto">
              <a:xfrm>
                <a:off x="1900" y="3194"/>
                <a:ext cx="757" cy="192"/>
                <a:chOff x="1900" y="3194"/>
                <a:chExt cx="757" cy="192"/>
              </a:xfrm>
            </p:grpSpPr>
            <p:sp>
              <p:nvSpPr>
                <p:cNvPr id="10365" name="Oval 91"/>
                <p:cNvSpPr>
                  <a:spLocks noChangeArrowheads="1"/>
                </p:cNvSpPr>
                <p:nvPr/>
              </p:nvSpPr>
              <p:spPr bwMode="auto">
                <a:xfrm>
                  <a:off x="1900" y="3194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6" name="Oval 92"/>
                <p:cNvSpPr>
                  <a:spLocks noChangeArrowheads="1"/>
                </p:cNvSpPr>
                <p:nvPr/>
              </p:nvSpPr>
              <p:spPr bwMode="auto">
                <a:xfrm>
                  <a:off x="2179" y="3194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7" name="Oval 93"/>
                <p:cNvSpPr>
                  <a:spLocks noChangeArrowheads="1"/>
                </p:cNvSpPr>
                <p:nvPr/>
              </p:nvSpPr>
              <p:spPr bwMode="auto">
                <a:xfrm>
                  <a:off x="2466" y="3194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57" name="Group 94"/>
              <p:cNvGrpSpPr>
                <a:grpSpLocks/>
              </p:cNvGrpSpPr>
              <p:nvPr/>
            </p:nvGrpSpPr>
            <p:grpSpPr bwMode="auto">
              <a:xfrm>
                <a:off x="1900" y="3466"/>
                <a:ext cx="757" cy="192"/>
                <a:chOff x="1900" y="3466"/>
                <a:chExt cx="757" cy="192"/>
              </a:xfrm>
            </p:grpSpPr>
            <p:sp>
              <p:nvSpPr>
                <p:cNvPr id="10362" name="Oval 95"/>
                <p:cNvSpPr>
                  <a:spLocks noChangeArrowheads="1"/>
                </p:cNvSpPr>
                <p:nvPr/>
              </p:nvSpPr>
              <p:spPr bwMode="auto">
                <a:xfrm>
                  <a:off x="1900" y="3466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" name="Oval 96"/>
                <p:cNvSpPr>
                  <a:spLocks noChangeArrowheads="1"/>
                </p:cNvSpPr>
                <p:nvPr/>
              </p:nvSpPr>
              <p:spPr bwMode="auto">
                <a:xfrm>
                  <a:off x="2179" y="3466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" name="Oval 97"/>
                <p:cNvSpPr>
                  <a:spLocks noChangeArrowheads="1"/>
                </p:cNvSpPr>
                <p:nvPr/>
              </p:nvSpPr>
              <p:spPr bwMode="auto">
                <a:xfrm>
                  <a:off x="2466" y="3466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58" name="Group 98"/>
              <p:cNvGrpSpPr>
                <a:grpSpLocks/>
              </p:cNvGrpSpPr>
              <p:nvPr/>
            </p:nvGrpSpPr>
            <p:grpSpPr bwMode="auto">
              <a:xfrm>
                <a:off x="1900" y="3738"/>
                <a:ext cx="757" cy="192"/>
                <a:chOff x="1900" y="3738"/>
                <a:chExt cx="757" cy="192"/>
              </a:xfrm>
            </p:grpSpPr>
            <p:sp>
              <p:nvSpPr>
                <p:cNvPr id="10359" name="Oval 99"/>
                <p:cNvSpPr>
                  <a:spLocks noChangeArrowheads="1"/>
                </p:cNvSpPr>
                <p:nvPr/>
              </p:nvSpPr>
              <p:spPr bwMode="auto">
                <a:xfrm>
                  <a:off x="1900" y="3738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" name="Oval 100"/>
                <p:cNvSpPr>
                  <a:spLocks noChangeArrowheads="1"/>
                </p:cNvSpPr>
                <p:nvPr/>
              </p:nvSpPr>
              <p:spPr bwMode="auto">
                <a:xfrm>
                  <a:off x="2179" y="3738"/>
                  <a:ext cx="199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" name="Oval 101"/>
                <p:cNvSpPr>
                  <a:spLocks noChangeArrowheads="1"/>
                </p:cNvSpPr>
                <p:nvPr/>
              </p:nvSpPr>
              <p:spPr bwMode="auto">
                <a:xfrm>
                  <a:off x="2466" y="3738"/>
                  <a:ext cx="191" cy="192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0" name="Group 102"/>
            <p:cNvGrpSpPr>
              <a:grpSpLocks/>
            </p:cNvGrpSpPr>
            <p:nvPr/>
          </p:nvGrpSpPr>
          <p:grpSpPr bwMode="auto">
            <a:xfrm>
              <a:off x="1923" y="3242"/>
              <a:ext cx="712" cy="639"/>
              <a:chOff x="1923" y="3239"/>
              <a:chExt cx="712" cy="639"/>
            </a:xfrm>
          </p:grpSpPr>
          <p:grpSp>
            <p:nvGrpSpPr>
              <p:cNvPr id="10329" name="Group 103"/>
              <p:cNvGrpSpPr>
                <a:grpSpLocks/>
              </p:cNvGrpSpPr>
              <p:nvPr/>
            </p:nvGrpSpPr>
            <p:grpSpPr bwMode="auto">
              <a:xfrm>
                <a:off x="1923" y="3246"/>
                <a:ext cx="139" cy="81"/>
                <a:chOff x="1923" y="3246"/>
                <a:chExt cx="139" cy="81"/>
              </a:xfrm>
            </p:grpSpPr>
            <p:sp>
              <p:nvSpPr>
                <p:cNvPr id="10354" name="Freeform 104"/>
                <p:cNvSpPr>
                  <a:spLocks/>
                </p:cNvSpPr>
                <p:nvPr/>
              </p:nvSpPr>
              <p:spPr bwMode="auto">
                <a:xfrm>
                  <a:off x="2003" y="3246"/>
                  <a:ext cx="59" cy="81"/>
                </a:xfrm>
                <a:custGeom>
                  <a:avLst/>
                  <a:gdLst>
                    <a:gd name="T0" fmla="*/ 59 w 59"/>
                    <a:gd name="T1" fmla="*/ 30 h 81"/>
                    <a:gd name="T2" fmla="*/ 15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3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30"/>
                      </a:moveTo>
                      <a:lnTo>
                        <a:pt x="15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3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5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923" y="3283"/>
                  <a:ext cx="102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0" name="Group 106"/>
              <p:cNvGrpSpPr>
                <a:grpSpLocks/>
              </p:cNvGrpSpPr>
              <p:nvPr/>
            </p:nvGrpSpPr>
            <p:grpSpPr bwMode="auto">
              <a:xfrm>
                <a:off x="2209" y="3239"/>
                <a:ext cx="132" cy="88"/>
                <a:chOff x="2209" y="3239"/>
                <a:chExt cx="132" cy="88"/>
              </a:xfrm>
            </p:grpSpPr>
            <p:sp>
              <p:nvSpPr>
                <p:cNvPr id="10352" name="Freeform 107"/>
                <p:cNvSpPr>
                  <a:spLocks/>
                </p:cNvSpPr>
                <p:nvPr/>
              </p:nvSpPr>
              <p:spPr bwMode="auto">
                <a:xfrm>
                  <a:off x="2282" y="3239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3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2209" y="3283"/>
                  <a:ext cx="95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1" name="Group 109"/>
              <p:cNvGrpSpPr>
                <a:grpSpLocks/>
              </p:cNvGrpSpPr>
              <p:nvPr/>
            </p:nvGrpSpPr>
            <p:grpSpPr bwMode="auto">
              <a:xfrm>
                <a:off x="2481" y="3239"/>
                <a:ext cx="154" cy="88"/>
                <a:chOff x="2481" y="3239"/>
                <a:chExt cx="154" cy="88"/>
              </a:xfrm>
            </p:grpSpPr>
            <p:sp>
              <p:nvSpPr>
                <p:cNvPr id="10350" name="Freeform 110"/>
                <p:cNvSpPr>
                  <a:spLocks/>
                </p:cNvSpPr>
                <p:nvPr/>
              </p:nvSpPr>
              <p:spPr bwMode="auto">
                <a:xfrm>
                  <a:off x="2576" y="3239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1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1" name="Line 111"/>
                <p:cNvSpPr>
                  <a:spLocks noChangeShapeType="1"/>
                </p:cNvSpPr>
                <p:nvPr/>
              </p:nvSpPr>
              <p:spPr bwMode="auto">
                <a:xfrm>
                  <a:off x="2481" y="3261"/>
                  <a:ext cx="117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2" name="Group 112"/>
              <p:cNvGrpSpPr>
                <a:grpSpLocks/>
              </p:cNvGrpSpPr>
              <p:nvPr/>
            </p:nvGrpSpPr>
            <p:grpSpPr bwMode="auto">
              <a:xfrm>
                <a:off x="2473" y="3518"/>
                <a:ext cx="155" cy="81"/>
                <a:chOff x="2473" y="3518"/>
                <a:chExt cx="155" cy="81"/>
              </a:xfrm>
            </p:grpSpPr>
            <p:sp>
              <p:nvSpPr>
                <p:cNvPr id="10348" name="Freeform 113"/>
                <p:cNvSpPr>
                  <a:spLocks/>
                </p:cNvSpPr>
                <p:nvPr/>
              </p:nvSpPr>
              <p:spPr bwMode="auto">
                <a:xfrm>
                  <a:off x="2569" y="3518"/>
                  <a:ext cx="59" cy="81"/>
                </a:xfrm>
                <a:custGeom>
                  <a:avLst/>
                  <a:gdLst>
                    <a:gd name="T0" fmla="*/ 59 w 59"/>
                    <a:gd name="T1" fmla="*/ 29 h 81"/>
                    <a:gd name="T2" fmla="*/ 14 w 59"/>
                    <a:gd name="T3" fmla="*/ 81 h 81"/>
                    <a:gd name="T4" fmla="*/ 22 w 59"/>
                    <a:gd name="T5" fmla="*/ 37 h 81"/>
                    <a:gd name="T6" fmla="*/ 0 w 59"/>
                    <a:gd name="T7" fmla="*/ 0 h 81"/>
                    <a:gd name="T8" fmla="*/ 59 w 59"/>
                    <a:gd name="T9" fmla="*/ 29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29"/>
                      </a:moveTo>
                      <a:lnTo>
                        <a:pt x="14" y="81"/>
                      </a:lnTo>
                      <a:lnTo>
                        <a:pt x="22" y="37"/>
                      </a:lnTo>
                      <a:lnTo>
                        <a:pt x="0" y="0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9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473" y="3555"/>
                  <a:ext cx="118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3" name="Group 115"/>
              <p:cNvGrpSpPr>
                <a:grpSpLocks/>
              </p:cNvGrpSpPr>
              <p:nvPr/>
            </p:nvGrpSpPr>
            <p:grpSpPr bwMode="auto">
              <a:xfrm>
                <a:off x="2209" y="3790"/>
                <a:ext cx="140" cy="88"/>
                <a:chOff x="2209" y="3790"/>
                <a:chExt cx="140" cy="88"/>
              </a:xfrm>
            </p:grpSpPr>
            <p:sp>
              <p:nvSpPr>
                <p:cNvPr id="10346" name="Freeform 116"/>
                <p:cNvSpPr>
                  <a:spLocks/>
                </p:cNvSpPr>
                <p:nvPr/>
              </p:nvSpPr>
              <p:spPr bwMode="auto">
                <a:xfrm>
                  <a:off x="2297" y="3790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7" name="Line 117"/>
                <p:cNvSpPr>
                  <a:spLocks noChangeShapeType="1"/>
                </p:cNvSpPr>
                <p:nvPr/>
              </p:nvSpPr>
              <p:spPr bwMode="auto">
                <a:xfrm>
                  <a:off x="2209" y="3834"/>
                  <a:ext cx="103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4" name="Group 118"/>
              <p:cNvGrpSpPr>
                <a:grpSpLocks/>
              </p:cNvGrpSpPr>
              <p:nvPr/>
            </p:nvGrpSpPr>
            <p:grpSpPr bwMode="auto">
              <a:xfrm>
                <a:off x="2481" y="3797"/>
                <a:ext cx="139" cy="81"/>
                <a:chOff x="2481" y="3797"/>
                <a:chExt cx="139" cy="81"/>
              </a:xfrm>
            </p:grpSpPr>
            <p:sp>
              <p:nvSpPr>
                <p:cNvPr id="10344" name="Freeform 119"/>
                <p:cNvSpPr>
                  <a:spLocks/>
                </p:cNvSpPr>
                <p:nvPr/>
              </p:nvSpPr>
              <p:spPr bwMode="auto">
                <a:xfrm>
                  <a:off x="2561" y="3797"/>
                  <a:ext cx="59" cy="81"/>
                </a:xfrm>
                <a:custGeom>
                  <a:avLst/>
                  <a:gdLst>
                    <a:gd name="T0" fmla="*/ 59 w 59"/>
                    <a:gd name="T1" fmla="*/ 51 h 81"/>
                    <a:gd name="T2" fmla="*/ 0 w 59"/>
                    <a:gd name="T3" fmla="*/ 81 h 81"/>
                    <a:gd name="T4" fmla="*/ 22 w 59"/>
                    <a:gd name="T5" fmla="*/ 44 h 81"/>
                    <a:gd name="T6" fmla="*/ 15 w 59"/>
                    <a:gd name="T7" fmla="*/ 0 h 81"/>
                    <a:gd name="T8" fmla="*/ 59 w 59"/>
                    <a:gd name="T9" fmla="*/ 51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1"/>
                    <a:gd name="T17" fmla="*/ 59 w 59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1">
                      <a:moveTo>
                        <a:pt x="59" y="51"/>
                      </a:moveTo>
                      <a:lnTo>
                        <a:pt x="0" y="81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1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5" name="Line 120"/>
                <p:cNvSpPr>
                  <a:spLocks noChangeShapeType="1"/>
                </p:cNvSpPr>
                <p:nvPr/>
              </p:nvSpPr>
              <p:spPr bwMode="auto">
                <a:xfrm>
                  <a:off x="2481" y="3819"/>
                  <a:ext cx="102" cy="22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5" name="Group 121"/>
              <p:cNvGrpSpPr>
                <a:grpSpLocks/>
              </p:cNvGrpSpPr>
              <p:nvPr/>
            </p:nvGrpSpPr>
            <p:grpSpPr bwMode="auto">
              <a:xfrm>
                <a:off x="2209" y="3518"/>
                <a:ext cx="147" cy="81"/>
                <a:chOff x="2209" y="3518"/>
                <a:chExt cx="147" cy="81"/>
              </a:xfrm>
            </p:grpSpPr>
            <p:sp>
              <p:nvSpPr>
                <p:cNvPr id="10342" name="Freeform 122"/>
                <p:cNvSpPr>
                  <a:spLocks/>
                </p:cNvSpPr>
                <p:nvPr/>
              </p:nvSpPr>
              <p:spPr bwMode="auto">
                <a:xfrm>
                  <a:off x="2290" y="3518"/>
                  <a:ext cx="66" cy="81"/>
                </a:xfrm>
                <a:custGeom>
                  <a:avLst/>
                  <a:gdLst>
                    <a:gd name="T0" fmla="*/ 66 w 66"/>
                    <a:gd name="T1" fmla="*/ 22 h 81"/>
                    <a:gd name="T2" fmla="*/ 29 w 66"/>
                    <a:gd name="T3" fmla="*/ 81 h 81"/>
                    <a:gd name="T4" fmla="*/ 29 w 66"/>
                    <a:gd name="T5" fmla="*/ 37 h 81"/>
                    <a:gd name="T6" fmla="*/ 0 w 66"/>
                    <a:gd name="T7" fmla="*/ 0 h 81"/>
                    <a:gd name="T8" fmla="*/ 66 w 66"/>
                    <a:gd name="T9" fmla="*/ 22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1"/>
                    <a:gd name="T17" fmla="*/ 66 w 66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1">
                      <a:moveTo>
                        <a:pt x="66" y="22"/>
                      </a:moveTo>
                      <a:lnTo>
                        <a:pt x="29" y="81"/>
                      </a:lnTo>
                      <a:lnTo>
                        <a:pt x="29" y="37"/>
                      </a:lnTo>
                      <a:lnTo>
                        <a:pt x="0" y="0"/>
                      </a:lnTo>
                      <a:lnTo>
                        <a:pt x="66" y="22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209" y="3555"/>
                  <a:ext cx="110" cy="36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6" name="Group 124"/>
              <p:cNvGrpSpPr>
                <a:grpSpLocks/>
              </p:cNvGrpSpPr>
              <p:nvPr/>
            </p:nvGrpSpPr>
            <p:grpSpPr bwMode="auto">
              <a:xfrm>
                <a:off x="1923" y="3518"/>
                <a:ext cx="124" cy="88"/>
                <a:chOff x="1923" y="3518"/>
                <a:chExt cx="124" cy="88"/>
              </a:xfrm>
            </p:grpSpPr>
            <p:sp>
              <p:nvSpPr>
                <p:cNvPr id="10340" name="Freeform 125"/>
                <p:cNvSpPr>
                  <a:spLocks/>
                </p:cNvSpPr>
                <p:nvPr/>
              </p:nvSpPr>
              <p:spPr bwMode="auto">
                <a:xfrm>
                  <a:off x="1989" y="3518"/>
                  <a:ext cx="58" cy="88"/>
                </a:xfrm>
                <a:custGeom>
                  <a:avLst/>
                  <a:gdLst>
                    <a:gd name="T0" fmla="*/ 58 w 58"/>
                    <a:gd name="T1" fmla="*/ 59 h 88"/>
                    <a:gd name="T2" fmla="*/ 0 w 58"/>
                    <a:gd name="T3" fmla="*/ 88 h 88"/>
                    <a:gd name="T4" fmla="*/ 22 w 58"/>
                    <a:gd name="T5" fmla="*/ 51 h 88"/>
                    <a:gd name="T6" fmla="*/ 22 w 58"/>
                    <a:gd name="T7" fmla="*/ 0 h 88"/>
                    <a:gd name="T8" fmla="*/ 58 w 58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8"/>
                    <a:gd name="T17" fmla="*/ 58 w 5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8">
                      <a:moveTo>
                        <a:pt x="58" y="59"/>
                      </a:moveTo>
                      <a:lnTo>
                        <a:pt x="0" y="88"/>
                      </a:lnTo>
                      <a:lnTo>
                        <a:pt x="22" y="51"/>
                      </a:lnTo>
                      <a:lnTo>
                        <a:pt x="22" y="0"/>
                      </a:lnTo>
                      <a:lnTo>
                        <a:pt x="58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41" name="Line 126"/>
                <p:cNvSpPr>
                  <a:spLocks noChangeShapeType="1"/>
                </p:cNvSpPr>
                <p:nvPr/>
              </p:nvSpPr>
              <p:spPr bwMode="auto">
                <a:xfrm>
                  <a:off x="1923" y="3540"/>
                  <a:ext cx="88" cy="29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7" name="Group 127"/>
              <p:cNvGrpSpPr>
                <a:grpSpLocks/>
              </p:cNvGrpSpPr>
              <p:nvPr/>
            </p:nvGrpSpPr>
            <p:grpSpPr bwMode="auto">
              <a:xfrm>
                <a:off x="1930" y="3782"/>
                <a:ext cx="132" cy="88"/>
                <a:chOff x="1930" y="3782"/>
                <a:chExt cx="132" cy="88"/>
              </a:xfrm>
            </p:grpSpPr>
            <p:sp>
              <p:nvSpPr>
                <p:cNvPr id="10338" name="Freeform 128"/>
                <p:cNvSpPr>
                  <a:spLocks/>
                </p:cNvSpPr>
                <p:nvPr/>
              </p:nvSpPr>
              <p:spPr bwMode="auto">
                <a:xfrm>
                  <a:off x="2003" y="3782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2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2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39" name="Line 129"/>
                <p:cNvSpPr>
                  <a:spLocks noChangeShapeType="1"/>
                </p:cNvSpPr>
                <p:nvPr/>
              </p:nvSpPr>
              <p:spPr bwMode="auto">
                <a:xfrm>
                  <a:off x="1930" y="3804"/>
                  <a:ext cx="95" cy="30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1" name="Group 130"/>
            <p:cNvGrpSpPr>
              <a:grpSpLocks/>
            </p:cNvGrpSpPr>
            <p:nvPr/>
          </p:nvGrpSpPr>
          <p:grpSpPr bwMode="auto">
            <a:xfrm>
              <a:off x="3347" y="3194"/>
              <a:ext cx="757" cy="743"/>
              <a:chOff x="3347" y="3194"/>
              <a:chExt cx="757" cy="743"/>
            </a:xfrm>
          </p:grpSpPr>
          <p:grpSp>
            <p:nvGrpSpPr>
              <p:cNvPr id="10317" name="Group 131"/>
              <p:cNvGrpSpPr>
                <a:grpSpLocks/>
              </p:cNvGrpSpPr>
              <p:nvPr/>
            </p:nvGrpSpPr>
            <p:grpSpPr bwMode="auto">
              <a:xfrm>
                <a:off x="3347" y="3194"/>
                <a:ext cx="757" cy="199"/>
                <a:chOff x="3347" y="3194"/>
                <a:chExt cx="757" cy="199"/>
              </a:xfrm>
            </p:grpSpPr>
            <p:sp>
              <p:nvSpPr>
                <p:cNvPr id="10326" name="Oval 132"/>
                <p:cNvSpPr>
                  <a:spLocks noChangeArrowheads="1"/>
                </p:cNvSpPr>
                <p:nvPr/>
              </p:nvSpPr>
              <p:spPr bwMode="auto">
                <a:xfrm>
                  <a:off x="3347" y="3194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7" name="Oval 133"/>
                <p:cNvSpPr>
                  <a:spLocks noChangeArrowheads="1"/>
                </p:cNvSpPr>
                <p:nvPr/>
              </p:nvSpPr>
              <p:spPr bwMode="auto">
                <a:xfrm>
                  <a:off x="3626" y="319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8" name="Oval 134"/>
                <p:cNvSpPr>
                  <a:spLocks noChangeArrowheads="1"/>
                </p:cNvSpPr>
                <p:nvPr/>
              </p:nvSpPr>
              <p:spPr bwMode="auto">
                <a:xfrm>
                  <a:off x="3905" y="3194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18" name="Group 135"/>
              <p:cNvGrpSpPr>
                <a:grpSpLocks/>
              </p:cNvGrpSpPr>
              <p:nvPr/>
            </p:nvGrpSpPr>
            <p:grpSpPr bwMode="auto">
              <a:xfrm>
                <a:off x="3347" y="3466"/>
                <a:ext cx="757" cy="199"/>
                <a:chOff x="3347" y="3466"/>
                <a:chExt cx="757" cy="199"/>
              </a:xfrm>
            </p:grpSpPr>
            <p:sp>
              <p:nvSpPr>
                <p:cNvPr id="10323" name="Oval 136"/>
                <p:cNvSpPr>
                  <a:spLocks noChangeArrowheads="1"/>
                </p:cNvSpPr>
                <p:nvPr/>
              </p:nvSpPr>
              <p:spPr bwMode="auto">
                <a:xfrm>
                  <a:off x="3347" y="3466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4" name="Oval 137"/>
                <p:cNvSpPr>
                  <a:spLocks noChangeArrowheads="1"/>
                </p:cNvSpPr>
                <p:nvPr/>
              </p:nvSpPr>
              <p:spPr bwMode="auto">
                <a:xfrm>
                  <a:off x="3626" y="346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5" name="Oval 138"/>
                <p:cNvSpPr>
                  <a:spLocks noChangeArrowheads="1"/>
                </p:cNvSpPr>
                <p:nvPr/>
              </p:nvSpPr>
              <p:spPr bwMode="auto">
                <a:xfrm>
                  <a:off x="3905" y="3466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19" name="Group 139"/>
              <p:cNvGrpSpPr>
                <a:grpSpLocks/>
              </p:cNvGrpSpPr>
              <p:nvPr/>
            </p:nvGrpSpPr>
            <p:grpSpPr bwMode="auto">
              <a:xfrm>
                <a:off x="3347" y="3738"/>
                <a:ext cx="757" cy="199"/>
                <a:chOff x="3347" y="3738"/>
                <a:chExt cx="757" cy="199"/>
              </a:xfrm>
            </p:grpSpPr>
            <p:sp>
              <p:nvSpPr>
                <p:cNvPr id="10320" name="Oval 140"/>
                <p:cNvSpPr>
                  <a:spLocks noChangeArrowheads="1"/>
                </p:cNvSpPr>
                <p:nvPr/>
              </p:nvSpPr>
              <p:spPr bwMode="auto">
                <a:xfrm>
                  <a:off x="3347" y="3738"/>
                  <a:ext cx="191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1" name="Oval 141"/>
                <p:cNvSpPr>
                  <a:spLocks noChangeArrowheads="1"/>
                </p:cNvSpPr>
                <p:nvPr/>
              </p:nvSpPr>
              <p:spPr bwMode="auto">
                <a:xfrm>
                  <a:off x="3626" y="3738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22" name="Oval 142"/>
                <p:cNvSpPr>
                  <a:spLocks noChangeArrowheads="1"/>
                </p:cNvSpPr>
                <p:nvPr/>
              </p:nvSpPr>
              <p:spPr bwMode="auto">
                <a:xfrm>
                  <a:off x="3905" y="3738"/>
                  <a:ext cx="199" cy="199"/>
                </a:xfrm>
                <a:prstGeom prst="ellipse">
                  <a:avLst/>
                </a:pr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2" name="Group 143"/>
            <p:cNvGrpSpPr>
              <a:grpSpLocks/>
            </p:cNvGrpSpPr>
            <p:nvPr/>
          </p:nvGrpSpPr>
          <p:grpSpPr bwMode="auto">
            <a:xfrm>
              <a:off x="3362" y="3243"/>
              <a:ext cx="719" cy="639"/>
              <a:chOff x="3362" y="3246"/>
              <a:chExt cx="719" cy="639"/>
            </a:xfrm>
          </p:grpSpPr>
          <p:grpSp>
            <p:nvGrpSpPr>
              <p:cNvPr id="10290" name="Group 144"/>
              <p:cNvGrpSpPr>
                <a:grpSpLocks/>
              </p:cNvGrpSpPr>
              <p:nvPr/>
            </p:nvGrpSpPr>
            <p:grpSpPr bwMode="auto">
              <a:xfrm>
                <a:off x="3362" y="3246"/>
                <a:ext cx="154" cy="88"/>
                <a:chOff x="3362" y="3246"/>
                <a:chExt cx="154" cy="88"/>
              </a:xfrm>
            </p:grpSpPr>
            <p:sp>
              <p:nvSpPr>
                <p:cNvPr id="10315" name="Freeform 145"/>
                <p:cNvSpPr>
                  <a:spLocks/>
                </p:cNvSpPr>
                <p:nvPr/>
              </p:nvSpPr>
              <p:spPr bwMode="auto">
                <a:xfrm>
                  <a:off x="3457" y="3246"/>
                  <a:ext cx="59" cy="88"/>
                </a:xfrm>
                <a:custGeom>
                  <a:avLst/>
                  <a:gdLst>
                    <a:gd name="T0" fmla="*/ 59 w 59"/>
                    <a:gd name="T1" fmla="*/ 52 h 88"/>
                    <a:gd name="T2" fmla="*/ 0 w 59"/>
                    <a:gd name="T3" fmla="*/ 88 h 88"/>
                    <a:gd name="T4" fmla="*/ 22 w 59"/>
                    <a:gd name="T5" fmla="*/ 44 h 88"/>
                    <a:gd name="T6" fmla="*/ 15 w 59"/>
                    <a:gd name="T7" fmla="*/ 0 h 88"/>
                    <a:gd name="T8" fmla="*/ 59 w 59"/>
                    <a:gd name="T9" fmla="*/ 52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2"/>
                      </a:moveTo>
                      <a:lnTo>
                        <a:pt x="0" y="88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2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6" name="Line 146"/>
                <p:cNvSpPr>
                  <a:spLocks noChangeShapeType="1"/>
                </p:cNvSpPr>
                <p:nvPr/>
              </p:nvSpPr>
              <p:spPr bwMode="auto">
                <a:xfrm>
                  <a:off x="3362" y="3276"/>
                  <a:ext cx="117" cy="14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1" name="Group 147"/>
              <p:cNvGrpSpPr>
                <a:grpSpLocks/>
              </p:cNvGrpSpPr>
              <p:nvPr/>
            </p:nvGrpSpPr>
            <p:grpSpPr bwMode="auto">
              <a:xfrm>
                <a:off x="3641" y="3246"/>
                <a:ext cx="161" cy="88"/>
                <a:chOff x="3641" y="3246"/>
                <a:chExt cx="161" cy="88"/>
              </a:xfrm>
            </p:grpSpPr>
            <p:sp>
              <p:nvSpPr>
                <p:cNvPr id="10313" name="Freeform 148"/>
                <p:cNvSpPr>
                  <a:spLocks/>
                </p:cNvSpPr>
                <p:nvPr/>
              </p:nvSpPr>
              <p:spPr bwMode="auto">
                <a:xfrm>
                  <a:off x="3751" y="3246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5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4" name="Line 149"/>
                <p:cNvSpPr>
                  <a:spLocks noChangeShapeType="1"/>
                </p:cNvSpPr>
                <p:nvPr/>
              </p:nvSpPr>
              <p:spPr bwMode="auto">
                <a:xfrm>
                  <a:off x="3641" y="3290"/>
                  <a:ext cx="125" cy="1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2" name="Group 150"/>
              <p:cNvGrpSpPr>
                <a:grpSpLocks/>
              </p:cNvGrpSpPr>
              <p:nvPr/>
            </p:nvGrpSpPr>
            <p:grpSpPr bwMode="auto">
              <a:xfrm>
                <a:off x="3935" y="3254"/>
                <a:ext cx="139" cy="88"/>
                <a:chOff x="3935" y="3254"/>
                <a:chExt cx="139" cy="88"/>
              </a:xfrm>
            </p:grpSpPr>
            <p:sp>
              <p:nvSpPr>
                <p:cNvPr id="10311" name="Freeform 151"/>
                <p:cNvSpPr>
                  <a:spLocks/>
                </p:cNvSpPr>
                <p:nvPr/>
              </p:nvSpPr>
              <p:spPr bwMode="auto">
                <a:xfrm>
                  <a:off x="4023" y="3254"/>
                  <a:ext cx="51" cy="88"/>
                </a:xfrm>
                <a:custGeom>
                  <a:avLst/>
                  <a:gdLst>
                    <a:gd name="T0" fmla="*/ 51 w 51"/>
                    <a:gd name="T1" fmla="*/ 44 h 88"/>
                    <a:gd name="T2" fmla="*/ 0 w 51"/>
                    <a:gd name="T3" fmla="*/ 88 h 88"/>
                    <a:gd name="T4" fmla="*/ 14 w 51"/>
                    <a:gd name="T5" fmla="*/ 44 h 88"/>
                    <a:gd name="T6" fmla="*/ 0 w 51"/>
                    <a:gd name="T7" fmla="*/ 0 h 88"/>
                    <a:gd name="T8" fmla="*/ 51 w 51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88"/>
                    <a:gd name="T17" fmla="*/ 51 w 51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88">
                      <a:moveTo>
                        <a:pt x="51" y="44"/>
                      </a:moveTo>
                      <a:lnTo>
                        <a:pt x="0" y="88"/>
                      </a:lnTo>
                      <a:lnTo>
                        <a:pt x="14" y="44"/>
                      </a:lnTo>
                      <a:lnTo>
                        <a:pt x="0" y="0"/>
                      </a:lnTo>
                      <a:lnTo>
                        <a:pt x="51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2" name="Line 152"/>
                <p:cNvSpPr>
                  <a:spLocks noChangeShapeType="1"/>
                </p:cNvSpPr>
                <p:nvPr/>
              </p:nvSpPr>
              <p:spPr bwMode="auto">
                <a:xfrm>
                  <a:off x="3935" y="3283"/>
                  <a:ext cx="102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3" name="Group 153"/>
              <p:cNvGrpSpPr>
                <a:grpSpLocks/>
              </p:cNvGrpSpPr>
              <p:nvPr/>
            </p:nvGrpSpPr>
            <p:grpSpPr bwMode="auto">
              <a:xfrm>
                <a:off x="3920" y="3525"/>
                <a:ext cx="161" cy="88"/>
                <a:chOff x="3920" y="3525"/>
                <a:chExt cx="161" cy="88"/>
              </a:xfrm>
            </p:grpSpPr>
            <p:sp>
              <p:nvSpPr>
                <p:cNvPr id="10309" name="Freeform 154"/>
                <p:cNvSpPr>
                  <a:spLocks/>
                </p:cNvSpPr>
                <p:nvPr/>
              </p:nvSpPr>
              <p:spPr bwMode="auto">
                <a:xfrm>
                  <a:off x="4023" y="3525"/>
                  <a:ext cx="58" cy="88"/>
                </a:xfrm>
                <a:custGeom>
                  <a:avLst/>
                  <a:gdLst>
                    <a:gd name="T0" fmla="*/ 58 w 58"/>
                    <a:gd name="T1" fmla="*/ 37 h 88"/>
                    <a:gd name="T2" fmla="*/ 14 w 58"/>
                    <a:gd name="T3" fmla="*/ 88 h 88"/>
                    <a:gd name="T4" fmla="*/ 22 w 58"/>
                    <a:gd name="T5" fmla="*/ 44 h 88"/>
                    <a:gd name="T6" fmla="*/ 0 w 58"/>
                    <a:gd name="T7" fmla="*/ 0 h 88"/>
                    <a:gd name="T8" fmla="*/ 58 w 58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8"/>
                    <a:gd name="T16" fmla="*/ 0 h 88"/>
                    <a:gd name="T17" fmla="*/ 58 w 58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8" h="88">
                      <a:moveTo>
                        <a:pt x="58" y="37"/>
                      </a:moveTo>
                      <a:lnTo>
                        <a:pt x="14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8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0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3920" y="3569"/>
                  <a:ext cx="125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4" name="Group 156"/>
              <p:cNvGrpSpPr>
                <a:grpSpLocks/>
              </p:cNvGrpSpPr>
              <p:nvPr/>
            </p:nvGrpSpPr>
            <p:grpSpPr bwMode="auto">
              <a:xfrm>
                <a:off x="3656" y="3518"/>
                <a:ext cx="132" cy="88"/>
                <a:chOff x="3656" y="3518"/>
                <a:chExt cx="132" cy="88"/>
              </a:xfrm>
            </p:grpSpPr>
            <p:sp>
              <p:nvSpPr>
                <p:cNvPr id="10307" name="Freeform 157"/>
                <p:cNvSpPr>
                  <a:spLocks/>
                </p:cNvSpPr>
                <p:nvPr/>
              </p:nvSpPr>
              <p:spPr bwMode="auto">
                <a:xfrm>
                  <a:off x="3729" y="3518"/>
                  <a:ext cx="59" cy="88"/>
                </a:xfrm>
                <a:custGeom>
                  <a:avLst/>
                  <a:gdLst>
                    <a:gd name="T0" fmla="*/ 59 w 59"/>
                    <a:gd name="T1" fmla="*/ 51 h 88"/>
                    <a:gd name="T2" fmla="*/ 0 w 59"/>
                    <a:gd name="T3" fmla="*/ 88 h 88"/>
                    <a:gd name="T4" fmla="*/ 22 w 59"/>
                    <a:gd name="T5" fmla="*/ 44 h 88"/>
                    <a:gd name="T6" fmla="*/ 15 w 59"/>
                    <a:gd name="T7" fmla="*/ 0 h 88"/>
                    <a:gd name="T8" fmla="*/ 59 w 59"/>
                    <a:gd name="T9" fmla="*/ 51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1"/>
                      </a:moveTo>
                      <a:lnTo>
                        <a:pt x="0" y="88"/>
                      </a:lnTo>
                      <a:lnTo>
                        <a:pt x="22" y="44"/>
                      </a:lnTo>
                      <a:lnTo>
                        <a:pt x="15" y="0"/>
                      </a:lnTo>
                      <a:lnTo>
                        <a:pt x="59" y="51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8" name="Line 158"/>
                <p:cNvSpPr>
                  <a:spLocks noChangeShapeType="1"/>
                </p:cNvSpPr>
                <p:nvPr/>
              </p:nvSpPr>
              <p:spPr bwMode="auto">
                <a:xfrm>
                  <a:off x="3656" y="3547"/>
                  <a:ext cx="95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5" name="Group 159"/>
              <p:cNvGrpSpPr>
                <a:grpSpLocks/>
              </p:cNvGrpSpPr>
              <p:nvPr/>
            </p:nvGrpSpPr>
            <p:grpSpPr bwMode="auto">
              <a:xfrm>
                <a:off x="3648" y="3797"/>
                <a:ext cx="147" cy="88"/>
                <a:chOff x="3648" y="3797"/>
                <a:chExt cx="147" cy="88"/>
              </a:xfrm>
            </p:grpSpPr>
            <p:sp>
              <p:nvSpPr>
                <p:cNvPr id="10305" name="Freeform 160"/>
                <p:cNvSpPr>
                  <a:spLocks/>
                </p:cNvSpPr>
                <p:nvPr/>
              </p:nvSpPr>
              <p:spPr bwMode="auto">
                <a:xfrm>
                  <a:off x="3736" y="3797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6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3648" y="3841"/>
                  <a:ext cx="110" cy="15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6" name="Group 162"/>
              <p:cNvGrpSpPr>
                <a:grpSpLocks/>
              </p:cNvGrpSpPr>
              <p:nvPr/>
            </p:nvGrpSpPr>
            <p:grpSpPr bwMode="auto">
              <a:xfrm>
                <a:off x="3920" y="3797"/>
                <a:ext cx="147" cy="88"/>
                <a:chOff x="3920" y="3797"/>
                <a:chExt cx="147" cy="88"/>
              </a:xfrm>
            </p:grpSpPr>
            <p:sp>
              <p:nvSpPr>
                <p:cNvPr id="10303" name="Freeform 163"/>
                <p:cNvSpPr>
                  <a:spLocks/>
                </p:cNvSpPr>
                <p:nvPr/>
              </p:nvSpPr>
              <p:spPr bwMode="auto">
                <a:xfrm>
                  <a:off x="4015" y="3797"/>
                  <a:ext cx="52" cy="88"/>
                </a:xfrm>
                <a:custGeom>
                  <a:avLst/>
                  <a:gdLst>
                    <a:gd name="T0" fmla="*/ 52 w 52"/>
                    <a:gd name="T1" fmla="*/ 44 h 88"/>
                    <a:gd name="T2" fmla="*/ 0 w 52"/>
                    <a:gd name="T3" fmla="*/ 88 h 88"/>
                    <a:gd name="T4" fmla="*/ 15 w 52"/>
                    <a:gd name="T5" fmla="*/ 44 h 88"/>
                    <a:gd name="T6" fmla="*/ 0 w 52"/>
                    <a:gd name="T7" fmla="*/ 0 h 88"/>
                    <a:gd name="T8" fmla="*/ 52 w 52"/>
                    <a:gd name="T9" fmla="*/ 4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88"/>
                    <a:gd name="T17" fmla="*/ 52 w 52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88">
                      <a:moveTo>
                        <a:pt x="52" y="44"/>
                      </a:moveTo>
                      <a:lnTo>
                        <a:pt x="0" y="88"/>
                      </a:lnTo>
                      <a:lnTo>
                        <a:pt x="15" y="44"/>
                      </a:lnTo>
                      <a:lnTo>
                        <a:pt x="0" y="0"/>
                      </a:lnTo>
                      <a:lnTo>
                        <a:pt x="52" y="44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4" name="Line 164"/>
                <p:cNvSpPr>
                  <a:spLocks noChangeShapeType="1"/>
                </p:cNvSpPr>
                <p:nvPr/>
              </p:nvSpPr>
              <p:spPr bwMode="auto">
                <a:xfrm>
                  <a:off x="3920" y="3834"/>
                  <a:ext cx="110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7" name="Group 165"/>
              <p:cNvGrpSpPr>
                <a:grpSpLocks/>
              </p:cNvGrpSpPr>
              <p:nvPr/>
            </p:nvGrpSpPr>
            <p:grpSpPr bwMode="auto">
              <a:xfrm>
                <a:off x="3362" y="3782"/>
                <a:ext cx="154" cy="88"/>
                <a:chOff x="3362" y="3782"/>
                <a:chExt cx="154" cy="88"/>
              </a:xfrm>
            </p:grpSpPr>
            <p:sp>
              <p:nvSpPr>
                <p:cNvPr id="10301" name="Freeform 166"/>
                <p:cNvSpPr>
                  <a:spLocks/>
                </p:cNvSpPr>
                <p:nvPr/>
              </p:nvSpPr>
              <p:spPr bwMode="auto">
                <a:xfrm>
                  <a:off x="3457" y="3782"/>
                  <a:ext cx="59" cy="88"/>
                </a:xfrm>
                <a:custGeom>
                  <a:avLst/>
                  <a:gdLst>
                    <a:gd name="T0" fmla="*/ 59 w 59"/>
                    <a:gd name="T1" fmla="*/ 59 h 88"/>
                    <a:gd name="T2" fmla="*/ 0 w 59"/>
                    <a:gd name="T3" fmla="*/ 88 h 88"/>
                    <a:gd name="T4" fmla="*/ 22 w 59"/>
                    <a:gd name="T5" fmla="*/ 52 h 88"/>
                    <a:gd name="T6" fmla="*/ 22 w 59"/>
                    <a:gd name="T7" fmla="*/ 0 h 88"/>
                    <a:gd name="T8" fmla="*/ 59 w 59"/>
                    <a:gd name="T9" fmla="*/ 59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59"/>
                      </a:moveTo>
                      <a:lnTo>
                        <a:pt x="0" y="88"/>
                      </a:lnTo>
                      <a:lnTo>
                        <a:pt x="22" y="52"/>
                      </a:lnTo>
                      <a:lnTo>
                        <a:pt x="22" y="0"/>
                      </a:lnTo>
                      <a:lnTo>
                        <a:pt x="59" y="59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Line 167"/>
                <p:cNvSpPr>
                  <a:spLocks noChangeShapeType="1"/>
                </p:cNvSpPr>
                <p:nvPr/>
              </p:nvSpPr>
              <p:spPr bwMode="auto">
                <a:xfrm>
                  <a:off x="3362" y="3797"/>
                  <a:ext cx="117" cy="3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98" name="Group 168"/>
              <p:cNvGrpSpPr>
                <a:grpSpLocks/>
              </p:cNvGrpSpPr>
              <p:nvPr/>
            </p:nvGrpSpPr>
            <p:grpSpPr bwMode="auto">
              <a:xfrm>
                <a:off x="3362" y="3518"/>
                <a:ext cx="147" cy="88"/>
                <a:chOff x="3362" y="3518"/>
                <a:chExt cx="147" cy="88"/>
              </a:xfrm>
            </p:grpSpPr>
            <p:sp>
              <p:nvSpPr>
                <p:cNvPr id="10299" name="Freeform 169"/>
                <p:cNvSpPr>
                  <a:spLocks/>
                </p:cNvSpPr>
                <p:nvPr/>
              </p:nvSpPr>
              <p:spPr bwMode="auto">
                <a:xfrm>
                  <a:off x="3450" y="3518"/>
                  <a:ext cx="59" cy="88"/>
                </a:xfrm>
                <a:custGeom>
                  <a:avLst/>
                  <a:gdLst>
                    <a:gd name="T0" fmla="*/ 59 w 59"/>
                    <a:gd name="T1" fmla="*/ 37 h 88"/>
                    <a:gd name="T2" fmla="*/ 15 w 59"/>
                    <a:gd name="T3" fmla="*/ 88 h 88"/>
                    <a:gd name="T4" fmla="*/ 22 w 59"/>
                    <a:gd name="T5" fmla="*/ 44 h 88"/>
                    <a:gd name="T6" fmla="*/ 0 w 59"/>
                    <a:gd name="T7" fmla="*/ 0 h 88"/>
                    <a:gd name="T8" fmla="*/ 59 w 59"/>
                    <a:gd name="T9" fmla="*/ 37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9"/>
                    <a:gd name="T16" fmla="*/ 0 h 88"/>
                    <a:gd name="T17" fmla="*/ 59 w 59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9" h="88">
                      <a:moveTo>
                        <a:pt x="59" y="37"/>
                      </a:moveTo>
                      <a:lnTo>
                        <a:pt x="15" y="88"/>
                      </a:lnTo>
                      <a:lnTo>
                        <a:pt x="22" y="44"/>
                      </a:lnTo>
                      <a:lnTo>
                        <a:pt x="0" y="0"/>
                      </a:lnTo>
                      <a:lnTo>
                        <a:pt x="59" y="37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11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0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3362" y="3562"/>
                  <a:ext cx="110" cy="7"/>
                </a:xfrm>
                <a:prstGeom prst="line">
                  <a:avLst/>
                </a:prstGeom>
                <a:noFill/>
                <a:ln w="23813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73" name="Group 171"/>
            <p:cNvGrpSpPr>
              <a:grpSpLocks/>
            </p:cNvGrpSpPr>
            <p:nvPr/>
          </p:nvGrpSpPr>
          <p:grpSpPr bwMode="auto">
            <a:xfrm>
              <a:off x="3310" y="3386"/>
              <a:ext cx="860" cy="88"/>
              <a:chOff x="3310" y="3386"/>
              <a:chExt cx="860" cy="88"/>
            </a:xfrm>
          </p:grpSpPr>
          <p:sp>
            <p:nvSpPr>
              <p:cNvPr id="10288" name="Freeform 172"/>
              <p:cNvSpPr>
                <a:spLocks/>
              </p:cNvSpPr>
              <p:nvPr/>
            </p:nvSpPr>
            <p:spPr bwMode="auto">
              <a:xfrm>
                <a:off x="4118" y="3386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Line 173"/>
              <p:cNvSpPr>
                <a:spLocks noChangeShapeType="1"/>
              </p:cNvSpPr>
              <p:nvPr/>
            </p:nvSpPr>
            <p:spPr bwMode="auto">
              <a:xfrm>
                <a:off x="3310" y="3430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4" name="Group 174"/>
            <p:cNvGrpSpPr>
              <a:grpSpLocks/>
            </p:cNvGrpSpPr>
            <p:nvPr/>
          </p:nvGrpSpPr>
          <p:grpSpPr bwMode="auto">
            <a:xfrm>
              <a:off x="3310" y="3650"/>
              <a:ext cx="860" cy="88"/>
              <a:chOff x="3310" y="3650"/>
              <a:chExt cx="860" cy="88"/>
            </a:xfrm>
          </p:grpSpPr>
          <p:sp>
            <p:nvSpPr>
              <p:cNvPr id="10286" name="Freeform 175"/>
              <p:cNvSpPr>
                <a:spLocks/>
              </p:cNvSpPr>
              <p:nvPr/>
            </p:nvSpPr>
            <p:spPr bwMode="auto">
              <a:xfrm>
                <a:off x="4118" y="3650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Line 176"/>
              <p:cNvSpPr>
                <a:spLocks noChangeShapeType="1"/>
              </p:cNvSpPr>
              <p:nvPr/>
            </p:nvSpPr>
            <p:spPr bwMode="auto">
              <a:xfrm>
                <a:off x="3310" y="3694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5" name="Group 177"/>
            <p:cNvGrpSpPr>
              <a:grpSpLocks/>
            </p:cNvGrpSpPr>
            <p:nvPr/>
          </p:nvGrpSpPr>
          <p:grpSpPr bwMode="auto">
            <a:xfrm>
              <a:off x="3310" y="3922"/>
              <a:ext cx="860" cy="88"/>
              <a:chOff x="3310" y="3922"/>
              <a:chExt cx="860" cy="88"/>
            </a:xfrm>
          </p:grpSpPr>
          <p:sp>
            <p:nvSpPr>
              <p:cNvPr id="10284" name="Freeform 178"/>
              <p:cNvSpPr>
                <a:spLocks/>
              </p:cNvSpPr>
              <p:nvPr/>
            </p:nvSpPr>
            <p:spPr bwMode="auto">
              <a:xfrm>
                <a:off x="4118" y="3922"/>
                <a:ext cx="52" cy="88"/>
              </a:xfrm>
              <a:custGeom>
                <a:avLst/>
                <a:gdLst>
                  <a:gd name="T0" fmla="*/ 52 w 52"/>
                  <a:gd name="T1" fmla="*/ 44 h 88"/>
                  <a:gd name="T2" fmla="*/ 0 w 52"/>
                  <a:gd name="T3" fmla="*/ 88 h 88"/>
                  <a:gd name="T4" fmla="*/ 15 w 52"/>
                  <a:gd name="T5" fmla="*/ 44 h 88"/>
                  <a:gd name="T6" fmla="*/ 0 w 52"/>
                  <a:gd name="T7" fmla="*/ 0 h 88"/>
                  <a:gd name="T8" fmla="*/ 52 w 52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88"/>
                  <a:gd name="T17" fmla="*/ 52 w 5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88">
                    <a:moveTo>
                      <a:pt x="52" y="44"/>
                    </a:moveTo>
                    <a:lnTo>
                      <a:pt x="0" y="88"/>
                    </a:lnTo>
                    <a:lnTo>
                      <a:pt x="15" y="44"/>
                    </a:lnTo>
                    <a:lnTo>
                      <a:pt x="0" y="0"/>
                    </a:lnTo>
                    <a:lnTo>
                      <a:pt x="52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Line 179"/>
              <p:cNvSpPr>
                <a:spLocks noChangeShapeType="1"/>
              </p:cNvSpPr>
              <p:nvPr/>
            </p:nvSpPr>
            <p:spPr bwMode="auto">
              <a:xfrm>
                <a:off x="3310" y="3966"/>
                <a:ext cx="823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6" name="Group 180"/>
            <p:cNvGrpSpPr>
              <a:grpSpLocks/>
            </p:cNvGrpSpPr>
            <p:nvPr/>
          </p:nvGrpSpPr>
          <p:grpSpPr bwMode="auto">
            <a:xfrm>
              <a:off x="3318" y="3114"/>
              <a:ext cx="859" cy="88"/>
              <a:chOff x="3318" y="3114"/>
              <a:chExt cx="859" cy="88"/>
            </a:xfrm>
          </p:grpSpPr>
          <p:sp>
            <p:nvSpPr>
              <p:cNvPr id="10282" name="Freeform 181"/>
              <p:cNvSpPr>
                <a:spLocks/>
              </p:cNvSpPr>
              <p:nvPr/>
            </p:nvSpPr>
            <p:spPr bwMode="auto">
              <a:xfrm>
                <a:off x="4126" y="3114"/>
                <a:ext cx="51" cy="88"/>
              </a:xfrm>
              <a:custGeom>
                <a:avLst/>
                <a:gdLst>
                  <a:gd name="T0" fmla="*/ 51 w 51"/>
                  <a:gd name="T1" fmla="*/ 44 h 88"/>
                  <a:gd name="T2" fmla="*/ 0 w 51"/>
                  <a:gd name="T3" fmla="*/ 88 h 88"/>
                  <a:gd name="T4" fmla="*/ 14 w 51"/>
                  <a:gd name="T5" fmla="*/ 44 h 88"/>
                  <a:gd name="T6" fmla="*/ 0 w 51"/>
                  <a:gd name="T7" fmla="*/ 0 h 88"/>
                  <a:gd name="T8" fmla="*/ 51 w 51"/>
                  <a:gd name="T9" fmla="*/ 44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88"/>
                  <a:gd name="T17" fmla="*/ 51 w 51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88">
                    <a:moveTo>
                      <a:pt x="51" y="44"/>
                    </a:moveTo>
                    <a:lnTo>
                      <a:pt x="0" y="88"/>
                    </a:lnTo>
                    <a:lnTo>
                      <a:pt x="14" y="44"/>
                    </a:lnTo>
                    <a:lnTo>
                      <a:pt x="0" y="0"/>
                    </a:lnTo>
                    <a:lnTo>
                      <a:pt x="51" y="44"/>
                    </a:lnTo>
                    <a:close/>
                  </a:path>
                </a:pathLst>
              </a:custGeom>
              <a:solidFill>
                <a:srgbClr val="AA0000"/>
              </a:solidFill>
              <a:ln w="111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3" name="Line 182"/>
              <p:cNvSpPr>
                <a:spLocks noChangeShapeType="1"/>
              </p:cNvSpPr>
              <p:nvPr/>
            </p:nvSpPr>
            <p:spPr bwMode="auto">
              <a:xfrm>
                <a:off x="3318" y="3158"/>
                <a:ext cx="822" cy="1"/>
              </a:xfrm>
              <a:prstGeom prst="line">
                <a:avLst/>
              </a:prstGeom>
              <a:noFill/>
              <a:ln w="23813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77" name="Rectangle 183"/>
            <p:cNvSpPr>
              <a:spLocks noChangeArrowheads="1"/>
            </p:cNvSpPr>
            <p:nvPr/>
          </p:nvSpPr>
          <p:spPr bwMode="auto">
            <a:xfrm rot="-5400000">
              <a:off x="2548" y="3475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278" name="Rectangle 184"/>
            <p:cNvSpPr>
              <a:spLocks noChangeArrowheads="1"/>
            </p:cNvSpPr>
            <p:nvPr/>
          </p:nvSpPr>
          <p:spPr bwMode="auto">
            <a:xfrm rot="-5400000">
              <a:off x="2760" y="3239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279" name="Rectangle 185"/>
            <p:cNvSpPr>
              <a:spLocks noChangeArrowheads="1"/>
            </p:cNvSpPr>
            <p:nvPr/>
          </p:nvSpPr>
          <p:spPr bwMode="auto">
            <a:xfrm rot="-5400000">
              <a:off x="4046" y="3475"/>
              <a:ext cx="4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aligned</a:t>
              </a:r>
              <a:endParaRPr lang="en-US">
                <a:latin typeface="Arial" charset="0"/>
              </a:endParaRPr>
            </a:p>
          </p:txBody>
        </p:sp>
        <p:sp>
          <p:nvSpPr>
            <p:cNvPr id="10280" name="Rectangle 186"/>
            <p:cNvSpPr>
              <a:spLocks noChangeArrowheads="1"/>
            </p:cNvSpPr>
            <p:nvPr/>
          </p:nvSpPr>
          <p:spPr bwMode="auto">
            <a:xfrm rot="-5400000">
              <a:off x="4258" y="3241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10281" name="Rectangle 287"/>
            <p:cNvSpPr>
              <a:spLocks noChangeArrowheads="1"/>
            </p:cNvSpPr>
            <p:nvPr/>
          </p:nvSpPr>
          <p:spPr bwMode="auto">
            <a:xfrm>
              <a:off x="1879" y="3628"/>
              <a:ext cx="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77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Ferromagnetism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1245" y="955612"/>
            <a:ext cx="85047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Certain metallic materials possess a permanent magnetic moment in the absence of</a:t>
            </a:r>
          </a:p>
          <a:p>
            <a:r>
              <a:rPr lang="en-US" sz="1800" dirty="0"/>
              <a:t>an external field and manifest very large and permanent magnetizations. These are</a:t>
            </a:r>
          </a:p>
          <a:p>
            <a:r>
              <a:rPr lang="en-US" sz="1800" dirty="0"/>
              <a:t>the characteristics of </a:t>
            </a:r>
            <a:r>
              <a:rPr lang="en-US" sz="1800" b="1" dirty="0"/>
              <a:t>ferromagnetism, </a:t>
            </a:r>
            <a:r>
              <a:rPr lang="en-US" sz="1800" dirty="0"/>
              <a:t>and they are displayed by the transition metals</a:t>
            </a:r>
          </a:p>
          <a:p>
            <a:r>
              <a:rPr lang="en-US" sz="1800" dirty="0"/>
              <a:t>iron (as BCC </a:t>
            </a:r>
            <a:r>
              <a:rPr lang="el-GR" sz="1800" dirty="0" smtClean="0"/>
              <a:t>α</a:t>
            </a:r>
            <a:r>
              <a:rPr lang="en-US" sz="1800" dirty="0" smtClean="0"/>
              <a:t>-ferrite</a:t>
            </a:r>
            <a:r>
              <a:rPr lang="en-US" sz="1800" dirty="0"/>
              <a:t>), cobalt, nickel, and some rare earth metals such as gadolinium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Gd</a:t>
            </a:r>
            <a:r>
              <a:rPr lang="en-US" sz="1800" dirty="0"/>
              <a:t>). Magnetic susceptibilities as high as 106 are possible for ferromagnetic </a:t>
            </a:r>
            <a:r>
              <a:rPr lang="en-US" sz="1800" dirty="0" smtClean="0"/>
              <a:t>materials, H&lt;&lt;M.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470408" y="2679848"/>
            <a:ext cx="134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B = µ</a:t>
            </a:r>
            <a:r>
              <a:rPr lang="en-US" i="1" baseline="-25000" dirty="0" smtClean="0"/>
              <a:t>0</a:t>
            </a:r>
            <a:r>
              <a:rPr lang="en-US" i="1" dirty="0" smtClean="0"/>
              <a:t> 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11178" y="2679849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dirty="0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=</a:t>
            </a:r>
            <a:r>
              <a:rPr lang="en-US" dirty="0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 dirty="0">
                <a:latin typeface="Symbol" charset="2"/>
                <a:sym typeface="Symbol" charset="2"/>
              </a:rPr>
              <a:t>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H </a:t>
            </a:r>
            <a:r>
              <a:rPr lang="en-US" i="1" dirty="0">
                <a:latin typeface="Arial" charset="0"/>
              </a:rPr>
              <a:t>+</a:t>
            </a:r>
            <a:r>
              <a:rPr lang="en-US" i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dirty="0">
                <a:latin typeface="Symbol" charset="2"/>
                <a:sym typeface="Symbol" charset="2"/>
              </a:rPr>
              <a:t></a:t>
            </a:r>
            <a:r>
              <a:rPr lang="en-US" baseline="-25000" dirty="0">
                <a:latin typeface="Arial" charset="0"/>
              </a:rPr>
              <a:t>0</a:t>
            </a:r>
            <a:r>
              <a:rPr lang="en-US" i="1" dirty="0">
                <a:solidFill>
                  <a:srgbClr val="FF6600"/>
                </a:solidFill>
                <a:latin typeface="Arial" charset="0"/>
              </a:rPr>
              <a:t>M</a:t>
            </a:r>
            <a:endParaRPr lang="en-US" i="1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8" name="Picture 1" descr="fig_20_07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5" y="3075250"/>
            <a:ext cx="2609725" cy="307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52999" y="3457848"/>
            <a:ext cx="55658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This mutual spin alignment exists </a:t>
            </a:r>
            <a:r>
              <a:rPr lang="en-US" sz="1600" dirty="0" smtClean="0"/>
              <a:t>over relatively </a:t>
            </a:r>
            <a:r>
              <a:rPr lang="en-US" sz="1600" dirty="0"/>
              <a:t>large-volume regions of the crystal called </a:t>
            </a:r>
            <a:r>
              <a:rPr lang="en-US" sz="1600" b="1" dirty="0" smtClean="0"/>
              <a:t>domains. </a:t>
            </a:r>
            <a:r>
              <a:rPr lang="en-US" sz="1600" dirty="0" smtClean="0"/>
              <a:t>The </a:t>
            </a:r>
            <a:r>
              <a:rPr lang="en-US" sz="1600" dirty="0"/>
              <a:t>maximum possible magnetization, or </a:t>
            </a:r>
            <a:r>
              <a:rPr lang="en-US" sz="1600" b="1" dirty="0"/>
              <a:t>saturation magnetization, </a:t>
            </a:r>
            <a:r>
              <a:rPr lang="en-US" sz="1600" dirty="0" smtClean="0"/>
              <a:t>of </a:t>
            </a:r>
            <a:r>
              <a:rPr lang="en-US" sz="1600" dirty="0"/>
              <a:t>a ferromagnetic</a:t>
            </a:r>
          </a:p>
          <a:p>
            <a:r>
              <a:rPr lang="en-US" sz="1600" dirty="0"/>
              <a:t>material represents the </a:t>
            </a:r>
            <a:r>
              <a:rPr lang="en-US" sz="1600" dirty="0" smtClean="0"/>
              <a:t>magnetization (</a:t>
            </a:r>
            <a:r>
              <a:rPr lang="en-US" sz="1600" i="1" dirty="0" smtClean="0"/>
              <a:t>M</a:t>
            </a:r>
            <a:r>
              <a:rPr lang="en-US" sz="1600" dirty="0" smtClean="0"/>
              <a:t>) </a:t>
            </a:r>
            <a:r>
              <a:rPr lang="en-US" sz="1600" dirty="0"/>
              <a:t>that results when all the </a:t>
            </a:r>
            <a:r>
              <a:rPr lang="en-US" sz="1600" dirty="0" smtClean="0"/>
              <a:t>magnetic dipoles </a:t>
            </a:r>
            <a:r>
              <a:rPr lang="en-US" sz="1600" dirty="0"/>
              <a:t>in a solid piece are mutually aligned with the external field; there is also </a:t>
            </a:r>
            <a:r>
              <a:rPr lang="en-US" sz="1600" dirty="0" smtClean="0"/>
              <a:t>a corresponding </a:t>
            </a:r>
            <a:r>
              <a:rPr lang="en-US" sz="1600" dirty="0"/>
              <a:t>saturation flux </a:t>
            </a:r>
            <a:r>
              <a:rPr lang="en-US" sz="1600" dirty="0" smtClean="0"/>
              <a:t>density </a:t>
            </a:r>
            <a:r>
              <a:rPr lang="en-US" sz="1600" i="1" dirty="0" smtClean="0"/>
              <a:t>(B</a:t>
            </a:r>
            <a:r>
              <a:rPr lang="en-US" sz="1600" dirty="0" smtClean="0"/>
              <a:t>)</a:t>
            </a:r>
            <a:r>
              <a:rPr lang="en-US" sz="1600" i="1" dirty="0" smtClean="0"/>
              <a:t>.</a:t>
            </a:r>
            <a:r>
              <a:rPr lang="en-US" sz="1600" dirty="0" smtClean="0"/>
              <a:t> </a:t>
            </a:r>
          </a:p>
          <a:p>
            <a:endParaRPr lang="en-US" sz="1600" dirty="0"/>
          </a:p>
          <a:p>
            <a:r>
              <a:rPr lang="en-US" sz="1600" dirty="0"/>
              <a:t>For each of iron, cobalt, and nickel, the net magnetic moments per atom are 2.22, 1.72</a:t>
            </a:r>
            <a:r>
              <a:rPr lang="en-US" sz="1600" dirty="0" smtClean="0"/>
              <a:t>, and </a:t>
            </a:r>
            <a:r>
              <a:rPr lang="en-US" sz="1600" dirty="0"/>
              <a:t>0.60 Bohr magnetons, respectively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Bohr magneton = 9.27 x 10</a:t>
            </a:r>
            <a:r>
              <a:rPr lang="en-US" sz="1600" baseline="30000" dirty="0"/>
              <a:t>-24 </a:t>
            </a:r>
            <a:r>
              <a:rPr lang="en-US" sz="1600" dirty="0" smtClean="0"/>
              <a:t>A.m</a:t>
            </a:r>
            <a:r>
              <a:rPr lang="en-US" sz="1600" baseline="30000" dirty="0" smtClean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492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 smtClean="0"/>
              <a:t>Problem 20.7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3220" y="613263"/>
            <a:ext cx="8666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Compute (a) the saturation magnetization and (b) the saturation flux density for iron, which has a net magnetic moment per atom of 2.2 Bohr magnetons and a density of 7.87 g/cm</a:t>
            </a:r>
            <a:r>
              <a:rPr lang="en-US" baseline="30000" dirty="0"/>
              <a:t>3</a:t>
            </a:r>
            <a:r>
              <a:rPr lang="en-US" dirty="0" smtClean="0"/>
              <a:t>.</a:t>
            </a:r>
            <a:r>
              <a:rPr lang="en-US" dirty="0"/>
              <a:t> Bohr magneton = 9.27 x 10</a:t>
            </a:r>
            <a:r>
              <a:rPr lang="en-US" baseline="30000" dirty="0"/>
              <a:t>-24 </a:t>
            </a:r>
            <a:r>
              <a:rPr lang="en-US" dirty="0" smtClean="0"/>
              <a:t>A.m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6454"/>
            <a:ext cx="7772400" cy="533400"/>
          </a:xfrm>
        </p:spPr>
        <p:txBody>
          <a:bodyPr/>
          <a:lstStyle/>
          <a:p>
            <a:r>
              <a:rPr lang="en-US" dirty="0" smtClean="0"/>
              <a:t>Influence of Temperature on Magnetic Behavior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" name="Picture 1" descr="fig_20_1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797" y="1080557"/>
            <a:ext cx="5746124" cy="455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718220"/>
            <a:ext cx="8783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increasing temperature, the saturation magnetization diminishes gradually and then abruptly drops to zero at Curie Temperature, </a:t>
            </a:r>
            <a:r>
              <a:rPr lang="en-US" dirty="0" err="1" smtClean="0"/>
              <a:t>Tc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Domains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1" descr="fig_20_11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462" y="1303337"/>
            <a:ext cx="310515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ig_20_12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1141" y="1313645"/>
            <a:ext cx="4802859" cy="461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9D676E-C232-4E77-B832-79A675392F73}" type="slidenum">
              <a:rPr lang="en-US"/>
              <a:pPr/>
              <a:t>15</a:t>
            </a:fld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88950" y="1263650"/>
            <a:ext cx="8064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 As the applied field (</a:t>
            </a:r>
            <a:r>
              <a:rPr lang="en-US" sz="2200" i="1">
                <a:latin typeface="Arial" charset="0"/>
              </a:rPr>
              <a:t>H</a:t>
            </a:r>
            <a:r>
              <a:rPr lang="en-US" sz="2200">
                <a:latin typeface="Arial" charset="0"/>
              </a:rPr>
              <a:t>) increases</a:t>
            </a:r>
            <a:r>
              <a:rPr lang="en-US">
                <a:latin typeface="Arial" charset="0"/>
              </a:rPr>
              <a:t> </a:t>
            </a:r>
            <a:r>
              <a:rPr lang="en-US" sz="2200">
                <a:latin typeface="Arial" charset="0"/>
              </a:rPr>
              <a:t>the magnetic domains </a:t>
            </a:r>
            <a:br>
              <a:rPr lang="en-US" sz="2200">
                <a:latin typeface="Arial" charset="0"/>
              </a:rPr>
            </a:br>
            <a:r>
              <a:rPr lang="en-US" sz="2200">
                <a:latin typeface="Arial" charset="0"/>
              </a:rPr>
              <a:t>   change shape and size by movement of domain boundaries.</a:t>
            </a:r>
            <a:endParaRPr lang="en-US">
              <a:latin typeface="Arial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091363" y="3109913"/>
            <a:ext cx="1676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20.13,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(Fig. 20.13 adapted from O.H. Wyatt and D. Dew-Hughes,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Metals, Ceramics, and Polymers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Cambridge University Press, 1974.)</a:t>
            </a:r>
          </a:p>
        </p:txBody>
      </p:sp>
      <p:sp>
        <p:nvSpPr>
          <p:cNvPr id="1126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Domains in Ferromagnetic &amp; Ferrimagnetic Materials</a:t>
            </a:r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1835150" y="2292350"/>
            <a:ext cx="152400" cy="3276600"/>
            <a:chOff x="1144" y="1320"/>
            <a:chExt cx="96" cy="2064"/>
          </a:xfrm>
        </p:grpSpPr>
        <p:sp>
          <p:nvSpPr>
            <p:cNvPr id="11392" name="Freeform 9"/>
            <p:cNvSpPr>
              <a:spLocks/>
            </p:cNvSpPr>
            <p:nvPr/>
          </p:nvSpPr>
          <p:spPr bwMode="auto">
            <a:xfrm>
              <a:off x="1144" y="1320"/>
              <a:ext cx="96" cy="56"/>
            </a:xfrm>
            <a:custGeom>
              <a:avLst/>
              <a:gdLst>
                <a:gd name="T0" fmla="*/ 48 w 96"/>
                <a:gd name="T1" fmla="*/ 0 h 56"/>
                <a:gd name="T2" fmla="*/ 96 w 96"/>
                <a:gd name="T3" fmla="*/ 56 h 56"/>
                <a:gd name="T4" fmla="*/ 48 w 96"/>
                <a:gd name="T5" fmla="*/ 40 h 56"/>
                <a:gd name="T6" fmla="*/ 0 w 96"/>
                <a:gd name="T7" fmla="*/ 56 h 56"/>
                <a:gd name="T8" fmla="*/ 48 w 9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56"/>
                <a:gd name="T17" fmla="*/ 96 w 9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56">
                  <a:moveTo>
                    <a:pt x="48" y="0"/>
                  </a:moveTo>
                  <a:lnTo>
                    <a:pt x="96" y="56"/>
                  </a:lnTo>
                  <a:lnTo>
                    <a:pt x="48" y="40"/>
                  </a:lnTo>
                  <a:lnTo>
                    <a:pt x="0" y="5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3" name="Line 10"/>
            <p:cNvSpPr>
              <a:spLocks noChangeShapeType="1"/>
            </p:cNvSpPr>
            <p:nvPr/>
          </p:nvSpPr>
          <p:spPr bwMode="auto">
            <a:xfrm flipV="1">
              <a:off x="1192" y="1360"/>
              <a:ext cx="1" cy="20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1" name="Group 11"/>
          <p:cNvGrpSpPr>
            <a:grpSpLocks/>
          </p:cNvGrpSpPr>
          <p:nvPr/>
        </p:nvGrpSpPr>
        <p:grpSpPr bwMode="auto">
          <a:xfrm>
            <a:off x="1898650" y="5492750"/>
            <a:ext cx="3263900" cy="152400"/>
            <a:chOff x="1184" y="3336"/>
            <a:chExt cx="2056" cy="96"/>
          </a:xfrm>
        </p:grpSpPr>
        <p:sp>
          <p:nvSpPr>
            <p:cNvPr id="11390" name="Freeform 12"/>
            <p:cNvSpPr>
              <a:spLocks/>
            </p:cNvSpPr>
            <p:nvPr/>
          </p:nvSpPr>
          <p:spPr bwMode="auto">
            <a:xfrm>
              <a:off x="3184" y="3336"/>
              <a:ext cx="56" cy="96"/>
            </a:xfrm>
            <a:custGeom>
              <a:avLst/>
              <a:gdLst>
                <a:gd name="T0" fmla="*/ 56 w 56"/>
                <a:gd name="T1" fmla="*/ 48 h 96"/>
                <a:gd name="T2" fmla="*/ 0 w 56"/>
                <a:gd name="T3" fmla="*/ 96 h 96"/>
                <a:gd name="T4" fmla="*/ 16 w 56"/>
                <a:gd name="T5" fmla="*/ 48 h 96"/>
                <a:gd name="T6" fmla="*/ 0 w 56"/>
                <a:gd name="T7" fmla="*/ 0 h 96"/>
                <a:gd name="T8" fmla="*/ 56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48"/>
                  </a:moveTo>
                  <a:lnTo>
                    <a:pt x="0" y="96"/>
                  </a:lnTo>
                  <a:lnTo>
                    <a:pt x="16" y="48"/>
                  </a:lnTo>
                  <a:lnTo>
                    <a:pt x="0" y="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91" name="Line 13"/>
            <p:cNvSpPr>
              <a:spLocks noChangeShapeType="1"/>
            </p:cNvSpPr>
            <p:nvPr/>
          </p:nvSpPr>
          <p:spPr bwMode="auto">
            <a:xfrm>
              <a:off x="1184" y="3384"/>
              <a:ext cx="20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" name="Line 15"/>
          <p:cNvSpPr>
            <a:spLocks noChangeShapeType="1"/>
          </p:cNvSpPr>
          <p:nvPr/>
        </p:nvSpPr>
        <p:spPr bwMode="auto">
          <a:xfrm flipV="1">
            <a:off x="1917700" y="2425700"/>
            <a:ext cx="2336800" cy="14288"/>
          </a:xfrm>
          <a:prstGeom prst="line">
            <a:avLst/>
          </a:prstGeom>
          <a:noFill/>
          <a:ln w="25400">
            <a:solidFill>
              <a:srgbClr val="777777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Rectangle 69"/>
          <p:cNvSpPr>
            <a:spLocks noChangeArrowheads="1"/>
          </p:cNvSpPr>
          <p:nvPr/>
        </p:nvSpPr>
        <p:spPr bwMode="auto">
          <a:xfrm>
            <a:off x="3282950" y="5594350"/>
            <a:ext cx="32924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AA0000"/>
                </a:solidFill>
                <a:latin typeface="Arial" charset="0"/>
              </a:rPr>
              <a:t>Applied Magnetic Field (</a:t>
            </a:r>
            <a:r>
              <a:rPr lang="en-US" sz="2200" i="1">
                <a:solidFill>
                  <a:srgbClr val="AA0000"/>
                </a:solidFill>
                <a:latin typeface="Arial" charset="0"/>
              </a:rPr>
              <a:t>H</a:t>
            </a:r>
            <a:r>
              <a:rPr lang="en-US" sz="2200">
                <a:solidFill>
                  <a:srgbClr val="AA0000"/>
                </a:solidFill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11274" name="Rectangle 115"/>
          <p:cNvSpPr>
            <a:spLocks noChangeArrowheads="1"/>
          </p:cNvSpPr>
          <p:nvPr/>
        </p:nvSpPr>
        <p:spPr bwMode="auto">
          <a:xfrm rot="-5400000">
            <a:off x="657226" y="4033837"/>
            <a:ext cx="121126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DD"/>
                </a:solidFill>
                <a:latin typeface="Arial" charset="0"/>
              </a:rPr>
              <a:t>Magnetic </a:t>
            </a:r>
            <a:endParaRPr lang="en-US">
              <a:latin typeface="Arial" charset="0"/>
            </a:endParaRPr>
          </a:p>
        </p:txBody>
      </p:sp>
      <p:sp>
        <p:nvSpPr>
          <p:cNvPr id="11275" name="Rectangle 117"/>
          <p:cNvSpPr>
            <a:spLocks noChangeArrowheads="1"/>
          </p:cNvSpPr>
          <p:nvPr/>
        </p:nvSpPr>
        <p:spPr bwMode="auto">
          <a:xfrm rot="-5400000">
            <a:off x="808832" y="3853656"/>
            <a:ext cx="15684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DD"/>
                </a:solidFill>
                <a:latin typeface="Arial" charset="0"/>
              </a:rPr>
              <a:t>induction (</a:t>
            </a:r>
            <a:r>
              <a:rPr lang="en-US" sz="2200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sz="2200">
                <a:solidFill>
                  <a:srgbClr val="0000DD"/>
                </a:solidFill>
                <a:latin typeface="Arial" charset="0"/>
              </a:rPr>
              <a:t>)</a:t>
            </a:r>
            <a:endParaRPr lang="en-US">
              <a:latin typeface="Arial" charset="0"/>
            </a:endParaRPr>
          </a:p>
        </p:txBody>
      </p:sp>
      <p:sp>
        <p:nvSpPr>
          <p:cNvPr id="11276" name="Rectangle 119"/>
          <p:cNvSpPr>
            <a:spLocks noChangeArrowheads="1"/>
          </p:cNvSpPr>
          <p:nvPr/>
        </p:nvSpPr>
        <p:spPr bwMode="auto">
          <a:xfrm>
            <a:off x="1657350" y="5365750"/>
            <a:ext cx="1984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charset="0"/>
              </a:rPr>
              <a:t>0</a:t>
            </a:r>
            <a:endParaRPr lang="en-US">
              <a:latin typeface="Arial" charset="0"/>
            </a:endParaRPr>
          </a:p>
        </p:txBody>
      </p:sp>
      <p:sp>
        <p:nvSpPr>
          <p:cNvPr id="11277" name="Rectangle 120"/>
          <p:cNvSpPr>
            <a:spLocks noChangeArrowheads="1"/>
          </p:cNvSpPr>
          <p:nvPr/>
        </p:nvSpPr>
        <p:spPr bwMode="auto">
          <a:xfrm>
            <a:off x="1187450" y="2152650"/>
            <a:ext cx="227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i="1">
                <a:solidFill>
                  <a:srgbClr val="777777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sp>
        <p:nvSpPr>
          <p:cNvPr id="11278" name="Rectangle 121"/>
          <p:cNvSpPr>
            <a:spLocks noChangeArrowheads="1"/>
          </p:cNvSpPr>
          <p:nvPr/>
        </p:nvSpPr>
        <p:spPr bwMode="auto">
          <a:xfrm>
            <a:off x="1365250" y="2203450"/>
            <a:ext cx="338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777777"/>
                </a:solidFill>
                <a:latin typeface="Arial" charset="0"/>
              </a:rPr>
              <a:t>sat</a:t>
            </a:r>
            <a:endParaRPr lang="en-US" i="1">
              <a:latin typeface="Arial" charset="0"/>
            </a:endParaRPr>
          </a:p>
        </p:txBody>
      </p:sp>
      <p:grpSp>
        <p:nvGrpSpPr>
          <p:cNvPr id="11279" name="Group 142"/>
          <p:cNvGrpSpPr>
            <a:grpSpLocks/>
          </p:cNvGrpSpPr>
          <p:nvPr/>
        </p:nvGrpSpPr>
        <p:grpSpPr bwMode="auto">
          <a:xfrm>
            <a:off x="1868488" y="5486400"/>
            <a:ext cx="715962" cy="1022350"/>
            <a:chOff x="1165" y="3332"/>
            <a:chExt cx="451" cy="644"/>
          </a:xfrm>
        </p:grpSpPr>
        <p:sp>
          <p:nvSpPr>
            <p:cNvPr id="11372" name="Oval 97"/>
            <p:cNvSpPr>
              <a:spLocks noChangeArrowheads="1"/>
            </p:cNvSpPr>
            <p:nvPr/>
          </p:nvSpPr>
          <p:spPr bwMode="auto">
            <a:xfrm>
              <a:off x="1280" y="3416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Line 98"/>
            <p:cNvSpPr>
              <a:spLocks noChangeShapeType="1"/>
            </p:cNvSpPr>
            <p:nvPr/>
          </p:nvSpPr>
          <p:spPr bwMode="auto">
            <a:xfrm>
              <a:off x="1336" y="3464"/>
              <a:ext cx="216" cy="2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Line 99"/>
            <p:cNvSpPr>
              <a:spLocks noChangeShapeType="1"/>
            </p:cNvSpPr>
            <p:nvPr/>
          </p:nvSpPr>
          <p:spPr bwMode="auto">
            <a:xfrm flipV="1">
              <a:off x="1320" y="3456"/>
              <a:ext cx="224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5" name="Group 100"/>
            <p:cNvGrpSpPr>
              <a:grpSpLocks/>
            </p:cNvGrpSpPr>
            <p:nvPr/>
          </p:nvGrpSpPr>
          <p:grpSpPr bwMode="auto">
            <a:xfrm>
              <a:off x="1320" y="3456"/>
              <a:ext cx="248" cy="240"/>
              <a:chOff x="1320" y="3456"/>
              <a:chExt cx="248" cy="240"/>
            </a:xfrm>
          </p:grpSpPr>
          <p:grpSp>
            <p:nvGrpSpPr>
              <p:cNvPr id="11378" name="Group 101"/>
              <p:cNvGrpSpPr>
                <a:grpSpLocks/>
              </p:cNvGrpSpPr>
              <p:nvPr/>
            </p:nvGrpSpPr>
            <p:grpSpPr bwMode="auto">
              <a:xfrm>
                <a:off x="1320" y="3576"/>
                <a:ext cx="56" cy="64"/>
                <a:chOff x="1320" y="3576"/>
                <a:chExt cx="56" cy="64"/>
              </a:xfrm>
            </p:grpSpPr>
            <p:sp>
              <p:nvSpPr>
                <p:cNvPr id="11388" name="Freeform 102"/>
                <p:cNvSpPr>
                  <a:spLocks/>
                </p:cNvSpPr>
                <p:nvPr/>
              </p:nvSpPr>
              <p:spPr bwMode="auto">
                <a:xfrm>
                  <a:off x="1320" y="3584"/>
                  <a:ext cx="56" cy="56"/>
                </a:xfrm>
                <a:custGeom>
                  <a:avLst/>
                  <a:gdLst>
                    <a:gd name="T0" fmla="*/ 8 w 56"/>
                    <a:gd name="T1" fmla="*/ 56 h 56"/>
                    <a:gd name="T2" fmla="*/ 0 w 56"/>
                    <a:gd name="T3" fmla="*/ 0 h 56"/>
                    <a:gd name="T4" fmla="*/ 24 w 56"/>
                    <a:gd name="T5" fmla="*/ 24 h 56"/>
                    <a:gd name="T6" fmla="*/ 56 w 56"/>
                    <a:gd name="T7" fmla="*/ 24 h 56"/>
                    <a:gd name="T8" fmla="*/ 8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8" y="56"/>
                      </a:moveTo>
                      <a:lnTo>
                        <a:pt x="0" y="0"/>
                      </a:lnTo>
                      <a:lnTo>
                        <a:pt x="24" y="24"/>
                      </a:lnTo>
                      <a:lnTo>
                        <a:pt x="56" y="24"/>
                      </a:lnTo>
                      <a:lnTo>
                        <a:pt x="8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344" y="3576"/>
                  <a:ext cx="16" cy="3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79" name="Group 104"/>
              <p:cNvGrpSpPr>
                <a:grpSpLocks/>
              </p:cNvGrpSpPr>
              <p:nvPr/>
            </p:nvGrpSpPr>
            <p:grpSpPr bwMode="auto">
              <a:xfrm>
                <a:off x="1384" y="3456"/>
                <a:ext cx="88" cy="72"/>
                <a:chOff x="1384" y="3456"/>
                <a:chExt cx="88" cy="72"/>
              </a:xfrm>
            </p:grpSpPr>
            <p:sp>
              <p:nvSpPr>
                <p:cNvPr id="11386" name="Freeform 105"/>
                <p:cNvSpPr>
                  <a:spLocks/>
                </p:cNvSpPr>
                <p:nvPr/>
              </p:nvSpPr>
              <p:spPr bwMode="auto">
                <a:xfrm>
                  <a:off x="1416" y="3472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56 h 56"/>
                    <a:gd name="T4" fmla="*/ 32 w 56"/>
                    <a:gd name="T5" fmla="*/ 40 h 56"/>
                    <a:gd name="T6" fmla="*/ 40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56"/>
                      </a:lnTo>
                      <a:lnTo>
                        <a:pt x="32" y="40"/>
                      </a:lnTo>
                      <a:lnTo>
                        <a:pt x="40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7" name="Line 106"/>
                <p:cNvSpPr>
                  <a:spLocks noChangeShapeType="1"/>
                </p:cNvSpPr>
                <p:nvPr/>
              </p:nvSpPr>
              <p:spPr bwMode="auto">
                <a:xfrm>
                  <a:off x="1384" y="3456"/>
                  <a:ext cx="64" cy="56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80" name="Group 107"/>
              <p:cNvGrpSpPr>
                <a:grpSpLocks/>
              </p:cNvGrpSpPr>
              <p:nvPr/>
            </p:nvGrpSpPr>
            <p:grpSpPr bwMode="auto">
              <a:xfrm>
                <a:off x="1488" y="3512"/>
                <a:ext cx="80" cy="112"/>
                <a:chOff x="1488" y="3512"/>
                <a:chExt cx="80" cy="112"/>
              </a:xfrm>
            </p:grpSpPr>
            <p:sp>
              <p:nvSpPr>
                <p:cNvPr id="11384" name="Freeform 108"/>
                <p:cNvSpPr>
                  <a:spLocks/>
                </p:cNvSpPr>
                <p:nvPr/>
              </p:nvSpPr>
              <p:spPr bwMode="auto">
                <a:xfrm>
                  <a:off x="1512" y="3512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56 w 56"/>
                    <a:gd name="T3" fmla="*/ 56 h 56"/>
                    <a:gd name="T4" fmla="*/ 40 w 56"/>
                    <a:gd name="T5" fmla="*/ 24 h 56"/>
                    <a:gd name="T6" fmla="*/ 0 w 56"/>
                    <a:gd name="T7" fmla="*/ 24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56" y="56"/>
                      </a:lnTo>
                      <a:lnTo>
                        <a:pt x="40" y="24"/>
                      </a:lnTo>
                      <a:lnTo>
                        <a:pt x="0" y="24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5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488" y="3536"/>
                  <a:ext cx="64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81" name="Group 110"/>
              <p:cNvGrpSpPr>
                <a:grpSpLocks/>
              </p:cNvGrpSpPr>
              <p:nvPr/>
            </p:nvGrpSpPr>
            <p:grpSpPr bwMode="auto">
              <a:xfrm>
                <a:off x="1416" y="3640"/>
                <a:ext cx="72" cy="56"/>
                <a:chOff x="1416" y="3640"/>
                <a:chExt cx="72" cy="56"/>
              </a:xfrm>
            </p:grpSpPr>
            <p:sp>
              <p:nvSpPr>
                <p:cNvPr id="11382" name="Freeform 111"/>
                <p:cNvSpPr>
                  <a:spLocks/>
                </p:cNvSpPr>
                <p:nvPr/>
              </p:nvSpPr>
              <p:spPr bwMode="auto">
                <a:xfrm>
                  <a:off x="1416" y="3640"/>
                  <a:ext cx="56" cy="56"/>
                </a:xfrm>
                <a:custGeom>
                  <a:avLst/>
                  <a:gdLst>
                    <a:gd name="T0" fmla="*/ 0 w 56"/>
                    <a:gd name="T1" fmla="*/ 0 h 56"/>
                    <a:gd name="T2" fmla="*/ 56 w 56"/>
                    <a:gd name="T3" fmla="*/ 0 h 56"/>
                    <a:gd name="T4" fmla="*/ 24 w 56"/>
                    <a:gd name="T5" fmla="*/ 16 h 56"/>
                    <a:gd name="T6" fmla="*/ 16 w 56"/>
                    <a:gd name="T7" fmla="*/ 56 h 56"/>
                    <a:gd name="T8" fmla="*/ 0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0"/>
                      </a:moveTo>
                      <a:lnTo>
                        <a:pt x="56" y="0"/>
                      </a:lnTo>
                      <a:lnTo>
                        <a:pt x="24" y="16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3" name="Line 112"/>
                <p:cNvSpPr>
                  <a:spLocks noChangeShapeType="1"/>
                </p:cNvSpPr>
                <p:nvPr/>
              </p:nvSpPr>
              <p:spPr bwMode="auto">
                <a:xfrm>
                  <a:off x="1440" y="3656"/>
                  <a:ext cx="48" cy="3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76" name="Rectangle 113"/>
            <p:cNvSpPr>
              <a:spLocks noChangeArrowheads="1"/>
            </p:cNvSpPr>
            <p:nvPr/>
          </p:nvSpPr>
          <p:spPr bwMode="auto">
            <a:xfrm>
              <a:off x="1192" y="3784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r>
                <a:rPr lang="en-US" sz="2000">
                  <a:solidFill>
                    <a:srgbClr val="AA0000"/>
                  </a:solidFill>
                  <a:latin typeface="Arial" charset="0"/>
                </a:rPr>
                <a:t> = 0</a:t>
              </a:r>
              <a:endParaRPr lang="en-US">
                <a:latin typeface="Arial" charset="0"/>
              </a:endParaRPr>
            </a:p>
          </p:txBody>
        </p:sp>
        <p:sp>
          <p:nvSpPr>
            <p:cNvPr id="11377" name="Oval 122"/>
            <p:cNvSpPr>
              <a:spLocks noChangeArrowheads="1"/>
            </p:cNvSpPr>
            <p:nvPr/>
          </p:nvSpPr>
          <p:spPr bwMode="auto">
            <a:xfrm>
              <a:off x="1165" y="3332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41"/>
          <p:cNvGrpSpPr>
            <a:grpSpLocks/>
          </p:cNvGrpSpPr>
          <p:nvPr/>
        </p:nvGrpSpPr>
        <p:grpSpPr bwMode="auto">
          <a:xfrm>
            <a:off x="2362200" y="4668838"/>
            <a:ext cx="1073150" cy="635000"/>
            <a:chOff x="1476" y="2824"/>
            <a:chExt cx="676" cy="400"/>
          </a:xfrm>
        </p:grpSpPr>
        <p:grpSp>
          <p:nvGrpSpPr>
            <p:cNvPr id="11350" name="Group 80"/>
            <p:cNvGrpSpPr>
              <a:grpSpLocks/>
            </p:cNvGrpSpPr>
            <p:nvPr/>
          </p:nvGrpSpPr>
          <p:grpSpPr bwMode="auto">
            <a:xfrm>
              <a:off x="1944" y="2968"/>
              <a:ext cx="208" cy="64"/>
              <a:chOff x="1944" y="2968"/>
              <a:chExt cx="208" cy="64"/>
            </a:xfrm>
          </p:grpSpPr>
          <p:sp>
            <p:nvSpPr>
              <p:cNvPr id="11370" name="Freeform 81"/>
              <p:cNvSpPr>
                <a:spLocks/>
              </p:cNvSpPr>
              <p:nvPr/>
            </p:nvSpPr>
            <p:spPr bwMode="auto">
              <a:xfrm>
                <a:off x="2096" y="2968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Line 82"/>
              <p:cNvSpPr>
                <a:spLocks noChangeShapeType="1"/>
              </p:cNvSpPr>
              <p:nvPr/>
            </p:nvSpPr>
            <p:spPr bwMode="auto">
              <a:xfrm>
                <a:off x="1944" y="3000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1" name="Group 140"/>
            <p:cNvGrpSpPr>
              <a:grpSpLocks/>
            </p:cNvGrpSpPr>
            <p:nvPr/>
          </p:nvGrpSpPr>
          <p:grpSpPr bwMode="auto">
            <a:xfrm>
              <a:off x="1476" y="2824"/>
              <a:ext cx="639" cy="400"/>
              <a:chOff x="1476" y="2824"/>
              <a:chExt cx="639" cy="400"/>
            </a:xfrm>
          </p:grpSpPr>
          <p:sp>
            <p:nvSpPr>
              <p:cNvPr id="11352" name="Oval 24"/>
              <p:cNvSpPr>
                <a:spLocks noChangeArrowheads="1"/>
              </p:cNvSpPr>
              <p:nvPr/>
            </p:nvSpPr>
            <p:spPr bwMode="auto">
              <a:xfrm>
                <a:off x="1560" y="2824"/>
                <a:ext cx="336" cy="336"/>
              </a:xfrm>
              <a:prstGeom prst="ellips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Line 25"/>
              <p:cNvSpPr>
                <a:spLocks noChangeShapeType="1"/>
              </p:cNvSpPr>
              <p:nvPr/>
            </p:nvSpPr>
            <p:spPr bwMode="auto">
              <a:xfrm>
                <a:off x="1576" y="2920"/>
                <a:ext cx="248" cy="1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Line 26"/>
              <p:cNvSpPr>
                <a:spLocks noChangeShapeType="1"/>
              </p:cNvSpPr>
              <p:nvPr/>
            </p:nvSpPr>
            <p:spPr bwMode="auto">
              <a:xfrm flipV="1">
                <a:off x="1632" y="2872"/>
                <a:ext cx="200" cy="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55" name="Group 27"/>
              <p:cNvGrpSpPr>
                <a:grpSpLocks/>
              </p:cNvGrpSpPr>
              <p:nvPr/>
            </p:nvGrpSpPr>
            <p:grpSpPr bwMode="auto">
              <a:xfrm>
                <a:off x="1608" y="2872"/>
                <a:ext cx="232" cy="256"/>
                <a:chOff x="1608" y="2872"/>
                <a:chExt cx="232" cy="256"/>
              </a:xfrm>
            </p:grpSpPr>
            <p:grpSp>
              <p:nvGrpSpPr>
                <p:cNvPr id="11358" name="Group 28"/>
                <p:cNvGrpSpPr>
                  <a:grpSpLocks/>
                </p:cNvGrpSpPr>
                <p:nvPr/>
              </p:nvGrpSpPr>
              <p:grpSpPr bwMode="auto">
                <a:xfrm>
                  <a:off x="1608" y="2992"/>
                  <a:ext cx="56" cy="64"/>
                  <a:chOff x="1608" y="2992"/>
                  <a:chExt cx="56" cy="64"/>
                </a:xfrm>
              </p:grpSpPr>
              <p:sp>
                <p:nvSpPr>
                  <p:cNvPr id="11368" name="Freeform 29"/>
                  <p:cNvSpPr>
                    <a:spLocks/>
                  </p:cNvSpPr>
                  <p:nvPr/>
                </p:nvSpPr>
                <p:spPr bwMode="auto">
                  <a:xfrm>
                    <a:off x="1608" y="3000"/>
                    <a:ext cx="56" cy="56"/>
                  </a:xfrm>
                  <a:custGeom>
                    <a:avLst/>
                    <a:gdLst>
                      <a:gd name="T0" fmla="*/ 8 w 56"/>
                      <a:gd name="T1" fmla="*/ 56 h 56"/>
                      <a:gd name="T2" fmla="*/ 0 w 56"/>
                      <a:gd name="T3" fmla="*/ 0 h 56"/>
                      <a:gd name="T4" fmla="*/ 24 w 56"/>
                      <a:gd name="T5" fmla="*/ 24 h 56"/>
                      <a:gd name="T6" fmla="*/ 56 w 56"/>
                      <a:gd name="T7" fmla="*/ 24 h 56"/>
                      <a:gd name="T8" fmla="*/ 8 w 56"/>
                      <a:gd name="T9" fmla="*/ 56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8" y="56"/>
                        </a:moveTo>
                        <a:lnTo>
                          <a:pt x="0" y="0"/>
                        </a:lnTo>
                        <a:lnTo>
                          <a:pt x="24" y="24"/>
                        </a:lnTo>
                        <a:lnTo>
                          <a:pt x="56" y="24"/>
                        </a:lnTo>
                        <a:lnTo>
                          <a:pt x="8" y="56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9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32" y="2992"/>
                    <a:ext cx="16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59" name="Group 31"/>
                <p:cNvGrpSpPr>
                  <a:grpSpLocks/>
                </p:cNvGrpSpPr>
                <p:nvPr/>
              </p:nvGrpSpPr>
              <p:grpSpPr bwMode="auto">
                <a:xfrm>
                  <a:off x="1656" y="2872"/>
                  <a:ext cx="88" cy="72"/>
                  <a:chOff x="1656" y="2872"/>
                  <a:chExt cx="88" cy="72"/>
                </a:xfrm>
              </p:grpSpPr>
              <p:sp>
                <p:nvSpPr>
                  <p:cNvPr id="11366" name="Freeform 32"/>
                  <p:cNvSpPr>
                    <a:spLocks/>
                  </p:cNvSpPr>
                  <p:nvPr/>
                </p:nvSpPr>
                <p:spPr bwMode="auto">
                  <a:xfrm>
                    <a:off x="1688" y="2888"/>
                    <a:ext cx="56" cy="56"/>
                  </a:xfrm>
                  <a:custGeom>
                    <a:avLst/>
                    <a:gdLst>
                      <a:gd name="T0" fmla="*/ 56 w 56"/>
                      <a:gd name="T1" fmla="*/ 56 h 56"/>
                      <a:gd name="T2" fmla="*/ 0 w 56"/>
                      <a:gd name="T3" fmla="*/ 56 h 56"/>
                      <a:gd name="T4" fmla="*/ 32 w 56"/>
                      <a:gd name="T5" fmla="*/ 40 h 56"/>
                      <a:gd name="T6" fmla="*/ 40 w 56"/>
                      <a:gd name="T7" fmla="*/ 0 h 56"/>
                      <a:gd name="T8" fmla="*/ 56 w 56"/>
                      <a:gd name="T9" fmla="*/ 56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56" y="56"/>
                        </a:moveTo>
                        <a:lnTo>
                          <a:pt x="0" y="56"/>
                        </a:lnTo>
                        <a:lnTo>
                          <a:pt x="32" y="40"/>
                        </a:lnTo>
                        <a:lnTo>
                          <a:pt x="40" y="0"/>
                        </a:lnTo>
                        <a:lnTo>
                          <a:pt x="56" y="56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7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656" y="2872"/>
                    <a:ext cx="64" cy="5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0" name="Group 34"/>
                <p:cNvGrpSpPr>
                  <a:grpSpLocks/>
                </p:cNvGrpSpPr>
                <p:nvPr/>
              </p:nvGrpSpPr>
              <p:grpSpPr bwMode="auto">
                <a:xfrm>
                  <a:off x="1768" y="2928"/>
                  <a:ext cx="72" cy="112"/>
                  <a:chOff x="1768" y="2928"/>
                  <a:chExt cx="72" cy="112"/>
                </a:xfrm>
              </p:grpSpPr>
              <p:sp>
                <p:nvSpPr>
                  <p:cNvPr id="11364" name="Freeform 35"/>
                  <p:cNvSpPr>
                    <a:spLocks/>
                  </p:cNvSpPr>
                  <p:nvPr/>
                </p:nvSpPr>
                <p:spPr bwMode="auto">
                  <a:xfrm>
                    <a:off x="1784" y="2928"/>
                    <a:ext cx="56" cy="56"/>
                  </a:xfrm>
                  <a:custGeom>
                    <a:avLst/>
                    <a:gdLst>
                      <a:gd name="T0" fmla="*/ 56 w 56"/>
                      <a:gd name="T1" fmla="*/ 0 h 56"/>
                      <a:gd name="T2" fmla="*/ 56 w 56"/>
                      <a:gd name="T3" fmla="*/ 56 h 56"/>
                      <a:gd name="T4" fmla="*/ 40 w 56"/>
                      <a:gd name="T5" fmla="*/ 24 h 56"/>
                      <a:gd name="T6" fmla="*/ 0 w 56"/>
                      <a:gd name="T7" fmla="*/ 24 h 56"/>
                      <a:gd name="T8" fmla="*/ 56 w 56"/>
                      <a:gd name="T9" fmla="*/ 0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56" y="0"/>
                        </a:moveTo>
                        <a:lnTo>
                          <a:pt x="56" y="56"/>
                        </a:lnTo>
                        <a:lnTo>
                          <a:pt x="40" y="24"/>
                        </a:lnTo>
                        <a:lnTo>
                          <a:pt x="0" y="24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5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8" y="2952"/>
                    <a:ext cx="56" cy="8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361" name="Group 37"/>
                <p:cNvGrpSpPr>
                  <a:grpSpLocks/>
                </p:cNvGrpSpPr>
                <p:nvPr/>
              </p:nvGrpSpPr>
              <p:grpSpPr bwMode="auto">
                <a:xfrm>
                  <a:off x="1696" y="3072"/>
                  <a:ext cx="64" cy="56"/>
                  <a:chOff x="1696" y="3072"/>
                  <a:chExt cx="64" cy="56"/>
                </a:xfrm>
              </p:grpSpPr>
              <p:sp>
                <p:nvSpPr>
                  <p:cNvPr id="11362" name="Freeform 38"/>
                  <p:cNvSpPr>
                    <a:spLocks/>
                  </p:cNvSpPr>
                  <p:nvPr/>
                </p:nvSpPr>
                <p:spPr bwMode="auto">
                  <a:xfrm>
                    <a:off x="1696" y="3072"/>
                    <a:ext cx="56" cy="56"/>
                  </a:xfrm>
                  <a:custGeom>
                    <a:avLst/>
                    <a:gdLst>
                      <a:gd name="T0" fmla="*/ 0 w 56"/>
                      <a:gd name="T1" fmla="*/ 0 h 56"/>
                      <a:gd name="T2" fmla="*/ 56 w 56"/>
                      <a:gd name="T3" fmla="*/ 0 h 56"/>
                      <a:gd name="T4" fmla="*/ 24 w 56"/>
                      <a:gd name="T5" fmla="*/ 16 h 56"/>
                      <a:gd name="T6" fmla="*/ 16 w 56"/>
                      <a:gd name="T7" fmla="*/ 56 h 56"/>
                      <a:gd name="T8" fmla="*/ 0 w 56"/>
                      <a:gd name="T9" fmla="*/ 0 h 5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56"/>
                      <a:gd name="T17" fmla="*/ 56 w 56"/>
                      <a:gd name="T18" fmla="*/ 56 h 5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56">
                        <a:moveTo>
                          <a:pt x="0" y="0"/>
                        </a:moveTo>
                        <a:lnTo>
                          <a:pt x="56" y="0"/>
                        </a:lnTo>
                        <a:lnTo>
                          <a:pt x="24" y="16"/>
                        </a:lnTo>
                        <a:lnTo>
                          <a:pt x="16" y="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6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720" y="3088"/>
                    <a:ext cx="40" cy="3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AA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1356" name="Rectangle 71"/>
              <p:cNvSpPr>
                <a:spLocks noChangeArrowheads="1"/>
              </p:cNvSpPr>
              <p:nvPr/>
            </p:nvSpPr>
            <p:spPr bwMode="auto">
              <a:xfrm>
                <a:off x="1944" y="3032"/>
                <a:ext cx="1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000" i="1">
                    <a:solidFill>
                      <a:srgbClr val="AA0000"/>
                    </a:solidFill>
                    <a:latin typeface="Arial" charset="0"/>
                  </a:rPr>
                  <a:t>H</a:t>
                </a:r>
                <a:endParaRPr lang="en-US" i="1">
                  <a:latin typeface="Arial" charset="0"/>
                </a:endParaRPr>
              </a:p>
            </p:txBody>
          </p:sp>
          <p:sp>
            <p:nvSpPr>
              <p:cNvPr id="11357" name="Oval 123"/>
              <p:cNvSpPr>
                <a:spLocks noChangeArrowheads="1"/>
              </p:cNvSpPr>
              <p:nvPr/>
            </p:nvSpPr>
            <p:spPr bwMode="auto">
              <a:xfrm>
                <a:off x="1476" y="2844"/>
                <a:ext cx="64" cy="64"/>
              </a:xfrm>
              <a:prstGeom prst="ellipse">
                <a:avLst/>
              </a:pr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43"/>
          <p:cNvGrpSpPr>
            <a:grpSpLocks/>
          </p:cNvGrpSpPr>
          <p:nvPr/>
        </p:nvGrpSpPr>
        <p:grpSpPr bwMode="auto">
          <a:xfrm>
            <a:off x="2538413" y="3903663"/>
            <a:ext cx="1162050" cy="623887"/>
            <a:chOff x="1580" y="2335"/>
            <a:chExt cx="732" cy="393"/>
          </a:xfrm>
        </p:grpSpPr>
        <p:sp>
          <p:nvSpPr>
            <p:cNvPr id="11329" name="Oval 16"/>
            <p:cNvSpPr>
              <a:spLocks noChangeArrowheads="1"/>
            </p:cNvSpPr>
            <p:nvPr/>
          </p:nvSpPr>
          <p:spPr bwMode="auto">
            <a:xfrm>
              <a:off x="1720" y="2336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20"/>
            <p:cNvSpPr>
              <a:spLocks noChangeShapeType="1"/>
            </p:cNvSpPr>
            <p:nvPr/>
          </p:nvSpPr>
          <p:spPr bwMode="auto">
            <a:xfrm>
              <a:off x="1720" y="2448"/>
              <a:ext cx="232" cy="2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21"/>
            <p:cNvSpPr>
              <a:spLocks noChangeShapeType="1"/>
            </p:cNvSpPr>
            <p:nvPr/>
          </p:nvSpPr>
          <p:spPr bwMode="auto">
            <a:xfrm flipV="1">
              <a:off x="1816" y="2400"/>
              <a:ext cx="192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32" name="Group 40"/>
            <p:cNvGrpSpPr>
              <a:grpSpLocks/>
            </p:cNvGrpSpPr>
            <p:nvPr/>
          </p:nvGrpSpPr>
          <p:grpSpPr bwMode="auto">
            <a:xfrm>
              <a:off x="1776" y="2400"/>
              <a:ext cx="240" cy="280"/>
              <a:chOff x="1776" y="2400"/>
              <a:chExt cx="240" cy="280"/>
            </a:xfrm>
          </p:grpSpPr>
          <p:grpSp>
            <p:nvGrpSpPr>
              <p:cNvPr id="11338" name="Group 41"/>
              <p:cNvGrpSpPr>
                <a:grpSpLocks/>
              </p:cNvGrpSpPr>
              <p:nvPr/>
            </p:nvGrpSpPr>
            <p:grpSpPr bwMode="auto">
              <a:xfrm>
                <a:off x="1776" y="2552"/>
                <a:ext cx="56" cy="56"/>
                <a:chOff x="1776" y="2552"/>
                <a:chExt cx="56" cy="56"/>
              </a:xfrm>
            </p:grpSpPr>
            <p:sp>
              <p:nvSpPr>
                <p:cNvPr id="11348" name="Freeform 42"/>
                <p:cNvSpPr>
                  <a:spLocks/>
                </p:cNvSpPr>
                <p:nvPr/>
              </p:nvSpPr>
              <p:spPr bwMode="auto">
                <a:xfrm>
                  <a:off x="1776" y="2552"/>
                  <a:ext cx="56" cy="56"/>
                </a:xfrm>
                <a:custGeom>
                  <a:avLst/>
                  <a:gdLst>
                    <a:gd name="T0" fmla="*/ 0 w 56"/>
                    <a:gd name="T1" fmla="*/ 56 h 56"/>
                    <a:gd name="T2" fmla="*/ 8 w 56"/>
                    <a:gd name="T3" fmla="*/ 0 h 56"/>
                    <a:gd name="T4" fmla="*/ 16 w 56"/>
                    <a:gd name="T5" fmla="*/ 32 h 56"/>
                    <a:gd name="T6" fmla="*/ 56 w 56"/>
                    <a:gd name="T7" fmla="*/ 40 h 56"/>
                    <a:gd name="T8" fmla="*/ 0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56"/>
                      </a:moveTo>
                      <a:lnTo>
                        <a:pt x="8" y="0"/>
                      </a:lnTo>
                      <a:lnTo>
                        <a:pt x="16" y="32"/>
                      </a:lnTo>
                      <a:lnTo>
                        <a:pt x="56" y="4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1792" y="2560"/>
                  <a:ext cx="16" cy="24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39" name="Group 44"/>
              <p:cNvGrpSpPr>
                <a:grpSpLocks/>
              </p:cNvGrpSpPr>
              <p:nvPr/>
            </p:nvGrpSpPr>
            <p:grpSpPr bwMode="auto">
              <a:xfrm>
                <a:off x="1776" y="2400"/>
                <a:ext cx="128" cy="80"/>
                <a:chOff x="1776" y="2400"/>
                <a:chExt cx="128" cy="80"/>
              </a:xfrm>
            </p:grpSpPr>
            <p:sp>
              <p:nvSpPr>
                <p:cNvPr id="11346" name="Freeform 45"/>
                <p:cNvSpPr>
                  <a:spLocks/>
                </p:cNvSpPr>
                <p:nvPr/>
              </p:nvSpPr>
              <p:spPr bwMode="auto">
                <a:xfrm>
                  <a:off x="1848" y="2424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56 h 56"/>
                    <a:gd name="T4" fmla="*/ 32 w 56"/>
                    <a:gd name="T5" fmla="*/ 40 h 56"/>
                    <a:gd name="T6" fmla="*/ 32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56"/>
                      </a:lnTo>
                      <a:lnTo>
                        <a:pt x="32" y="40"/>
                      </a:lnTo>
                      <a:lnTo>
                        <a:pt x="32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7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2400"/>
                  <a:ext cx="104" cy="64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0" name="Group 47"/>
              <p:cNvGrpSpPr>
                <a:grpSpLocks/>
              </p:cNvGrpSpPr>
              <p:nvPr/>
            </p:nvGrpSpPr>
            <p:grpSpPr bwMode="auto">
              <a:xfrm>
                <a:off x="1928" y="2480"/>
                <a:ext cx="88" cy="112"/>
                <a:chOff x="1928" y="2480"/>
                <a:chExt cx="88" cy="112"/>
              </a:xfrm>
            </p:grpSpPr>
            <p:sp>
              <p:nvSpPr>
                <p:cNvPr id="11344" name="Freeform 48"/>
                <p:cNvSpPr>
                  <a:spLocks/>
                </p:cNvSpPr>
                <p:nvPr/>
              </p:nvSpPr>
              <p:spPr bwMode="auto">
                <a:xfrm>
                  <a:off x="1960" y="2480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56 w 56"/>
                    <a:gd name="T3" fmla="*/ 56 h 56"/>
                    <a:gd name="T4" fmla="*/ 40 w 56"/>
                    <a:gd name="T5" fmla="*/ 24 h 56"/>
                    <a:gd name="T6" fmla="*/ 0 w 56"/>
                    <a:gd name="T7" fmla="*/ 16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56" y="56"/>
                      </a:lnTo>
                      <a:lnTo>
                        <a:pt x="40" y="24"/>
                      </a:lnTo>
                      <a:lnTo>
                        <a:pt x="0" y="1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928" y="2504"/>
                  <a:ext cx="72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41" name="Group 50"/>
              <p:cNvGrpSpPr>
                <a:grpSpLocks/>
              </p:cNvGrpSpPr>
              <p:nvPr/>
            </p:nvGrpSpPr>
            <p:grpSpPr bwMode="auto">
              <a:xfrm>
                <a:off x="1864" y="2624"/>
                <a:ext cx="56" cy="56"/>
                <a:chOff x="1864" y="2624"/>
                <a:chExt cx="56" cy="56"/>
              </a:xfrm>
            </p:grpSpPr>
            <p:sp>
              <p:nvSpPr>
                <p:cNvPr id="11342" name="Freeform 51"/>
                <p:cNvSpPr>
                  <a:spLocks/>
                </p:cNvSpPr>
                <p:nvPr/>
              </p:nvSpPr>
              <p:spPr bwMode="auto">
                <a:xfrm>
                  <a:off x="1864" y="2624"/>
                  <a:ext cx="56" cy="56"/>
                </a:xfrm>
                <a:custGeom>
                  <a:avLst/>
                  <a:gdLst>
                    <a:gd name="T0" fmla="*/ 0 w 56"/>
                    <a:gd name="T1" fmla="*/ 0 h 56"/>
                    <a:gd name="T2" fmla="*/ 56 w 56"/>
                    <a:gd name="T3" fmla="*/ 8 h 56"/>
                    <a:gd name="T4" fmla="*/ 24 w 56"/>
                    <a:gd name="T5" fmla="*/ 24 h 56"/>
                    <a:gd name="T6" fmla="*/ 16 w 56"/>
                    <a:gd name="T7" fmla="*/ 56 h 56"/>
                    <a:gd name="T8" fmla="*/ 0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0"/>
                      </a:moveTo>
                      <a:lnTo>
                        <a:pt x="56" y="8"/>
                      </a:lnTo>
                      <a:lnTo>
                        <a:pt x="24" y="24"/>
                      </a:lnTo>
                      <a:lnTo>
                        <a:pt x="16" y="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3" name="Line 52"/>
                <p:cNvSpPr>
                  <a:spLocks noChangeShapeType="1"/>
                </p:cNvSpPr>
                <p:nvPr/>
              </p:nvSpPr>
              <p:spPr bwMode="auto">
                <a:xfrm>
                  <a:off x="1888" y="2648"/>
                  <a:ext cx="16" cy="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33" name="Rectangle 73"/>
            <p:cNvSpPr>
              <a:spLocks noChangeArrowheads="1"/>
            </p:cNvSpPr>
            <p:nvPr/>
          </p:nvSpPr>
          <p:spPr bwMode="auto">
            <a:xfrm>
              <a:off x="2096" y="2536"/>
              <a:ext cx="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grpSp>
          <p:nvGrpSpPr>
            <p:cNvPr id="11334" name="Group 83"/>
            <p:cNvGrpSpPr>
              <a:grpSpLocks/>
            </p:cNvGrpSpPr>
            <p:nvPr/>
          </p:nvGrpSpPr>
          <p:grpSpPr bwMode="auto">
            <a:xfrm>
              <a:off x="2104" y="2472"/>
              <a:ext cx="208" cy="64"/>
              <a:chOff x="2104" y="2472"/>
              <a:chExt cx="208" cy="64"/>
            </a:xfrm>
          </p:grpSpPr>
          <p:sp>
            <p:nvSpPr>
              <p:cNvPr id="11336" name="Freeform 84"/>
              <p:cNvSpPr>
                <a:spLocks/>
              </p:cNvSpPr>
              <p:nvPr/>
            </p:nvSpPr>
            <p:spPr bwMode="auto">
              <a:xfrm>
                <a:off x="2256" y="2472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Line 85"/>
              <p:cNvSpPr>
                <a:spLocks noChangeShapeType="1"/>
              </p:cNvSpPr>
              <p:nvPr/>
            </p:nvSpPr>
            <p:spPr bwMode="auto">
              <a:xfrm>
                <a:off x="2104" y="2504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35" name="Oval 124"/>
            <p:cNvSpPr>
              <a:spLocks noChangeArrowheads="1"/>
            </p:cNvSpPr>
            <p:nvPr/>
          </p:nvSpPr>
          <p:spPr bwMode="auto">
            <a:xfrm>
              <a:off x="1580" y="2335"/>
              <a:ext cx="64" cy="64"/>
            </a:xfrm>
            <a:prstGeom prst="ellipse">
              <a:avLst/>
            </a:prstGeom>
            <a:solidFill>
              <a:srgbClr val="008A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144"/>
          <p:cNvGrpSpPr>
            <a:grpSpLocks/>
          </p:cNvGrpSpPr>
          <p:nvPr/>
        </p:nvGrpSpPr>
        <p:grpSpPr bwMode="auto">
          <a:xfrm>
            <a:off x="2817813" y="3136900"/>
            <a:ext cx="1150937" cy="730250"/>
            <a:chOff x="1763" y="1852"/>
            <a:chExt cx="725" cy="460"/>
          </a:xfrm>
        </p:grpSpPr>
        <p:sp>
          <p:nvSpPr>
            <p:cNvPr id="11311" name="Oval 17"/>
            <p:cNvSpPr>
              <a:spLocks noChangeArrowheads="1"/>
            </p:cNvSpPr>
            <p:nvPr/>
          </p:nvSpPr>
          <p:spPr bwMode="auto">
            <a:xfrm>
              <a:off x="1912" y="1912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22"/>
            <p:cNvSpPr>
              <a:spLocks noChangeShapeType="1"/>
            </p:cNvSpPr>
            <p:nvPr/>
          </p:nvSpPr>
          <p:spPr bwMode="auto">
            <a:xfrm>
              <a:off x="1928" y="2048"/>
              <a:ext cx="208" cy="1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23"/>
            <p:cNvSpPr>
              <a:spLocks noChangeShapeType="1"/>
            </p:cNvSpPr>
            <p:nvPr/>
          </p:nvSpPr>
          <p:spPr bwMode="auto">
            <a:xfrm flipV="1">
              <a:off x="2072" y="1984"/>
              <a:ext cx="136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14" name="Group 53"/>
            <p:cNvGrpSpPr>
              <a:grpSpLocks/>
            </p:cNvGrpSpPr>
            <p:nvPr/>
          </p:nvGrpSpPr>
          <p:grpSpPr bwMode="auto">
            <a:xfrm>
              <a:off x="1976" y="2000"/>
              <a:ext cx="232" cy="176"/>
              <a:chOff x="1976" y="2000"/>
              <a:chExt cx="232" cy="176"/>
            </a:xfrm>
          </p:grpSpPr>
          <p:grpSp>
            <p:nvGrpSpPr>
              <p:cNvPr id="11320" name="Group 54"/>
              <p:cNvGrpSpPr>
                <a:grpSpLocks/>
              </p:cNvGrpSpPr>
              <p:nvPr/>
            </p:nvGrpSpPr>
            <p:grpSpPr bwMode="auto">
              <a:xfrm>
                <a:off x="1976" y="2120"/>
                <a:ext cx="56" cy="56"/>
                <a:chOff x="1976" y="2120"/>
                <a:chExt cx="56" cy="56"/>
              </a:xfrm>
            </p:grpSpPr>
            <p:sp>
              <p:nvSpPr>
                <p:cNvPr id="11327" name="Freeform 55"/>
                <p:cNvSpPr>
                  <a:spLocks/>
                </p:cNvSpPr>
                <p:nvPr/>
              </p:nvSpPr>
              <p:spPr bwMode="auto">
                <a:xfrm>
                  <a:off x="1976" y="2120"/>
                  <a:ext cx="56" cy="56"/>
                </a:xfrm>
                <a:custGeom>
                  <a:avLst/>
                  <a:gdLst>
                    <a:gd name="T0" fmla="*/ 0 w 56"/>
                    <a:gd name="T1" fmla="*/ 56 h 56"/>
                    <a:gd name="T2" fmla="*/ 0 w 56"/>
                    <a:gd name="T3" fmla="*/ 0 h 56"/>
                    <a:gd name="T4" fmla="*/ 16 w 56"/>
                    <a:gd name="T5" fmla="*/ 32 h 56"/>
                    <a:gd name="T6" fmla="*/ 56 w 56"/>
                    <a:gd name="T7" fmla="*/ 32 h 56"/>
                    <a:gd name="T8" fmla="*/ 0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56"/>
                      </a:moveTo>
                      <a:lnTo>
                        <a:pt x="0" y="0"/>
                      </a:lnTo>
                      <a:lnTo>
                        <a:pt x="16" y="32"/>
                      </a:lnTo>
                      <a:lnTo>
                        <a:pt x="56" y="32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992" y="2144"/>
                  <a:ext cx="8" cy="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1" name="Group 57"/>
              <p:cNvGrpSpPr>
                <a:grpSpLocks/>
              </p:cNvGrpSpPr>
              <p:nvPr/>
            </p:nvGrpSpPr>
            <p:grpSpPr bwMode="auto">
              <a:xfrm>
                <a:off x="1976" y="2000"/>
                <a:ext cx="120" cy="88"/>
                <a:chOff x="1976" y="2000"/>
                <a:chExt cx="120" cy="88"/>
              </a:xfrm>
            </p:grpSpPr>
            <p:sp>
              <p:nvSpPr>
                <p:cNvPr id="11325" name="Freeform 58"/>
                <p:cNvSpPr>
                  <a:spLocks/>
                </p:cNvSpPr>
                <p:nvPr/>
              </p:nvSpPr>
              <p:spPr bwMode="auto">
                <a:xfrm>
                  <a:off x="2040" y="2032"/>
                  <a:ext cx="56" cy="56"/>
                </a:xfrm>
                <a:custGeom>
                  <a:avLst/>
                  <a:gdLst>
                    <a:gd name="T0" fmla="*/ 56 w 56"/>
                    <a:gd name="T1" fmla="*/ 56 h 56"/>
                    <a:gd name="T2" fmla="*/ 0 w 56"/>
                    <a:gd name="T3" fmla="*/ 48 h 56"/>
                    <a:gd name="T4" fmla="*/ 32 w 56"/>
                    <a:gd name="T5" fmla="*/ 40 h 56"/>
                    <a:gd name="T6" fmla="*/ 40 w 56"/>
                    <a:gd name="T7" fmla="*/ 0 h 56"/>
                    <a:gd name="T8" fmla="*/ 56 w 56"/>
                    <a:gd name="T9" fmla="*/ 5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56"/>
                      </a:moveTo>
                      <a:lnTo>
                        <a:pt x="0" y="48"/>
                      </a:lnTo>
                      <a:lnTo>
                        <a:pt x="32" y="40"/>
                      </a:lnTo>
                      <a:lnTo>
                        <a:pt x="40" y="0"/>
                      </a:lnTo>
                      <a:lnTo>
                        <a:pt x="56" y="56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6" name="Line 59"/>
                <p:cNvSpPr>
                  <a:spLocks noChangeShapeType="1"/>
                </p:cNvSpPr>
                <p:nvPr/>
              </p:nvSpPr>
              <p:spPr bwMode="auto">
                <a:xfrm>
                  <a:off x="1976" y="2000"/>
                  <a:ext cx="96" cy="72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322" name="Group 60"/>
              <p:cNvGrpSpPr>
                <a:grpSpLocks/>
              </p:cNvGrpSpPr>
              <p:nvPr/>
            </p:nvGrpSpPr>
            <p:grpSpPr bwMode="auto">
              <a:xfrm>
                <a:off x="2112" y="2064"/>
                <a:ext cx="96" cy="112"/>
                <a:chOff x="2112" y="2064"/>
                <a:chExt cx="96" cy="112"/>
              </a:xfrm>
            </p:grpSpPr>
            <p:sp>
              <p:nvSpPr>
                <p:cNvPr id="11323" name="Freeform 61"/>
                <p:cNvSpPr>
                  <a:spLocks/>
                </p:cNvSpPr>
                <p:nvPr/>
              </p:nvSpPr>
              <p:spPr bwMode="auto">
                <a:xfrm>
                  <a:off x="2152" y="2064"/>
                  <a:ext cx="56" cy="56"/>
                </a:xfrm>
                <a:custGeom>
                  <a:avLst/>
                  <a:gdLst>
                    <a:gd name="T0" fmla="*/ 56 w 56"/>
                    <a:gd name="T1" fmla="*/ 0 h 56"/>
                    <a:gd name="T2" fmla="*/ 48 w 56"/>
                    <a:gd name="T3" fmla="*/ 56 h 56"/>
                    <a:gd name="T4" fmla="*/ 32 w 56"/>
                    <a:gd name="T5" fmla="*/ 24 h 56"/>
                    <a:gd name="T6" fmla="*/ 0 w 56"/>
                    <a:gd name="T7" fmla="*/ 16 h 56"/>
                    <a:gd name="T8" fmla="*/ 56 w 5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56" y="0"/>
                      </a:moveTo>
                      <a:lnTo>
                        <a:pt x="48" y="56"/>
                      </a:lnTo>
                      <a:lnTo>
                        <a:pt x="32" y="24"/>
                      </a:lnTo>
                      <a:lnTo>
                        <a:pt x="0" y="16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AA"/>
                </a:solidFill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112" y="2088"/>
                  <a:ext cx="72" cy="88"/>
                </a:xfrm>
                <a:prstGeom prst="line">
                  <a:avLst/>
                </a:prstGeom>
                <a:noFill/>
                <a:ln w="12700">
                  <a:solidFill>
                    <a:srgbClr val="0000AA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15" name="Rectangle 75"/>
            <p:cNvSpPr>
              <a:spLocks noChangeArrowheads="1"/>
            </p:cNvSpPr>
            <p:nvPr/>
          </p:nvSpPr>
          <p:spPr bwMode="auto">
            <a:xfrm>
              <a:off x="2280" y="2120"/>
              <a:ext cx="1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grpSp>
          <p:nvGrpSpPr>
            <p:cNvPr id="11316" name="Group 86"/>
            <p:cNvGrpSpPr>
              <a:grpSpLocks/>
            </p:cNvGrpSpPr>
            <p:nvPr/>
          </p:nvGrpSpPr>
          <p:grpSpPr bwMode="auto">
            <a:xfrm>
              <a:off x="2280" y="2056"/>
              <a:ext cx="208" cy="64"/>
              <a:chOff x="2280" y="2056"/>
              <a:chExt cx="208" cy="64"/>
            </a:xfrm>
          </p:grpSpPr>
          <p:sp>
            <p:nvSpPr>
              <p:cNvPr id="11318" name="Freeform 87"/>
              <p:cNvSpPr>
                <a:spLocks/>
              </p:cNvSpPr>
              <p:nvPr/>
            </p:nvSpPr>
            <p:spPr bwMode="auto">
              <a:xfrm>
                <a:off x="2432" y="2056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Line 88"/>
              <p:cNvSpPr>
                <a:spLocks noChangeShapeType="1"/>
              </p:cNvSpPr>
              <p:nvPr/>
            </p:nvSpPr>
            <p:spPr bwMode="auto">
              <a:xfrm>
                <a:off x="2280" y="2088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17" name="Oval 125"/>
            <p:cNvSpPr>
              <a:spLocks noChangeArrowheads="1"/>
            </p:cNvSpPr>
            <p:nvPr/>
          </p:nvSpPr>
          <p:spPr bwMode="auto">
            <a:xfrm>
              <a:off x="1763" y="1852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45"/>
          <p:cNvGrpSpPr>
            <a:grpSpLocks/>
          </p:cNvGrpSpPr>
          <p:nvPr/>
        </p:nvGrpSpPr>
        <p:grpSpPr bwMode="auto">
          <a:xfrm>
            <a:off x="3330575" y="2568575"/>
            <a:ext cx="1057275" cy="777875"/>
            <a:chOff x="2086" y="1494"/>
            <a:chExt cx="666" cy="490"/>
          </a:xfrm>
        </p:grpSpPr>
        <p:sp>
          <p:nvSpPr>
            <p:cNvPr id="11302" name="Oval 18"/>
            <p:cNvSpPr>
              <a:spLocks noChangeArrowheads="1"/>
            </p:cNvSpPr>
            <p:nvPr/>
          </p:nvSpPr>
          <p:spPr bwMode="auto">
            <a:xfrm>
              <a:off x="2192" y="1560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03" name="Group 63"/>
            <p:cNvGrpSpPr>
              <a:grpSpLocks/>
            </p:cNvGrpSpPr>
            <p:nvPr/>
          </p:nvGrpSpPr>
          <p:grpSpPr bwMode="auto">
            <a:xfrm>
              <a:off x="2272" y="1672"/>
              <a:ext cx="168" cy="104"/>
              <a:chOff x="2272" y="1672"/>
              <a:chExt cx="168" cy="104"/>
            </a:xfrm>
          </p:grpSpPr>
          <p:sp>
            <p:nvSpPr>
              <p:cNvPr id="11309" name="Freeform 64"/>
              <p:cNvSpPr>
                <a:spLocks/>
              </p:cNvSpPr>
              <p:nvPr/>
            </p:nvSpPr>
            <p:spPr bwMode="auto">
              <a:xfrm>
                <a:off x="2384" y="1720"/>
                <a:ext cx="56" cy="56"/>
              </a:xfrm>
              <a:custGeom>
                <a:avLst/>
                <a:gdLst>
                  <a:gd name="T0" fmla="*/ 56 w 56"/>
                  <a:gd name="T1" fmla="*/ 56 h 56"/>
                  <a:gd name="T2" fmla="*/ 0 w 56"/>
                  <a:gd name="T3" fmla="*/ 56 h 56"/>
                  <a:gd name="T4" fmla="*/ 32 w 56"/>
                  <a:gd name="T5" fmla="*/ 40 h 56"/>
                  <a:gd name="T6" fmla="*/ 32 w 56"/>
                  <a:gd name="T7" fmla="*/ 0 h 56"/>
                  <a:gd name="T8" fmla="*/ 56 w 56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56"/>
                  <a:gd name="T17" fmla="*/ 56 w 5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56">
                    <a:moveTo>
                      <a:pt x="56" y="56"/>
                    </a:moveTo>
                    <a:lnTo>
                      <a:pt x="0" y="56"/>
                    </a:lnTo>
                    <a:lnTo>
                      <a:pt x="32" y="40"/>
                    </a:lnTo>
                    <a:lnTo>
                      <a:pt x="32" y="0"/>
                    </a:lnTo>
                    <a:lnTo>
                      <a:pt x="56" y="56"/>
                    </a:lnTo>
                    <a:close/>
                  </a:path>
                </a:pathLst>
              </a:custGeom>
              <a:solidFill>
                <a:srgbClr val="0000AA"/>
              </a:solidFill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0" name="Line 65"/>
              <p:cNvSpPr>
                <a:spLocks noChangeShapeType="1"/>
              </p:cNvSpPr>
              <p:nvPr/>
            </p:nvSpPr>
            <p:spPr bwMode="auto">
              <a:xfrm>
                <a:off x="2272" y="1672"/>
                <a:ext cx="144" cy="88"/>
              </a:xfrm>
              <a:prstGeom prst="line">
                <a:avLst/>
              </a:prstGeom>
              <a:noFill/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4" name="Rectangle 77"/>
            <p:cNvSpPr>
              <a:spLocks noChangeArrowheads="1"/>
            </p:cNvSpPr>
            <p:nvPr/>
          </p:nvSpPr>
          <p:spPr bwMode="auto">
            <a:xfrm>
              <a:off x="2544" y="1792"/>
              <a:ext cx="1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grpSp>
          <p:nvGrpSpPr>
            <p:cNvPr id="11305" name="Group 89"/>
            <p:cNvGrpSpPr>
              <a:grpSpLocks/>
            </p:cNvGrpSpPr>
            <p:nvPr/>
          </p:nvGrpSpPr>
          <p:grpSpPr bwMode="auto">
            <a:xfrm>
              <a:off x="2544" y="1728"/>
              <a:ext cx="208" cy="64"/>
              <a:chOff x="2544" y="1728"/>
              <a:chExt cx="208" cy="64"/>
            </a:xfrm>
          </p:grpSpPr>
          <p:sp>
            <p:nvSpPr>
              <p:cNvPr id="11307" name="Freeform 90"/>
              <p:cNvSpPr>
                <a:spLocks/>
              </p:cNvSpPr>
              <p:nvPr/>
            </p:nvSpPr>
            <p:spPr bwMode="auto">
              <a:xfrm>
                <a:off x="2696" y="1728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Line 91"/>
              <p:cNvSpPr>
                <a:spLocks noChangeShapeType="1"/>
              </p:cNvSpPr>
              <p:nvPr/>
            </p:nvSpPr>
            <p:spPr bwMode="auto">
              <a:xfrm>
                <a:off x="2544" y="1760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6" name="Oval 126"/>
            <p:cNvSpPr>
              <a:spLocks noChangeArrowheads="1"/>
            </p:cNvSpPr>
            <p:nvPr/>
          </p:nvSpPr>
          <p:spPr bwMode="auto">
            <a:xfrm>
              <a:off x="2086" y="1494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8" name="Group 146"/>
          <p:cNvGrpSpPr>
            <a:grpSpLocks/>
          </p:cNvGrpSpPr>
          <p:nvPr/>
        </p:nvGrpSpPr>
        <p:grpSpPr bwMode="auto">
          <a:xfrm>
            <a:off x="4229100" y="2355850"/>
            <a:ext cx="1060450" cy="596900"/>
            <a:chOff x="2652" y="1360"/>
            <a:chExt cx="668" cy="376"/>
          </a:xfrm>
        </p:grpSpPr>
        <p:sp>
          <p:nvSpPr>
            <p:cNvPr id="11292" name="Line 14"/>
            <p:cNvSpPr>
              <a:spLocks noChangeShapeType="1"/>
            </p:cNvSpPr>
            <p:nvPr/>
          </p:nvSpPr>
          <p:spPr bwMode="auto">
            <a:xfrm flipH="1" flipV="1">
              <a:off x="2680" y="1408"/>
              <a:ext cx="16" cy="16"/>
            </a:xfrm>
            <a:prstGeom prst="line">
              <a:avLst/>
            </a:prstGeom>
            <a:noFill/>
            <a:ln w="381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Oval 19"/>
            <p:cNvSpPr>
              <a:spLocks noChangeArrowheads="1"/>
            </p:cNvSpPr>
            <p:nvPr/>
          </p:nvSpPr>
          <p:spPr bwMode="auto">
            <a:xfrm>
              <a:off x="2712" y="1360"/>
              <a:ext cx="336" cy="33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4" name="Group 66"/>
            <p:cNvGrpSpPr>
              <a:grpSpLocks/>
            </p:cNvGrpSpPr>
            <p:nvPr/>
          </p:nvGrpSpPr>
          <p:grpSpPr bwMode="auto">
            <a:xfrm>
              <a:off x="2768" y="1488"/>
              <a:ext cx="192" cy="64"/>
              <a:chOff x="2768" y="1488"/>
              <a:chExt cx="192" cy="64"/>
            </a:xfrm>
          </p:grpSpPr>
          <p:sp>
            <p:nvSpPr>
              <p:cNvPr id="11300" name="Freeform 67"/>
              <p:cNvSpPr>
                <a:spLocks/>
              </p:cNvSpPr>
              <p:nvPr/>
            </p:nvSpPr>
            <p:spPr bwMode="auto">
              <a:xfrm>
                <a:off x="2912" y="1488"/>
                <a:ext cx="48" cy="64"/>
              </a:xfrm>
              <a:custGeom>
                <a:avLst/>
                <a:gdLst>
                  <a:gd name="T0" fmla="*/ 48 w 48"/>
                  <a:gd name="T1" fmla="*/ 32 h 64"/>
                  <a:gd name="T2" fmla="*/ 0 w 48"/>
                  <a:gd name="T3" fmla="*/ 64 h 64"/>
                  <a:gd name="T4" fmla="*/ 16 w 48"/>
                  <a:gd name="T5" fmla="*/ 32 h 64"/>
                  <a:gd name="T6" fmla="*/ 0 w 48"/>
                  <a:gd name="T7" fmla="*/ 0 h 64"/>
                  <a:gd name="T8" fmla="*/ 48 w 48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64"/>
                  <a:gd name="T17" fmla="*/ 48 w 48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64">
                    <a:moveTo>
                      <a:pt x="48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0000AA"/>
              </a:solidFill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68"/>
              <p:cNvSpPr>
                <a:spLocks noChangeShapeType="1"/>
              </p:cNvSpPr>
              <p:nvPr/>
            </p:nvSpPr>
            <p:spPr bwMode="auto">
              <a:xfrm>
                <a:off x="2768" y="1520"/>
                <a:ext cx="160" cy="1"/>
              </a:xfrm>
              <a:prstGeom prst="line">
                <a:avLst/>
              </a:prstGeom>
              <a:noFill/>
              <a:ln w="12700">
                <a:solidFill>
                  <a:srgbClr val="0000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5" name="Group 92"/>
            <p:cNvGrpSpPr>
              <a:grpSpLocks/>
            </p:cNvGrpSpPr>
            <p:nvPr/>
          </p:nvGrpSpPr>
          <p:grpSpPr bwMode="auto">
            <a:xfrm>
              <a:off x="3112" y="1480"/>
              <a:ext cx="208" cy="64"/>
              <a:chOff x="3112" y="1480"/>
              <a:chExt cx="208" cy="64"/>
            </a:xfrm>
          </p:grpSpPr>
          <p:sp>
            <p:nvSpPr>
              <p:cNvPr id="11298" name="Freeform 93"/>
              <p:cNvSpPr>
                <a:spLocks/>
              </p:cNvSpPr>
              <p:nvPr/>
            </p:nvSpPr>
            <p:spPr bwMode="auto">
              <a:xfrm>
                <a:off x="3264" y="1480"/>
                <a:ext cx="56" cy="64"/>
              </a:xfrm>
              <a:custGeom>
                <a:avLst/>
                <a:gdLst>
                  <a:gd name="T0" fmla="*/ 56 w 56"/>
                  <a:gd name="T1" fmla="*/ 32 h 64"/>
                  <a:gd name="T2" fmla="*/ 0 w 56"/>
                  <a:gd name="T3" fmla="*/ 64 h 64"/>
                  <a:gd name="T4" fmla="*/ 16 w 56"/>
                  <a:gd name="T5" fmla="*/ 32 h 64"/>
                  <a:gd name="T6" fmla="*/ 0 w 56"/>
                  <a:gd name="T7" fmla="*/ 0 h 64"/>
                  <a:gd name="T8" fmla="*/ 56 w 56"/>
                  <a:gd name="T9" fmla="*/ 32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64"/>
                  <a:gd name="T17" fmla="*/ 56 w 5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64">
                    <a:moveTo>
                      <a:pt x="56" y="32"/>
                    </a:moveTo>
                    <a:lnTo>
                      <a:pt x="0" y="64"/>
                    </a:lnTo>
                    <a:lnTo>
                      <a:pt x="16" y="32"/>
                    </a:lnTo>
                    <a:lnTo>
                      <a:pt x="0" y="0"/>
                    </a:lnTo>
                    <a:lnTo>
                      <a:pt x="56" y="32"/>
                    </a:lnTo>
                    <a:close/>
                  </a:path>
                </a:pathLst>
              </a:custGeom>
              <a:solidFill>
                <a:srgbClr val="AA0000"/>
              </a:solidFill>
              <a:ln w="127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Line 94"/>
              <p:cNvSpPr>
                <a:spLocks noChangeShapeType="1"/>
              </p:cNvSpPr>
              <p:nvPr/>
            </p:nvSpPr>
            <p:spPr bwMode="auto">
              <a:xfrm>
                <a:off x="3112" y="1512"/>
                <a:ext cx="168" cy="1"/>
              </a:xfrm>
              <a:prstGeom prst="line">
                <a:avLst/>
              </a:prstGeom>
              <a:noFill/>
              <a:ln w="25400">
                <a:solidFill>
                  <a:srgbClr val="AA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96" name="Rectangle 95"/>
            <p:cNvSpPr>
              <a:spLocks noChangeArrowheads="1"/>
            </p:cNvSpPr>
            <p:nvPr/>
          </p:nvSpPr>
          <p:spPr bwMode="auto">
            <a:xfrm>
              <a:off x="3104" y="1544"/>
              <a:ext cx="1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  <a:latin typeface="Arial" charset="0"/>
                </a:rPr>
                <a:t>H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11297" name="Oval 127"/>
            <p:cNvSpPr>
              <a:spLocks noChangeArrowheads="1"/>
            </p:cNvSpPr>
            <p:nvPr/>
          </p:nvSpPr>
          <p:spPr bwMode="auto">
            <a:xfrm>
              <a:off x="2652" y="1380"/>
              <a:ext cx="64" cy="64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8" name="Group 129"/>
          <p:cNvGrpSpPr>
            <a:grpSpLocks/>
          </p:cNvGrpSpPr>
          <p:nvPr/>
        </p:nvGrpSpPr>
        <p:grpSpPr bwMode="auto">
          <a:xfrm>
            <a:off x="4298950" y="3460750"/>
            <a:ext cx="2282825" cy="1655763"/>
            <a:chOff x="2708" y="2180"/>
            <a:chExt cx="1438" cy="1043"/>
          </a:xfrm>
        </p:grpSpPr>
        <p:sp>
          <p:nvSpPr>
            <p:cNvPr id="11287" name="Rectangle 128"/>
            <p:cNvSpPr>
              <a:spLocks noChangeArrowheads="1"/>
            </p:cNvSpPr>
            <p:nvPr/>
          </p:nvSpPr>
          <p:spPr bwMode="auto">
            <a:xfrm>
              <a:off x="2708" y="2180"/>
              <a:ext cx="1382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•  “Domains” with </a:t>
              </a:r>
              <a:endParaRPr lang="en-US">
                <a:latin typeface="Arial" charset="0"/>
              </a:endParaRPr>
            </a:p>
          </p:txBody>
        </p:sp>
        <p:sp>
          <p:nvSpPr>
            <p:cNvPr id="11288" name="Rectangle 130"/>
            <p:cNvSpPr>
              <a:spLocks noChangeArrowheads="1"/>
            </p:cNvSpPr>
            <p:nvPr/>
          </p:nvSpPr>
          <p:spPr bwMode="auto">
            <a:xfrm>
              <a:off x="2708" y="2388"/>
              <a:ext cx="138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aligned magnetic </a:t>
              </a:r>
              <a:endParaRPr lang="en-US">
                <a:latin typeface="Arial" charset="0"/>
              </a:endParaRPr>
            </a:p>
          </p:txBody>
        </p:sp>
        <p:sp>
          <p:nvSpPr>
            <p:cNvPr id="11289" name="Rectangle 132"/>
            <p:cNvSpPr>
              <a:spLocks noChangeArrowheads="1"/>
            </p:cNvSpPr>
            <p:nvPr/>
          </p:nvSpPr>
          <p:spPr bwMode="auto">
            <a:xfrm>
              <a:off x="2708" y="2596"/>
              <a:ext cx="131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moment grow at </a:t>
              </a:r>
              <a:endParaRPr lang="en-US">
                <a:latin typeface="Arial" charset="0"/>
              </a:endParaRPr>
            </a:p>
          </p:txBody>
        </p:sp>
        <p:sp>
          <p:nvSpPr>
            <p:cNvPr id="11290" name="Rectangle 134"/>
            <p:cNvSpPr>
              <a:spLocks noChangeArrowheads="1"/>
            </p:cNvSpPr>
            <p:nvPr/>
          </p:nvSpPr>
          <p:spPr bwMode="auto">
            <a:xfrm>
              <a:off x="2708" y="2804"/>
              <a:ext cx="143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expense of poorly </a:t>
              </a:r>
              <a:endParaRPr lang="en-US">
                <a:latin typeface="Arial" charset="0"/>
              </a:endParaRPr>
            </a:p>
          </p:txBody>
        </p:sp>
        <p:sp>
          <p:nvSpPr>
            <p:cNvPr id="11291" name="Rectangle 136"/>
            <p:cNvSpPr>
              <a:spLocks noChangeArrowheads="1"/>
            </p:cNvSpPr>
            <p:nvPr/>
          </p:nvSpPr>
          <p:spPr bwMode="auto">
            <a:xfrm>
              <a:off x="2708" y="3012"/>
              <a:ext cx="104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00"/>
                  </a:solidFill>
                  <a:latin typeface="Arial" charset="0"/>
                </a:rPr>
                <a:t>aligned ones!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11286" name="Freeform 138"/>
          <p:cNvSpPr>
            <a:spLocks/>
          </p:cNvSpPr>
          <p:nvPr/>
        </p:nvSpPr>
        <p:spPr bwMode="auto">
          <a:xfrm>
            <a:off x="1908175" y="2436813"/>
            <a:ext cx="2386013" cy="3124200"/>
          </a:xfrm>
          <a:custGeom>
            <a:avLst/>
            <a:gdLst>
              <a:gd name="T0" fmla="*/ 0 w 1503"/>
              <a:gd name="T1" fmla="*/ 2147483647 h 1968"/>
              <a:gd name="T2" fmla="*/ 2147483647 w 1503"/>
              <a:gd name="T3" fmla="*/ 2147483647 h 1968"/>
              <a:gd name="T4" fmla="*/ 2147483647 w 1503"/>
              <a:gd name="T5" fmla="*/ 2147483647 h 1968"/>
              <a:gd name="T6" fmla="*/ 2147483647 w 1503"/>
              <a:gd name="T7" fmla="*/ 2147483647 h 1968"/>
              <a:gd name="T8" fmla="*/ 2147483647 w 1503"/>
              <a:gd name="T9" fmla="*/ 2147483647 h 1968"/>
              <a:gd name="T10" fmla="*/ 2147483647 w 1503"/>
              <a:gd name="T11" fmla="*/ 2147483647 h 1968"/>
              <a:gd name="T12" fmla="*/ 2147483647 w 1503"/>
              <a:gd name="T13" fmla="*/ 2147483647 h 1968"/>
              <a:gd name="T14" fmla="*/ 2147483647 w 1503"/>
              <a:gd name="T15" fmla="*/ 2147483647 h 1968"/>
              <a:gd name="T16" fmla="*/ 2147483647 w 1503"/>
              <a:gd name="T17" fmla="*/ 2147483647 h 1968"/>
              <a:gd name="T18" fmla="*/ 2147483647 w 1503"/>
              <a:gd name="T19" fmla="*/ 2147483647 h 1968"/>
              <a:gd name="T20" fmla="*/ 2147483647 w 1503"/>
              <a:gd name="T21" fmla="*/ 2147483647 h 1968"/>
              <a:gd name="T22" fmla="*/ 2147483647 w 1503"/>
              <a:gd name="T23" fmla="*/ 2147483647 h 1968"/>
              <a:gd name="T24" fmla="*/ 2147483647 w 1503"/>
              <a:gd name="T25" fmla="*/ 2147483647 h 1968"/>
              <a:gd name="T26" fmla="*/ 2147483647 w 1503"/>
              <a:gd name="T27" fmla="*/ 0 h 19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03"/>
              <a:gd name="T43" fmla="*/ 0 h 1968"/>
              <a:gd name="T44" fmla="*/ 1503 w 1503"/>
              <a:gd name="T45" fmla="*/ 1968 h 196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03" h="1968">
                <a:moveTo>
                  <a:pt x="0" y="1968"/>
                </a:moveTo>
                <a:cubicBezTo>
                  <a:pt x="25" y="1953"/>
                  <a:pt x="51" y="1939"/>
                  <a:pt x="77" y="1915"/>
                </a:cubicBezTo>
                <a:cubicBezTo>
                  <a:pt x="103" y="1891"/>
                  <a:pt x="128" y="1861"/>
                  <a:pt x="154" y="1824"/>
                </a:cubicBezTo>
                <a:cubicBezTo>
                  <a:pt x="180" y="1787"/>
                  <a:pt x="214" y="1734"/>
                  <a:pt x="236" y="1690"/>
                </a:cubicBezTo>
                <a:cubicBezTo>
                  <a:pt x="258" y="1646"/>
                  <a:pt x="268" y="1626"/>
                  <a:pt x="288" y="1560"/>
                </a:cubicBezTo>
                <a:cubicBezTo>
                  <a:pt x="308" y="1494"/>
                  <a:pt x="336" y="1384"/>
                  <a:pt x="356" y="1296"/>
                </a:cubicBezTo>
                <a:cubicBezTo>
                  <a:pt x="376" y="1208"/>
                  <a:pt x="386" y="1125"/>
                  <a:pt x="408" y="1032"/>
                </a:cubicBezTo>
                <a:cubicBezTo>
                  <a:pt x="430" y="939"/>
                  <a:pt x="463" y="822"/>
                  <a:pt x="490" y="739"/>
                </a:cubicBezTo>
                <a:cubicBezTo>
                  <a:pt x="517" y="656"/>
                  <a:pt x="540" y="598"/>
                  <a:pt x="572" y="533"/>
                </a:cubicBezTo>
                <a:cubicBezTo>
                  <a:pt x="604" y="468"/>
                  <a:pt x="645" y="398"/>
                  <a:pt x="682" y="346"/>
                </a:cubicBezTo>
                <a:cubicBezTo>
                  <a:pt x="719" y="294"/>
                  <a:pt x="752" y="261"/>
                  <a:pt x="797" y="221"/>
                </a:cubicBezTo>
                <a:cubicBezTo>
                  <a:pt x="842" y="181"/>
                  <a:pt x="880" y="138"/>
                  <a:pt x="951" y="106"/>
                </a:cubicBezTo>
                <a:cubicBezTo>
                  <a:pt x="1022" y="74"/>
                  <a:pt x="1132" y="47"/>
                  <a:pt x="1224" y="29"/>
                </a:cubicBezTo>
                <a:cubicBezTo>
                  <a:pt x="1316" y="11"/>
                  <a:pt x="1409" y="5"/>
                  <a:pt x="1503" y="0"/>
                </a:cubicBezTo>
              </a:path>
            </a:pathLst>
          </a:custGeom>
          <a:noFill/>
          <a:ln w="38100">
            <a:solidFill>
              <a:srgbClr val="008A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299E05-AA99-4148-B008-3B576BCBE82E}" type="slidenum">
              <a:rPr lang="en-US"/>
              <a:pPr/>
              <a:t>16</a:t>
            </a:fld>
            <a:endParaRPr lang="en-US"/>
          </a:p>
        </p:txBody>
      </p:sp>
      <p:sp>
        <p:nvSpPr>
          <p:cNvPr id="12291" name="Rectangle 11"/>
          <p:cNvSpPr>
            <a:spLocks noChangeArrowheads="1"/>
          </p:cNvSpPr>
          <p:nvPr/>
        </p:nvSpPr>
        <p:spPr bwMode="auto">
          <a:xfrm>
            <a:off x="7159625" y="3213100"/>
            <a:ext cx="1773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12292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23850"/>
            <a:ext cx="7772400" cy="533400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Hysteresis and Permanent Magnetization</a:t>
            </a:r>
          </a:p>
        </p:txBody>
      </p:sp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8161338" y="3265488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4" name="Rectangle 17"/>
          <p:cNvSpPr>
            <a:spLocks noChangeArrowheads="1"/>
          </p:cNvSpPr>
          <p:nvPr/>
        </p:nvSpPr>
        <p:spPr bwMode="auto">
          <a:xfrm>
            <a:off x="6069013" y="34496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AA0000"/>
                </a:solidFill>
                <a:latin typeface="Arial" charset="0"/>
              </a:rPr>
              <a:t>H</a:t>
            </a:r>
            <a:endParaRPr lang="en-US">
              <a:latin typeface="Arial" charset="0"/>
            </a:endParaRPr>
          </a:p>
        </p:txBody>
      </p:sp>
      <p:sp>
        <p:nvSpPr>
          <p:cNvPr id="12295" name="Rectangle 18"/>
          <p:cNvSpPr>
            <a:spLocks noChangeArrowheads="1"/>
          </p:cNvSpPr>
          <p:nvPr/>
        </p:nvSpPr>
        <p:spPr bwMode="auto">
          <a:xfrm>
            <a:off x="7119938" y="3557588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AA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4999038" y="40528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7" name="Rectangle 24"/>
          <p:cNvSpPr>
            <a:spLocks noChangeArrowheads="1"/>
          </p:cNvSpPr>
          <p:nvPr/>
        </p:nvSpPr>
        <p:spPr bwMode="auto">
          <a:xfrm>
            <a:off x="4978400" y="3927475"/>
            <a:ext cx="3659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Stage 1. Initial (unmagnetized state)</a:t>
            </a:r>
            <a:endParaRPr lang="en-US">
              <a:latin typeface="Arial" charset="0"/>
            </a:endParaRPr>
          </a:p>
        </p:txBody>
      </p:sp>
      <p:sp>
        <p:nvSpPr>
          <p:cNvPr id="12298" name="Rectangle 25"/>
          <p:cNvSpPr>
            <a:spLocks noChangeArrowheads="1"/>
          </p:cNvSpPr>
          <p:nvPr/>
        </p:nvSpPr>
        <p:spPr bwMode="auto">
          <a:xfrm>
            <a:off x="8301038" y="38115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299" name="Rectangle 27"/>
          <p:cNvSpPr>
            <a:spLocks noChangeArrowheads="1"/>
          </p:cNvSpPr>
          <p:nvPr/>
        </p:nvSpPr>
        <p:spPr bwMode="auto">
          <a:xfrm>
            <a:off x="8047038" y="22494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0" name="Rectangle 29"/>
          <p:cNvSpPr>
            <a:spLocks noChangeArrowheads="1"/>
          </p:cNvSpPr>
          <p:nvPr/>
        </p:nvSpPr>
        <p:spPr bwMode="auto">
          <a:xfrm>
            <a:off x="7234238" y="25161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1" name="Rectangle 31"/>
          <p:cNvSpPr>
            <a:spLocks noChangeArrowheads="1"/>
          </p:cNvSpPr>
          <p:nvPr/>
        </p:nvSpPr>
        <p:spPr bwMode="auto">
          <a:xfrm>
            <a:off x="4402138" y="243998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sp>
        <p:nvSpPr>
          <p:cNvPr id="12302" name="Rectangle 63"/>
          <p:cNvSpPr>
            <a:spLocks noChangeArrowheads="1"/>
          </p:cNvSpPr>
          <p:nvPr/>
        </p:nvSpPr>
        <p:spPr bwMode="auto">
          <a:xfrm>
            <a:off x="4643438" y="2033588"/>
            <a:ext cx="1857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0000DD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grpSp>
        <p:nvGrpSpPr>
          <p:cNvPr id="12303" name="Group 34"/>
          <p:cNvGrpSpPr>
            <a:grpSpLocks/>
          </p:cNvGrpSpPr>
          <p:nvPr/>
        </p:nvGrpSpPr>
        <p:grpSpPr bwMode="auto">
          <a:xfrm>
            <a:off x="4503738" y="2173288"/>
            <a:ext cx="101600" cy="2862262"/>
            <a:chOff x="2832" y="736"/>
            <a:chExt cx="64" cy="1184"/>
          </a:xfrm>
        </p:grpSpPr>
        <p:sp>
          <p:nvSpPr>
            <p:cNvPr id="12347" name="Freeform 35"/>
            <p:cNvSpPr>
              <a:spLocks/>
            </p:cNvSpPr>
            <p:nvPr/>
          </p:nvSpPr>
          <p:spPr bwMode="auto">
            <a:xfrm>
              <a:off x="2832" y="736"/>
              <a:ext cx="64" cy="48"/>
            </a:xfrm>
            <a:custGeom>
              <a:avLst/>
              <a:gdLst>
                <a:gd name="T0" fmla="*/ 32 w 64"/>
                <a:gd name="T1" fmla="*/ 0 h 48"/>
                <a:gd name="T2" fmla="*/ 64 w 64"/>
                <a:gd name="T3" fmla="*/ 48 h 48"/>
                <a:gd name="T4" fmla="*/ 32 w 64"/>
                <a:gd name="T5" fmla="*/ 32 h 48"/>
                <a:gd name="T6" fmla="*/ 0 w 64"/>
                <a:gd name="T7" fmla="*/ 48 h 48"/>
                <a:gd name="T8" fmla="*/ 32 w 6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48"/>
                <a:gd name="T17" fmla="*/ 64 w 6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48">
                  <a:moveTo>
                    <a:pt x="32" y="0"/>
                  </a:moveTo>
                  <a:lnTo>
                    <a:pt x="64" y="48"/>
                  </a:lnTo>
                  <a:lnTo>
                    <a:pt x="32" y="32"/>
                  </a:lnTo>
                  <a:lnTo>
                    <a:pt x="0" y="4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36"/>
            <p:cNvSpPr>
              <a:spLocks noChangeShapeType="1"/>
            </p:cNvSpPr>
            <p:nvPr/>
          </p:nvSpPr>
          <p:spPr bwMode="auto">
            <a:xfrm>
              <a:off x="2864" y="768"/>
              <a:ext cx="1" cy="11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04" name="Group 37"/>
          <p:cNvGrpSpPr>
            <a:grpSpLocks/>
          </p:cNvGrpSpPr>
          <p:nvPr/>
        </p:nvGrpSpPr>
        <p:grpSpPr bwMode="auto">
          <a:xfrm>
            <a:off x="3221038" y="3532188"/>
            <a:ext cx="2768600" cy="101600"/>
            <a:chOff x="2024" y="1592"/>
            <a:chExt cx="1744" cy="64"/>
          </a:xfrm>
        </p:grpSpPr>
        <p:sp>
          <p:nvSpPr>
            <p:cNvPr id="12345" name="Freeform 38"/>
            <p:cNvSpPr>
              <a:spLocks/>
            </p:cNvSpPr>
            <p:nvPr/>
          </p:nvSpPr>
          <p:spPr bwMode="auto">
            <a:xfrm>
              <a:off x="3720" y="1592"/>
              <a:ext cx="48" cy="64"/>
            </a:xfrm>
            <a:custGeom>
              <a:avLst/>
              <a:gdLst>
                <a:gd name="T0" fmla="*/ 48 w 48"/>
                <a:gd name="T1" fmla="*/ 32 h 64"/>
                <a:gd name="T2" fmla="*/ 0 w 48"/>
                <a:gd name="T3" fmla="*/ 64 h 64"/>
                <a:gd name="T4" fmla="*/ 16 w 48"/>
                <a:gd name="T5" fmla="*/ 32 h 64"/>
                <a:gd name="T6" fmla="*/ 0 w 48"/>
                <a:gd name="T7" fmla="*/ 0 h 64"/>
                <a:gd name="T8" fmla="*/ 48 w 48"/>
                <a:gd name="T9" fmla="*/ 32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64"/>
                <a:gd name="T17" fmla="*/ 48 w 4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64">
                  <a:moveTo>
                    <a:pt x="48" y="32"/>
                  </a:moveTo>
                  <a:lnTo>
                    <a:pt x="0" y="64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39"/>
            <p:cNvSpPr>
              <a:spLocks noChangeShapeType="1"/>
            </p:cNvSpPr>
            <p:nvPr/>
          </p:nvSpPr>
          <p:spPr bwMode="auto">
            <a:xfrm>
              <a:off x="2024" y="1624"/>
              <a:ext cx="171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5" name="Oval 53"/>
          <p:cNvSpPr>
            <a:spLocks noChangeArrowheads="1"/>
          </p:cNvSpPr>
          <p:nvPr/>
        </p:nvSpPr>
        <p:spPr bwMode="auto">
          <a:xfrm>
            <a:off x="4522788" y="3563938"/>
            <a:ext cx="63500" cy="635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Rectangle 28"/>
          <p:cNvSpPr>
            <a:spLocks noChangeArrowheads="1"/>
          </p:cNvSpPr>
          <p:nvPr/>
        </p:nvSpPr>
        <p:spPr bwMode="auto">
          <a:xfrm>
            <a:off x="6151563" y="23177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1135063" y="35242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grpSp>
        <p:nvGrpSpPr>
          <p:cNvPr id="4" name="Group 151"/>
          <p:cNvGrpSpPr>
            <a:grpSpLocks/>
          </p:cNvGrpSpPr>
          <p:nvPr/>
        </p:nvGrpSpPr>
        <p:grpSpPr bwMode="auto">
          <a:xfrm>
            <a:off x="792163" y="2941638"/>
            <a:ext cx="3756025" cy="1587500"/>
            <a:chOff x="499" y="1853"/>
            <a:chExt cx="2366" cy="1000"/>
          </a:xfrm>
        </p:grpSpPr>
        <p:sp>
          <p:nvSpPr>
            <p:cNvPr id="12341" name="Rectangle 20"/>
            <p:cNvSpPr>
              <a:spLocks noChangeArrowheads="1"/>
            </p:cNvSpPr>
            <p:nvPr/>
          </p:nvSpPr>
          <p:spPr bwMode="auto">
            <a:xfrm>
              <a:off x="499" y="2334"/>
              <a:ext cx="162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4. Coercivity,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 i="1" baseline="-25000">
                  <a:solidFill>
                    <a:srgbClr val="000000"/>
                  </a:solidFill>
                  <a:latin typeface="Arial" charset="0"/>
                </a:rPr>
                <a:t>C</a:t>
              </a:r>
              <a:br>
                <a:rPr lang="en-US" sz="1800" i="1" baseline="-250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Negative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 needed to demagnitize!</a:t>
              </a:r>
            </a:p>
          </p:txBody>
        </p:sp>
        <p:sp>
          <p:nvSpPr>
            <p:cNvPr id="12342" name="Line 67"/>
            <p:cNvSpPr>
              <a:spLocks noChangeShapeType="1"/>
            </p:cNvSpPr>
            <p:nvPr/>
          </p:nvSpPr>
          <p:spPr bwMode="auto">
            <a:xfrm flipV="1">
              <a:off x="1971" y="2280"/>
              <a:ext cx="619" cy="1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Oval 51"/>
            <p:cNvSpPr>
              <a:spLocks noChangeArrowheads="1"/>
            </p:cNvSpPr>
            <p:nvPr/>
          </p:nvSpPr>
          <p:spPr bwMode="auto">
            <a:xfrm>
              <a:off x="2596" y="2235"/>
              <a:ext cx="40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Freeform 125"/>
            <p:cNvSpPr>
              <a:spLocks/>
            </p:cNvSpPr>
            <p:nvPr/>
          </p:nvSpPr>
          <p:spPr bwMode="auto">
            <a:xfrm>
              <a:off x="2617" y="1853"/>
              <a:ext cx="248" cy="400"/>
            </a:xfrm>
            <a:custGeom>
              <a:avLst/>
              <a:gdLst>
                <a:gd name="T0" fmla="*/ 0 w 248"/>
                <a:gd name="T1" fmla="*/ 400 h 400"/>
                <a:gd name="T2" fmla="*/ 88 w 248"/>
                <a:gd name="T3" fmla="*/ 216 h 400"/>
                <a:gd name="T4" fmla="*/ 248 w 248"/>
                <a:gd name="T5" fmla="*/ 0 h 400"/>
                <a:gd name="T6" fmla="*/ 0 60000 65536"/>
                <a:gd name="T7" fmla="*/ 0 60000 65536"/>
                <a:gd name="T8" fmla="*/ 0 60000 65536"/>
                <a:gd name="T9" fmla="*/ 0 w 248"/>
                <a:gd name="T10" fmla="*/ 0 h 400"/>
                <a:gd name="T11" fmla="*/ 248 w 248"/>
                <a:gd name="T12" fmla="*/ 400 h 4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8" h="400">
                  <a:moveTo>
                    <a:pt x="0" y="400"/>
                  </a:moveTo>
                  <a:cubicBezTo>
                    <a:pt x="23" y="341"/>
                    <a:pt x="47" y="282"/>
                    <a:pt x="88" y="216"/>
                  </a:cubicBezTo>
                  <a:cubicBezTo>
                    <a:pt x="129" y="150"/>
                    <a:pt x="188" y="75"/>
                    <a:pt x="248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9" name="Rectangle 3"/>
          <p:cNvSpPr>
            <a:spLocks noChangeArrowheads="1"/>
          </p:cNvSpPr>
          <p:nvPr/>
        </p:nvSpPr>
        <p:spPr bwMode="auto">
          <a:xfrm>
            <a:off x="488950" y="1263650"/>
            <a:ext cx="80645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200">
                <a:latin typeface="Arial" charset="0"/>
              </a:rPr>
              <a:t>•  The magnetic hysteresis phenomenon</a:t>
            </a:r>
            <a:endParaRPr lang="en-US">
              <a:latin typeface="Arial" charset="0"/>
            </a:endParaRPr>
          </a:p>
        </p:txBody>
      </p:sp>
      <p:grpSp>
        <p:nvGrpSpPr>
          <p:cNvPr id="5" name="Group 153"/>
          <p:cNvGrpSpPr>
            <a:grpSpLocks/>
          </p:cNvGrpSpPr>
          <p:nvPr/>
        </p:nvGrpSpPr>
        <p:grpSpPr bwMode="auto">
          <a:xfrm>
            <a:off x="3440113" y="2517775"/>
            <a:ext cx="2252662" cy="2132013"/>
            <a:chOff x="2167" y="1586"/>
            <a:chExt cx="1419" cy="1343"/>
          </a:xfrm>
        </p:grpSpPr>
        <p:sp>
          <p:nvSpPr>
            <p:cNvPr id="12338" name="Freeform 140"/>
            <p:cNvSpPr>
              <a:spLocks/>
            </p:cNvSpPr>
            <p:nvPr/>
          </p:nvSpPr>
          <p:spPr bwMode="auto">
            <a:xfrm>
              <a:off x="2167" y="1586"/>
              <a:ext cx="1419" cy="1343"/>
            </a:xfrm>
            <a:custGeom>
              <a:avLst/>
              <a:gdLst>
                <a:gd name="T0" fmla="*/ 0 w 1419"/>
                <a:gd name="T1" fmla="*/ 1341 h 1343"/>
                <a:gd name="T2" fmla="*/ 102 w 1419"/>
                <a:gd name="T3" fmla="*/ 1341 h 1343"/>
                <a:gd name="T4" fmla="*/ 272 w 1419"/>
                <a:gd name="T5" fmla="*/ 1328 h 1343"/>
                <a:gd name="T6" fmla="*/ 438 w 1419"/>
                <a:gd name="T7" fmla="*/ 1290 h 1343"/>
                <a:gd name="T8" fmla="*/ 598 w 1419"/>
                <a:gd name="T9" fmla="*/ 1218 h 1343"/>
                <a:gd name="T10" fmla="*/ 742 w 1419"/>
                <a:gd name="T11" fmla="*/ 1104 h 1343"/>
                <a:gd name="T12" fmla="*/ 830 w 1419"/>
                <a:gd name="T13" fmla="*/ 978 h 1343"/>
                <a:gd name="T14" fmla="*/ 936 w 1419"/>
                <a:gd name="T15" fmla="*/ 784 h 1343"/>
                <a:gd name="T16" fmla="*/ 1006 w 1419"/>
                <a:gd name="T17" fmla="*/ 618 h 1343"/>
                <a:gd name="T18" fmla="*/ 1110 w 1419"/>
                <a:gd name="T19" fmla="*/ 400 h 1343"/>
                <a:gd name="T20" fmla="*/ 1184 w 1419"/>
                <a:gd name="T21" fmla="*/ 266 h 1343"/>
                <a:gd name="T22" fmla="*/ 1278 w 1419"/>
                <a:gd name="T23" fmla="*/ 138 h 1343"/>
                <a:gd name="T24" fmla="*/ 1368 w 1419"/>
                <a:gd name="T25" fmla="*/ 40 h 1343"/>
                <a:gd name="T26" fmla="*/ 1419 w 1419"/>
                <a:gd name="T27" fmla="*/ 0 h 13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19"/>
                <a:gd name="T43" fmla="*/ 0 h 1343"/>
                <a:gd name="T44" fmla="*/ 1419 w 1419"/>
                <a:gd name="T45" fmla="*/ 1343 h 13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19" h="1343">
                  <a:moveTo>
                    <a:pt x="0" y="1341"/>
                  </a:moveTo>
                  <a:cubicBezTo>
                    <a:pt x="28" y="1342"/>
                    <a:pt x="57" y="1343"/>
                    <a:pt x="102" y="1341"/>
                  </a:cubicBezTo>
                  <a:cubicBezTo>
                    <a:pt x="147" y="1339"/>
                    <a:pt x="216" y="1337"/>
                    <a:pt x="272" y="1328"/>
                  </a:cubicBezTo>
                  <a:cubicBezTo>
                    <a:pt x="328" y="1319"/>
                    <a:pt x="384" y="1308"/>
                    <a:pt x="438" y="1290"/>
                  </a:cubicBezTo>
                  <a:cubicBezTo>
                    <a:pt x="492" y="1272"/>
                    <a:pt x="547" y="1249"/>
                    <a:pt x="598" y="1218"/>
                  </a:cubicBezTo>
                  <a:cubicBezTo>
                    <a:pt x="649" y="1187"/>
                    <a:pt x="703" y="1144"/>
                    <a:pt x="742" y="1104"/>
                  </a:cubicBezTo>
                  <a:cubicBezTo>
                    <a:pt x="781" y="1064"/>
                    <a:pt x="798" y="1031"/>
                    <a:pt x="830" y="978"/>
                  </a:cubicBezTo>
                  <a:cubicBezTo>
                    <a:pt x="862" y="925"/>
                    <a:pt x="907" y="844"/>
                    <a:pt x="936" y="784"/>
                  </a:cubicBezTo>
                  <a:cubicBezTo>
                    <a:pt x="965" y="724"/>
                    <a:pt x="977" y="682"/>
                    <a:pt x="1006" y="618"/>
                  </a:cubicBezTo>
                  <a:cubicBezTo>
                    <a:pt x="1035" y="554"/>
                    <a:pt x="1080" y="459"/>
                    <a:pt x="1110" y="400"/>
                  </a:cubicBezTo>
                  <a:cubicBezTo>
                    <a:pt x="1140" y="341"/>
                    <a:pt x="1156" y="310"/>
                    <a:pt x="1184" y="266"/>
                  </a:cubicBezTo>
                  <a:cubicBezTo>
                    <a:pt x="1212" y="222"/>
                    <a:pt x="1247" y="176"/>
                    <a:pt x="1278" y="138"/>
                  </a:cubicBezTo>
                  <a:cubicBezTo>
                    <a:pt x="1309" y="100"/>
                    <a:pt x="1345" y="63"/>
                    <a:pt x="1368" y="40"/>
                  </a:cubicBezTo>
                  <a:cubicBezTo>
                    <a:pt x="1391" y="17"/>
                    <a:pt x="1405" y="8"/>
                    <a:pt x="1419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9" name="Line 141"/>
            <p:cNvSpPr>
              <a:spLocks noChangeShapeType="1"/>
            </p:cNvSpPr>
            <p:nvPr/>
          </p:nvSpPr>
          <p:spPr bwMode="auto">
            <a:xfrm flipV="1">
              <a:off x="2628" y="2845"/>
              <a:ext cx="57" cy="30"/>
            </a:xfrm>
            <a:prstGeom prst="line">
              <a:avLst/>
            </a:prstGeom>
            <a:noFill/>
            <a:ln w="12700">
              <a:solidFill>
                <a:srgbClr val="0088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42"/>
            <p:cNvSpPr>
              <a:spLocks noChangeShapeType="1"/>
            </p:cNvSpPr>
            <p:nvPr/>
          </p:nvSpPr>
          <p:spPr bwMode="auto">
            <a:xfrm flipV="1">
              <a:off x="3383" y="1760"/>
              <a:ext cx="38" cy="43"/>
            </a:xfrm>
            <a:prstGeom prst="line">
              <a:avLst/>
            </a:prstGeom>
            <a:noFill/>
            <a:ln w="12700">
              <a:solidFill>
                <a:srgbClr val="008800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11" name="Line 56"/>
          <p:cNvSpPr>
            <a:spLocks noChangeShapeType="1"/>
          </p:cNvSpPr>
          <p:nvPr/>
        </p:nvSpPr>
        <p:spPr bwMode="auto">
          <a:xfrm>
            <a:off x="4581525" y="3619500"/>
            <a:ext cx="358775" cy="328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149"/>
          <p:cNvGrpSpPr>
            <a:grpSpLocks/>
          </p:cNvGrpSpPr>
          <p:nvPr/>
        </p:nvGrpSpPr>
        <p:grpSpPr bwMode="auto">
          <a:xfrm>
            <a:off x="4560888" y="2249488"/>
            <a:ext cx="3481387" cy="1335087"/>
            <a:chOff x="2873" y="1417"/>
            <a:chExt cx="2193" cy="841"/>
          </a:xfrm>
        </p:grpSpPr>
        <p:sp>
          <p:nvSpPr>
            <p:cNvPr id="12333" name="Line 59"/>
            <p:cNvSpPr>
              <a:spLocks noChangeShapeType="1"/>
            </p:cNvSpPr>
            <p:nvPr/>
          </p:nvSpPr>
          <p:spPr bwMode="auto">
            <a:xfrm flipV="1">
              <a:off x="3605" y="1529"/>
              <a:ext cx="256" cy="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Rectangle 26"/>
            <p:cNvSpPr>
              <a:spLocks noChangeArrowheads="1"/>
            </p:cNvSpPr>
            <p:nvPr/>
          </p:nvSpPr>
          <p:spPr bwMode="auto">
            <a:xfrm>
              <a:off x="3905" y="1417"/>
              <a:ext cx="1161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2. Apply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, </a:t>
              </a:r>
              <a:br>
                <a:rPr lang="en-US" sz="180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align domains </a:t>
              </a:r>
              <a:endParaRPr lang="en-US">
                <a:latin typeface="Arial" charset="0"/>
              </a:endParaRPr>
            </a:p>
          </p:txBody>
        </p:sp>
        <p:sp>
          <p:nvSpPr>
            <p:cNvPr id="12335" name="Freeform 143"/>
            <p:cNvSpPr>
              <a:spLocks/>
            </p:cNvSpPr>
            <p:nvPr/>
          </p:nvSpPr>
          <p:spPr bwMode="auto">
            <a:xfrm>
              <a:off x="2873" y="1586"/>
              <a:ext cx="707" cy="672"/>
            </a:xfrm>
            <a:custGeom>
              <a:avLst/>
              <a:gdLst>
                <a:gd name="T0" fmla="*/ 0 w 707"/>
                <a:gd name="T1" fmla="*/ 672 h 672"/>
                <a:gd name="T2" fmla="*/ 40 w 707"/>
                <a:gd name="T3" fmla="*/ 658 h 672"/>
                <a:gd name="T4" fmla="*/ 88 w 707"/>
                <a:gd name="T5" fmla="*/ 621 h 672"/>
                <a:gd name="T6" fmla="*/ 163 w 707"/>
                <a:gd name="T7" fmla="*/ 522 h 672"/>
                <a:gd name="T8" fmla="*/ 288 w 707"/>
                <a:gd name="T9" fmla="*/ 266 h 672"/>
                <a:gd name="T10" fmla="*/ 374 w 707"/>
                <a:gd name="T11" fmla="*/ 157 h 672"/>
                <a:gd name="T12" fmla="*/ 464 w 707"/>
                <a:gd name="T13" fmla="*/ 82 h 672"/>
                <a:gd name="T14" fmla="*/ 582 w 707"/>
                <a:gd name="T15" fmla="*/ 29 h 672"/>
                <a:gd name="T16" fmla="*/ 707 w 707"/>
                <a:gd name="T17" fmla="*/ 0 h 6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7"/>
                <a:gd name="T28" fmla="*/ 0 h 672"/>
                <a:gd name="T29" fmla="*/ 707 w 707"/>
                <a:gd name="T30" fmla="*/ 672 h 6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7" h="672">
                  <a:moveTo>
                    <a:pt x="0" y="672"/>
                  </a:moveTo>
                  <a:cubicBezTo>
                    <a:pt x="12" y="669"/>
                    <a:pt x="25" y="666"/>
                    <a:pt x="40" y="658"/>
                  </a:cubicBezTo>
                  <a:cubicBezTo>
                    <a:pt x="55" y="650"/>
                    <a:pt x="68" y="644"/>
                    <a:pt x="88" y="621"/>
                  </a:cubicBezTo>
                  <a:cubicBezTo>
                    <a:pt x="108" y="598"/>
                    <a:pt x="130" y="581"/>
                    <a:pt x="163" y="522"/>
                  </a:cubicBezTo>
                  <a:cubicBezTo>
                    <a:pt x="196" y="463"/>
                    <a:pt x="253" y="327"/>
                    <a:pt x="288" y="266"/>
                  </a:cubicBezTo>
                  <a:cubicBezTo>
                    <a:pt x="323" y="205"/>
                    <a:pt x="345" y="188"/>
                    <a:pt x="374" y="157"/>
                  </a:cubicBezTo>
                  <a:cubicBezTo>
                    <a:pt x="403" y="126"/>
                    <a:pt x="429" y="103"/>
                    <a:pt x="464" y="82"/>
                  </a:cubicBezTo>
                  <a:cubicBezTo>
                    <a:pt x="499" y="61"/>
                    <a:pt x="541" y="43"/>
                    <a:pt x="582" y="29"/>
                  </a:cubicBezTo>
                  <a:cubicBezTo>
                    <a:pt x="623" y="15"/>
                    <a:pt x="665" y="7"/>
                    <a:pt x="707" y="0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Line 144"/>
            <p:cNvSpPr>
              <a:spLocks noChangeShapeType="1"/>
            </p:cNvSpPr>
            <p:nvPr/>
          </p:nvSpPr>
          <p:spPr bwMode="auto">
            <a:xfrm flipV="1">
              <a:off x="3101" y="1914"/>
              <a:ext cx="27" cy="56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7" name="Oval 52"/>
            <p:cNvSpPr>
              <a:spLocks noChangeArrowheads="1"/>
            </p:cNvSpPr>
            <p:nvPr/>
          </p:nvSpPr>
          <p:spPr bwMode="auto">
            <a:xfrm>
              <a:off x="3561" y="1565"/>
              <a:ext cx="32" cy="4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50"/>
          <p:cNvGrpSpPr>
            <a:grpSpLocks/>
          </p:cNvGrpSpPr>
          <p:nvPr/>
        </p:nvGrpSpPr>
        <p:grpSpPr bwMode="auto">
          <a:xfrm>
            <a:off x="839788" y="2439988"/>
            <a:ext cx="4864100" cy="541337"/>
            <a:chOff x="529" y="1537"/>
            <a:chExt cx="3064" cy="341"/>
          </a:xfrm>
        </p:grpSpPr>
        <p:sp>
          <p:nvSpPr>
            <p:cNvPr id="12324" name="Rectangle 30"/>
            <p:cNvSpPr>
              <a:spLocks noChangeArrowheads="1"/>
            </p:cNvSpPr>
            <p:nvPr/>
          </p:nvSpPr>
          <p:spPr bwMode="auto">
            <a:xfrm>
              <a:off x="529" y="1537"/>
              <a:ext cx="19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3. Remove 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, alignment</a:t>
              </a:r>
              <a:endParaRPr lang="en-US">
                <a:latin typeface="Arial" charset="0"/>
              </a:endParaRPr>
            </a:p>
          </p:txBody>
        </p:sp>
        <p:sp>
          <p:nvSpPr>
            <p:cNvPr id="12325" name="Rectangle 32"/>
            <p:cNvSpPr>
              <a:spLocks noChangeArrowheads="1"/>
            </p:cNvSpPr>
            <p:nvPr/>
          </p:nvSpPr>
          <p:spPr bwMode="auto">
            <a:xfrm>
              <a:off x="529" y="1705"/>
              <a:ext cx="20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remains! =&gt; permanent magnet!</a:t>
              </a:r>
            </a:p>
          </p:txBody>
        </p:sp>
        <p:grpSp>
          <p:nvGrpSpPr>
            <p:cNvPr id="12326" name="Group 47"/>
            <p:cNvGrpSpPr>
              <a:grpSpLocks/>
            </p:cNvGrpSpPr>
            <p:nvPr/>
          </p:nvGrpSpPr>
          <p:grpSpPr bwMode="auto">
            <a:xfrm>
              <a:off x="3118" y="1625"/>
              <a:ext cx="136" cy="72"/>
              <a:chOff x="3104" y="984"/>
              <a:chExt cx="136" cy="72"/>
            </a:xfrm>
          </p:grpSpPr>
          <p:sp>
            <p:nvSpPr>
              <p:cNvPr id="12331" name="Freeform 48"/>
              <p:cNvSpPr>
                <a:spLocks/>
              </p:cNvSpPr>
              <p:nvPr/>
            </p:nvSpPr>
            <p:spPr bwMode="auto">
              <a:xfrm>
                <a:off x="3104" y="984"/>
                <a:ext cx="64" cy="72"/>
              </a:xfrm>
              <a:custGeom>
                <a:avLst/>
                <a:gdLst>
                  <a:gd name="T0" fmla="*/ 0 w 64"/>
                  <a:gd name="T1" fmla="*/ 56 h 72"/>
                  <a:gd name="T2" fmla="*/ 40 w 64"/>
                  <a:gd name="T3" fmla="*/ 0 h 72"/>
                  <a:gd name="T4" fmla="*/ 40 w 64"/>
                  <a:gd name="T5" fmla="*/ 40 h 72"/>
                  <a:gd name="T6" fmla="*/ 64 w 64"/>
                  <a:gd name="T7" fmla="*/ 72 h 72"/>
                  <a:gd name="T8" fmla="*/ 0 w 64"/>
                  <a:gd name="T9" fmla="*/ 5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2"/>
                  <a:gd name="T17" fmla="*/ 64 w 64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2">
                    <a:moveTo>
                      <a:pt x="0" y="56"/>
                    </a:moveTo>
                    <a:lnTo>
                      <a:pt x="40" y="0"/>
                    </a:lnTo>
                    <a:lnTo>
                      <a:pt x="40" y="40"/>
                    </a:lnTo>
                    <a:lnTo>
                      <a:pt x="64" y="7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Line 49"/>
              <p:cNvSpPr>
                <a:spLocks noChangeShapeType="1"/>
              </p:cNvSpPr>
              <p:nvPr/>
            </p:nvSpPr>
            <p:spPr bwMode="auto">
              <a:xfrm flipV="1">
                <a:off x="3144" y="992"/>
                <a:ext cx="96" cy="32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7" name="Line 62"/>
            <p:cNvSpPr>
              <a:spLocks noChangeShapeType="1"/>
            </p:cNvSpPr>
            <p:nvPr/>
          </p:nvSpPr>
          <p:spPr bwMode="auto">
            <a:xfrm>
              <a:off x="2605" y="1753"/>
              <a:ext cx="235" cy="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Oval 50"/>
            <p:cNvSpPr>
              <a:spLocks noChangeArrowheads="1"/>
            </p:cNvSpPr>
            <p:nvPr/>
          </p:nvSpPr>
          <p:spPr bwMode="auto">
            <a:xfrm>
              <a:off x="2853" y="1825"/>
              <a:ext cx="32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Freeform 127"/>
            <p:cNvSpPr>
              <a:spLocks/>
            </p:cNvSpPr>
            <p:nvPr/>
          </p:nvSpPr>
          <p:spPr bwMode="auto">
            <a:xfrm>
              <a:off x="2869" y="1585"/>
              <a:ext cx="712" cy="260"/>
            </a:xfrm>
            <a:custGeom>
              <a:avLst/>
              <a:gdLst>
                <a:gd name="T0" fmla="*/ 0 w 712"/>
                <a:gd name="T1" fmla="*/ 260 h 260"/>
                <a:gd name="T2" fmla="*/ 112 w 712"/>
                <a:gd name="T3" fmla="*/ 168 h 260"/>
                <a:gd name="T4" fmla="*/ 332 w 712"/>
                <a:gd name="T5" fmla="*/ 64 h 260"/>
                <a:gd name="T6" fmla="*/ 564 w 712"/>
                <a:gd name="T7" fmla="*/ 12 h 260"/>
                <a:gd name="T8" fmla="*/ 712 w 712"/>
                <a:gd name="T9" fmla="*/ 0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260"/>
                <a:gd name="T17" fmla="*/ 712 w 712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260">
                  <a:moveTo>
                    <a:pt x="0" y="260"/>
                  </a:moveTo>
                  <a:cubicBezTo>
                    <a:pt x="28" y="230"/>
                    <a:pt x="57" y="201"/>
                    <a:pt x="112" y="168"/>
                  </a:cubicBezTo>
                  <a:cubicBezTo>
                    <a:pt x="167" y="135"/>
                    <a:pt x="257" y="90"/>
                    <a:pt x="332" y="64"/>
                  </a:cubicBezTo>
                  <a:cubicBezTo>
                    <a:pt x="407" y="38"/>
                    <a:pt x="501" y="23"/>
                    <a:pt x="564" y="12"/>
                  </a:cubicBezTo>
                  <a:cubicBezTo>
                    <a:pt x="627" y="1"/>
                    <a:pt x="669" y="0"/>
                    <a:pt x="712" y="0"/>
                  </a:cubicBezTo>
                </a:path>
              </a:pathLst>
            </a:custGeom>
            <a:noFill/>
            <a:ln w="28575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Oval 52"/>
            <p:cNvSpPr>
              <a:spLocks noChangeArrowheads="1"/>
            </p:cNvSpPr>
            <p:nvPr/>
          </p:nvSpPr>
          <p:spPr bwMode="auto">
            <a:xfrm>
              <a:off x="3561" y="1565"/>
              <a:ext cx="32" cy="40"/>
            </a:xfrm>
            <a:prstGeom prst="ellipse">
              <a:avLst/>
            </a:prstGeom>
            <a:solidFill>
              <a:srgbClr val="008800"/>
            </a:solidFill>
            <a:ln w="127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58"/>
          <p:cNvGrpSpPr>
            <a:grpSpLocks/>
          </p:cNvGrpSpPr>
          <p:nvPr/>
        </p:nvGrpSpPr>
        <p:grpSpPr bwMode="auto">
          <a:xfrm>
            <a:off x="987425" y="3595688"/>
            <a:ext cx="3168650" cy="2162175"/>
            <a:chOff x="622" y="2265"/>
            <a:chExt cx="1996" cy="1362"/>
          </a:xfrm>
        </p:grpSpPr>
        <p:grpSp>
          <p:nvGrpSpPr>
            <p:cNvPr id="12318" name="Group 152"/>
            <p:cNvGrpSpPr>
              <a:grpSpLocks/>
            </p:cNvGrpSpPr>
            <p:nvPr/>
          </p:nvGrpSpPr>
          <p:grpSpPr bwMode="auto">
            <a:xfrm>
              <a:off x="2165" y="2265"/>
              <a:ext cx="453" cy="686"/>
              <a:chOff x="2165" y="2265"/>
              <a:chExt cx="453" cy="686"/>
            </a:xfrm>
          </p:grpSpPr>
          <p:sp>
            <p:nvSpPr>
              <p:cNvPr id="12321" name="Freeform 135"/>
              <p:cNvSpPr>
                <a:spLocks/>
              </p:cNvSpPr>
              <p:nvPr/>
            </p:nvSpPr>
            <p:spPr bwMode="auto">
              <a:xfrm>
                <a:off x="2165" y="2265"/>
                <a:ext cx="453" cy="680"/>
              </a:xfrm>
              <a:custGeom>
                <a:avLst/>
                <a:gdLst>
                  <a:gd name="T0" fmla="*/ 453 w 453"/>
                  <a:gd name="T1" fmla="*/ 0 h 680"/>
                  <a:gd name="T2" fmla="*/ 397 w 453"/>
                  <a:gd name="T3" fmla="*/ 125 h 680"/>
                  <a:gd name="T4" fmla="*/ 298 w 453"/>
                  <a:gd name="T5" fmla="*/ 320 h 680"/>
                  <a:gd name="T6" fmla="*/ 176 w 453"/>
                  <a:gd name="T7" fmla="*/ 504 h 680"/>
                  <a:gd name="T8" fmla="*/ 69 w 453"/>
                  <a:gd name="T9" fmla="*/ 618 h 680"/>
                  <a:gd name="T10" fmla="*/ 0 w 453"/>
                  <a:gd name="T11" fmla="*/ 680 h 6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3"/>
                  <a:gd name="T19" fmla="*/ 0 h 680"/>
                  <a:gd name="T20" fmla="*/ 453 w 453"/>
                  <a:gd name="T21" fmla="*/ 680 h 6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3" h="680">
                    <a:moveTo>
                      <a:pt x="453" y="0"/>
                    </a:moveTo>
                    <a:cubicBezTo>
                      <a:pt x="438" y="36"/>
                      <a:pt x="423" y="72"/>
                      <a:pt x="397" y="125"/>
                    </a:cubicBezTo>
                    <a:cubicBezTo>
                      <a:pt x="371" y="178"/>
                      <a:pt x="335" y="257"/>
                      <a:pt x="298" y="320"/>
                    </a:cubicBezTo>
                    <a:cubicBezTo>
                      <a:pt x="261" y="383"/>
                      <a:pt x="214" y="454"/>
                      <a:pt x="176" y="504"/>
                    </a:cubicBezTo>
                    <a:cubicBezTo>
                      <a:pt x="138" y="554"/>
                      <a:pt x="98" y="589"/>
                      <a:pt x="69" y="618"/>
                    </a:cubicBezTo>
                    <a:cubicBezTo>
                      <a:pt x="40" y="647"/>
                      <a:pt x="20" y="663"/>
                      <a:pt x="0" y="680"/>
                    </a:cubicBezTo>
                  </a:path>
                </a:pathLst>
              </a:custGeom>
              <a:noFill/>
              <a:ln w="28575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2" name="Line 139"/>
              <p:cNvSpPr>
                <a:spLocks noChangeShapeType="1"/>
              </p:cNvSpPr>
              <p:nvPr/>
            </p:nvSpPr>
            <p:spPr bwMode="auto">
              <a:xfrm flipH="1">
                <a:off x="2431" y="2584"/>
                <a:ext cx="27" cy="45"/>
              </a:xfrm>
              <a:prstGeom prst="line">
                <a:avLst/>
              </a:prstGeom>
              <a:noFill/>
              <a:ln w="12700">
                <a:solidFill>
                  <a:srgbClr val="008800"/>
                </a:solidFill>
                <a:round/>
                <a:headEnd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3" name="Oval 52"/>
              <p:cNvSpPr>
                <a:spLocks noChangeArrowheads="1"/>
              </p:cNvSpPr>
              <p:nvPr/>
            </p:nvSpPr>
            <p:spPr bwMode="auto">
              <a:xfrm>
                <a:off x="2166" y="2911"/>
                <a:ext cx="32" cy="40"/>
              </a:xfrm>
              <a:prstGeom prst="ellipse">
                <a:avLst/>
              </a:prstGeom>
              <a:solidFill>
                <a:srgbClr val="008800"/>
              </a:solidFill>
              <a:ln w="127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9" name="Rectangle 154"/>
            <p:cNvSpPr>
              <a:spLocks noChangeArrowheads="1"/>
            </p:cNvSpPr>
            <p:nvPr/>
          </p:nvSpPr>
          <p:spPr bwMode="auto">
            <a:xfrm>
              <a:off x="622" y="3223"/>
              <a:ext cx="1413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5. Apply -</a:t>
              </a:r>
              <a:r>
                <a:rPr lang="en-US" sz="1800" i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, align domains</a:t>
              </a:r>
            </a:p>
          </p:txBody>
        </p:sp>
        <p:sp>
          <p:nvSpPr>
            <p:cNvPr id="12320" name="Line 156"/>
            <p:cNvSpPr>
              <a:spLocks noChangeShapeType="1"/>
            </p:cNvSpPr>
            <p:nvPr/>
          </p:nvSpPr>
          <p:spPr bwMode="auto">
            <a:xfrm flipV="1">
              <a:off x="1906" y="2956"/>
              <a:ext cx="239" cy="32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59"/>
          <p:cNvGrpSpPr>
            <a:grpSpLocks/>
          </p:cNvGrpSpPr>
          <p:nvPr/>
        </p:nvGrpSpPr>
        <p:grpSpPr bwMode="auto">
          <a:xfrm>
            <a:off x="4656138" y="4249738"/>
            <a:ext cx="2708275" cy="1193800"/>
            <a:chOff x="2933" y="2677"/>
            <a:chExt cx="1706" cy="752"/>
          </a:xfrm>
        </p:grpSpPr>
        <p:sp>
          <p:nvSpPr>
            <p:cNvPr id="12316" name="Rectangle 155"/>
            <p:cNvSpPr>
              <a:spLocks noChangeArrowheads="1"/>
            </p:cNvSpPr>
            <p:nvPr/>
          </p:nvSpPr>
          <p:spPr bwMode="auto">
            <a:xfrm>
              <a:off x="3226" y="3025"/>
              <a:ext cx="1413" cy="40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Stage 6. Close the hysteresis loop</a:t>
              </a:r>
            </a:p>
          </p:txBody>
        </p:sp>
        <p:sp>
          <p:nvSpPr>
            <p:cNvPr id="12317" name="Line 157"/>
            <p:cNvSpPr>
              <a:spLocks noChangeShapeType="1"/>
            </p:cNvSpPr>
            <p:nvPr/>
          </p:nvSpPr>
          <p:spPr bwMode="auto">
            <a:xfrm flipH="1" flipV="1">
              <a:off x="2933" y="2677"/>
              <a:ext cx="317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33400"/>
          </a:xfrm>
        </p:spPr>
        <p:txBody>
          <a:bodyPr/>
          <a:lstStyle/>
          <a:p>
            <a:pPr algn="l"/>
            <a:r>
              <a:rPr lang="en-US" dirty="0" smtClean="0"/>
              <a:t>Magnetic Anisotropy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840FD-8E98-4D73-B4D4-8055DDBD26B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1" descr="fig_20_17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344" y="2910625"/>
            <a:ext cx="4289822" cy="36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25" y="0"/>
            <a:ext cx="4600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197736"/>
            <a:ext cx="430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Easy magnetization direction:</a:t>
            </a:r>
          </a:p>
          <a:p>
            <a:r>
              <a:rPr lang="en-US" dirty="0" smtClean="0"/>
              <a:t> Ni- [111], Fe- [100], Co- [0001].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5611" y="4350913"/>
            <a:ext cx="4301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magnetization direction:</a:t>
            </a:r>
          </a:p>
          <a:p>
            <a:r>
              <a:rPr lang="en-US" dirty="0" smtClean="0"/>
              <a:t> 	Ni- [100], Fe- [111], </a:t>
            </a:r>
            <a:br>
              <a:rPr lang="en-US" dirty="0" smtClean="0"/>
            </a:br>
            <a:r>
              <a:rPr lang="en-US" dirty="0" smtClean="0"/>
              <a:t>	Co- 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9795" y="5177912"/>
            <a:ext cx="643027" cy="42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 txBox="1">
            <a:spLocks noGrp="1"/>
          </p:cNvSpPr>
          <p:nvPr/>
        </p:nvSpPr>
        <p:spPr bwMode="auto">
          <a:xfrm>
            <a:off x="7670800" y="6403975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A4375E6-C7BF-44C1-87FE-3786D78E8BA9}" type="slidenum">
              <a:rPr lang="en-US" sz="1200">
                <a:latin typeface="Arial" charset="0"/>
              </a:rPr>
              <a:pPr algn="ctr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23850"/>
            <a:ext cx="7772400" cy="533400"/>
          </a:xfrm>
        </p:spPr>
        <p:txBody>
          <a:bodyPr/>
          <a:lstStyle/>
          <a:p>
            <a:r>
              <a:rPr lang="en-US" sz="3200" dirty="0" smtClean="0">
                <a:ea typeface="ＭＳ Ｐゴシック" charset="-128"/>
              </a:rPr>
              <a:t>Hard and Soft Magnetic Materials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92150" y="1233488"/>
            <a:ext cx="3671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" charset="0"/>
              </a:rPr>
              <a:t>Hard magnetic materials: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-- large </a:t>
            </a:r>
            <a:r>
              <a:rPr lang="en-US" sz="2000" dirty="0" err="1">
                <a:latin typeface="Arial" charset="0"/>
              </a:rPr>
              <a:t>coercivities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-- used for permanent magnets</a:t>
            </a:r>
          </a:p>
          <a:p>
            <a:r>
              <a:rPr lang="en-US" sz="2000" dirty="0">
                <a:latin typeface="Arial" charset="0"/>
              </a:rPr>
              <a:t>-- add particles/voids to</a:t>
            </a:r>
          </a:p>
          <a:p>
            <a:r>
              <a:rPr lang="en-US" sz="2000" dirty="0">
                <a:latin typeface="Arial" charset="0"/>
              </a:rPr>
              <a:t>    inhibit domain wall motion</a:t>
            </a:r>
          </a:p>
          <a:p>
            <a:r>
              <a:rPr lang="en-US" sz="2000" dirty="0">
                <a:latin typeface="Arial" charset="0"/>
              </a:rPr>
              <a:t>-- example: tungsten steel -- </a:t>
            </a:r>
          </a:p>
          <a:p>
            <a:r>
              <a:rPr lang="en-US" sz="2000" dirty="0">
                <a:latin typeface="Arial" charset="0"/>
              </a:rPr>
              <a:t>    </a:t>
            </a:r>
            <a:r>
              <a:rPr lang="en-US" sz="2000" i="1" dirty="0" err="1">
                <a:latin typeface="Arial" charset="0"/>
              </a:rPr>
              <a:t>H</a:t>
            </a:r>
            <a:r>
              <a:rPr lang="en-US" sz="2000" i="1" baseline="-16000" dirty="0" err="1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5900 amp-turn/m)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19113" y="1884363"/>
            <a:ext cx="3733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12694" y="3675063"/>
            <a:ext cx="50038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C8DC4"/>
                </a:solidFill>
                <a:latin typeface="Arial" charset="0"/>
              </a:rPr>
              <a:t>Soft magnetic materials: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-- small </a:t>
            </a:r>
            <a:r>
              <a:rPr lang="en-US" sz="2000" dirty="0" err="1">
                <a:latin typeface="Arial" charset="0"/>
              </a:rPr>
              <a:t>coercivities</a:t>
            </a:r>
            <a:endParaRPr lang="en-US" sz="2000" dirty="0">
              <a:latin typeface="Arial" charset="0"/>
            </a:endParaRPr>
          </a:p>
          <a:p>
            <a:r>
              <a:rPr lang="en-US" sz="2000" dirty="0">
                <a:latin typeface="Arial" charset="0"/>
              </a:rPr>
              <a:t>-- used for </a:t>
            </a:r>
            <a:r>
              <a:rPr lang="en-US" sz="2000" dirty="0" smtClean="0">
                <a:latin typeface="Arial" charset="0"/>
              </a:rPr>
              <a:t>transformers &amp; electric </a:t>
            </a:r>
            <a:r>
              <a:rPr lang="en-US" sz="2000" dirty="0">
                <a:latin typeface="Arial" charset="0"/>
              </a:rPr>
              <a:t>motors</a:t>
            </a:r>
          </a:p>
          <a:p>
            <a:r>
              <a:rPr lang="en-US" sz="2000" dirty="0">
                <a:latin typeface="Arial" charset="0"/>
              </a:rPr>
              <a:t>-- example: commercial iron 99.95 Fe</a:t>
            </a: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5275263" y="5545138"/>
            <a:ext cx="31543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Adapted from Fig. 20.19,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(Fig. 20.19 from K.M. Ralls, T.H. Courtney, and J. Wulff,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Introduction to Materials Science and Engineering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, John Wiley and Sons, Inc., 1976.) </a:t>
            </a:r>
          </a:p>
        </p:txBody>
      </p:sp>
      <p:sp>
        <p:nvSpPr>
          <p:cNvPr id="13320" name="Rectangle 74"/>
          <p:cNvSpPr>
            <a:spLocks noChangeArrowheads="1"/>
          </p:cNvSpPr>
          <p:nvPr/>
        </p:nvSpPr>
        <p:spPr bwMode="auto">
          <a:xfrm>
            <a:off x="5802313" y="324008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3321" name="Rectangle 76"/>
          <p:cNvSpPr>
            <a:spLocks noChangeArrowheads="1"/>
          </p:cNvSpPr>
          <p:nvPr/>
        </p:nvSpPr>
        <p:spPr bwMode="auto">
          <a:xfrm>
            <a:off x="8123238" y="325437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AA0000"/>
                </a:solidFill>
                <a:latin typeface="Arial" charset="0"/>
              </a:rPr>
              <a:t>H</a:t>
            </a:r>
            <a:endParaRPr lang="en-US">
              <a:latin typeface="Arial" charset="0"/>
            </a:endParaRPr>
          </a:p>
        </p:txBody>
      </p:sp>
      <p:sp>
        <p:nvSpPr>
          <p:cNvPr id="13322" name="Rectangle 78"/>
          <p:cNvSpPr>
            <a:spLocks noChangeArrowheads="1"/>
          </p:cNvSpPr>
          <p:nvPr/>
        </p:nvSpPr>
        <p:spPr bwMode="auto">
          <a:xfrm>
            <a:off x="6583363" y="1250950"/>
            <a:ext cx="169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0000DD"/>
                </a:solidFill>
                <a:latin typeface="Arial" charset="0"/>
              </a:rPr>
              <a:t>B</a:t>
            </a:r>
            <a:endParaRPr lang="en-US" i="1">
              <a:latin typeface="Arial" charset="0"/>
            </a:endParaRPr>
          </a:p>
        </p:txBody>
      </p:sp>
      <p:grpSp>
        <p:nvGrpSpPr>
          <p:cNvPr id="13323" name="Group 117"/>
          <p:cNvGrpSpPr>
            <a:grpSpLocks/>
          </p:cNvGrpSpPr>
          <p:nvPr/>
        </p:nvGrpSpPr>
        <p:grpSpPr bwMode="auto">
          <a:xfrm>
            <a:off x="5327650" y="1565275"/>
            <a:ext cx="2701925" cy="3586163"/>
            <a:chOff x="1448" y="1601"/>
            <a:chExt cx="1702" cy="2259"/>
          </a:xfrm>
        </p:grpSpPr>
        <p:pic>
          <p:nvPicPr>
            <p:cNvPr id="13326" name="Picture 115" descr="Fig_18_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8" y="1601"/>
              <a:ext cx="1702" cy="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7" name="Group 116"/>
            <p:cNvGrpSpPr>
              <a:grpSpLocks/>
            </p:cNvGrpSpPr>
            <p:nvPr/>
          </p:nvGrpSpPr>
          <p:grpSpPr bwMode="auto">
            <a:xfrm>
              <a:off x="2039" y="2209"/>
              <a:ext cx="936" cy="428"/>
              <a:chOff x="2039" y="2209"/>
              <a:chExt cx="936" cy="428"/>
            </a:xfrm>
          </p:grpSpPr>
          <p:sp>
            <p:nvSpPr>
              <p:cNvPr id="13328" name="Rectangle 90"/>
              <p:cNvSpPr>
                <a:spLocks noChangeArrowheads="1"/>
              </p:cNvSpPr>
              <p:nvPr/>
            </p:nvSpPr>
            <p:spPr bwMode="auto">
              <a:xfrm rot="-5139080">
                <a:off x="2705" y="2287"/>
                <a:ext cx="34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chemeClr val="tx2"/>
                    </a:solidFill>
                    <a:latin typeface="Arial" charset="0"/>
                  </a:rPr>
                  <a:t>Hard</a:t>
                </a:r>
                <a:endParaRPr lang="en-US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13329" name="Rectangle 91"/>
              <p:cNvSpPr>
                <a:spLocks noChangeArrowheads="1"/>
              </p:cNvSpPr>
              <p:nvPr/>
            </p:nvSpPr>
            <p:spPr bwMode="auto">
              <a:xfrm rot="-5400000">
                <a:off x="1992" y="2399"/>
                <a:ext cx="28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>
                    <a:solidFill>
                      <a:srgbClr val="4C8DC4"/>
                    </a:solidFill>
                    <a:latin typeface="Arial" charset="0"/>
                  </a:rPr>
                  <a:t>Soft</a:t>
                </a:r>
                <a:endParaRPr lang="en-US">
                  <a:solidFill>
                    <a:srgbClr val="4C8DC4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3324" name="Line 118"/>
          <p:cNvSpPr>
            <a:spLocks noChangeShapeType="1"/>
          </p:cNvSpPr>
          <p:nvPr/>
        </p:nvSpPr>
        <p:spPr bwMode="auto">
          <a:xfrm>
            <a:off x="7970838" y="3402013"/>
            <a:ext cx="1079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19"/>
          <p:cNvSpPr>
            <a:spLocks noChangeShapeType="1"/>
          </p:cNvSpPr>
          <p:nvPr/>
        </p:nvSpPr>
        <p:spPr bwMode="auto">
          <a:xfrm rot="-5400000">
            <a:off x="6613525" y="1598613"/>
            <a:ext cx="1079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22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80" y="167425"/>
            <a:ext cx="8252138" cy="533400"/>
          </a:xfrm>
        </p:spPr>
        <p:txBody>
          <a:bodyPr/>
          <a:lstStyle/>
          <a:p>
            <a:r>
              <a:rPr lang="en-US" sz="3200" dirty="0" smtClean="0"/>
              <a:t>Iron-Silicon Alloy (97 wt% Fe – 3 wt% Si) in Transformer Cores</a:t>
            </a:r>
            <a:endParaRPr lang="en-US" sz="3200" dirty="0"/>
          </a:p>
        </p:txBody>
      </p:sp>
      <p:pic>
        <p:nvPicPr>
          <p:cNvPr id="4" name="Picture 1" descr="fig_20_2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629912"/>
            <a:ext cx="4597758" cy="322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ig_20_21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9730" y="3908434"/>
            <a:ext cx="4224270" cy="294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1820" y="1068946"/>
            <a:ext cx="8912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Transformer</a:t>
            </a:r>
            <a:r>
              <a:rPr lang="en-US" dirty="0" smtClean="0"/>
              <a:t> cores require soft magnetic materials, which are easily magnetized and de-magnetized, and have high electrical resistivity.</a:t>
            </a:r>
          </a:p>
          <a:p>
            <a:endParaRPr lang="en-US" dirty="0" smtClean="0"/>
          </a:p>
          <a:p>
            <a:r>
              <a:rPr lang="en-US" dirty="0" smtClean="0"/>
              <a:t>Energy losses in transformers could be minimized if their cores were fabricated such that the easy magnetization direction is parallel to the direction of the applied magnetic field.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A3D5C0-C204-46F7-88AF-BF8FA3D2EA85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09600" y="1752600"/>
            <a:ext cx="40306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>
                <a:solidFill>
                  <a:srgbClr val="4D4D4D"/>
                </a:solidFill>
                <a:latin typeface="Arial" charset="0"/>
              </a:rPr>
              <a:t>ISSUES TO ADDRESS...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85800" y="2332038"/>
            <a:ext cx="62928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What are the important magnetic properties</a:t>
            </a:r>
            <a:r>
              <a:rPr lang="en-US" sz="2200">
                <a:solidFill>
                  <a:srgbClr val="000000"/>
                </a:solidFill>
                <a:latin typeface="Arial" charset="0"/>
              </a:rPr>
              <a:t>?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" y="2984500"/>
            <a:ext cx="6019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How do we explain magnetic phenomena?</a:t>
            </a:r>
            <a:endParaRPr lang="en-US" sz="2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4292600"/>
            <a:ext cx="62214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How does magnetic memory storage work? </a:t>
            </a:r>
            <a:endParaRPr lang="en-US" sz="2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685800" y="3638550"/>
            <a:ext cx="55610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How are magnetic materials classified?</a:t>
            </a:r>
            <a:endParaRPr lang="en-US" sz="2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Chapter 20: Magnetic Properties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685800" y="4946650"/>
            <a:ext cx="73485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•  What is superconductivity and how do magnetic </a:t>
            </a:r>
            <a:br>
              <a:rPr lang="en-US">
                <a:solidFill>
                  <a:srgbClr val="000000"/>
                </a:solidFill>
                <a:latin typeface="Arial" charset="0"/>
              </a:rPr>
            </a:br>
            <a:r>
              <a:rPr lang="en-US">
                <a:solidFill>
                  <a:srgbClr val="000000"/>
                </a:solidFill>
                <a:latin typeface="Arial" charset="0"/>
              </a:rPr>
              <a:t>    fields effect the behavior of superconductors?</a:t>
            </a:r>
            <a:endParaRPr lang="en-US" sz="2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4640C1-8C4C-454C-8C55-0ED84886F030}" type="slidenum">
              <a:rPr lang="en-US"/>
              <a:pPr/>
              <a:t>20</a:t>
            </a:fld>
            <a:endParaRPr lang="en-US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5676900" y="2909888"/>
            <a:ext cx="2438400" cy="6905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112000" y="2449513"/>
            <a:ext cx="760413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6072188" y="1439863"/>
            <a:ext cx="2043112" cy="33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7808913" y="1928813"/>
            <a:ext cx="146050" cy="835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Magnetic Storage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609600" y="1006475"/>
            <a:ext cx="72548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latin typeface="Arial" charset="0"/>
              </a:rPr>
              <a:t>• </a:t>
            </a:r>
            <a:r>
              <a:rPr lang="en-US" sz="2000">
                <a:latin typeface="Arial" charset="0"/>
                <a:cs typeface="Arial" charset="0"/>
              </a:rPr>
              <a:t>Digitized data in the form of electrical signals are transferred to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   and recorded digitally on a magnetic medium (tape or disk) </a:t>
            </a:r>
          </a:p>
          <a:p>
            <a:r>
              <a:rPr lang="en-US" sz="2000">
                <a:latin typeface="Arial" charset="0"/>
              </a:rPr>
              <a:t>• </a:t>
            </a:r>
            <a:r>
              <a:rPr lang="en-US" sz="2000">
                <a:latin typeface="Arial" charset="0"/>
                <a:cs typeface="Arial" charset="0"/>
              </a:rPr>
              <a:t>This transference is accomplished by a recording system that </a:t>
            </a:r>
            <a:br>
              <a:rPr lang="en-US" sz="2000">
                <a:latin typeface="Arial" charset="0"/>
                <a:cs typeface="Arial" charset="0"/>
              </a:rPr>
            </a:br>
            <a:r>
              <a:rPr lang="en-US" sz="2000">
                <a:latin typeface="Arial" charset="0"/>
                <a:cs typeface="Arial" charset="0"/>
              </a:rPr>
              <a:t>   consists of a </a:t>
            </a:r>
            <a:r>
              <a:rPr lang="en-US" sz="2000">
                <a:solidFill>
                  <a:srgbClr val="800000"/>
                </a:solidFill>
                <a:latin typeface="Arial" charset="0"/>
                <a:cs typeface="Arial" charset="0"/>
              </a:rPr>
              <a:t>read/write head</a:t>
            </a:r>
          </a:p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4345" name="Rectangle 19"/>
          <p:cNvSpPr>
            <a:spLocks noChangeArrowheads="1"/>
          </p:cNvSpPr>
          <p:nvPr/>
        </p:nvSpPr>
        <p:spPr bwMode="auto">
          <a:xfrm>
            <a:off x="1227138" y="5121275"/>
            <a:ext cx="179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20.23,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</a:t>
            </a:r>
            <a:endParaRPr lang="en-US" sz="1200">
              <a:latin typeface="Arial" charset="0"/>
            </a:endParaRPr>
          </a:p>
        </p:txBody>
      </p:sp>
      <p:pic>
        <p:nvPicPr>
          <p:cNvPr id="14346" name="Picture 59" descr="Fig_20_2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54350"/>
            <a:ext cx="57800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14"/>
          <p:cNvSpPr>
            <a:spLocks noChangeArrowheads="1"/>
          </p:cNvSpPr>
          <p:nvPr/>
        </p:nvSpPr>
        <p:spPr bwMode="auto">
          <a:xfrm>
            <a:off x="650875" y="2232025"/>
            <a:ext cx="39417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solidFill>
                  <a:srgbClr val="800000"/>
                </a:solidFill>
                <a:latin typeface="Arial" charset="0"/>
              </a:rPr>
              <a:t>“write” </a:t>
            </a:r>
            <a:r>
              <a:rPr lang="en-US" sz="1800">
                <a:latin typeface="Arial" charset="0"/>
              </a:rPr>
              <a:t>or record </a:t>
            </a:r>
            <a:r>
              <a:rPr lang="en-US" sz="1800">
                <a:latin typeface="Arial" charset="0"/>
                <a:cs typeface="Arial" charset="0"/>
              </a:rPr>
              <a:t>data by applying a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magnetic field that aligns domains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in small regions of the </a:t>
            </a:r>
            <a: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  <a:t>recording </a:t>
            </a:r>
            <a:b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</a:br>
            <a:r>
              <a:rPr lang="en-US" sz="1800">
                <a:solidFill>
                  <a:srgbClr val="0000DD"/>
                </a:solidFill>
                <a:latin typeface="Arial" charset="0"/>
                <a:cs typeface="Arial" charset="0"/>
              </a:rPr>
              <a:t>    medium</a:t>
            </a:r>
            <a:r>
              <a:rPr lang="en-US" sz="1800">
                <a:latin typeface="Arial" charset="0"/>
                <a:cs typeface="Arial" charset="0"/>
              </a:rPr>
              <a:t> </a:t>
            </a:r>
          </a:p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solidFill>
                  <a:srgbClr val="800000"/>
                </a:solidFill>
                <a:latin typeface="Arial" charset="0"/>
              </a:rPr>
              <a:t>“read” </a:t>
            </a:r>
            <a:r>
              <a:rPr lang="en-US" sz="1800">
                <a:latin typeface="Arial" charset="0"/>
                <a:cs typeface="Arial" charset="0"/>
              </a:rPr>
              <a:t>or retrieve data from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medium by sensing changes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 in magnetization </a:t>
            </a: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58423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hlinkClick r:id="rId4"/>
              </a:rPr>
              <a:t>http://www.ehow.com/how-does_4968711_solid-state-hard-drives-work.html</a:t>
            </a: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638" y="4452034"/>
            <a:ext cx="2601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www.youtube.com/watch?v=f3BNHhfTsvk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13533-BFB8-4D75-9787-F7559A735F26}" type="slidenum">
              <a:rPr lang="en-US"/>
              <a:pPr/>
              <a:t>21</a:t>
            </a:fld>
            <a:endParaRPr lang="en-US"/>
          </a:p>
        </p:txBody>
      </p:sp>
      <p:sp>
        <p:nvSpPr>
          <p:cNvPr id="3" name="Rectangle 23"/>
          <p:cNvSpPr txBox="1"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rPr>
              <a:t>Magnetic Storage Media Types</a:t>
            </a:r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7310438" y="1865313"/>
            <a:ext cx="151288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20.25,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1200">
                <a:latin typeface="Arial" charset="0"/>
              </a:rPr>
              <a:t>(Fig. 20.25 from Seagate Recording Media)</a:t>
            </a:r>
          </a:p>
        </p:txBody>
      </p:sp>
      <p:sp>
        <p:nvSpPr>
          <p:cNvPr id="2" name="Rectangle 216"/>
          <p:cNvSpPr>
            <a:spLocks noChangeArrowheads="1"/>
          </p:cNvSpPr>
          <p:nvPr/>
        </p:nvSpPr>
        <p:spPr bwMode="auto">
          <a:xfrm>
            <a:off x="4498543" y="2021056"/>
            <a:ext cx="246223" cy="6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lIns="0" tIns="0" rIns="0" bIns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80</a:t>
            </a:r>
            <a:r>
              <a:rPr lang="en-US" sz="7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nm</a:t>
            </a:r>
            <a:endParaRPr lang="en-US" sz="2000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15366" name="Group 31"/>
          <p:cNvGrpSpPr>
            <a:grpSpLocks/>
          </p:cNvGrpSpPr>
          <p:nvPr/>
        </p:nvGrpSpPr>
        <p:grpSpPr bwMode="auto">
          <a:xfrm>
            <a:off x="4767263" y="1468438"/>
            <a:ext cx="61912" cy="1936750"/>
            <a:chOff x="4157381" y="1468862"/>
            <a:chExt cx="61219" cy="1935960"/>
          </a:xfrm>
        </p:grpSpPr>
        <p:sp>
          <p:nvSpPr>
            <p:cNvPr id="15388" name="Freeform 212"/>
            <p:cNvSpPr>
              <a:spLocks/>
            </p:cNvSpPr>
            <p:nvPr/>
          </p:nvSpPr>
          <p:spPr bwMode="auto">
            <a:xfrm>
              <a:off x="4157381" y="3299067"/>
              <a:ext cx="61219" cy="105755"/>
            </a:xfrm>
            <a:custGeom>
              <a:avLst/>
              <a:gdLst>
                <a:gd name="T0" fmla="*/ 2147483647 w 28"/>
                <a:gd name="T1" fmla="*/ 2147483647 h 49"/>
                <a:gd name="T2" fmla="*/ 0 w 28"/>
                <a:gd name="T3" fmla="*/ 0 h 49"/>
                <a:gd name="T4" fmla="*/ 2147483647 w 28"/>
                <a:gd name="T5" fmla="*/ 2147483647 h 49"/>
                <a:gd name="T6" fmla="*/ 2147483647 w 28"/>
                <a:gd name="T7" fmla="*/ 0 h 49"/>
                <a:gd name="T8" fmla="*/ 2147483647 w 28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9"/>
                <a:gd name="T17" fmla="*/ 28 w 2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9">
                  <a:moveTo>
                    <a:pt x="14" y="49"/>
                  </a:moveTo>
                  <a:lnTo>
                    <a:pt x="0" y="0"/>
                  </a:lnTo>
                  <a:lnTo>
                    <a:pt x="14" y="14"/>
                  </a:lnTo>
                  <a:lnTo>
                    <a:pt x="28" y="0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13"/>
            <p:cNvSpPr>
              <a:spLocks/>
            </p:cNvSpPr>
            <p:nvPr/>
          </p:nvSpPr>
          <p:spPr bwMode="auto">
            <a:xfrm>
              <a:off x="4157381" y="1468862"/>
              <a:ext cx="61219" cy="105755"/>
            </a:xfrm>
            <a:custGeom>
              <a:avLst/>
              <a:gdLst>
                <a:gd name="T0" fmla="*/ 2147483647 w 28"/>
                <a:gd name="T1" fmla="*/ 0 h 49"/>
                <a:gd name="T2" fmla="*/ 2147483647 w 28"/>
                <a:gd name="T3" fmla="*/ 2147483647 h 49"/>
                <a:gd name="T4" fmla="*/ 2147483647 w 28"/>
                <a:gd name="T5" fmla="*/ 2147483647 h 49"/>
                <a:gd name="T6" fmla="*/ 0 w 28"/>
                <a:gd name="T7" fmla="*/ 2147483647 h 49"/>
                <a:gd name="T8" fmla="*/ 2147483647 w 28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9"/>
                <a:gd name="T17" fmla="*/ 28 w 28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9">
                  <a:moveTo>
                    <a:pt x="14" y="0"/>
                  </a:moveTo>
                  <a:lnTo>
                    <a:pt x="28" y="49"/>
                  </a:lnTo>
                  <a:lnTo>
                    <a:pt x="14" y="35"/>
                  </a:lnTo>
                  <a:lnTo>
                    <a:pt x="0" y="4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14"/>
            <p:cNvSpPr>
              <a:spLocks noChangeShapeType="1"/>
            </p:cNvSpPr>
            <p:nvPr/>
          </p:nvSpPr>
          <p:spPr bwMode="auto">
            <a:xfrm flipV="1">
              <a:off x="4190177" y="1544401"/>
              <a:ext cx="0" cy="17805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7" name="Picture 80" descr="Fig_20_2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25" y="1447800"/>
            <a:ext cx="22860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28"/>
          <p:cNvSpPr>
            <a:spLocks noChangeArrowheads="1"/>
          </p:cNvSpPr>
          <p:nvPr/>
        </p:nvSpPr>
        <p:spPr bwMode="auto">
          <a:xfrm>
            <a:off x="561975" y="1441450"/>
            <a:ext cx="396716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-- CoCr alloy grains (darker regions)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separated by oxide grain boundary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   segregant layer (lighter regions) </a:t>
            </a:r>
          </a:p>
          <a:p>
            <a:r>
              <a:rPr lang="en-US" sz="1800">
                <a:latin typeface="Arial" charset="0"/>
              </a:rPr>
              <a:t>-- </a:t>
            </a:r>
            <a:r>
              <a:rPr lang="en-US" sz="1800">
                <a:latin typeface="Arial" charset="0"/>
                <a:cs typeface="Arial" charset="0"/>
              </a:rPr>
              <a:t>Magnetization direction of each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grain is perpendicular to plane of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   disk </a:t>
            </a:r>
          </a:p>
        </p:txBody>
      </p:sp>
      <p:sp>
        <p:nvSpPr>
          <p:cNvPr id="15369" name="Rectangle 15"/>
          <p:cNvSpPr>
            <a:spLocks noChangeArrowheads="1"/>
          </p:cNvSpPr>
          <p:nvPr/>
        </p:nvSpPr>
        <p:spPr bwMode="auto">
          <a:xfrm>
            <a:off x="352425" y="1057275"/>
            <a:ext cx="6864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Hard disk drives (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granular/perpendicular media</a:t>
            </a:r>
            <a:r>
              <a:rPr lang="en-US">
                <a:latin typeface="Arial" charset="0"/>
              </a:rPr>
              <a:t>): </a:t>
            </a: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52425" y="3470275"/>
            <a:ext cx="8482013" cy="3236913"/>
            <a:chOff x="352366" y="3470152"/>
            <a:chExt cx="8482653" cy="3236317"/>
          </a:xfrm>
        </p:grpSpPr>
        <p:sp>
          <p:nvSpPr>
            <p:cNvPr id="15379" name="Rectangle 15"/>
            <p:cNvSpPr>
              <a:spLocks noChangeArrowheads="1"/>
            </p:cNvSpPr>
            <p:nvPr/>
          </p:nvSpPr>
          <p:spPr bwMode="auto">
            <a:xfrm>
              <a:off x="352366" y="3470152"/>
              <a:ext cx="50859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 Recording tape (</a:t>
              </a:r>
              <a:r>
                <a:rPr lang="en-US">
                  <a:solidFill>
                    <a:srgbClr val="0000DD"/>
                  </a:solidFill>
                  <a:latin typeface="Arial" charset="0"/>
                </a:rPr>
                <a:t>particulate media</a:t>
              </a:r>
              <a:r>
                <a:rPr lang="en-US">
                  <a:latin typeface="Arial" charset="0"/>
                </a:rPr>
                <a:t>): </a:t>
              </a:r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7311019" y="4265207"/>
              <a:ext cx="15240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>
                  <a:latin typeface="Arial" charset="0"/>
                </a:rPr>
                <a:t>Fig. 20.24, </a:t>
              </a:r>
              <a:r>
                <a:rPr lang="en-US" sz="1200" i="1">
                  <a:solidFill>
                    <a:srgbClr val="000000"/>
                  </a:solidFill>
                  <a:latin typeface="Arial" charset="0"/>
                </a:rPr>
                <a:t>Callister &amp; Rethwisch 8e</a:t>
              </a:r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. </a:t>
              </a:r>
              <a:r>
                <a:rPr lang="en-US" sz="1200">
                  <a:latin typeface="Arial" charset="0"/>
                </a:rPr>
                <a:t>(Fig. 20.24 courtesy Fuji Film Inc., Recording Media Division)</a:t>
              </a:r>
            </a:p>
          </p:txBody>
        </p:sp>
        <p:grpSp>
          <p:nvGrpSpPr>
            <p:cNvPr id="15381" name="Group 205"/>
            <p:cNvGrpSpPr>
              <a:grpSpLocks/>
            </p:cNvGrpSpPr>
            <p:nvPr/>
          </p:nvGrpSpPr>
          <p:grpSpPr bwMode="auto">
            <a:xfrm>
              <a:off x="1299476" y="4019427"/>
              <a:ext cx="44450" cy="1646237"/>
              <a:chOff x="2304" y="3256"/>
              <a:chExt cx="29" cy="860"/>
            </a:xfrm>
          </p:grpSpPr>
          <p:sp>
            <p:nvSpPr>
              <p:cNvPr id="15385" name="Freeform 202"/>
              <p:cNvSpPr>
                <a:spLocks/>
              </p:cNvSpPr>
              <p:nvPr/>
            </p:nvSpPr>
            <p:spPr bwMode="auto">
              <a:xfrm>
                <a:off x="2304" y="4065"/>
                <a:ext cx="29" cy="51"/>
              </a:xfrm>
              <a:custGeom>
                <a:avLst/>
                <a:gdLst>
                  <a:gd name="T0" fmla="*/ 14 w 29"/>
                  <a:gd name="T1" fmla="*/ 51 h 51"/>
                  <a:gd name="T2" fmla="*/ 0 w 29"/>
                  <a:gd name="T3" fmla="*/ 0 h 51"/>
                  <a:gd name="T4" fmla="*/ 14 w 29"/>
                  <a:gd name="T5" fmla="*/ 14 h 51"/>
                  <a:gd name="T6" fmla="*/ 29 w 29"/>
                  <a:gd name="T7" fmla="*/ 0 h 51"/>
                  <a:gd name="T8" fmla="*/ 14 w 29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1"/>
                  <a:gd name="T17" fmla="*/ 29 w 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1">
                    <a:moveTo>
                      <a:pt x="14" y="5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9" y="0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203"/>
              <p:cNvSpPr>
                <a:spLocks/>
              </p:cNvSpPr>
              <p:nvPr/>
            </p:nvSpPr>
            <p:spPr bwMode="auto">
              <a:xfrm>
                <a:off x="2304" y="3256"/>
                <a:ext cx="29" cy="52"/>
              </a:xfrm>
              <a:custGeom>
                <a:avLst/>
                <a:gdLst>
                  <a:gd name="T0" fmla="*/ 14 w 29"/>
                  <a:gd name="T1" fmla="*/ 0 h 52"/>
                  <a:gd name="T2" fmla="*/ 29 w 29"/>
                  <a:gd name="T3" fmla="*/ 52 h 52"/>
                  <a:gd name="T4" fmla="*/ 14 w 29"/>
                  <a:gd name="T5" fmla="*/ 37 h 52"/>
                  <a:gd name="T6" fmla="*/ 0 w 29"/>
                  <a:gd name="T7" fmla="*/ 52 h 52"/>
                  <a:gd name="T8" fmla="*/ 14 w 2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2"/>
                  <a:gd name="T17" fmla="*/ 29 w 2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2">
                    <a:moveTo>
                      <a:pt x="14" y="0"/>
                    </a:moveTo>
                    <a:lnTo>
                      <a:pt x="29" y="52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204"/>
              <p:cNvSpPr>
                <a:spLocks noChangeShapeType="1"/>
              </p:cNvSpPr>
              <p:nvPr/>
            </p:nvSpPr>
            <p:spPr bwMode="auto">
              <a:xfrm flipV="1">
                <a:off x="2319" y="3306"/>
                <a:ext cx="0" cy="78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" name="Rectangle 206"/>
            <p:cNvSpPr>
              <a:spLocks noChangeArrowheads="1"/>
            </p:cNvSpPr>
            <p:nvPr/>
          </p:nvSpPr>
          <p:spPr bwMode="auto">
            <a:xfrm>
              <a:off x="1001567" y="4426145"/>
              <a:ext cx="246221" cy="83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~ 500</a:t>
              </a:r>
              <a:r>
                <a:rPr lang="en-US" sz="7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nm</a:t>
              </a:r>
              <a:endParaRPr lang="en-US" sz="16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pic>
          <p:nvPicPr>
            <p:cNvPr id="15383" name="Picture 30" descr="Fig_20_25a_ful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59814" y="3900364"/>
              <a:ext cx="1874837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4" name="Rectangle 27"/>
            <p:cNvSpPr>
              <a:spLocks noChangeArrowheads="1"/>
            </p:cNvSpPr>
            <p:nvPr/>
          </p:nvSpPr>
          <p:spPr bwMode="auto">
            <a:xfrm>
              <a:off x="940701" y="5783139"/>
              <a:ext cx="3657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Arial" charset="0"/>
                </a:rPr>
                <a:t>-- Acicular (needle-shaped) 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   ferromagnetic metal alloy 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   particles </a:t>
              </a: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567238" y="3900488"/>
            <a:ext cx="3800475" cy="2805112"/>
            <a:chOff x="4734560" y="1507491"/>
            <a:chExt cx="3799840" cy="2806104"/>
          </a:xfrm>
        </p:grpSpPr>
        <p:sp>
          <p:nvSpPr>
            <p:cNvPr id="15372" name="Rectangle 27"/>
            <p:cNvSpPr>
              <a:spLocks noChangeArrowheads="1"/>
            </p:cNvSpPr>
            <p:nvPr/>
          </p:nvSpPr>
          <p:spPr bwMode="auto">
            <a:xfrm>
              <a:off x="4734560" y="3390265"/>
              <a:ext cx="379984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-- Tabular (plate-shaped) </a:t>
              </a:r>
              <a:br>
                <a:rPr lang="en-US" sz="1800" dirty="0">
                  <a:latin typeface="Arial" charset="0"/>
                </a:rPr>
              </a:br>
              <a:r>
                <a:rPr lang="en-US" sz="1800" dirty="0">
                  <a:latin typeface="Arial" charset="0"/>
                </a:rPr>
                <a:t>    </a:t>
              </a:r>
              <a:r>
                <a:rPr lang="en-US" sz="1800" dirty="0" err="1">
                  <a:latin typeface="Arial" charset="0"/>
                </a:rPr>
                <a:t>ferrimagnetic</a:t>
              </a:r>
              <a:r>
                <a:rPr lang="en-US" sz="1800" dirty="0">
                  <a:latin typeface="Arial" charset="0"/>
                </a:rPr>
                <a:t> barium-ferrite </a:t>
              </a:r>
              <a:br>
                <a:rPr lang="en-US" sz="1800" dirty="0">
                  <a:latin typeface="Arial" charset="0"/>
                </a:rPr>
              </a:br>
              <a:r>
                <a:rPr lang="en-US" sz="1800" dirty="0">
                  <a:latin typeface="Arial" charset="0"/>
                </a:rPr>
                <a:t>    particles </a:t>
              </a:r>
            </a:p>
          </p:txBody>
        </p:sp>
        <p:pic>
          <p:nvPicPr>
            <p:cNvPr id="15373" name="Picture 31" descr="Fig_20_25b_fu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5578" y="1507491"/>
              <a:ext cx="1920987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4" name="Group 205"/>
            <p:cNvGrpSpPr>
              <a:grpSpLocks/>
            </p:cNvGrpSpPr>
            <p:nvPr/>
          </p:nvGrpSpPr>
          <p:grpSpPr bwMode="auto">
            <a:xfrm>
              <a:off x="5094287" y="1627513"/>
              <a:ext cx="44178" cy="1645922"/>
              <a:chOff x="2304" y="3256"/>
              <a:chExt cx="29" cy="860"/>
            </a:xfrm>
          </p:grpSpPr>
          <p:sp>
            <p:nvSpPr>
              <p:cNvPr id="15376" name="Freeform 202"/>
              <p:cNvSpPr>
                <a:spLocks/>
              </p:cNvSpPr>
              <p:nvPr/>
            </p:nvSpPr>
            <p:spPr bwMode="auto">
              <a:xfrm>
                <a:off x="2304" y="4065"/>
                <a:ext cx="29" cy="51"/>
              </a:xfrm>
              <a:custGeom>
                <a:avLst/>
                <a:gdLst>
                  <a:gd name="T0" fmla="*/ 14 w 29"/>
                  <a:gd name="T1" fmla="*/ 51 h 51"/>
                  <a:gd name="T2" fmla="*/ 0 w 29"/>
                  <a:gd name="T3" fmla="*/ 0 h 51"/>
                  <a:gd name="T4" fmla="*/ 14 w 29"/>
                  <a:gd name="T5" fmla="*/ 14 h 51"/>
                  <a:gd name="T6" fmla="*/ 29 w 29"/>
                  <a:gd name="T7" fmla="*/ 0 h 51"/>
                  <a:gd name="T8" fmla="*/ 14 w 29"/>
                  <a:gd name="T9" fmla="*/ 51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1"/>
                  <a:gd name="T17" fmla="*/ 29 w 29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1">
                    <a:moveTo>
                      <a:pt x="14" y="51"/>
                    </a:moveTo>
                    <a:lnTo>
                      <a:pt x="0" y="0"/>
                    </a:lnTo>
                    <a:lnTo>
                      <a:pt x="14" y="14"/>
                    </a:lnTo>
                    <a:lnTo>
                      <a:pt x="29" y="0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203"/>
              <p:cNvSpPr>
                <a:spLocks/>
              </p:cNvSpPr>
              <p:nvPr/>
            </p:nvSpPr>
            <p:spPr bwMode="auto">
              <a:xfrm>
                <a:off x="2304" y="3256"/>
                <a:ext cx="29" cy="52"/>
              </a:xfrm>
              <a:custGeom>
                <a:avLst/>
                <a:gdLst>
                  <a:gd name="T0" fmla="*/ 14 w 29"/>
                  <a:gd name="T1" fmla="*/ 0 h 52"/>
                  <a:gd name="T2" fmla="*/ 29 w 29"/>
                  <a:gd name="T3" fmla="*/ 52 h 52"/>
                  <a:gd name="T4" fmla="*/ 14 w 29"/>
                  <a:gd name="T5" fmla="*/ 37 h 52"/>
                  <a:gd name="T6" fmla="*/ 0 w 29"/>
                  <a:gd name="T7" fmla="*/ 52 h 52"/>
                  <a:gd name="T8" fmla="*/ 14 w 29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52"/>
                  <a:gd name="T17" fmla="*/ 29 w 29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52">
                    <a:moveTo>
                      <a:pt x="14" y="0"/>
                    </a:moveTo>
                    <a:lnTo>
                      <a:pt x="29" y="52"/>
                    </a:lnTo>
                    <a:lnTo>
                      <a:pt x="14" y="37"/>
                    </a:lnTo>
                    <a:lnTo>
                      <a:pt x="0" y="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Line 204"/>
              <p:cNvSpPr>
                <a:spLocks noChangeShapeType="1"/>
              </p:cNvSpPr>
              <p:nvPr/>
            </p:nvSpPr>
            <p:spPr bwMode="auto">
              <a:xfrm flipV="1">
                <a:off x="2319" y="3306"/>
                <a:ext cx="0" cy="78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Rectangle 206"/>
            <p:cNvSpPr>
              <a:spLocks noChangeArrowheads="1"/>
            </p:cNvSpPr>
            <p:nvPr/>
          </p:nvSpPr>
          <p:spPr bwMode="auto">
            <a:xfrm>
              <a:off x="4806221" y="2033906"/>
              <a:ext cx="246221" cy="83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lIns="0" tIns="0" rIns="0" bIns="0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~ 500</a:t>
              </a:r>
              <a:r>
                <a:rPr lang="en-US" sz="7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 pitchFamily="-111" charset="0"/>
                  <a:ea typeface="ＭＳ Ｐゴシック" pitchFamily="-111" charset="-128"/>
                  <a:cs typeface="ＭＳ Ｐゴシック" pitchFamily="-111" charset="-128"/>
                </a:rPr>
                <a:t>nm</a:t>
              </a:r>
              <a:endParaRPr lang="en-US" sz="1600" dirty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25439B-5621-439E-84A4-82B82F8C4AE8}" type="slidenum">
              <a:rPr lang="en-US"/>
              <a:pPr/>
              <a:t>22</a:t>
            </a:fld>
            <a:endParaRPr lang="en-US"/>
          </a:p>
        </p:txBody>
      </p:sp>
      <p:pic>
        <p:nvPicPr>
          <p:cNvPr id="16387" name="Picture 9" descr="Fig 20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325" y="1779588"/>
            <a:ext cx="4240213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Superconductivity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5559425"/>
            <a:ext cx="7772400" cy="1055688"/>
          </a:xfrm>
        </p:spPr>
        <p:txBody>
          <a:bodyPr/>
          <a:lstStyle/>
          <a:p>
            <a:r>
              <a:rPr lang="en-US" sz="2400" b="0" i="1" smtClean="0">
                <a:ea typeface="ＭＳ Ｐゴシック" charset="-128"/>
                <a:sym typeface="Symbol" charset="2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Symbol" charset="2"/>
              </a:rPr>
              <a:t>C</a:t>
            </a:r>
            <a:r>
              <a:rPr lang="en-US" sz="2400" b="0" smtClean="0">
                <a:ea typeface="ＭＳ Ｐゴシック" charset="-128"/>
                <a:sym typeface="Symbol" charset="2"/>
              </a:rPr>
              <a:t> </a:t>
            </a:r>
            <a:r>
              <a:rPr lang="en-US" sz="2000" b="0" smtClean="0">
                <a:ea typeface="ＭＳ Ｐゴシック" charset="-128"/>
                <a:sym typeface="Symbol" charset="2"/>
              </a:rPr>
              <a:t>= critical temperature</a:t>
            </a:r>
          </a:p>
          <a:p>
            <a:pPr>
              <a:buFontTx/>
              <a:buNone/>
            </a:pPr>
            <a:r>
              <a:rPr lang="en-US" sz="2000" b="0" smtClean="0">
                <a:ea typeface="ＭＳ Ｐゴシック" charset="-128"/>
                <a:sym typeface="Symbol" charset="2"/>
              </a:rPr>
              <a:t>           = temperature below which material is superconductive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567488" y="2473325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Copper (normal)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683375" y="1584325"/>
            <a:ext cx="1165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Mercury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2833688" y="50704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  <a:latin typeface="Arial" charset="0"/>
              </a:rPr>
              <a:t>4.2 K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6637338" y="4957763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20.26,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42913" y="1127125"/>
            <a:ext cx="787717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sym typeface="Symbol" charset="2"/>
              </a:rPr>
              <a:t>Found in 26 metals and hundreds of alloys &amp;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CE49A-DCA4-4F0F-9342-525CFC278A7C}" type="slidenum">
              <a:rPr lang="en-US"/>
              <a:pPr/>
              <a:t>23</a:t>
            </a:fld>
            <a:endParaRPr lang="en-US"/>
          </a:p>
        </p:txBody>
      </p:sp>
      <p:pic>
        <p:nvPicPr>
          <p:cNvPr id="3076" name="Picture 6" descr="Fig 20_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1550" y="3219450"/>
            <a:ext cx="498157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Critical Properties of Superconductive Materials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355725"/>
            <a:ext cx="8861425" cy="16557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0" i="1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    T</a:t>
            </a:r>
            <a:r>
              <a:rPr lang="en-US" sz="2400" b="0" i="1" baseline="-25000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= critical temperature - if 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solidFill>
                  <a:schemeClr val="accent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not superconducting</a:t>
            </a:r>
            <a:br>
              <a:rPr lang="en-US" sz="2400" b="0" smtClean="0">
                <a:ea typeface="ＭＳ Ｐゴシック" charset="-128"/>
                <a:sym typeface="MT Extra" charset="0"/>
              </a:rPr>
            </a:br>
            <a:r>
              <a:rPr lang="en-US" sz="2400" b="0" i="1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J</a:t>
            </a:r>
            <a:r>
              <a:rPr lang="en-US" sz="2400" b="0" i="1" baseline="-25000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= critical current density - if 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J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J</a:t>
            </a:r>
            <a:r>
              <a:rPr lang="en-US" sz="2400" b="0" i="1" baseline="-25000" smtClean="0">
                <a:solidFill>
                  <a:schemeClr val="tx2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not superconducting</a:t>
            </a:r>
            <a:br>
              <a:rPr lang="en-US" sz="2400" b="0" smtClean="0">
                <a:ea typeface="ＭＳ Ｐゴシック" charset="-128"/>
                <a:sym typeface="MT Extra" charset="0"/>
              </a:rPr>
            </a:br>
            <a:r>
              <a:rPr lang="en-US" sz="2400" b="0" i="1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H</a:t>
            </a:r>
            <a:r>
              <a:rPr lang="en-US" sz="2400" b="0" i="1" baseline="-25000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 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= critical magnetic field - if 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H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</a:t>
            </a:r>
            <a:r>
              <a:rPr lang="en-US" sz="2400" b="0" i="1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H</a:t>
            </a:r>
            <a:r>
              <a:rPr lang="en-US" sz="2400" b="0" i="1" baseline="-25000" smtClean="0">
                <a:solidFill>
                  <a:srgbClr val="008800"/>
                </a:solidFill>
                <a:ea typeface="ＭＳ Ｐゴシック" charset="-128"/>
                <a:sym typeface="MT Extra" charset="0"/>
              </a:rPr>
              <a:t>C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 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not superconducting</a:t>
            </a:r>
            <a:endParaRPr lang="en-US" b="0" smtClean="0">
              <a:ea typeface="ＭＳ Ｐゴシック" charset="-128"/>
              <a:sym typeface="MT Extra" charset="0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1804988" y="5392738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20.27,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277938" y="3381375"/>
          <a:ext cx="26717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5" imgW="1498600" imgH="482600" progId="Equation.3">
                  <p:embed/>
                </p:oleObj>
              </mc:Choice>
              <mc:Fallback>
                <p:oleObj name="Equation" r:id="rId5" imgW="14986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3381375"/>
                        <a:ext cx="26717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FE3F55-E041-4D09-B95A-2CC72E331FB9}" type="slidenum">
              <a:rPr lang="en-US"/>
              <a:pPr/>
              <a:t>24</a:t>
            </a:fld>
            <a:endParaRPr lang="en-US"/>
          </a:p>
        </p:txBody>
      </p:sp>
      <p:pic>
        <p:nvPicPr>
          <p:cNvPr id="17411" name="Picture 10" descr="Fig 20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4700" y="1943100"/>
            <a:ext cx="4673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Meissner Effect</a:t>
            </a:r>
            <a:endParaRPr lang="en-US" smtClean="0">
              <a:ea typeface="ＭＳ Ｐゴシック" charset="-128"/>
              <a:sym typeface="MT Extra" charset="0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smtClean="0">
                <a:ea typeface="ＭＳ Ｐゴシック" charset="-128"/>
                <a:sym typeface="MT Extra" charset="0"/>
              </a:rPr>
              <a:t>Superconductors expel magnetic fields</a:t>
            </a: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endParaRPr lang="en-US" sz="2400" b="0" smtClean="0">
              <a:ea typeface="ＭＳ Ｐゴシック" charset="-128"/>
              <a:sym typeface="MT Extra" charset="0"/>
            </a:endParaRPr>
          </a:p>
          <a:p>
            <a:r>
              <a:rPr lang="en-US" sz="2400" b="0" smtClean="0">
                <a:ea typeface="ＭＳ Ｐゴシック" charset="-128"/>
                <a:sym typeface="MT Extra" charset="0"/>
              </a:rPr>
              <a:t>This is why a superconductor will float above a magnet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133600" y="4648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normal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779963" y="4648200"/>
            <a:ext cx="197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superconductor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637338" y="4957763"/>
            <a:ext cx="220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Fig. 20.28,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15577F-2303-451D-A57F-D978EEDD3BA2}" type="slidenum">
              <a:rPr lang="en-US"/>
              <a:pPr/>
              <a:t>25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sym typeface="Symbol" charset="2"/>
              </a:rPr>
              <a:t>Advances in Superconductivity</a:t>
            </a:r>
            <a:endParaRPr lang="en-US" smtClean="0">
              <a:ea typeface="ＭＳ Ｐゴシック" charset="-128"/>
              <a:sym typeface="MT Extra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12850"/>
            <a:ext cx="7772400" cy="4892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Research in superconductive materials was stagnant for many years.</a:t>
            </a: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Everyone assumed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MT Extra" charset="0"/>
              </a:rPr>
              <a:t>C,max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was about 23 K</a:t>
            </a: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Many theories said it was impossible to increase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beyond this value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1987- new materials were discovered with </a:t>
            </a:r>
            <a:r>
              <a:rPr lang="en-US" sz="24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4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&gt; 30 K</a:t>
            </a: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ceramics of form Ba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1-x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K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x</a:t>
            </a:r>
            <a:r>
              <a:rPr lang="en-US" sz="2400" b="0" smtClean="0">
                <a:ea typeface="ＭＳ Ｐゴシック" charset="-128"/>
                <a:sym typeface="MT Extra" charset="0"/>
              </a:rPr>
              <a:t> BiO</a:t>
            </a:r>
            <a:r>
              <a:rPr lang="en-US" sz="2400" b="0" baseline="-25000" smtClean="0">
                <a:ea typeface="ＭＳ Ｐゴシック" charset="-128"/>
                <a:sym typeface="MT Extra" charset="0"/>
              </a:rPr>
              <a:t>3-y</a:t>
            </a:r>
            <a:endParaRPr lang="en-US" sz="2400" b="0" smtClean="0">
              <a:ea typeface="ＭＳ Ｐゴシック" charset="-128"/>
              <a:sym typeface="MT Extra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Started enormous race  </a:t>
            </a:r>
          </a:p>
          <a:p>
            <a:pPr lvl="2">
              <a:lnSpc>
                <a:spcPct val="90000"/>
              </a:lnSpc>
            </a:pPr>
            <a:r>
              <a:rPr lang="en-US" sz="2000" b="0" smtClean="0">
                <a:ea typeface="ＭＳ Ｐゴシック" charset="-128"/>
                <a:sym typeface="MT Extra" charset="0"/>
              </a:rPr>
              <a:t>Y Ba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Cu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3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O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7-x		   </a:t>
            </a:r>
            <a:r>
              <a:rPr lang="en-US" sz="20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0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 = 90 K</a:t>
            </a:r>
          </a:p>
          <a:p>
            <a:pPr lvl="2">
              <a:lnSpc>
                <a:spcPct val="90000"/>
              </a:lnSpc>
            </a:pPr>
            <a:r>
              <a:rPr lang="en-US" sz="2000" b="0" smtClean="0">
                <a:ea typeface="ＭＳ Ｐゴシック" charset="-128"/>
                <a:sym typeface="MT Extra" charset="0"/>
              </a:rPr>
              <a:t>Tl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Ba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Ca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2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Cu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3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O</a:t>
            </a:r>
            <a:r>
              <a:rPr lang="en-US" sz="2000" b="0" baseline="-25000" smtClean="0">
                <a:ea typeface="ＭＳ Ｐゴシック" charset="-128"/>
                <a:sym typeface="MT Extra" charset="0"/>
              </a:rPr>
              <a:t>x 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  </a:t>
            </a:r>
            <a:r>
              <a:rPr lang="en-US" sz="2000" b="0" i="1" smtClean="0">
                <a:ea typeface="ＭＳ Ｐゴシック" charset="-128"/>
                <a:sym typeface="MT Extra" charset="0"/>
              </a:rPr>
              <a:t>T</a:t>
            </a:r>
            <a:r>
              <a:rPr lang="en-US" sz="2000" b="0" i="1" baseline="-25000" smtClean="0">
                <a:ea typeface="ＭＳ Ｐゴシック" charset="-128"/>
                <a:sym typeface="MT Extra" charset="0"/>
              </a:rPr>
              <a:t>C</a:t>
            </a:r>
            <a:r>
              <a:rPr lang="en-US" sz="2000" b="0" smtClean="0">
                <a:ea typeface="ＭＳ Ｐゴシック" charset="-128"/>
                <a:sym typeface="MT Extra" charset="0"/>
              </a:rPr>
              <a:t> = 122 K</a:t>
            </a:r>
          </a:p>
          <a:p>
            <a:pPr lvl="2">
              <a:lnSpc>
                <a:spcPct val="90000"/>
              </a:lnSpc>
            </a:pPr>
            <a:r>
              <a:rPr lang="en-US" sz="2000" b="0" smtClean="0">
                <a:ea typeface="ＭＳ Ｐゴシック" charset="-128"/>
                <a:sym typeface="MT Extra" charset="0"/>
              </a:rPr>
              <a:t>difficult to make since oxidation state is very important</a:t>
            </a:r>
          </a:p>
          <a:p>
            <a:pPr>
              <a:lnSpc>
                <a:spcPct val="90000"/>
              </a:lnSpc>
            </a:pPr>
            <a:r>
              <a:rPr lang="en-US" sz="2400" b="0" smtClean="0">
                <a:ea typeface="ＭＳ Ｐゴシック" charset="-128"/>
                <a:sym typeface="MT Extra" charset="0"/>
              </a:rPr>
              <a:t>The major problem is that these ceramic materials are inherently brittle.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6011A3-CCFB-4A6F-8236-37239F904719}" type="slidenum">
              <a:rPr lang="en-US"/>
              <a:pPr/>
              <a:t>26</a:t>
            </a:fld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33400" y="990600"/>
            <a:ext cx="78708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A magnetic field is produced when a current flows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   through a wire coil.</a:t>
            </a:r>
            <a:endParaRPr lang="en-US" sz="2200">
              <a:latin typeface="Arial" charset="0"/>
            </a:endParaRPr>
          </a:p>
          <a:p>
            <a:r>
              <a:rPr lang="en-US">
                <a:latin typeface="Arial" charset="0"/>
              </a:rPr>
              <a:t>• 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Magnetic induction (</a:t>
            </a:r>
            <a:r>
              <a:rPr lang="en-US" i="1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)</a:t>
            </a:r>
            <a:r>
              <a:rPr lang="en-US">
                <a:latin typeface="Arial" charset="0"/>
              </a:rPr>
              <a:t>:</a:t>
            </a:r>
          </a:p>
          <a:p>
            <a:r>
              <a:rPr lang="en-US" sz="2000">
                <a:latin typeface="Arial" charset="0"/>
              </a:rPr>
              <a:t>    -- an internal magnetic field is induced in a material that is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    situated within an external magnetic field (</a:t>
            </a:r>
            <a:r>
              <a:rPr lang="en-US" sz="2000" i="1">
                <a:solidFill>
                  <a:schemeClr val="tx2"/>
                </a:solidFill>
                <a:latin typeface="Arial" charset="0"/>
              </a:rPr>
              <a:t>H</a:t>
            </a:r>
            <a:r>
              <a:rPr lang="en-US" sz="2000">
                <a:latin typeface="Arial" charset="0"/>
              </a:rPr>
              <a:t>).</a:t>
            </a:r>
          </a:p>
          <a:p>
            <a:r>
              <a:rPr lang="en-US" sz="2000">
                <a:latin typeface="Arial" charset="0"/>
              </a:rPr>
              <a:t>    -- magnetic moments result from electron interactions with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        the applied magnetic field</a:t>
            </a:r>
            <a:r>
              <a:rPr lang="en-US" sz="2200">
                <a:latin typeface="Arial" charset="0"/>
              </a:rPr>
              <a:t> </a:t>
            </a:r>
          </a:p>
          <a:p>
            <a:r>
              <a:rPr lang="en-US">
                <a:latin typeface="Arial" charset="0"/>
              </a:rPr>
              <a:t>•  Types of material responses to magnetic fields are: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ferrimagnetic</a:t>
            </a:r>
            <a:r>
              <a:rPr lang="en-US" sz="2000">
                <a:latin typeface="Arial" charset="0"/>
              </a:rPr>
              <a:t> and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ferromagnetic</a:t>
            </a:r>
            <a:r>
              <a:rPr lang="en-US" sz="2000">
                <a:latin typeface="Arial" charset="0"/>
              </a:rPr>
              <a:t> (large magnetic susceptibilities)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paramagnetic</a:t>
            </a:r>
            <a:r>
              <a:rPr lang="en-US" sz="2000">
                <a:latin typeface="Arial" charset="0"/>
              </a:rPr>
              <a:t> (small and positive magnetic susceptibilities)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diamagnetic</a:t>
            </a:r>
            <a:r>
              <a:rPr lang="en-US" sz="2000">
                <a:latin typeface="Arial" charset="0"/>
              </a:rPr>
              <a:t> (small and negative magnetic susceptibilities)</a:t>
            </a:r>
            <a:endParaRPr lang="en-US" sz="2200">
              <a:latin typeface="Arial" charset="0"/>
            </a:endParaRPr>
          </a:p>
          <a:p>
            <a:r>
              <a:rPr lang="en-US">
                <a:latin typeface="Arial" charset="0"/>
              </a:rPr>
              <a:t>•  Types of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ferrimagnetic</a:t>
            </a:r>
            <a:r>
              <a:rPr lang="en-US">
                <a:latin typeface="Arial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ferromagnetic</a:t>
            </a:r>
            <a:r>
              <a:rPr lang="en-US">
                <a:latin typeface="Arial" charset="0"/>
              </a:rPr>
              <a:t> materials:</a:t>
            </a:r>
          </a:p>
          <a:p>
            <a:r>
              <a:rPr lang="en-US" sz="2000">
                <a:solidFill>
                  <a:schemeClr val="accent2"/>
                </a:solidFill>
                <a:latin typeface="Arial" charset="0"/>
              </a:rPr>
              <a:t>    -- Hard</a:t>
            </a:r>
            <a:r>
              <a:rPr lang="en-US" sz="2000">
                <a:latin typeface="Arial" charset="0"/>
              </a:rPr>
              <a:t>:  large coercivities</a:t>
            </a:r>
          </a:p>
          <a:p>
            <a:r>
              <a:rPr lang="en-US" sz="2000">
                <a:latin typeface="Arial" charset="0"/>
              </a:rPr>
              <a:t>    -- 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Soft</a:t>
            </a:r>
            <a:r>
              <a:rPr lang="en-US" sz="2000">
                <a:latin typeface="Arial" charset="0"/>
              </a:rPr>
              <a:t>:  small coercivities</a:t>
            </a:r>
          </a:p>
          <a:p>
            <a:r>
              <a:rPr lang="en-US">
                <a:latin typeface="Arial" charset="0"/>
              </a:rPr>
              <a:t>•  Magnetic storage media:</a:t>
            </a:r>
          </a:p>
          <a:p>
            <a:r>
              <a:rPr lang="en-US" sz="2000">
                <a:latin typeface="Arial" charset="0"/>
              </a:rPr>
              <a:t>    -- particulate barium-ferrite in polymeric film (tape)</a:t>
            </a:r>
          </a:p>
          <a:p>
            <a:r>
              <a:rPr lang="en-US" sz="2000">
                <a:latin typeface="Arial" charset="0"/>
              </a:rPr>
              <a:t>    -- thin film Co-Cr alloy (hard drive)</a:t>
            </a:r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810AA9-145F-406D-BD87-8AF3BD2C0E25}" type="slidenum">
              <a:rPr lang="en-US"/>
              <a:pPr/>
              <a:t>3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525463" y="1300163"/>
            <a:ext cx="4799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Created by current through a coil:</a:t>
            </a:r>
            <a:endParaRPr lang="en-US" sz="2200">
              <a:latin typeface="Arial" charset="0"/>
            </a:endParaRP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Generation of a Magnetic Field -- Vacuum</a:t>
            </a:r>
          </a:p>
        </p:txBody>
      </p:sp>
      <p:sp>
        <p:nvSpPr>
          <p:cNvPr id="1031" name="Rectangle 27"/>
          <p:cNvSpPr>
            <a:spLocks noChangeArrowheads="1"/>
          </p:cNvSpPr>
          <p:nvPr/>
        </p:nvSpPr>
        <p:spPr bwMode="auto">
          <a:xfrm>
            <a:off x="4518025" y="2365375"/>
            <a:ext cx="2136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i="1" dirty="0">
                <a:solidFill>
                  <a:srgbClr val="FF6600"/>
                </a:solidFill>
                <a:latin typeface="Times New Roman" charset="0"/>
              </a:rPr>
              <a:t>I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10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= current (ampere)</a:t>
            </a:r>
            <a:endParaRPr lang="en-US" sz="2000" dirty="0">
              <a:solidFill>
                <a:srgbClr val="777777"/>
              </a:solidFill>
              <a:latin typeface="Arial" charset="0"/>
            </a:endParaRPr>
          </a:p>
        </p:txBody>
      </p:sp>
      <p:grpSp>
        <p:nvGrpSpPr>
          <p:cNvPr id="1032" name="Group 44"/>
          <p:cNvGrpSpPr>
            <a:grpSpLocks/>
          </p:cNvGrpSpPr>
          <p:nvPr/>
        </p:nvGrpSpPr>
        <p:grpSpPr bwMode="auto">
          <a:xfrm>
            <a:off x="2697163" y="1644650"/>
            <a:ext cx="1369013" cy="1793875"/>
            <a:chOff x="2697163" y="1644650"/>
            <a:chExt cx="1369013" cy="1793875"/>
          </a:xfrm>
        </p:grpSpPr>
        <p:sp>
          <p:nvSpPr>
            <p:cNvPr id="1043" name="Rectangle 26"/>
            <p:cNvSpPr>
              <a:spLocks noChangeArrowheads="1"/>
            </p:cNvSpPr>
            <p:nvPr/>
          </p:nvSpPr>
          <p:spPr bwMode="auto">
            <a:xfrm>
              <a:off x="2697163" y="3106738"/>
              <a:ext cx="762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FF6600"/>
                  </a:solidFill>
                  <a:latin typeface="Times New Roman" charset="0"/>
                </a:rPr>
                <a:t>I</a:t>
              </a:r>
              <a:endParaRPr lang="en-US" sz="1800" i="1">
                <a:latin typeface="Times New Roman" charset="0"/>
              </a:endParaRPr>
            </a:p>
          </p:txBody>
        </p:sp>
        <p:grpSp>
          <p:nvGrpSpPr>
            <p:cNvPr id="1044" name="Group 25"/>
            <p:cNvGrpSpPr>
              <a:grpSpLocks/>
            </p:cNvGrpSpPr>
            <p:nvPr/>
          </p:nvGrpSpPr>
          <p:grpSpPr bwMode="auto">
            <a:xfrm>
              <a:off x="2855913" y="3204463"/>
              <a:ext cx="372303" cy="95675"/>
              <a:chOff x="1467" y="2010"/>
              <a:chExt cx="271" cy="72"/>
            </a:xfrm>
          </p:grpSpPr>
          <p:sp>
            <p:nvSpPr>
              <p:cNvPr id="1060" name="Freeform 23"/>
              <p:cNvSpPr>
                <a:spLocks/>
              </p:cNvSpPr>
              <p:nvPr/>
            </p:nvSpPr>
            <p:spPr bwMode="auto">
              <a:xfrm>
                <a:off x="1696" y="2010"/>
                <a:ext cx="42" cy="72"/>
              </a:xfrm>
              <a:custGeom>
                <a:avLst/>
                <a:gdLst>
                  <a:gd name="T0" fmla="*/ 42 w 42"/>
                  <a:gd name="T1" fmla="*/ 36 h 72"/>
                  <a:gd name="T2" fmla="*/ 0 w 42"/>
                  <a:gd name="T3" fmla="*/ 72 h 72"/>
                  <a:gd name="T4" fmla="*/ 12 w 42"/>
                  <a:gd name="T5" fmla="*/ 36 h 72"/>
                  <a:gd name="T6" fmla="*/ 0 w 42"/>
                  <a:gd name="T7" fmla="*/ 0 h 72"/>
                  <a:gd name="T8" fmla="*/ 42 w 42"/>
                  <a:gd name="T9" fmla="*/ 3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2"/>
                  <a:gd name="T17" fmla="*/ 42 w 4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2">
                    <a:moveTo>
                      <a:pt x="42" y="36"/>
                    </a:moveTo>
                    <a:lnTo>
                      <a:pt x="0" y="72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24"/>
              <p:cNvSpPr>
                <a:spLocks noChangeShapeType="1"/>
              </p:cNvSpPr>
              <p:nvPr/>
            </p:nvSpPr>
            <p:spPr bwMode="auto">
              <a:xfrm>
                <a:off x="1467" y="2046"/>
                <a:ext cx="241" cy="1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6" name="Group 35"/>
            <p:cNvGrpSpPr>
              <a:grpSpLocks/>
            </p:cNvGrpSpPr>
            <p:nvPr/>
          </p:nvGrpSpPr>
          <p:grpSpPr bwMode="auto">
            <a:xfrm>
              <a:off x="2870029" y="1986314"/>
              <a:ext cx="370538" cy="93967"/>
              <a:chOff x="1527" y="902"/>
              <a:chExt cx="271" cy="72"/>
            </a:xfrm>
          </p:grpSpPr>
          <p:sp>
            <p:nvSpPr>
              <p:cNvPr id="1056" name="Freeform 33"/>
              <p:cNvSpPr>
                <a:spLocks/>
              </p:cNvSpPr>
              <p:nvPr/>
            </p:nvSpPr>
            <p:spPr bwMode="auto">
              <a:xfrm>
                <a:off x="1527" y="902"/>
                <a:ext cx="42" cy="72"/>
              </a:xfrm>
              <a:custGeom>
                <a:avLst/>
                <a:gdLst>
                  <a:gd name="T0" fmla="*/ 0 w 42"/>
                  <a:gd name="T1" fmla="*/ 36 h 72"/>
                  <a:gd name="T2" fmla="*/ 42 w 42"/>
                  <a:gd name="T3" fmla="*/ 0 h 72"/>
                  <a:gd name="T4" fmla="*/ 30 w 42"/>
                  <a:gd name="T5" fmla="*/ 36 h 72"/>
                  <a:gd name="T6" fmla="*/ 42 w 42"/>
                  <a:gd name="T7" fmla="*/ 72 h 72"/>
                  <a:gd name="T8" fmla="*/ 0 w 42"/>
                  <a:gd name="T9" fmla="*/ 3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2"/>
                  <a:gd name="T17" fmla="*/ 42 w 4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2">
                    <a:moveTo>
                      <a:pt x="0" y="36"/>
                    </a:moveTo>
                    <a:lnTo>
                      <a:pt x="42" y="0"/>
                    </a:lnTo>
                    <a:lnTo>
                      <a:pt x="30" y="36"/>
                    </a:lnTo>
                    <a:lnTo>
                      <a:pt x="42" y="7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34"/>
              <p:cNvSpPr>
                <a:spLocks noChangeShapeType="1"/>
              </p:cNvSpPr>
              <p:nvPr/>
            </p:nvSpPr>
            <p:spPr bwMode="auto">
              <a:xfrm>
                <a:off x="1557" y="938"/>
                <a:ext cx="241" cy="1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47" name="Picture 46" descr="Fig_18_3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1146" y="1779588"/>
              <a:ext cx="621092" cy="165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8" name="Line 55"/>
            <p:cNvSpPr>
              <a:spLocks noChangeShapeType="1"/>
            </p:cNvSpPr>
            <p:nvPr/>
          </p:nvSpPr>
          <p:spPr bwMode="auto">
            <a:xfrm>
              <a:off x="3614634" y="2386099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56"/>
            <p:cNvSpPr>
              <a:spLocks noChangeShapeType="1"/>
            </p:cNvSpPr>
            <p:nvPr/>
          </p:nvSpPr>
          <p:spPr bwMode="auto">
            <a:xfrm>
              <a:off x="3619927" y="2527904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57"/>
            <p:cNvSpPr>
              <a:spLocks noChangeShapeType="1"/>
            </p:cNvSpPr>
            <p:nvPr/>
          </p:nvSpPr>
          <p:spPr bwMode="auto">
            <a:xfrm>
              <a:off x="3618163" y="2673125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58"/>
            <p:cNvSpPr>
              <a:spLocks noChangeShapeType="1"/>
            </p:cNvSpPr>
            <p:nvPr/>
          </p:nvSpPr>
          <p:spPr bwMode="auto">
            <a:xfrm>
              <a:off x="3621692" y="2814929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59"/>
            <p:cNvSpPr>
              <a:spLocks noChangeShapeType="1"/>
            </p:cNvSpPr>
            <p:nvPr/>
          </p:nvSpPr>
          <p:spPr bwMode="auto">
            <a:xfrm>
              <a:off x="3614634" y="2960150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60"/>
            <p:cNvSpPr>
              <a:spLocks noChangeShapeType="1"/>
            </p:cNvSpPr>
            <p:nvPr/>
          </p:nvSpPr>
          <p:spPr bwMode="auto">
            <a:xfrm>
              <a:off x="3619927" y="3101954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63"/>
            <p:cNvSpPr>
              <a:spLocks noChangeShapeType="1"/>
            </p:cNvSpPr>
            <p:nvPr/>
          </p:nvSpPr>
          <p:spPr bwMode="auto">
            <a:xfrm>
              <a:off x="3619927" y="3245466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35"/>
            <p:cNvSpPr>
              <a:spLocks noChangeArrowheads="1"/>
            </p:cNvSpPr>
            <p:nvPr/>
          </p:nvSpPr>
          <p:spPr bwMode="auto">
            <a:xfrm>
              <a:off x="3709988" y="1644650"/>
              <a:ext cx="356188" cy="40011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 dirty="0" smtClean="0">
                  <a:solidFill>
                    <a:srgbClr val="0000DD"/>
                  </a:solidFill>
                  <a:latin typeface="Arial" charset="0"/>
                </a:rPr>
                <a:t>B</a:t>
              </a:r>
              <a:endParaRPr lang="en-US" sz="2000" baseline="-25000" dirty="0">
                <a:solidFill>
                  <a:srgbClr val="0000DD"/>
                </a:solidFill>
                <a:latin typeface="Arial" charset="0"/>
              </a:endParaRPr>
            </a:p>
          </p:txBody>
        </p:sp>
      </p:grp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4510088" y="1763713"/>
            <a:ext cx="262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i="1">
                <a:solidFill>
                  <a:srgbClr val="008800"/>
                </a:solidFill>
                <a:latin typeface="Arial" charset="0"/>
              </a:rPr>
              <a:t>N</a:t>
            </a:r>
            <a:r>
              <a:rPr lang="en-US" sz="1800">
                <a:solidFill>
                  <a:srgbClr val="008800"/>
                </a:solidFill>
                <a:latin typeface="Arial" charset="0"/>
              </a:rPr>
              <a:t> = total number of turns</a:t>
            </a:r>
            <a:endParaRPr lang="en-US" sz="180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4408488" y="2017713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dirty="0">
                <a:solidFill>
                  <a:srgbClr val="777777"/>
                </a:solidFill>
                <a:latin typeface="Arial" charset="0"/>
                <a:sym typeface="MT Extra" charset="0"/>
              </a:rPr>
              <a:t></a:t>
            </a:r>
            <a:r>
              <a:rPr lang="en-US" sz="1800" dirty="0">
                <a:solidFill>
                  <a:srgbClr val="777777"/>
                </a:solidFill>
                <a:latin typeface="Arial" charset="0"/>
              </a:rPr>
              <a:t>  = length of each turn (m)</a:t>
            </a:r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4430713" y="2894013"/>
            <a:ext cx="4572000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i="1" dirty="0" smtClean="0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= magnetic </a:t>
            </a:r>
            <a:r>
              <a:rPr lang="en-US" sz="1800" dirty="0" smtClean="0">
                <a:solidFill>
                  <a:schemeClr val="accent2"/>
                </a:solidFill>
                <a:latin typeface="Arial" charset="0"/>
              </a:rPr>
              <a:t>field (</a:t>
            </a:r>
            <a:r>
              <a:rPr lang="en-US" sz="1800" dirty="0" err="1">
                <a:solidFill>
                  <a:schemeClr val="accent2"/>
                </a:solidFill>
                <a:latin typeface="Arial" charset="0"/>
              </a:rPr>
              <a:t>tesla</a:t>
            </a:r>
            <a:r>
              <a:rPr lang="en-US" sz="1800" dirty="0">
                <a:solidFill>
                  <a:schemeClr val="accent2"/>
                </a:solidFill>
                <a:latin typeface="Arial" charset="0"/>
              </a:rPr>
              <a:t>)</a:t>
            </a:r>
            <a:endParaRPr lang="en-US" sz="1800" dirty="0">
              <a:solidFill>
                <a:srgbClr val="777777"/>
              </a:solidFill>
              <a:latin typeface="Arial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5036" y="3818585"/>
            <a:ext cx="1493949" cy="78432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" name="Picture 4" descr="http://edugen.wiley.com/edugen/courses/crs1650/art/images/halliday8019c29/image_t/tfg01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270" y="4011769"/>
            <a:ext cx="3543300" cy="2190750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810AA9-145F-406D-BD87-8AF3BD2C0E25}" type="slidenum">
              <a:rPr lang="en-US"/>
              <a:pPr/>
              <a:t>4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525463" y="1300163"/>
            <a:ext cx="47990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Created by current through a coil:</a:t>
            </a:r>
            <a:endParaRPr lang="en-US" sz="2200">
              <a:latin typeface="Arial" charset="0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525463" y="3611563"/>
            <a:ext cx="6357937" cy="1258887"/>
            <a:chOff x="331" y="2275"/>
            <a:chExt cx="4005" cy="793"/>
          </a:xfrm>
        </p:grpSpPr>
        <p:sp>
          <p:nvSpPr>
            <p:cNvPr id="1062" name="Rectangle 9"/>
            <p:cNvSpPr>
              <a:spLocks noChangeArrowheads="1"/>
            </p:cNvSpPr>
            <p:nvPr/>
          </p:nvSpPr>
          <p:spPr bwMode="auto">
            <a:xfrm>
              <a:off x="331" y="2275"/>
              <a:ext cx="400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 Computation of the applied magnetic field, </a:t>
              </a:r>
              <a:r>
                <a:rPr lang="en-US" i="1">
                  <a:solidFill>
                    <a:srgbClr val="FF3300"/>
                  </a:solidFill>
                  <a:latin typeface="Arial" charset="0"/>
                </a:rPr>
                <a:t>H</a:t>
              </a:r>
              <a:r>
                <a:rPr lang="en-US">
                  <a:latin typeface="Arial" charset="0"/>
                </a:rPr>
                <a:t>:</a:t>
              </a:r>
              <a:endParaRPr lang="en-US" sz="2200">
                <a:latin typeface="Arial" charset="0"/>
              </a:endParaRPr>
            </a:p>
          </p:txBody>
        </p:sp>
        <p:grpSp>
          <p:nvGrpSpPr>
            <p:cNvPr id="1063" name="Group 69"/>
            <p:cNvGrpSpPr>
              <a:grpSpLocks/>
            </p:cNvGrpSpPr>
            <p:nvPr/>
          </p:nvGrpSpPr>
          <p:grpSpPr bwMode="auto">
            <a:xfrm>
              <a:off x="2000" y="2529"/>
              <a:ext cx="706" cy="539"/>
              <a:chOff x="2471" y="2626"/>
              <a:chExt cx="706" cy="539"/>
            </a:xfrm>
          </p:grpSpPr>
          <p:sp>
            <p:nvSpPr>
              <p:cNvPr id="1064" name="Rectangle 2"/>
              <p:cNvSpPr>
                <a:spLocks noChangeArrowheads="1"/>
              </p:cNvSpPr>
              <p:nvPr/>
            </p:nvSpPr>
            <p:spPr bwMode="auto">
              <a:xfrm>
                <a:off x="2824" y="2637"/>
                <a:ext cx="192" cy="240"/>
              </a:xfrm>
              <a:prstGeom prst="rect">
                <a:avLst/>
              </a:prstGeom>
              <a:solidFill>
                <a:srgbClr val="A0F9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" name="Rectangle 4"/>
              <p:cNvSpPr>
                <a:spLocks noChangeArrowheads="1"/>
              </p:cNvSpPr>
              <p:nvPr/>
            </p:nvSpPr>
            <p:spPr bwMode="auto">
              <a:xfrm>
                <a:off x="3014" y="2637"/>
                <a:ext cx="163" cy="240"/>
              </a:xfrm>
              <a:prstGeom prst="rect">
                <a:avLst/>
              </a:prstGeom>
              <a:solidFill>
                <a:srgbClr val="FFCC66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" name="Rectangle 3"/>
              <p:cNvSpPr>
                <a:spLocks noChangeArrowheads="1"/>
              </p:cNvSpPr>
              <p:nvPr/>
            </p:nvSpPr>
            <p:spPr bwMode="auto">
              <a:xfrm>
                <a:off x="2471" y="2762"/>
                <a:ext cx="181" cy="240"/>
              </a:xfrm>
              <a:prstGeom prst="rect">
                <a:avLst/>
              </a:prstGeom>
              <a:solidFill>
                <a:srgbClr val="FF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FF7C80"/>
                  </a:solidFill>
                  <a:latin typeface="Arial" charset="0"/>
                </a:endParaRPr>
              </a:p>
            </p:txBody>
          </p:sp>
          <p:sp>
            <p:nvSpPr>
              <p:cNvPr id="1067" name="Rectangle 5"/>
              <p:cNvSpPr>
                <a:spLocks noChangeArrowheads="1"/>
              </p:cNvSpPr>
              <p:nvPr/>
            </p:nvSpPr>
            <p:spPr bwMode="auto">
              <a:xfrm>
                <a:off x="2896" y="2925"/>
                <a:ext cx="192" cy="240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026" name="Object 10"/>
              <p:cNvGraphicFramePr>
                <a:graphicFrameLocks noChangeAspect="1"/>
              </p:cNvGraphicFramePr>
              <p:nvPr/>
            </p:nvGraphicFramePr>
            <p:xfrm>
              <a:off x="2475" y="2626"/>
              <a:ext cx="697" cy="5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10" name="Equation" r:id="rId4" imgW="558800" imgH="393700" progId="Equation.3">
                      <p:embed/>
                    </p:oleObj>
                  </mc:Choice>
                  <mc:Fallback>
                    <p:oleObj name="Equation" r:id="rId4" imgW="558800" imgH="393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5" y="2626"/>
                            <a:ext cx="697" cy="5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030" name="Rectangle 1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Generation of a Magnetic Field -- Vacuum</a:t>
            </a:r>
          </a:p>
        </p:txBody>
      </p:sp>
      <p:sp>
        <p:nvSpPr>
          <p:cNvPr id="1031" name="Rectangle 27"/>
          <p:cNvSpPr>
            <a:spLocks noChangeArrowheads="1"/>
          </p:cNvSpPr>
          <p:nvPr/>
        </p:nvSpPr>
        <p:spPr bwMode="auto">
          <a:xfrm>
            <a:off x="4518025" y="2365375"/>
            <a:ext cx="21367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i="1" dirty="0">
                <a:solidFill>
                  <a:srgbClr val="FF6600"/>
                </a:solidFill>
                <a:latin typeface="Times New Roman" charset="0"/>
              </a:rPr>
              <a:t>I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  </a:t>
            </a:r>
            <a:r>
              <a:rPr lang="en-US" sz="1000" dirty="0">
                <a:solidFill>
                  <a:srgbClr val="FF66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6600"/>
                </a:solidFill>
                <a:latin typeface="Arial" charset="0"/>
              </a:rPr>
              <a:t>= current (ampere)</a:t>
            </a:r>
            <a:endParaRPr lang="en-US" sz="2000" dirty="0">
              <a:solidFill>
                <a:srgbClr val="777777"/>
              </a:solidFill>
              <a:latin typeface="Arial" charset="0"/>
            </a:endParaRPr>
          </a:p>
        </p:txBody>
      </p:sp>
      <p:grpSp>
        <p:nvGrpSpPr>
          <p:cNvPr id="1032" name="Group 44"/>
          <p:cNvGrpSpPr>
            <a:grpSpLocks/>
          </p:cNvGrpSpPr>
          <p:nvPr/>
        </p:nvGrpSpPr>
        <p:grpSpPr bwMode="auto">
          <a:xfrm>
            <a:off x="2697163" y="1644650"/>
            <a:ext cx="1458912" cy="1793875"/>
            <a:chOff x="2697163" y="1644650"/>
            <a:chExt cx="1458912" cy="1793875"/>
          </a:xfrm>
        </p:grpSpPr>
        <p:sp>
          <p:nvSpPr>
            <p:cNvPr id="1042" name="Rectangle 19"/>
            <p:cNvSpPr>
              <a:spLocks noChangeArrowheads="1"/>
            </p:cNvSpPr>
            <p:nvPr/>
          </p:nvSpPr>
          <p:spPr bwMode="auto">
            <a:xfrm>
              <a:off x="2860675" y="2528888"/>
              <a:ext cx="2682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800" i="1">
                  <a:solidFill>
                    <a:srgbClr val="FF3300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1043" name="Rectangle 26"/>
            <p:cNvSpPr>
              <a:spLocks noChangeArrowheads="1"/>
            </p:cNvSpPr>
            <p:nvPr/>
          </p:nvSpPr>
          <p:spPr bwMode="auto">
            <a:xfrm>
              <a:off x="2697163" y="3106738"/>
              <a:ext cx="762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i="1">
                  <a:solidFill>
                    <a:srgbClr val="FF6600"/>
                  </a:solidFill>
                  <a:latin typeface="Times New Roman" charset="0"/>
                </a:rPr>
                <a:t>I</a:t>
              </a:r>
              <a:endParaRPr lang="en-US" sz="1800" i="1">
                <a:latin typeface="Times New Roman" charset="0"/>
              </a:endParaRPr>
            </a:p>
          </p:txBody>
        </p:sp>
        <p:grpSp>
          <p:nvGrpSpPr>
            <p:cNvPr id="1044" name="Group 25"/>
            <p:cNvGrpSpPr>
              <a:grpSpLocks/>
            </p:cNvGrpSpPr>
            <p:nvPr/>
          </p:nvGrpSpPr>
          <p:grpSpPr bwMode="auto">
            <a:xfrm>
              <a:off x="2855913" y="3204463"/>
              <a:ext cx="372303" cy="95675"/>
              <a:chOff x="1467" y="2010"/>
              <a:chExt cx="271" cy="72"/>
            </a:xfrm>
          </p:grpSpPr>
          <p:sp>
            <p:nvSpPr>
              <p:cNvPr id="1060" name="Freeform 23"/>
              <p:cNvSpPr>
                <a:spLocks/>
              </p:cNvSpPr>
              <p:nvPr/>
            </p:nvSpPr>
            <p:spPr bwMode="auto">
              <a:xfrm>
                <a:off x="1696" y="2010"/>
                <a:ext cx="42" cy="72"/>
              </a:xfrm>
              <a:custGeom>
                <a:avLst/>
                <a:gdLst>
                  <a:gd name="T0" fmla="*/ 42 w 42"/>
                  <a:gd name="T1" fmla="*/ 36 h 72"/>
                  <a:gd name="T2" fmla="*/ 0 w 42"/>
                  <a:gd name="T3" fmla="*/ 72 h 72"/>
                  <a:gd name="T4" fmla="*/ 12 w 42"/>
                  <a:gd name="T5" fmla="*/ 36 h 72"/>
                  <a:gd name="T6" fmla="*/ 0 w 42"/>
                  <a:gd name="T7" fmla="*/ 0 h 72"/>
                  <a:gd name="T8" fmla="*/ 42 w 42"/>
                  <a:gd name="T9" fmla="*/ 3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2"/>
                  <a:gd name="T17" fmla="*/ 42 w 4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2">
                    <a:moveTo>
                      <a:pt x="42" y="36"/>
                    </a:moveTo>
                    <a:lnTo>
                      <a:pt x="0" y="72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42" y="3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24"/>
              <p:cNvSpPr>
                <a:spLocks noChangeShapeType="1"/>
              </p:cNvSpPr>
              <p:nvPr/>
            </p:nvSpPr>
            <p:spPr bwMode="auto">
              <a:xfrm>
                <a:off x="1467" y="2046"/>
                <a:ext cx="241" cy="1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5" name="Group 32"/>
            <p:cNvGrpSpPr>
              <a:grpSpLocks/>
            </p:cNvGrpSpPr>
            <p:nvPr/>
          </p:nvGrpSpPr>
          <p:grpSpPr bwMode="auto">
            <a:xfrm>
              <a:off x="3074707" y="2522778"/>
              <a:ext cx="116455" cy="280191"/>
              <a:chOff x="1569" y="1359"/>
              <a:chExt cx="85" cy="211"/>
            </a:xfrm>
          </p:grpSpPr>
          <p:sp>
            <p:nvSpPr>
              <p:cNvPr id="1058" name="Freeform 30"/>
              <p:cNvSpPr>
                <a:spLocks/>
              </p:cNvSpPr>
              <p:nvPr/>
            </p:nvSpPr>
            <p:spPr bwMode="auto">
              <a:xfrm>
                <a:off x="1569" y="1359"/>
                <a:ext cx="85" cy="49"/>
              </a:xfrm>
              <a:custGeom>
                <a:avLst/>
                <a:gdLst>
                  <a:gd name="T0" fmla="*/ 43 w 85"/>
                  <a:gd name="T1" fmla="*/ 0 h 49"/>
                  <a:gd name="T2" fmla="*/ 85 w 85"/>
                  <a:gd name="T3" fmla="*/ 49 h 49"/>
                  <a:gd name="T4" fmla="*/ 43 w 85"/>
                  <a:gd name="T5" fmla="*/ 31 h 49"/>
                  <a:gd name="T6" fmla="*/ 0 w 85"/>
                  <a:gd name="T7" fmla="*/ 49 h 49"/>
                  <a:gd name="T8" fmla="*/ 43 w 85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49"/>
                  <a:gd name="T17" fmla="*/ 85 w 8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49">
                    <a:moveTo>
                      <a:pt x="43" y="0"/>
                    </a:moveTo>
                    <a:lnTo>
                      <a:pt x="85" y="49"/>
                    </a:lnTo>
                    <a:lnTo>
                      <a:pt x="43" y="31"/>
                    </a:lnTo>
                    <a:lnTo>
                      <a:pt x="0" y="49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31"/>
              <p:cNvSpPr>
                <a:spLocks noChangeShapeType="1"/>
              </p:cNvSpPr>
              <p:nvPr/>
            </p:nvSpPr>
            <p:spPr bwMode="auto">
              <a:xfrm flipV="1">
                <a:off x="1612" y="1390"/>
                <a:ext cx="1" cy="18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6" name="Group 35"/>
            <p:cNvGrpSpPr>
              <a:grpSpLocks/>
            </p:cNvGrpSpPr>
            <p:nvPr/>
          </p:nvGrpSpPr>
          <p:grpSpPr bwMode="auto">
            <a:xfrm>
              <a:off x="2870029" y="1986314"/>
              <a:ext cx="370538" cy="93967"/>
              <a:chOff x="1527" y="902"/>
              <a:chExt cx="271" cy="72"/>
            </a:xfrm>
          </p:grpSpPr>
          <p:sp>
            <p:nvSpPr>
              <p:cNvPr id="1056" name="Freeform 33"/>
              <p:cNvSpPr>
                <a:spLocks/>
              </p:cNvSpPr>
              <p:nvPr/>
            </p:nvSpPr>
            <p:spPr bwMode="auto">
              <a:xfrm>
                <a:off x="1527" y="902"/>
                <a:ext cx="42" cy="72"/>
              </a:xfrm>
              <a:custGeom>
                <a:avLst/>
                <a:gdLst>
                  <a:gd name="T0" fmla="*/ 0 w 42"/>
                  <a:gd name="T1" fmla="*/ 36 h 72"/>
                  <a:gd name="T2" fmla="*/ 42 w 42"/>
                  <a:gd name="T3" fmla="*/ 0 h 72"/>
                  <a:gd name="T4" fmla="*/ 30 w 42"/>
                  <a:gd name="T5" fmla="*/ 36 h 72"/>
                  <a:gd name="T6" fmla="*/ 42 w 42"/>
                  <a:gd name="T7" fmla="*/ 72 h 72"/>
                  <a:gd name="T8" fmla="*/ 0 w 42"/>
                  <a:gd name="T9" fmla="*/ 36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72"/>
                  <a:gd name="T17" fmla="*/ 42 w 4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72">
                    <a:moveTo>
                      <a:pt x="0" y="36"/>
                    </a:moveTo>
                    <a:lnTo>
                      <a:pt x="42" y="0"/>
                    </a:lnTo>
                    <a:lnTo>
                      <a:pt x="30" y="36"/>
                    </a:lnTo>
                    <a:lnTo>
                      <a:pt x="42" y="7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34"/>
              <p:cNvSpPr>
                <a:spLocks noChangeShapeType="1"/>
              </p:cNvSpPr>
              <p:nvPr/>
            </p:nvSpPr>
            <p:spPr bwMode="auto">
              <a:xfrm>
                <a:off x="1557" y="938"/>
                <a:ext cx="241" cy="1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047" name="Picture 46" descr="Fig_18_3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11146" y="1779588"/>
              <a:ext cx="621092" cy="165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8" name="Line 55"/>
            <p:cNvSpPr>
              <a:spLocks noChangeShapeType="1"/>
            </p:cNvSpPr>
            <p:nvPr/>
          </p:nvSpPr>
          <p:spPr bwMode="auto">
            <a:xfrm>
              <a:off x="3614634" y="2386099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Line 56"/>
            <p:cNvSpPr>
              <a:spLocks noChangeShapeType="1"/>
            </p:cNvSpPr>
            <p:nvPr/>
          </p:nvSpPr>
          <p:spPr bwMode="auto">
            <a:xfrm>
              <a:off x="3619927" y="2527904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57"/>
            <p:cNvSpPr>
              <a:spLocks noChangeShapeType="1"/>
            </p:cNvSpPr>
            <p:nvPr/>
          </p:nvSpPr>
          <p:spPr bwMode="auto">
            <a:xfrm>
              <a:off x="3618163" y="2673125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Line 58"/>
            <p:cNvSpPr>
              <a:spLocks noChangeShapeType="1"/>
            </p:cNvSpPr>
            <p:nvPr/>
          </p:nvSpPr>
          <p:spPr bwMode="auto">
            <a:xfrm>
              <a:off x="3621692" y="2814929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Line 59"/>
            <p:cNvSpPr>
              <a:spLocks noChangeShapeType="1"/>
            </p:cNvSpPr>
            <p:nvPr/>
          </p:nvSpPr>
          <p:spPr bwMode="auto">
            <a:xfrm>
              <a:off x="3614634" y="2960150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Line 60"/>
            <p:cNvSpPr>
              <a:spLocks noChangeShapeType="1"/>
            </p:cNvSpPr>
            <p:nvPr/>
          </p:nvSpPr>
          <p:spPr bwMode="auto">
            <a:xfrm>
              <a:off x="3619927" y="3101954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Line 63"/>
            <p:cNvSpPr>
              <a:spLocks noChangeShapeType="1"/>
            </p:cNvSpPr>
            <p:nvPr/>
          </p:nvSpPr>
          <p:spPr bwMode="auto">
            <a:xfrm>
              <a:off x="3619927" y="3245466"/>
              <a:ext cx="88223" cy="0"/>
            </a:xfrm>
            <a:prstGeom prst="line">
              <a:avLst/>
            </a:prstGeom>
            <a:noFill/>
            <a:ln w="19050">
              <a:solidFill>
                <a:srgbClr val="F8952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35"/>
            <p:cNvSpPr>
              <a:spLocks noChangeArrowheads="1"/>
            </p:cNvSpPr>
            <p:nvPr/>
          </p:nvSpPr>
          <p:spPr bwMode="auto">
            <a:xfrm>
              <a:off x="3709988" y="1644650"/>
              <a:ext cx="446087" cy="396875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00DD"/>
                  </a:solidFill>
                  <a:latin typeface="Arial" charset="0"/>
                </a:rPr>
                <a:t>B</a:t>
              </a:r>
              <a:r>
                <a:rPr lang="en-US" sz="2000" baseline="-25000">
                  <a:solidFill>
                    <a:srgbClr val="0000DD"/>
                  </a:solidFill>
                  <a:latin typeface="Arial" charset="0"/>
                </a:rPr>
                <a:t>0</a:t>
              </a:r>
            </a:p>
          </p:txBody>
        </p:sp>
      </p:grpSp>
      <p:sp>
        <p:nvSpPr>
          <p:cNvPr id="1033" name="Rectangle 27"/>
          <p:cNvSpPr>
            <a:spLocks noChangeArrowheads="1"/>
          </p:cNvSpPr>
          <p:nvPr/>
        </p:nvSpPr>
        <p:spPr bwMode="auto">
          <a:xfrm>
            <a:off x="4510088" y="1763713"/>
            <a:ext cx="2622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i="1">
                <a:solidFill>
                  <a:srgbClr val="008800"/>
                </a:solidFill>
                <a:latin typeface="Arial" charset="0"/>
              </a:rPr>
              <a:t>N</a:t>
            </a:r>
            <a:r>
              <a:rPr lang="en-US" sz="1800">
                <a:solidFill>
                  <a:srgbClr val="008800"/>
                </a:solidFill>
                <a:latin typeface="Arial" charset="0"/>
              </a:rPr>
              <a:t> = total number of turns</a:t>
            </a:r>
            <a:endParaRPr lang="en-US" sz="1800">
              <a:solidFill>
                <a:srgbClr val="777777"/>
              </a:solidFill>
              <a:latin typeface="Arial" charset="0"/>
            </a:endParaRPr>
          </a:p>
        </p:txBody>
      </p: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25463" y="5043488"/>
            <a:ext cx="8080375" cy="1592262"/>
            <a:chOff x="525463" y="5043488"/>
            <a:chExt cx="8080375" cy="1592262"/>
          </a:xfrm>
        </p:grpSpPr>
        <p:sp>
          <p:nvSpPr>
            <p:cNvPr id="1038" name="Rectangle 32"/>
            <p:cNvSpPr>
              <a:spLocks noChangeArrowheads="1"/>
            </p:cNvSpPr>
            <p:nvPr/>
          </p:nvSpPr>
          <p:spPr bwMode="auto">
            <a:xfrm>
              <a:off x="3049588" y="5521325"/>
              <a:ext cx="1357312" cy="45720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0000DD"/>
                  </a:solidFill>
                  <a:latin typeface="Arial" charset="0"/>
                </a:rPr>
                <a:t>B</a:t>
              </a:r>
              <a:r>
                <a:rPr lang="en-US" baseline="-25000" dirty="0">
                  <a:solidFill>
                    <a:srgbClr val="0000DD"/>
                  </a:solidFill>
                  <a:latin typeface="Arial" charset="0"/>
                </a:rPr>
                <a:t>0</a:t>
              </a:r>
              <a:r>
                <a:rPr lang="en-US" dirty="0">
                  <a:solidFill>
                    <a:srgbClr val="0000DD"/>
                  </a:solidFill>
                  <a:latin typeface="Arial" charset="0"/>
                </a:rPr>
                <a:t> </a:t>
              </a:r>
              <a:r>
                <a:rPr lang="en-US" dirty="0">
                  <a:latin typeface="Arial" charset="0"/>
                </a:rPr>
                <a:t>=</a:t>
              </a:r>
              <a:r>
                <a:rPr lang="en-US" dirty="0">
                  <a:solidFill>
                    <a:srgbClr val="0000DD"/>
                  </a:solidFill>
                  <a:latin typeface="Arial" charset="0"/>
                </a:rPr>
                <a:t> </a:t>
              </a:r>
              <a:r>
                <a:rPr lang="en-US" dirty="0">
                  <a:latin typeface="Symbol" charset="2"/>
                  <a:sym typeface="Symbol" charset="2"/>
                </a:rPr>
                <a:t></a:t>
              </a:r>
              <a:r>
                <a:rPr lang="en-US" baseline="-25000" dirty="0">
                  <a:latin typeface="Arial" charset="0"/>
                </a:rPr>
                <a:t>0</a:t>
              </a:r>
              <a:r>
                <a:rPr lang="en-US" i="1" dirty="0">
                  <a:solidFill>
                    <a:srgbClr val="FF3300"/>
                  </a:solidFill>
                  <a:latin typeface="Arial" charset="0"/>
                </a:rPr>
                <a:t>H</a:t>
              </a:r>
              <a:endParaRPr lang="en-US" sz="2000" dirty="0">
                <a:solidFill>
                  <a:srgbClr val="0000DD"/>
                </a:solidFill>
                <a:latin typeface="Arial" charset="0"/>
              </a:endParaRPr>
            </a:p>
          </p:txBody>
        </p:sp>
        <p:sp>
          <p:nvSpPr>
            <p:cNvPr id="1039" name="Rectangle 38"/>
            <p:cNvSpPr>
              <a:spLocks noChangeArrowheads="1"/>
            </p:cNvSpPr>
            <p:nvPr/>
          </p:nvSpPr>
          <p:spPr bwMode="auto">
            <a:xfrm>
              <a:off x="4089670" y="5994400"/>
              <a:ext cx="2725738" cy="6413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charset="0"/>
                </a:rPr>
                <a:t>permeability of a vacuum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(1.257 x 10</a:t>
              </a:r>
              <a:r>
                <a:rPr lang="en-US" sz="1800" baseline="30000">
                  <a:latin typeface="Arial" charset="0"/>
                </a:rPr>
                <a:t>-6</a:t>
              </a:r>
              <a:r>
                <a:rPr lang="en-US" sz="1800">
                  <a:latin typeface="Arial" charset="0"/>
                </a:rPr>
                <a:t> Henry/m) </a:t>
              </a:r>
              <a:endParaRPr lang="en-US" sz="1800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1040" name="Rectangle 9"/>
            <p:cNvSpPr>
              <a:spLocks noChangeArrowheads="1"/>
            </p:cNvSpPr>
            <p:nvPr/>
          </p:nvSpPr>
          <p:spPr bwMode="auto">
            <a:xfrm>
              <a:off x="525463" y="5043488"/>
              <a:ext cx="808037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latin typeface="Arial" charset="0"/>
                </a:rPr>
                <a:t>•  Computation of the magnetic flux density in a vacuum, </a:t>
              </a:r>
              <a:r>
                <a:rPr lang="en-US" i="1">
                  <a:solidFill>
                    <a:srgbClr val="0000FF"/>
                  </a:solidFill>
                  <a:latin typeface="Arial" charset="0"/>
                </a:rPr>
                <a:t>B</a:t>
              </a:r>
              <a:r>
                <a:rPr lang="en-US" baseline="-25000">
                  <a:solidFill>
                    <a:srgbClr val="0000FF"/>
                  </a:solidFill>
                  <a:latin typeface="Arial" charset="0"/>
                </a:rPr>
                <a:t>0</a:t>
              </a:r>
              <a:r>
                <a:rPr lang="en-US">
                  <a:latin typeface="Arial" charset="0"/>
                </a:rPr>
                <a:t>:</a:t>
              </a:r>
              <a:endParaRPr lang="en-US" sz="2200">
                <a:latin typeface="Arial" charset="0"/>
              </a:endParaRPr>
            </a:p>
          </p:txBody>
        </p:sp>
        <p:sp>
          <p:nvSpPr>
            <p:cNvPr id="1041" name="Line 13"/>
            <p:cNvSpPr>
              <a:spLocks noChangeShapeType="1"/>
            </p:cNvSpPr>
            <p:nvPr/>
          </p:nvSpPr>
          <p:spPr bwMode="auto">
            <a:xfrm flipH="1" flipV="1">
              <a:off x="3887775" y="5894387"/>
              <a:ext cx="237486" cy="278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Rectangle 41"/>
          <p:cNvSpPr>
            <a:spLocks noChangeArrowheads="1"/>
          </p:cNvSpPr>
          <p:nvPr/>
        </p:nvSpPr>
        <p:spPr bwMode="auto">
          <a:xfrm>
            <a:off x="4408488" y="2017713"/>
            <a:ext cx="290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dirty="0">
                <a:solidFill>
                  <a:srgbClr val="777777"/>
                </a:solidFill>
                <a:latin typeface="Arial" charset="0"/>
                <a:sym typeface="MT Extra" charset="0"/>
              </a:rPr>
              <a:t></a:t>
            </a:r>
            <a:r>
              <a:rPr lang="en-US" sz="1800" dirty="0">
                <a:solidFill>
                  <a:srgbClr val="777777"/>
                </a:solidFill>
                <a:latin typeface="Arial" charset="0"/>
              </a:rPr>
              <a:t>  = length of each turn (m)</a:t>
            </a:r>
          </a:p>
        </p:txBody>
      </p: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4430713" y="2578100"/>
            <a:ext cx="4713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>
                <a:solidFill>
                  <a:srgbClr val="FF3300"/>
                </a:solidFill>
                <a:latin typeface="Arial" charset="0"/>
              </a:rPr>
              <a:t>H</a:t>
            </a:r>
            <a:r>
              <a:rPr lang="en-US" sz="18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8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FF3300"/>
                </a:solidFill>
                <a:latin typeface="Arial" charset="0"/>
              </a:rPr>
              <a:t>= applied magnetic field (ampere-turns/m)</a:t>
            </a:r>
            <a:endParaRPr lang="en-US" sz="1800" dirty="0"/>
          </a:p>
        </p:txBody>
      </p:sp>
      <p:sp>
        <p:nvSpPr>
          <p:cNvPr id="1037" name="Rectangle 43"/>
          <p:cNvSpPr>
            <a:spLocks noChangeArrowheads="1"/>
          </p:cNvSpPr>
          <p:nvPr/>
        </p:nvSpPr>
        <p:spPr bwMode="auto">
          <a:xfrm>
            <a:off x="4430713" y="2894013"/>
            <a:ext cx="4572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i="1">
                <a:solidFill>
                  <a:schemeClr val="accent2"/>
                </a:solidFill>
                <a:latin typeface="Arial" charset="0"/>
              </a:rPr>
              <a:t>B</a:t>
            </a:r>
            <a:r>
              <a:rPr lang="en-US" sz="1800" baseline="-25000">
                <a:solidFill>
                  <a:schemeClr val="accent2"/>
                </a:solidFill>
                <a:latin typeface="Arial" charset="0"/>
              </a:rPr>
              <a:t>0</a:t>
            </a:r>
            <a:r>
              <a:rPr lang="en-US" sz="1800">
                <a:solidFill>
                  <a:schemeClr val="accent2"/>
                </a:solidFill>
                <a:latin typeface="Arial" charset="0"/>
              </a:rPr>
              <a:t> = magnetic flux density in a vacuum</a:t>
            </a:r>
            <a:br>
              <a:rPr lang="en-US" sz="1800">
                <a:solidFill>
                  <a:schemeClr val="accent2"/>
                </a:solidFill>
                <a:latin typeface="Arial" charset="0"/>
              </a:rPr>
            </a:br>
            <a:r>
              <a:rPr lang="en-US" sz="1800">
                <a:solidFill>
                  <a:schemeClr val="accent2"/>
                </a:solidFill>
                <a:latin typeface="Arial" charset="0"/>
              </a:rPr>
              <a:t>        (tesla)</a:t>
            </a:r>
            <a:endParaRPr lang="en-US" sz="1800">
              <a:solidFill>
                <a:srgbClr val="777777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0CD6BD-B9E2-49EC-BA20-DA8F7A8B356F}" type="slidenum">
              <a:rPr lang="en-US"/>
              <a:pPr/>
              <a:t>5</a:t>
            </a:fld>
            <a:endParaRPr lang="en-US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15963" y="1477963"/>
            <a:ext cx="5900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latin typeface="Arial" charset="0"/>
              </a:rPr>
              <a:t>•  A magnetic field is induced in the material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Generation of a Magnetic Field -- </a:t>
            </a:r>
            <a:br>
              <a:rPr lang="en-US" sz="3200" smtClean="0">
                <a:ea typeface="ＭＳ Ｐゴシック" charset="-128"/>
              </a:rPr>
            </a:br>
            <a:r>
              <a:rPr lang="en-US" sz="3200" smtClean="0">
                <a:ea typeface="ＭＳ Ｐゴシック" charset="-128"/>
              </a:rPr>
              <a:t>within a Solid Material</a:t>
            </a:r>
          </a:p>
        </p:txBody>
      </p:sp>
      <p:pic>
        <p:nvPicPr>
          <p:cNvPr id="2054" name="Picture 83" descr="Co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924050"/>
            <a:ext cx="14747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Group 16"/>
          <p:cNvGrpSpPr>
            <a:grpSpLocks/>
          </p:cNvGrpSpPr>
          <p:nvPr/>
        </p:nvGrpSpPr>
        <p:grpSpPr bwMode="auto">
          <a:xfrm>
            <a:off x="2238375" y="3911600"/>
            <a:ext cx="584200" cy="152400"/>
            <a:chOff x="1664" y="2288"/>
            <a:chExt cx="368" cy="96"/>
          </a:xfrm>
        </p:grpSpPr>
        <p:sp>
          <p:nvSpPr>
            <p:cNvPr id="2072" name="Freeform 14"/>
            <p:cNvSpPr>
              <a:spLocks/>
            </p:cNvSpPr>
            <p:nvPr/>
          </p:nvSpPr>
          <p:spPr bwMode="auto">
            <a:xfrm>
              <a:off x="1976" y="2288"/>
              <a:ext cx="56" cy="96"/>
            </a:xfrm>
            <a:custGeom>
              <a:avLst/>
              <a:gdLst>
                <a:gd name="T0" fmla="*/ 56 w 56"/>
                <a:gd name="T1" fmla="*/ 48 h 96"/>
                <a:gd name="T2" fmla="*/ 0 w 56"/>
                <a:gd name="T3" fmla="*/ 96 h 96"/>
                <a:gd name="T4" fmla="*/ 16 w 56"/>
                <a:gd name="T5" fmla="*/ 48 h 96"/>
                <a:gd name="T6" fmla="*/ 0 w 56"/>
                <a:gd name="T7" fmla="*/ 0 h 96"/>
                <a:gd name="T8" fmla="*/ 56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48"/>
                  </a:moveTo>
                  <a:lnTo>
                    <a:pt x="0" y="96"/>
                  </a:lnTo>
                  <a:lnTo>
                    <a:pt x="16" y="48"/>
                  </a:lnTo>
                  <a:lnTo>
                    <a:pt x="0" y="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Line 15"/>
            <p:cNvSpPr>
              <a:spLocks noChangeShapeType="1"/>
            </p:cNvSpPr>
            <p:nvPr/>
          </p:nvSpPr>
          <p:spPr bwMode="auto">
            <a:xfrm>
              <a:off x="1664" y="2336"/>
              <a:ext cx="32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1174750" y="3803650"/>
            <a:ext cx="98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solidFill>
                  <a:srgbClr val="FF6600"/>
                </a:solidFill>
                <a:latin typeface="Arial" charset="0"/>
              </a:rPr>
              <a:t>current </a:t>
            </a:r>
            <a:r>
              <a:rPr lang="en-US" sz="2000" i="1">
                <a:solidFill>
                  <a:srgbClr val="FF6600"/>
                </a:solidFill>
                <a:latin typeface="Arial" charset="0"/>
              </a:rPr>
              <a:t>I</a:t>
            </a:r>
            <a:endParaRPr lang="en-US" i="1">
              <a:latin typeface="Arial" charset="0"/>
            </a:endParaRPr>
          </a:p>
        </p:txBody>
      </p:sp>
      <p:grpSp>
        <p:nvGrpSpPr>
          <p:cNvPr id="2057" name="Group 20"/>
          <p:cNvGrpSpPr>
            <a:grpSpLocks/>
          </p:cNvGrpSpPr>
          <p:nvPr/>
        </p:nvGrpSpPr>
        <p:grpSpPr bwMode="auto">
          <a:xfrm>
            <a:off x="2265363" y="1865313"/>
            <a:ext cx="584200" cy="152400"/>
            <a:chOff x="1736" y="856"/>
            <a:chExt cx="368" cy="96"/>
          </a:xfrm>
        </p:grpSpPr>
        <p:sp>
          <p:nvSpPr>
            <p:cNvPr id="2070" name="Freeform 18"/>
            <p:cNvSpPr>
              <a:spLocks/>
            </p:cNvSpPr>
            <p:nvPr/>
          </p:nvSpPr>
          <p:spPr bwMode="auto">
            <a:xfrm>
              <a:off x="1736" y="856"/>
              <a:ext cx="56" cy="96"/>
            </a:xfrm>
            <a:custGeom>
              <a:avLst/>
              <a:gdLst>
                <a:gd name="T0" fmla="*/ 0 w 56"/>
                <a:gd name="T1" fmla="*/ 48 h 96"/>
                <a:gd name="T2" fmla="*/ 56 w 56"/>
                <a:gd name="T3" fmla="*/ 0 h 96"/>
                <a:gd name="T4" fmla="*/ 40 w 56"/>
                <a:gd name="T5" fmla="*/ 48 h 96"/>
                <a:gd name="T6" fmla="*/ 56 w 56"/>
                <a:gd name="T7" fmla="*/ 96 h 96"/>
                <a:gd name="T8" fmla="*/ 0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0" y="48"/>
                  </a:moveTo>
                  <a:lnTo>
                    <a:pt x="56" y="0"/>
                  </a:lnTo>
                  <a:lnTo>
                    <a:pt x="40" y="48"/>
                  </a:lnTo>
                  <a:lnTo>
                    <a:pt x="56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>
              <a:off x="1776" y="904"/>
              <a:ext cx="328" cy="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" name="Rectangle 21"/>
          <p:cNvSpPr>
            <a:spLocks noChangeArrowheads="1"/>
          </p:cNvSpPr>
          <p:nvPr/>
        </p:nvSpPr>
        <p:spPr bwMode="auto">
          <a:xfrm>
            <a:off x="4297363" y="2195513"/>
            <a:ext cx="33670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sz="2000">
                <a:solidFill>
                  <a:srgbClr val="0000DD"/>
                </a:solidFill>
                <a:latin typeface="Arial" charset="0"/>
              </a:rPr>
              <a:t> = Magnetic Induction (tesla)</a:t>
            </a:r>
            <a:br>
              <a:rPr lang="en-US" sz="2000">
                <a:solidFill>
                  <a:srgbClr val="0000DD"/>
                </a:solidFill>
                <a:latin typeface="Arial" charset="0"/>
              </a:rPr>
            </a:br>
            <a:r>
              <a:rPr lang="en-US" sz="2000">
                <a:solidFill>
                  <a:srgbClr val="0000DD"/>
                </a:solidFill>
                <a:latin typeface="Arial" charset="0"/>
              </a:rPr>
              <a:t>       inside the material</a:t>
            </a:r>
            <a:endParaRPr lang="en-US">
              <a:latin typeface="Arial" charset="0"/>
            </a:endParaRPr>
          </a:p>
        </p:txBody>
      </p:sp>
      <p:sp>
        <p:nvSpPr>
          <p:cNvPr id="2059" name="Line 32"/>
          <p:cNvSpPr>
            <a:spLocks noChangeShapeType="1"/>
          </p:cNvSpPr>
          <p:nvPr/>
        </p:nvSpPr>
        <p:spPr bwMode="auto">
          <a:xfrm flipH="1" flipV="1">
            <a:off x="2900363" y="1935163"/>
            <a:ext cx="12700" cy="25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Rectangle 19"/>
          <p:cNvSpPr>
            <a:spLocks noChangeArrowheads="1"/>
          </p:cNvSpPr>
          <p:nvPr/>
        </p:nvSpPr>
        <p:spPr bwMode="auto">
          <a:xfrm>
            <a:off x="1717675" y="2484438"/>
            <a:ext cx="11414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applied </a:t>
            </a:r>
          </a:p>
          <a:p>
            <a:r>
              <a:rPr lang="en-US" sz="2000">
                <a:solidFill>
                  <a:srgbClr val="FF3300"/>
                </a:solidFill>
                <a:latin typeface="Arial" charset="0"/>
              </a:rPr>
              <a:t>magnetic field 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H</a:t>
            </a:r>
          </a:p>
        </p:txBody>
      </p:sp>
      <p:grpSp>
        <p:nvGrpSpPr>
          <p:cNvPr id="2061" name="Group 32"/>
          <p:cNvGrpSpPr>
            <a:grpSpLocks/>
          </p:cNvGrpSpPr>
          <p:nvPr/>
        </p:nvGrpSpPr>
        <p:grpSpPr bwMode="auto">
          <a:xfrm>
            <a:off x="2792413" y="2784475"/>
            <a:ext cx="134937" cy="334963"/>
            <a:chOff x="1569" y="1359"/>
            <a:chExt cx="85" cy="211"/>
          </a:xfrm>
        </p:grpSpPr>
        <p:sp>
          <p:nvSpPr>
            <p:cNvPr id="2068" name="Freeform 30"/>
            <p:cNvSpPr>
              <a:spLocks/>
            </p:cNvSpPr>
            <p:nvPr/>
          </p:nvSpPr>
          <p:spPr bwMode="auto">
            <a:xfrm>
              <a:off x="1569" y="1359"/>
              <a:ext cx="85" cy="49"/>
            </a:xfrm>
            <a:custGeom>
              <a:avLst/>
              <a:gdLst>
                <a:gd name="T0" fmla="*/ 43 w 85"/>
                <a:gd name="T1" fmla="*/ 0 h 49"/>
                <a:gd name="T2" fmla="*/ 85 w 85"/>
                <a:gd name="T3" fmla="*/ 49 h 49"/>
                <a:gd name="T4" fmla="*/ 43 w 85"/>
                <a:gd name="T5" fmla="*/ 31 h 49"/>
                <a:gd name="T6" fmla="*/ 0 w 85"/>
                <a:gd name="T7" fmla="*/ 49 h 49"/>
                <a:gd name="T8" fmla="*/ 43 w 85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5"/>
                <a:gd name="T16" fmla="*/ 0 h 49"/>
                <a:gd name="T17" fmla="*/ 85 w 8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5" h="49">
                  <a:moveTo>
                    <a:pt x="43" y="0"/>
                  </a:moveTo>
                  <a:lnTo>
                    <a:pt x="85" y="49"/>
                  </a:lnTo>
                  <a:lnTo>
                    <a:pt x="43" y="31"/>
                  </a:lnTo>
                  <a:lnTo>
                    <a:pt x="0" y="4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Line 31"/>
            <p:cNvSpPr>
              <a:spLocks noChangeShapeType="1"/>
            </p:cNvSpPr>
            <p:nvPr/>
          </p:nvSpPr>
          <p:spPr bwMode="auto">
            <a:xfrm flipV="1">
              <a:off x="1612" y="1390"/>
              <a:ext cx="1" cy="1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2" name="Rectangle 48"/>
          <p:cNvSpPr>
            <a:spLocks noChangeArrowheads="1"/>
          </p:cNvSpPr>
          <p:nvPr/>
        </p:nvSpPr>
        <p:spPr bwMode="auto">
          <a:xfrm>
            <a:off x="5005388" y="3124200"/>
            <a:ext cx="113030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=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 i="1">
                <a:solidFill>
                  <a:srgbClr val="FF3300"/>
                </a:solidFill>
                <a:latin typeface="Arial" charset="0"/>
              </a:rPr>
              <a:t>H</a:t>
            </a:r>
          </a:p>
        </p:txBody>
      </p:sp>
      <p:sp>
        <p:nvSpPr>
          <p:cNvPr id="2063" name="Rectangle 49"/>
          <p:cNvSpPr>
            <a:spLocks noChangeArrowheads="1"/>
          </p:cNvSpPr>
          <p:nvPr/>
        </p:nvSpPr>
        <p:spPr bwMode="auto">
          <a:xfrm>
            <a:off x="6170613" y="3627438"/>
            <a:ext cx="2640012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permeability of a solid</a:t>
            </a:r>
            <a:endParaRPr lang="en-US" sz="2000">
              <a:solidFill>
                <a:srgbClr val="FF3300"/>
              </a:solidFill>
              <a:latin typeface="Arial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46138" y="4487863"/>
            <a:ext cx="6786562" cy="993775"/>
            <a:chOff x="533" y="2827"/>
            <a:chExt cx="4275" cy="626"/>
          </a:xfrm>
        </p:grpSpPr>
        <p:graphicFrame>
          <p:nvGraphicFramePr>
            <p:cNvPr id="2050" name="Object 51"/>
            <p:cNvGraphicFramePr>
              <a:graphicFrameLocks noChangeAspect="1"/>
            </p:cNvGraphicFramePr>
            <p:nvPr/>
          </p:nvGraphicFramePr>
          <p:xfrm>
            <a:off x="4090" y="2827"/>
            <a:ext cx="718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Equation" r:id="rId5" imgW="495300" imgH="431800" progId="Equation.3">
                    <p:embed/>
                  </p:oleObj>
                </mc:Choice>
                <mc:Fallback>
                  <p:oleObj name="Equation" r:id="rId5" imgW="4953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0" y="2827"/>
                          <a:ext cx="718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7" name="Rectangle 52"/>
            <p:cNvSpPr>
              <a:spLocks noChangeArrowheads="1"/>
            </p:cNvSpPr>
            <p:nvPr/>
          </p:nvSpPr>
          <p:spPr bwMode="auto">
            <a:xfrm>
              <a:off x="533" y="3008"/>
              <a:ext cx="3470" cy="28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•  Relative permeability (dimensionless)</a:t>
              </a:r>
            </a:p>
          </p:txBody>
        </p:sp>
      </p:grpSp>
      <p:sp>
        <p:nvSpPr>
          <p:cNvPr id="2065" name="Line 13"/>
          <p:cNvSpPr>
            <a:spLocks noChangeShapeType="1"/>
          </p:cNvSpPr>
          <p:nvPr/>
        </p:nvSpPr>
        <p:spPr bwMode="auto">
          <a:xfrm flipH="1" flipV="1">
            <a:off x="5762625" y="3500438"/>
            <a:ext cx="398463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Rectangle 58"/>
          <p:cNvSpPr>
            <a:spLocks noChangeArrowheads="1"/>
          </p:cNvSpPr>
          <p:nvPr/>
        </p:nvSpPr>
        <p:spPr bwMode="auto">
          <a:xfrm>
            <a:off x="3254375" y="1941513"/>
            <a:ext cx="354013" cy="3968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rgbClr val="0000DD"/>
                </a:solidFill>
                <a:latin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455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4478338" y="5284788"/>
            <a:ext cx="38560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Symbol" charset="2"/>
              </a:rPr>
              <a:t>c</a:t>
            </a:r>
            <a:r>
              <a:rPr lang="en-US" sz="2000" i="1" baseline="-25000">
                <a:latin typeface="Arial" charset="0"/>
              </a:rPr>
              <a:t>m</a:t>
            </a:r>
            <a:r>
              <a:rPr lang="en-US" sz="2000">
                <a:latin typeface="Arial" charset="0"/>
              </a:rPr>
              <a:t> is a measure of a material’s magnetic response relative to a vacuum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196013" y="1779588"/>
            <a:ext cx="2351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latin typeface="Arial" charset="0"/>
              </a:rPr>
              <a:t>Magnetic susceptibility </a:t>
            </a:r>
            <a:br>
              <a:rPr lang="en-US" sz="1800">
                <a:latin typeface="Arial" charset="0"/>
              </a:rPr>
            </a:br>
            <a:r>
              <a:rPr lang="en-US" sz="1800">
                <a:latin typeface="Arial" charset="0"/>
              </a:rPr>
              <a:t>(dimensionless)</a:t>
            </a:r>
          </a:p>
        </p:txBody>
      </p:sp>
      <p:sp>
        <p:nvSpPr>
          <p:cNvPr id="7172" name="Rectangle 26"/>
          <p:cNvSpPr>
            <a:spLocks noChangeArrowheads="1"/>
          </p:cNvSpPr>
          <p:nvPr/>
        </p:nvSpPr>
        <p:spPr bwMode="auto">
          <a:xfrm>
            <a:off x="820738" y="1252538"/>
            <a:ext cx="2357437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•  </a:t>
            </a:r>
            <a:r>
              <a:rPr lang="en-US">
                <a:solidFill>
                  <a:srgbClr val="FF6600"/>
                </a:solidFill>
                <a:latin typeface="Arial" charset="0"/>
              </a:rPr>
              <a:t>Magnetization</a:t>
            </a:r>
            <a:endParaRPr lang="en-US">
              <a:latin typeface="Arial" charset="0"/>
            </a:endParaRPr>
          </a:p>
        </p:txBody>
      </p:sp>
      <p:sp>
        <p:nvSpPr>
          <p:cNvPr id="7173" name="Rectangle 27"/>
          <p:cNvSpPr>
            <a:spLocks noChangeArrowheads="1"/>
          </p:cNvSpPr>
          <p:nvPr/>
        </p:nvSpPr>
        <p:spPr bwMode="auto">
          <a:xfrm>
            <a:off x="4840288" y="1263650"/>
            <a:ext cx="1341437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6600"/>
                </a:solidFill>
                <a:latin typeface="Arial" charset="0"/>
              </a:rPr>
              <a:t>M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=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Symbol" charset="2"/>
                <a:sym typeface="Symbol" charset="2"/>
              </a:rPr>
              <a:t></a:t>
            </a:r>
            <a:r>
              <a:rPr lang="en-US" i="1" baseline="-25000">
                <a:latin typeface="Arial" charset="0"/>
              </a:rPr>
              <a:t>m</a:t>
            </a:r>
            <a:r>
              <a:rPr lang="en-US" i="1">
                <a:solidFill>
                  <a:srgbClr val="FF3300"/>
                </a:solidFill>
                <a:latin typeface="Arial" charset="0"/>
              </a:rPr>
              <a:t>H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4506913" y="3533775"/>
            <a:ext cx="2968625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Arial" charset="0"/>
              </a:rPr>
              <a:t>=</a:t>
            </a:r>
            <a:r>
              <a:rPr lang="en-US">
                <a:solidFill>
                  <a:srgbClr val="0000DD"/>
                </a:solidFill>
                <a:latin typeface="Arial" charset="0"/>
              </a:rPr>
              <a:t> </a:t>
            </a:r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 baseline="-25000">
                <a:latin typeface="Arial" charset="0"/>
              </a:rPr>
              <a:t>0</a:t>
            </a:r>
            <a:r>
              <a:rPr lang="en-US" i="1">
                <a:solidFill>
                  <a:srgbClr val="FF3300"/>
                </a:solidFill>
                <a:latin typeface="Arial" charset="0"/>
              </a:rPr>
              <a:t>H </a:t>
            </a:r>
            <a:r>
              <a:rPr lang="en-US" i="1">
                <a:latin typeface="Arial" charset="0"/>
              </a:rPr>
              <a:t>+</a:t>
            </a:r>
            <a:r>
              <a:rPr lang="en-US" i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>
                <a:latin typeface="Symbol" charset="2"/>
                <a:sym typeface="Symbol" charset="2"/>
              </a:rPr>
              <a:t></a:t>
            </a:r>
            <a:r>
              <a:rPr lang="en-US" baseline="-25000">
                <a:latin typeface="Arial" charset="0"/>
              </a:rPr>
              <a:t>0 </a:t>
            </a:r>
            <a:r>
              <a:rPr lang="en-US">
                <a:latin typeface="Symbol" charset="2"/>
                <a:sym typeface="Symbol" charset="2"/>
              </a:rPr>
              <a:t></a:t>
            </a:r>
            <a:r>
              <a:rPr lang="en-US" i="1" baseline="-25000">
                <a:latin typeface="Arial" charset="0"/>
              </a:rPr>
              <a:t>m</a:t>
            </a:r>
            <a:r>
              <a:rPr lang="en-US" i="1">
                <a:solidFill>
                  <a:srgbClr val="FF3300"/>
                </a:solidFill>
                <a:latin typeface="Arial" charset="0"/>
              </a:rPr>
              <a:t>H</a:t>
            </a: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909638" y="3011488"/>
            <a:ext cx="5391150" cy="4572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•  Combining the above two equations: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866775" y="2454275"/>
            <a:ext cx="6315075" cy="460375"/>
            <a:chOff x="546" y="1546"/>
            <a:chExt cx="3978" cy="290"/>
          </a:xfrm>
        </p:grpSpPr>
        <p:sp>
          <p:nvSpPr>
            <p:cNvPr id="7202" name="Rectangle 28"/>
            <p:cNvSpPr>
              <a:spLocks noChangeArrowheads="1"/>
            </p:cNvSpPr>
            <p:nvPr/>
          </p:nvSpPr>
          <p:spPr bwMode="auto">
            <a:xfrm>
              <a:off x="546" y="1546"/>
              <a:ext cx="2147" cy="28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•  </a:t>
              </a:r>
              <a:r>
                <a:rPr lang="en-US" i="1">
                  <a:solidFill>
                    <a:srgbClr val="0000FF"/>
                  </a:solidFill>
                  <a:latin typeface="Arial" charset="0"/>
                </a:rPr>
                <a:t>B</a:t>
              </a:r>
              <a:r>
                <a:rPr lang="en-US">
                  <a:latin typeface="Arial" charset="0"/>
                </a:rPr>
                <a:t> in terms of </a:t>
              </a:r>
              <a:r>
                <a:rPr lang="en-US" i="1">
                  <a:solidFill>
                    <a:srgbClr val="FF3300"/>
                  </a:solidFill>
                  <a:latin typeface="Arial" charset="0"/>
                </a:rPr>
                <a:t>H</a:t>
              </a:r>
              <a:r>
                <a:rPr lang="en-US" i="1"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and </a:t>
              </a:r>
              <a:r>
                <a:rPr lang="en-US" i="1">
                  <a:solidFill>
                    <a:srgbClr val="F89521"/>
                  </a:solidFill>
                  <a:latin typeface="Arial" charset="0"/>
                </a:rPr>
                <a:t>M</a:t>
              </a:r>
              <a:endParaRPr lang="en-US">
                <a:latin typeface="Arial" charset="0"/>
              </a:endParaRPr>
            </a:p>
          </p:txBody>
        </p:sp>
        <p:sp>
          <p:nvSpPr>
            <p:cNvPr id="7203" name="Rectangle 31"/>
            <p:cNvSpPr>
              <a:spLocks noChangeArrowheads="1"/>
            </p:cNvSpPr>
            <p:nvPr/>
          </p:nvSpPr>
          <p:spPr bwMode="auto">
            <a:xfrm>
              <a:off x="3079" y="1548"/>
              <a:ext cx="1445" cy="28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>
                  <a:solidFill>
                    <a:srgbClr val="0000DD"/>
                  </a:solidFill>
                  <a:latin typeface="Arial" charset="0"/>
                </a:rPr>
                <a:t>B</a:t>
              </a:r>
              <a:r>
                <a:rPr lang="en-US" dirty="0">
                  <a:solidFill>
                    <a:srgbClr val="0000DD"/>
                  </a:solidFill>
                  <a:latin typeface="Arial" charset="0"/>
                </a:rPr>
                <a:t> </a:t>
              </a:r>
              <a:r>
                <a:rPr lang="en-US" dirty="0">
                  <a:latin typeface="Arial" charset="0"/>
                </a:rPr>
                <a:t>=</a:t>
              </a:r>
              <a:r>
                <a:rPr lang="en-US" dirty="0">
                  <a:solidFill>
                    <a:srgbClr val="0000DD"/>
                  </a:solidFill>
                  <a:latin typeface="Arial" charset="0"/>
                </a:rPr>
                <a:t> </a:t>
              </a:r>
              <a:r>
                <a:rPr lang="en-US" dirty="0">
                  <a:latin typeface="Symbol" charset="2"/>
                  <a:sym typeface="Symbol" charset="2"/>
                </a:rPr>
                <a:t></a:t>
              </a:r>
              <a:r>
                <a:rPr lang="en-US" baseline="-25000" dirty="0">
                  <a:latin typeface="Arial" charset="0"/>
                </a:rPr>
                <a:t>0</a:t>
              </a:r>
              <a:r>
                <a:rPr lang="en-US" i="1" dirty="0">
                  <a:solidFill>
                    <a:srgbClr val="FF3300"/>
                  </a:solidFill>
                  <a:latin typeface="Arial" charset="0"/>
                </a:rPr>
                <a:t>H </a:t>
              </a:r>
              <a:r>
                <a:rPr lang="en-US" i="1" dirty="0">
                  <a:latin typeface="Arial" charset="0"/>
                </a:rPr>
                <a:t>+</a:t>
              </a:r>
              <a:r>
                <a:rPr lang="en-US" i="1" dirty="0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 dirty="0">
                  <a:latin typeface="Symbol" charset="2"/>
                  <a:sym typeface="Symbol" charset="2"/>
                </a:rPr>
                <a:t></a:t>
              </a:r>
              <a:r>
                <a:rPr lang="en-US" baseline="-25000" dirty="0">
                  <a:latin typeface="Arial" charset="0"/>
                </a:rPr>
                <a:t>0</a:t>
              </a:r>
              <a:r>
                <a:rPr lang="en-US" i="1" dirty="0">
                  <a:solidFill>
                    <a:srgbClr val="FF6600"/>
                  </a:solidFill>
                  <a:latin typeface="Arial" charset="0"/>
                </a:rPr>
                <a:t>M</a:t>
              </a:r>
              <a:endParaRPr lang="en-US" i="1" dirty="0">
                <a:solidFill>
                  <a:srgbClr val="FF3300"/>
                </a:solidFill>
                <a:latin typeface="Arial" charset="0"/>
              </a:endParaRPr>
            </a:p>
          </p:txBody>
        </p:sp>
      </p:grpSp>
      <p:sp>
        <p:nvSpPr>
          <p:cNvPr id="7177" name="Rectangle 3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ea typeface="ＭＳ Ｐゴシック" charset="-128"/>
              </a:rPr>
              <a:t>Generation of a Magnetic Field -- </a:t>
            </a:r>
            <a:br>
              <a:rPr lang="en-US" sz="3200" smtClean="0">
                <a:ea typeface="ＭＳ Ｐゴシック" charset="-128"/>
              </a:rPr>
            </a:br>
            <a:r>
              <a:rPr lang="en-US" sz="3200" smtClean="0">
                <a:ea typeface="ＭＳ Ｐゴシック" charset="-128"/>
              </a:rPr>
              <a:t>within a Solid Material (cont.)</a:t>
            </a:r>
            <a:endParaRPr lang="en-US" smtClean="0">
              <a:ea typeface="ＭＳ Ｐゴシック" charset="-128"/>
            </a:endParaRP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495300" y="3859213"/>
            <a:ext cx="4256088" cy="2363787"/>
            <a:chOff x="312" y="2431"/>
            <a:chExt cx="2681" cy="1489"/>
          </a:xfrm>
        </p:grpSpPr>
        <p:sp>
          <p:nvSpPr>
            <p:cNvPr id="7185" name="Rectangle 60"/>
            <p:cNvSpPr>
              <a:spLocks noChangeArrowheads="1"/>
            </p:cNvSpPr>
            <p:nvPr/>
          </p:nvSpPr>
          <p:spPr bwMode="auto">
            <a:xfrm>
              <a:off x="1947" y="3651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FF3300"/>
                  </a:solidFill>
                  <a:latin typeface="Arial" charset="0"/>
                </a:rPr>
                <a:t>H</a:t>
              </a:r>
              <a:endParaRPr lang="en-US" i="1">
                <a:solidFill>
                  <a:srgbClr val="FF3300"/>
                </a:solidFill>
                <a:latin typeface="Arial" charset="0"/>
              </a:endParaRPr>
            </a:p>
          </p:txBody>
        </p:sp>
        <p:sp>
          <p:nvSpPr>
            <p:cNvPr id="7186" name="Rectangle 61"/>
            <p:cNvSpPr>
              <a:spLocks noChangeArrowheads="1"/>
            </p:cNvSpPr>
            <p:nvPr/>
          </p:nvSpPr>
          <p:spPr bwMode="auto">
            <a:xfrm>
              <a:off x="312" y="2431"/>
              <a:ext cx="14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solidFill>
                    <a:srgbClr val="0000DD"/>
                  </a:solidFill>
                  <a:latin typeface="Arial" charset="0"/>
                </a:rPr>
                <a:t>B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7187" name="Line 62"/>
            <p:cNvSpPr>
              <a:spLocks noChangeShapeType="1"/>
            </p:cNvSpPr>
            <p:nvPr/>
          </p:nvSpPr>
          <p:spPr bwMode="auto">
            <a:xfrm flipV="1">
              <a:off x="627" y="3144"/>
              <a:ext cx="1277" cy="624"/>
            </a:xfrm>
            <a:prstGeom prst="line">
              <a:avLst/>
            </a:prstGeom>
            <a:noFill/>
            <a:ln w="38100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Rectangle 63"/>
            <p:cNvSpPr>
              <a:spLocks noChangeArrowheads="1"/>
            </p:cNvSpPr>
            <p:nvPr/>
          </p:nvSpPr>
          <p:spPr bwMode="auto">
            <a:xfrm>
              <a:off x="1943" y="2920"/>
              <a:ext cx="105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777777"/>
                  </a:solidFill>
                  <a:latin typeface="Arial" charset="0"/>
                </a:rPr>
                <a:t>vacuum </a:t>
              </a:r>
              <a:r>
                <a:rPr lang="en-US" sz="2000">
                  <a:solidFill>
                    <a:srgbClr val="777777"/>
                  </a:solidFill>
                  <a:latin typeface="Symbol" charset="2"/>
                </a:rPr>
                <a:t>c</a:t>
              </a:r>
              <a:r>
                <a:rPr lang="en-US" sz="2000" i="1" baseline="-25000">
                  <a:solidFill>
                    <a:srgbClr val="777777"/>
                  </a:solidFill>
                  <a:latin typeface="Arial" charset="0"/>
                </a:rPr>
                <a:t>m</a:t>
              </a:r>
              <a:r>
                <a:rPr lang="en-US" sz="2000">
                  <a:solidFill>
                    <a:srgbClr val="777777"/>
                  </a:solidFill>
                  <a:latin typeface="Arial" charset="0"/>
                </a:rPr>
                <a:t> = 0</a:t>
              </a:r>
              <a:endParaRPr lang="en-US" sz="2000">
                <a:solidFill>
                  <a:srgbClr val="0000AA"/>
                </a:solidFill>
                <a:latin typeface="Arial" charset="0"/>
              </a:endParaRPr>
            </a:p>
          </p:txBody>
        </p:sp>
        <p:sp>
          <p:nvSpPr>
            <p:cNvPr id="7189" name="Line 66"/>
            <p:cNvSpPr>
              <a:spLocks noChangeShapeType="1"/>
            </p:cNvSpPr>
            <p:nvPr/>
          </p:nvSpPr>
          <p:spPr bwMode="auto">
            <a:xfrm flipV="1">
              <a:off x="627" y="2859"/>
              <a:ext cx="1127" cy="909"/>
            </a:xfrm>
            <a:prstGeom prst="line">
              <a:avLst/>
            </a:prstGeom>
            <a:noFill/>
            <a:ln w="38100">
              <a:solidFill>
                <a:srgbClr val="0000A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Rectangle 67"/>
            <p:cNvSpPr>
              <a:spLocks noChangeArrowheads="1"/>
            </p:cNvSpPr>
            <p:nvPr/>
          </p:nvSpPr>
          <p:spPr bwMode="auto">
            <a:xfrm>
              <a:off x="1860" y="2585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AA"/>
                  </a:solidFill>
                  <a:latin typeface="Symbol" charset="2"/>
                </a:rPr>
                <a:t>c</a:t>
              </a:r>
              <a:r>
                <a:rPr lang="en-US" sz="2000" i="1" baseline="-25000">
                  <a:solidFill>
                    <a:srgbClr val="0000AA"/>
                  </a:solidFill>
                  <a:latin typeface="Arial" charset="0"/>
                </a:rPr>
                <a:t>m</a:t>
              </a:r>
              <a:endParaRPr lang="en-US">
                <a:latin typeface="Arial" charset="0"/>
              </a:endParaRPr>
            </a:p>
          </p:txBody>
        </p:sp>
        <p:sp>
          <p:nvSpPr>
            <p:cNvPr id="7191" name="Line 69"/>
            <p:cNvSpPr>
              <a:spLocks noChangeShapeType="1"/>
            </p:cNvSpPr>
            <p:nvPr/>
          </p:nvSpPr>
          <p:spPr bwMode="auto">
            <a:xfrm flipV="1">
              <a:off x="627" y="3456"/>
              <a:ext cx="1248" cy="312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92" name="Group 85"/>
            <p:cNvGrpSpPr>
              <a:grpSpLocks/>
            </p:cNvGrpSpPr>
            <p:nvPr/>
          </p:nvGrpSpPr>
          <p:grpSpPr bwMode="auto">
            <a:xfrm>
              <a:off x="558" y="2519"/>
              <a:ext cx="1311" cy="1318"/>
              <a:chOff x="731" y="2937"/>
              <a:chExt cx="1075" cy="1081"/>
            </a:xfrm>
          </p:grpSpPr>
          <p:grpSp>
            <p:nvGrpSpPr>
              <p:cNvPr id="7196" name="Group 55"/>
              <p:cNvGrpSpPr>
                <a:grpSpLocks/>
              </p:cNvGrpSpPr>
              <p:nvPr/>
            </p:nvGrpSpPr>
            <p:grpSpPr bwMode="auto">
              <a:xfrm>
                <a:off x="731" y="2937"/>
                <a:ext cx="96" cy="1032"/>
                <a:chOff x="712" y="2848"/>
                <a:chExt cx="96" cy="1032"/>
              </a:xfrm>
            </p:grpSpPr>
            <p:sp>
              <p:nvSpPr>
                <p:cNvPr id="7200" name="Freeform 53"/>
                <p:cNvSpPr>
                  <a:spLocks/>
                </p:cNvSpPr>
                <p:nvPr/>
              </p:nvSpPr>
              <p:spPr bwMode="auto">
                <a:xfrm>
                  <a:off x="712" y="2848"/>
                  <a:ext cx="96" cy="56"/>
                </a:xfrm>
                <a:custGeom>
                  <a:avLst/>
                  <a:gdLst>
                    <a:gd name="T0" fmla="*/ 48 w 96"/>
                    <a:gd name="T1" fmla="*/ 0 h 56"/>
                    <a:gd name="T2" fmla="*/ 96 w 96"/>
                    <a:gd name="T3" fmla="*/ 56 h 56"/>
                    <a:gd name="T4" fmla="*/ 48 w 96"/>
                    <a:gd name="T5" fmla="*/ 40 h 56"/>
                    <a:gd name="T6" fmla="*/ 0 w 96"/>
                    <a:gd name="T7" fmla="*/ 56 h 56"/>
                    <a:gd name="T8" fmla="*/ 48 w 96"/>
                    <a:gd name="T9" fmla="*/ 0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6"/>
                    <a:gd name="T16" fmla="*/ 0 h 56"/>
                    <a:gd name="T17" fmla="*/ 96 w 9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6" h="56">
                      <a:moveTo>
                        <a:pt x="48" y="0"/>
                      </a:moveTo>
                      <a:lnTo>
                        <a:pt x="96" y="56"/>
                      </a:lnTo>
                      <a:lnTo>
                        <a:pt x="48" y="40"/>
                      </a:lnTo>
                      <a:lnTo>
                        <a:pt x="0" y="56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760" y="2888"/>
                  <a:ext cx="1" cy="992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97" name="Group 58"/>
              <p:cNvGrpSpPr>
                <a:grpSpLocks/>
              </p:cNvGrpSpPr>
              <p:nvPr/>
            </p:nvGrpSpPr>
            <p:grpSpPr bwMode="auto">
              <a:xfrm>
                <a:off x="774" y="3922"/>
                <a:ext cx="1032" cy="96"/>
                <a:chOff x="776" y="3840"/>
                <a:chExt cx="1032" cy="96"/>
              </a:xfrm>
            </p:grpSpPr>
            <p:sp>
              <p:nvSpPr>
                <p:cNvPr id="7198" name="Freeform 56"/>
                <p:cNvSpPr>
                  <a:spLocks/>
                </p:cNvSpPr>
                <p:nvPr/>
              </p:nvSpPr>
              <p:spPr bwMode="auto">
                <a:xfrm>
                  <a:off x="1752" y="3840"/>
                  <a:ext cx="56" cy="96"/>
                </a:xfrm>
                <a:custGeom>
                  <a:avLst/>
                  <a:gdLst>
                    <a:gd name="T0" fmla="*/ 56 w 56"/>
                    <a:gd name="T1" fmla="*/ 48 h 96"/>
                    <a:gd name="T2" fmla="*/ 0 w 56"/>
                    <a:gd name="T3" fmla="*/ 96 h 96"/>
                    <a:gd name="T4" fmla="*/ 16 w 56"/>
                    <a:gd name="T5" fmla="*/ 48 h 96"/>
                    <a:gd name="T6" fmla="*/ 0 w 56"/>
                    <a:gd name="T7" fmla="*/ 0 h 96"/>
                    <a:gd name="T8" fmla="*/ 56 w 56"/>
                    <a:gd name="T9" fmla="*/ 48 h 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96"/>
                    <a:gd name="T17" fmla="*/ 56 w 56"/>
                    <a:gd name="T18" fmla="*/ 96 h 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96">
                      <a:moveTo>
                        <a:pt x="56" y="48"/>
                      </a:moveTo>
                      <a:lnTo>
                        <a:pt x="0" y="96"/>
                      </a:lnTo>
                      <a:lnTo>
                        <a:pt x="16" y="48"/>
                      </a:lnTo>
                      <a:lnTo>
                        <a:pt x="0" y="0"/>
                      </a:lnTo>
                      <a:lnTo>
                        <a:pt x="56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Line 57"/>
                <p:cNvSpPr>
                  <a:spLocks noChangeShapeType="1"/>
                </p:cNvSpPr>
                <p:nvPr/>
              </p:nvSpPr>
              <p:spPr bwMode="auto">
                <a:xfrm>
                  <a:off x="776" y="3888"/>
                  <a:ext cx="992" cy="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193" name="Rectangle 67"/>
            <p:cNvSpPr>
              <a:spLocks noChangeArrowheads="1"/>
            </p:cNvSpPr>
            <p:nvPr/>
          </p:nvSpPr>
          <p:spPr bwMode="auto">
            <a:xfrm>
              <a:off x="1916" y="3309"/>
              <a:ext cx="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3399FF"/>
                  </a:solidFill>
                  <a:latin typeface="Symbol" charset="2"/>
                </a:rPr>
                <a:t>c</a:t>
              </a:r>
              <a:r>
                <a:rPr lang="en-US" sz="2000" i="1" baseline="-25000">
                  <a:solidFill>
                    <a:srgbClr val="3399FF"/>
                  </a:solidFill>
                  <a:latin typeface="Arial" charset="0"/>
                </a:rPr>
                <a:t>m</a:t>
              </a:r>
              <a:endParaRPr lang="en-US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7194" name="Rectangle 35"/>
            <p:cNvSpPr>
              <a:spLocks noChangeArrowheads="1"/>
            </p:cNvSpPr>
            <p:nvPr/>
          </p:nvSpPr>
          <p:spPr bwMode="auto">
            <a:xfrm>
              <a:off x="2030" y="2569"/>
              <a:ext cx="343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AA"/>
                  </a:solidFill>
                  <a:latin typeface="Arial" charset="0"/>
                </a:rPr>
                <a:t>&gt; 0</a:t>
              </a:r>
            </a:p>
          </p:txBody>
        </p:sp>
        <p:sp>
          <p:nvSpPr>
            <p:cNvPr id="7195" name="Rectangle 36"/>
            <p:cNvSpPr>
              <a:spLocks noChangeArrowheads="1"/>
            </p:cNvSpPr>
            <p:nvPr/>
          </p:nvSpPr>
          <p:spPr bwMode="auto">
            <a:xfrm>
              <a:off x="2085" y="3307"/>
              <a:ext cx="343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3399FF"/>
                  </a:solidFill>
                  <a:latin typeface="Arial" charset="0"/>
                </a:rPr>
                <a:t>&lt; 0</a:t>
              </a:r>
            </a:p>
          </p:txBody>
        </p:sp>
      </p:grpSp>
      <p:sp>
        <p:nvSpPr>
          <p:cNvPr id="7179" name="Line 13"/>
          <p:cNvSpPr>
            <a:spLocks noChangeShapeType="1"/>
          </p:cNvSpPr>
          <p:nvPr/>
        </p:nvSpPr>
        <p:spPr bwMode="auto">
          <a:xfrm flipH="1" flipV="1">
            <a:off x="5778500" y="1703388"/>
            <a:ext cx="3984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775200" y="4041775"/>
            <a:ext cx="4265613" cy="1181100"/>
            <a:chOff x="4775433" y="4041775"/>
            <a:chExt cx="4265919" cy="1181319"/>
          </a:xfrm>
        </p:grpSpPr>
        <p:sp>
          <p:nvSpPr>
            <p:cNvPr id="7181" name="Rectangle 173"/>
            <p:cNvSpPr>
              <a:spLocks noChangeArrowheads="1"/>
            </p:cNvSpPr>
            <p:nvPr/>
          </p:nvSpPr>
          <p:spPr bwMode="auto">
            <a:xfrm>
              <a:off x="6157911" y="4059238"/>
              <a:ext cx="311150" cy="419100"/>
            </a:xfrm>
            <a:prstGeom prst="rect">
              <a:avLst/>
            </a:prstGeom>
            <a:solidFill>
              <a:srgbClr val="99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Line 8"/>
            <p:cNvSpPr>
              <a:spLocks noChangeShapeType="1"/>
            </p:cNvSpPr>
            <p:nvPr/>
          </p:nvSpPr>
          <p:spPr bwMode="auto">
            <a:xfrm flipH="1" flipV="1">
              <a:off x="6299198" y="4457699"/>
              <a:ext cx="120412" cy="21860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Rectangle 9"/>
            <p:cNvSpPr>
              <a:spLocks noChangeArrowheads="1"/>
            </p:cNvSpPr>
            <p:nvPr/>
          </p:nvSpPr>
          <p:spPr bwMode="auto">
            <a:xfrm>
              <a:off x="6227761" y="4576763"/>
              <a:ext cx="281359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  <a:latin typeface="Arial" charset="0"/>
                </a:rPr>
                <a:t>permeability of a vacuum:</a:t>
              </a:r>
            </a:p>
            <a:p>
              <a:r>
                <a:rPr lang="en-US" sz="1800">
                  <a:solidFill>
                    <a:srgbClr val="008000"/>
                  </a:solidFill>
                  <a:latin typeface="Arial" charset="0"/>
                </a:rPr>
                <a:t>(1.26 x 10</a:t>
              </a:r>
              <a:r>
                <a:rPr lang="en-US" sz="2000" baseline="24000">
                  <a:solidFill>
                    <a:srgbClr val="008000"/>
                  </a:solidFill>
                  <a:latin typeface="Arial" charset="0"/>
                </a:rPr>
                <a:t>-6</a:t>
              </a:r>
              <a:r>
                <a:rPr lang="en-US" sz="1800">
                  <a:solidFill>
                    <a:srgbClr val="008000"/>
                  </a:solidFill>
                  <a:latin typeface="Arial" charset="0"/>
                </a:rPr>
                <a:t> Henry/m)</a:t>
              </a:r>
            </a:p>
          </p:txBody>
        </p:sp>
        <p:sp>
          <p:nvSpPr>
            <p:cNvPr id="7184" name="Rectangle 49"/>
            <p:cNvSpPr>
              <a:spLocks noChangeArrowheads="1"/>
            </p:cNvSpPr>
            <p:nvPr/>
          </p:nvSpPr>
          <p:spPr bwMode="auto">
            <a:xfrm>
              <a:off x="4775433" y="4041775"/>
              <a:ext cx="2029723" cy="461665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charset="0"/>
                </a:rPr>
                <a:t>=</a:t>
              </a:r>
              <a:r>
                <a:rPr lang="en-US" i="1">
                  <a:solidFill>
                    <a:srgbClr val="FF3300"/>
                  </a:solidFill>
                  <a:latin typeface="Arial" charset="0"/>
                </a:rPr>
                <a:t> </a:t>
              </a:r>
              <a:r>
                <a:rPr lang="en-US">
                  <a:latin typeface="Arial" charset="0"/>
                </a:rPr>
                <a:t>(1 + </a:t>
              </a:r>
              <a:r>
                <a:rPr lang="en-US">
                  <a:latin typeface="Symbol" charset="2"/>
                  <a:sym typeface="Symbol" charset="2"/>
                </a:rPr>
                <a:t></a:t>
              </a:r>
              <a:r>
                <a:rPr lang="en-US" i="1" baseline="-25000">
                  <a:latin typeface="Arial" charset="0"/>
                </a:rPr>
                <a:t>m</a:t>
              </a:r>
              <a:r>
                <a:rPr lang="en-US">
                  <a:latin typeface="Arial" charset="0"/>
                </a:rPr>
                <a:t>)</a:t>
              </a:r>
              <a:r>
                <a:rPr lang="en-US">
                  <a:latin typeface="Symbol" charset="2"/>
                  <a:sym typeface="Symbol" charset="2"/>
                </a:rPr>
                <a:t></a:t>
              </a:r>
              <a:r>
                <a:rPr lang="en-US" baseline="-25000">
                  <a:latin typeface="Arial" charset="0"/>
                </a:rPr>
                <a:t>0</a:t>
              </a:r>
              <a:r>
                <a:rPr lang="en-US" i="1">
                  <a:solidFill>
                    <a:srgbClr val="FF3300"/>
                  </a:solidFill>
                  <a:latin typeface="Arial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5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81" grpId="0"/>
      <p:bldP spid="491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1585D-9439-4292-9277-BBAC92EA80A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4669" y="797511"/>
            <a:ext cx="8674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20.1  </a:t>
            </a:r>
            <a:r>
              <a:rPr lang="en-US" sz="2000" i="1" dirty="0"/>
              <a:t>A coil of wire 0.20 m long and having 200 turns carries a current of 10 A.</a:t>
            </a:r>
            <a:endParaRPr lang="en-US" sz="2000" dirty="0"/>
          </a:p>
          <a:p>
            <a:r>
              <a:rPr lang="en-US" sz="2000" b="1" i="1" dirty="0"/>
              <a:t>	</a:t>
            </a:r>
            <a:r>
              <a:rPr lang="en-US" sz="2000" i="1" dirty="0"/>
              <a:t>(a)</a:t>
            </a:r>
            <a:r>
              <a:rPr lang="en-US" sz="2000" b="1" i="1" dirty="0"/>
              <a:t> </a:t>
            </a:r>
            <a:r>
              <a:rPr lang="en-US" sz="2000" i="1" dirty="0"/>
              <a:t>What is the magnitude of the magnetic field strength H?</a:t>
            </a:r>
            <a:endParaRPr lang="en-US" sz="2000" dirty="0"/>
          </a:p>
          <a:p>
            <a:r>
              <a:rPr lang="en-US" sz="2000" b="1" i="1" dirty="0"/>
              <a:t>	</a:t>
            </a:r>
            <a:r>
              <a:rPr lang="en-US" sz="2000" i="1" dirty="0"/>
              <a:t>(b)</a:t>
            </a:r>
            <a:r>
              <a:rPr lang="en-US" sz="2000" b="1" i="1" dirty="0"/>
              <a:t> </a:t>
            </a:r>
            <a:r>
              <a:rPr lang="en-US" sz="2000" dirty="0"/>
              <a:t>Compute</a:t>
            </a:r>
            <a:r>
              <a:rPr lang="en-US" sz="2000" i="1" dirty="0"/>
              <a:t> the flux density B if the coil is in a vacuum.</a:t>
            </a:r>
            <a:endParaRPr lang="en-US" sz="2000" dirty="0"/>
          </a:p>
          <a:p>
            <a:r>
              <a:rPr lang="en-US" sz="2000" b="1" i="1" dirty="0"/>
              <a:t>	</a:t>
            </a:r>
            <a:r>
              <a:rPr lang="en-US" sz="2000" i="1" dirty="0"/>
              <a:t>(c)</a:t>
            </a:r>
            <a:r>
              <a:rPr lang="en-US" sz="2000" b="1" i="1" dirty="0"/>
              <a:t> </a:t>
            </a:r>
            <a:r>
              <a:rPr lang="en-US" sz="2000" i="1" dirty="0"/>
              <a:t>Compute the flux density inside a bar of titanium that is positioned within the coil. The susceptibility for titanium is found in Table 20.2</a:t>
            </a:r>
            <a:r>
              <a:rPr lang="en-US" sz="2000" i="1" dirty="0" smtClean="0"/>
              <a:t>. </a:t>
            </a:r>
            <a:r>
              <a:rPr lang="en-US" sz="2000" dirty="0" smtClean="0"/>
              <a:t>1.81 x 10^(-4)</a:t>
            </a:r>
            <a:endParaRPr lang="en-US" sz="2000" dirty="0"/>
          </a:p>
          <a:p>
            <a:r>
              <a:rPr lang="en-US" sz="2000" b="1" i="1" dirty="0"/>
              <a:t>	</a:t>
            </a:r>
            <a:r>
              <a:rPr lang="en-US" sz="2000" i="1" dirty="0"/>
              <a:t>(d)</a:t>
            </a:r>
            <a:r>
              <a:rPr lang="en-US" sz="2000" b="1" i="1" dirty="0"/>
              <a:t> </a:t>
            </a:r>
            <a:r>
              <a:rPr lang="en-US" sz="2000" i="1" dirty="0"/>
              <a:t>Compute the magnitude of the magnetization 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26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B0CE9D-CF89-42C7-A4F0-BD7F34D3E2B2}" type="slidenum">
              <a:rPr lang="en-US"/>
              <a:pPr/>
              <a:t>8</a:t>
            </a:fld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698500" y="775486"/>
            <a:ext cx="77358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•  Magnetic moments arise from electron motions and the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    spins on electrons.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714375" y="5115768"/>
            <a:ext cx="49212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latin typeface="Arial" charset="0"/>
              </a:rPr>
              <a:t>•  Net atomic magnetic moment:</a:t>
            </a:r>
          </a:p>
          <a:p>
            <a:r>
              <a:rPr lang="en-US" sz="2200" dirty="0">
                <a:latin typeface="Arial" charset="0"/>
              </a:rPr>
              <a:t>    -- sum of moments from all electrons.</a:t>
            </a:r>
          </a:p>
          <a:p>
            <a:endParaRPr lang="en-US" sz="22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•  Four types of response...</a:t>
            </a:r>
          </a:p>
        </p:txBody>
      </p:sp>
      <p:sp>
        <p:nvSpPr>
          <p:cNvPr id="8197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61988" y="105870"/>
            <a:ext cx="7772400" cy="5334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Origins of Magnetic Moments</a:t>
            </a:r>
          </a:p>
        </p:txBody>
      </p:sp>
      <p:cxnSp>
        <p:nvCxnSpPr>
          <p:cNvPr id="8198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2542382" y="3693319"/>
            <a:ext cx="654050" cy="1587"/>
          </a:xfrm>
          <a:prstGeom prst="line">
            <a:avLst/>
          </a:prstGeom>
          <a:noFill/>
          <a:ln w="31750">
            <a:solidFill>
              <a:srgbClr val="0000DD"/>
            </a:solidFill>
            <a:round/>
            <a:headEnd/>
            <a:tailEnd/>
          </a:ln>
        </p:spPr>
      </p:cxnSp>
      <p:grpSp>
        <p:nvGrpSpPr>
          <p:cNvPr id="8200" name="Group 13"/>
          <p:cNvGrpSpPr>
            <a:grpSpLocks/>
          </p:cNvGrpSpPr>
          <p:nvPr/>
        </p:nvGrpSpPr>
        <p:grpSpPr bwMode="auto">
          <a:xfrm>
            <a:off x="4826000" y="2659063"/>
            <a:ext cx="177800" cy="1346200"/>
            <a:chOff x="3040" y="1728"/>
            <a:chExt cx="112" cy="848"/>
          </a:xfrm>
        </p:grpSpPr>
        <p:sp>
          <p:nvSpPr>
            <p:cNvPr id="8219" name="Freeform 11"/>
            <p:cNvSpPr>
              <a:spLocks/>
            </p:cNvSpPr>
            <p:nvPr/>
          </p:nvSpPr>
          <p:spPr bwMode="auto">
            <a:xfrm>
              <a:off x="3040" y="1728"/>
              <a:ext cx="112" cy="64"/>
            </a:xfrm>
            <a:custGeom>
              <a:avLst/>
              <a:gdLst>
                <a:gd name="T0" fmla="*/ 56 w 112"/>
                <a:gd name="T1" fmla="*/ 0 h 64"/>
                <a:gd name="T2" fmla="*/ 112 w 112"/>
                <a:gd name="T3" fmla="*/ 64 h 64"/>
                <a:gd name="T4" fmla="*/ 56 w 112"/>
                <a:gd name="T5" fmla="*/ 40 h 64"/>
                <a:gd name="T6" fmla="*/ 0 w 112"/>
                <a:gd name="T7" fmla="*/ 64 h 64"/>
                <a:gd name="T8" fmla="*/ 56 w 112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64"/>
                <a:gd name="T17" fmla="*/ 112 w 11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64">
                  <a:moveTo>
                    <a:pt x="56" y="0"/>
                  </a:moveTo>
                  <a:lnTo>
                    <a:pt x="112" y="64"/>
                  </a:lnTo>
                  <a:lnTo>
                    <a:pt x="56" y="40"/>
                  </a:lnTo>
                  <a:lnTo>
                    <a:pt x="0" y="6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DD"/>
            </a:solidFill>
            <a:ln w="127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2"/>
            <p:cNvSpPr>
              <a:spLocks noChangeShapeType="1"/>
            </p:cNvSpPr>
            <p:nvPr/>
          </p:nvSpPr>
          <p:spPr bwMode="auto">
            <a:xfrm flipV="1">
              <a:off x="3096" y="1768"/>
              <a:ext cx="1" cy="808"/>
            </a:xfrm>
            <a:prstGeom prst="line">
              <a:avLst/>
            </a:prstGeom>
            <a:noFill/>
            <a:ln w="381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1" name="Oval 14"/>
          <p:cNvSpPr>
            <a:spLocks noChangeArrowheads="1"/>
          </p:cNvSpPr>
          <p:nvPr/>
        </p:nvSpPr>
        <p:spPr bwMode="auto">
          <a:xfrm>
            <a:off x="2311400" y="3103563"/>
            <a:ext cx="1130300" cy="508000"/>
          </a:xfrm>
          <a:prstGeom prst="ellipse">
            <a:avLst/>
          </a:prstGeom>
          <a:noFill/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5"/>
          <p:cNvSpPr>
            <a:spLocks/>
          </p:cNvSpPr>
          <p:nvPr/>
        </p:nvSpPr>
        <p:spPr bwMode="auto">
          <a:xfrm>
            <a:off x="2781300" y="2671763"/>
            <a:ext cx="177800" cy="101600"/>
          </a:xfrm>
          <a:custGeom>
            <a:avLst/>
            <a:gdLst>
              <a:gd name="T0" fmla="*/ 2147483647 w 112"/>
              <a:gd name="T1" fmla="*/ 0 h 64"/>
              <a:gd name="T2" fmla="*/ 2147483647 w 112"/>
              <a:gd name="T3" fmla="*/ 2147483647 h 64"/>
              <a:gd name="T4" fmla="*/ 2147483647 w 112"/>
              <a:gd name="T5" fmla="*/ 2147483647 h 64"/>
              <a:gd name="T6" fmla="*/ 0 w 112"/>
              <a:gd name="T7" fmla="*/ 2147483647 h 64"/>
              <a:gd name="T8" fmla="*/ 2147483647 w 112"/>
              <a:gd name="T9" fmla="*/ 0 h 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"/>
              <a:gd name="T16" fmla="*/ 0 h 64"/>
              <a:gd name="T17" fmla="*/ 112 w 112"/>
              <a:gd name="T18" fmla="*/ 64 h 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" h="64">
                <a:moveTo>
                  <a:pt x="56" y="0"/>
                </a:moveTo>
                <a:lnTo>
                  <a:pt x="112" y="64"/>
                </a:lnTo>
                <a:lnTo>
                  <a:pt x="56" y="40"/>
                </a:lnTo>
                <a:lnTo>
                  <a:pt x="0" y="64"/>
                </a:lnTo>
                <a:lnTo>
                  <a:pt x="56" y="0"/>
                </a:lnTo>
                <a:close/>
              </a:path>
            </a:pathLst>
          </a:custGeom>
          <a:solidFill>
            <a:srgbClr val="0000DD"/>
          </a:solidFill>
          <a:ln w="31750">
            <a:solidFill>
              <a:srgbClr val="0000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Oval 18"/>
          <p:cNvSpPr>
            <a:spLocks noChangeArrowheads="1"/>
          </p:cNvSpPr>
          <p:nvPr/>
        </p:nvSpPr>
        <p:spPr bwMode="auto">
          <a:xfrm>
            <a:off x="4648200" y="3065463"/>
            <a:ext cx="558800" cy="558800"/>
          </a:xfrm>
          <a:prstGeom prst="ellipse">
            <a:avLst/>
          </a:prstGeom>
          <a:solidFill>
            <a:srgbClr val="CC9900"/>
          </a:solid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Oval 19"/>
          <p:cNvSpPr>
            <a:spLocks noChangeArrowheads="1"/>
          </p:cNvSpPr>
          <p:nvPr/>
        </p:nvSpPr>
        <p:spPr bwMode="auto">
          <a:xfrm>
            <a:off x="3124200" y="3103563"/>
            <a:ext cx="101600" cy="101600"/>
          </a:xfrm>
          <a:prstGeom prst="ellipse">
            <a:avLst/>
          </a:prstGeom>
          <a:solidFill>
            <a:srgbClr val="CC9900"/>
          </a:solidFill>
          <a:ln w="254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Rectangle 20"/>
          <p:cNvSpPr>
            <a:spLocks noChangeArrowheads="1"/>
          </p:cNvSpPr>
          <p:nvPr/>
        </p:nvSpPr>
        <p:spPr bwMode="auto">
          <a:xfrm>
            <a:off x="2717800" y="2163763"/>
            <a:ext cx="23606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>
                <a:solidFill>
                  <a:srgbClr val="0000DD"/>
                </a:solidFill>
                <a:latin typeface="Arial" charset="0"/>
              </a:rPr>
              <a:t>magnetic moments</a:t>
            </a:r>
            <a:endParaRPr lang="en-US" dirty="0">
              <a:latin typeface="Arial" charset="0"/>
            </a:endParaRPr>
          </a:p>
        </p:txBody>
      </p:sp>
      <p:sp>
        <p:nvSpPr>
          <p:cNvPr id="8206" name="Rectangle 21"/>
          <p:cNvSpPr>
            <a:spLocks noChangeArrowheads="1"/>
          </p:cNvSpPr>
          <p:nvPr/>
        </p:nvSpPr>
        <p:spPr bwMode="auto">
          <a:xfrm>
            <a:off x="3289300" y="2722563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C9900"/>
                </a:solidFill>
                <a:latin typeface="Arial" charset="0"/>
              </a:rPr>
              <a:t>electron</a:t>
            </a:r>
            <a:endParaRPr lang="en-US">
              <a:latin typeface="Arial" charset="0"/>
            </a:endParaRPr>
          </a:p>
        </p:txBody>
      </p:sp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1333500" y="3522663"/>
            <a:ext cx="874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555555"/>
                </a:solidFill>
                <a:latin typeface="Arial" charset="0"/>
              </a:rPr>
              <a:t>nucleus</a:t>
            </a:r>
            <a:endParaRPr lang="en-US">
              <a:latin typeface="Arial" charset="0"/>
            </a:endParaRPr>
          </a:p>
        </p:txBody>
      </p:sp>
      <p:sp>
        <p:nvSpPr>
          <p:cNvPr id="8208" name="Rectangle 23"/>
          <p:cNvSpPr>
            <a:spLocks noChangeArrowheads="1"/>
          </p:cNvSpPr>
          <p:nvPr/>
        </p:nvSpPr>
        <p:spPr bwMode="auto">
          <a:xfrm>
            <a:off x="5245100" y="2798763"/>
            <a:ext cx="903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CC9900"/>
                </a:solidFill>
                <a:latin typeface="Arial" charset="0"/>
              </a:rPr>
              <a:t>electron</a:t>
            </a:r>
            <a:endParaRPr lang="en-US">
              <a:latin typeface="Arial" charset="0"/>
            </a:endParaRPr>
          </a:p>
        </p:txBody>
      </p:sp>
      <p:sp>
        <p:nvSpPr>
          <p:cNvPr id="8209" name="Rectangle 30"/>
          <p:cNvSpPr>
            <a:spLocks noChangeArrowheads="1"/>
          </p:cNvSpPr>
          <p:nvPr/>
        </p:nvSpPr>
        <p:spPr bwMode="auto">
          <a:xfrm>
            <a:off x="5257800" y="3497263"/>
            <a:ext cx="46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charset="0"/>
              </a:rPr>
              <a:t>spin</a:t>
            </a:r>
            <a:endParaRPr lang="en-US">
              <a:latin typeface="Arial" charset="0"/>
            </a:endParaRPr>
          </a:p>
        </p:txBody>
      </p:sp>
      <p:grpSp>
        <p:nvGrpSpPr>
          <p:cNvPr id="8210" name="Group 42"/>
          <p:cNvGrpSpPr>
            <a:grpSpLocks/>
          </p:cNvGrpSpPr>
          <p:nvPr/>
        </p:nvGrpSpPr>
        <p:grpSpPr bwMode="auto">
          <a:xfrm>
            <a:off x="4705350" y="3367088"/>
            <a:ext cx="469900" cy="161925"/>
            <a:chOff x="2964" y="2174"/>
            <a:chExt cx="296" cy="102"/>
          </a:xfrm>
        </p:grpSpPr>
        <p:grpSp>
          <p:nvGrpSpPr>
            <p:cNvPr id="8215" name="Group 28"/>
            <p:cNvGrpSpPr>
              <a:grpSpLocks/>
            </p:cNvGrpSpPr>
            <p:nvPr/>
          </p:nvGrpSpPr>
          <p:grpSpPr bwMode="auto">
            <a:xfrm rot="-709052">
              <a:off x="3188" y="2182"/>
              <a:ext cx="72" cy="72"/>
              <a:chOff x="3168" y="2208"/>
              <a:chExt cx="72" cy="72"/>
            </a:xfrm>
          </p:grpSpPr>
          <p:sp>
            <p:nvSpPr>
              <p:cNvPr id="8217" name="Freeform 26"/>
              <p:cNvSpPr>
                <a:spLocks/>
              </p:cNvSpPr>
              <p:nvPr/>
            </p:nvSpPr>
            <p:spPr bwMode="auto">
              <a:xfrm>
                <a:off x="3168" y="2208"/>
                <a:ext cx="72" cy="72"/>
              </a:xfrm>
              <a:custGeom>
                <a:avLst/>
                <a:gdLst>
                  <a:gd name="T0" fmla="*/ 72 w 72"/>
                  <a:gd name="T1" fmla="*/ 0 h 72"/>
                  <a:gd name="T2" fmla="*/ 56 w 72"/>
                  <a:gd name="T3" fmla="*/ 72 h 72"/>
                  <a:gd name="T4" fmla="*/ 40 w 72"/>
                  <a:gd name="T5" fmla="*/ 24 h 72"/>
                  <a:gd name="T6" fmla="*/ 0 w 72"/>
                  <a:gd name="T7" fmla="*/ 0 h 72"/>
                  <a:gd name="T8" fmla="*/ 72 w 72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72"/>
                  <a:gd name="T17" fmla="*/ 72 w 72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72">
                    <a:moveTo>
                      <a:pt x="72" y="0"/>
                    </a:moveTo>
                    <a:lnTo>
                      <a:pt x="56" y="72"/>
                    </a:lnTo>
                    <a:lnTo>
                      <a:pt x="40" y="24"/>
                    </a:lnTo>
                    <a:lnTo>
                      <a:pt x="0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Line 27"/>
              <p:cNvSpPr>
                <a:spLocks noChangeShapeType="1"/>
              </p:cNvSpPr>
              <p:nvPr/>
            </p:nvSpPr>
            <p:spPr bwMode="auto">
              <a:xfrm flipV="1">
                <a:off x="3200" y="2232"/>
                <a:ext cx="8" cy="8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6" name="Freeform 41"/>
            <p:cNvSpPr>
              <a:spLocks/>
            </p:cNvSpPr>
            <p:nvPr/>
          </p:nvSpPr>
          <p:spPr bwMode="auto">
            <a:xfrm>
              <a:off x="2964" y="2174"/>
              <a:ext cx="268" cy="102"/>
            </a:xfrm>
            <a:custGeom>
              <a:avLst/>
              <a:gdLst>
                <a:gd name="T0" fmla="*/ 0 w 268"/>
                <a:gd name="T1" fmla="*/ 0 h 102"/>
                <a:gd name="T2" fmla="*/ 28 w 268"/>
                <a:gd name="T3" fmla="*/ 54 h 102"/>
                <a:gd name="T4" fmla="*/ 92 w 268"/>
                <a:gd name="T5" fmla="*/ 94 h 102"/>
                <a:gd name="T6" fmla="*/ 174 w 268"/>
                <a:gd name="T7" fmla="*/ 96 h 102"/>
                <a:gd name="T8" fmla="*/ 240 w 268"/>
                <a:gd name="T9" fmla="*/ 58 h 102"/>
                <a:gd name="T10" fmla="*/ 268 w 268"/>
                <a:gd name="T11" fmla="*/ 16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8"/>
                <a:gd name="T19" fmla="*/ 0 h 102"/>
                <a:gd name="T20" fmla="*/ 268 w 268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8" h="102">
                  <a:moveTo>
                    <a:pt x="0" y="0"/>
                  </a:moveTo>
                  <a:cubicBezTo>
                    <a:pt x="6" y="19"/>
                    <a:pt x="13" y="38"/>
                    <a:pt x="28" y="54"/>
                  </a:cubicBezTo>
                  <a:cubicBezTo>
                    <a:pt x="43" y="70"/>
                    <a:pt x="68" y="87"/>
                    <a:pt x="92" y="94"/>
                  </a:cubicBezTo>
                  <a:cubicBezTo>
                    <a:pt x="116" y="101"/>
                    <a:pt x="149" y="102"/>
                    <a:pt x="174" y="96"/>
                  </a:cubicBezTo>
                  <a:cubicBezTo>
                    <a:pt x="199" y="90"/>
                    <a:pt x="224" y="71"/>
                    <a:pt x="240" y="58"/>
                  </a:cubicBezTo>
                  <a:cubicBezTo>
                    <a:pt x="256" y="45"/>
                    <a:pt x="262" y="30"/>
                    <a:pt x="268" y="1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211" name="Straight Connector 30"/>
          <p:cNvCxnSpPr>
            <a:cxnSpLocks noChangeShapeType="1"/>
          </p:cNvCxnSpPr>
          <p:nvPr/>
        </p:nvCxnSpPr>
        <p:spPr bwMode="auto">
          <a:xfrm rot="5400000" flipH="1" flipV="1">
            <a:off x="2543175" y="3040063"/>
            <a:ext cx="652463" cy="1587"/>
          </a:xfrm>
          <a:prstGeom prst="line">
            <a:avLst/>
          </a:prstGeom>
          <a:noFill/>
          <a:ln w="31750">
            <a:solidFill>
              <a:srgbClr val="0000DD"/>
            </a:solidFill>
            <a:round/>
            <a:headEnd/>
            <a:tailEnd/>
          </a:ln>
        </p:spPr>
      </p:cxnSp>
      <p:sp>
        <p:nvSpPr>
          <p:cNvPr id="8212" name="Oval 31"/>
          <p:cNvSpPr>
            <a:spLocks noChangeArrowheads="1"/>
          </p:cNvSpPr>
          <p:nvPr/>
        </p:nvSpPr>
        <p:spPr bwMode="auto">
          <a:xfrm>
            <a:off x="2781300" y="3255963"/>
            <a:ext cx="203200" cy="203200"/>
          </a:xfrm>
          <a:prstGeom prst="ellipse">
            <a:avLst/>
          </a:prstGeom>
          <a:solidFill>
            <a:srgbClr val="777777"/>
          </a:solidFill>
          <a:ln w="25400">
            <a:solidFill>
              <a:srgbClr val="77777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Rectangle 20"/>
          <p:cNvSpPr>
            <a:spLocks noChangeArrowheads="1"/>
          </p:cNvSpPr>
          <p:nvPr/>
        </p:nvSpPr>
        <p:spPr bwMode="auto">
          <a:xfrm>
            <a:off x="1903413" y="4149725"/>
            <a:ext cx="18319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200">
                <a:solidFill>
                  <a:srgbClr val="0000DD"/>
                </a:solidFill>
                <a:latin typeface="Arial" charset="0"/>
              </a:rPr>
              <a:t>electron orbital</a:t>
            </a:r>
            <a:br>
              <a:rPr lang="en-US" sz="2200">
                <a:solidFill>
                  <a:srgbClr val="0000DD"/>
                </a:solidFill>
                <a:latin typeface="Arial" charset="0"/>
              </a:rPr>
            </a:br>
            <a:r>
              <a:rPr lang="en-US" sz="2200">
                <a:solidFill>
                  <a:srgbClr val="0000DD"/>
                </a:solidFill>
                <a:latin typeface="Arial" charset="0"/>
              </a:rPr>
              <a:t>motion</a:t>
            </a:r>
            <a:endParaRPr lang="en-US">
              <a:latin typeface="Arial" charset="0"/>
            </a:endParaRPr>
          </a:p>
        </p:txBody>
      </p:sp>
      <p:sp>
        <p:nvSpPr>
          <p:cNvPr id="8214" name="Rectangle 20"/>
          <p:cNvSpPr>
            <a:spLocks noChangeArrowheads="1"/>
          </p:cNvSpPr>
          <p:nvPr/>
        </p:nvSpPr>
        <p:spPr bwMode="auto">
          <a:xfrm>
            <a:off x="4264025" y="4149725"/>
            <a:ext cx="1289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200">
                <a:solidFill>
                  <a:srgbClr val="0000DD"/>
                </a:solidFill>
                <a:latin typeface="Arial" charset="0"/>
              </a:rPr>
              <a:t>electron spin</a:t>
            </a:r>
            <a:endParaRPr lang="en-US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526" y="4022837"/>
            <a:ext cx="341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Fundamental magnetic moment:</a:t>
            </a:r>
          </a:p>
          <a:p>
            <a:r>
              <a:rPr lang="en-US" sz="1800" dirty="0" smtClean="0"/>
              <a:t>Bohr magneton = 9.27 x 10</a:t>
            </a:r>
            <a:r>
              <a:rPr lang="en-US" sz="1800" baseline="30000" dirty="0" smtClean="0"/>
              <a:t>-24 </a:t>
            </a:r>
            <a:r>
              <a:rPr lang="en-US" sz="1800" dirty="0" smtClean="0"/>
              <a:t>A.m</a:t>
            </a:r>
            <a:r>
              <a:rPr lang="en-US" sz="1800" baseline="30000" dirty="0" smtClean="0"/>
              <a:t>2</a:t>
            </a:r>
            <a:endParaRPr lang="en-US" sz="1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CF8373-F747-4CDE-B9E0-BBD637738119}" type="slidenum">
              <a:rPr lang="en-US"/>
              <a:pPr/>
              <a:t>9</a:t>
            </a:fld>
            <a:endParaRPr lang="en-US"/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Types of Magnetism</a:t>
            </a:r>
          </a:p>
        </p:txBody>
      </p:sp>
      <p:sp>
        <p:nvSpPr>
          <p:cNvPr id="9220" name="Rectangle 130"/>
          <p:cNvSpPr>
            <a:spLocks noChangeArrowheads="1"/>
          </p:cNvSpPr>
          <p:nvPr/>
        </p:nvSpPr>
        <p:spPr bwMode="auto">
          <a:xfrm>
            <a:off x="7912100" y="4760913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2754313" y="5727700"/>
            <a:ext cx="3733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charset="0"/>
              </a:rPr>
              <a:t>Plot adapted from Fig. 20.6,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 Values and materials from Table 20.2 and discussion in Section 20.4,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Callister &amp; Rethwisch 8e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.</a:t>
            </a:r>
          </a:p>
        </p:txBody>
      </p:sp>
      <p:sp>
        <p:nvSpPr>
          <p:cNvPr id="9222" name="Rectangle 107"/>
          <p:cNvSpPr>
            <a:spLocks noChangeArrowheads="1"/>
          </p:cNvSpPr>
          <p:nvPr/>
        </p:nvSpPr>
        <p:spPr bwMode="auto">
          <a:xfrm rot="-5400000">
            <a:off x="307976" y="2903537"/>
            <a:ext cx="10398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0000DD"/>
                </a:solidFill>
                <a:latin typeface="Arial" charset="0"/>
              </a:rPr>
              <a:t>B</a:t>
            </a:r>
            <a:r>
              <a:rPr lang="en-US" sz="2200">
                <a:solidFill>
                  <a:srgbClr val="0000DD"/>
                </a:solidFill>
                <a:latin typeface="Arial" charset="0"/>
              </a:rPr>
              <a:t> (tesla)</a:t>
            </a:r>
            <a:endParaRPr lang="en-US">
              <a:latin typeface="Arial" charset="0"/>
            </a:endParaRPr>
          </a:p>
        </p:txBody>
      </p:sp>
      <p:sp>
        <p:nvSpPr>
          <p:cNvPr id="9223" name="Rectangle 115"/>
          <p:cNvSpPr>
            <a:spLocks noChangeArrowheads="1"/>
          </p:cNvSpPr>
          <p:nvPr/>
        </p:nvSpPr>
        <p:spPr bwMode="auto">
          <a:xfrm>
            <a:off x="1730375" y="4932363"/>
            <a:ext cx="24368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i="1">
                <a:solidFill>
                  <a:srgbClr val="AA0000"/>
                </a:solidFill>
                <a:latin typeface="Arial" charset="0"/>
              </a:rPr>
              <a:t>H</a:t>
            </a:r>
            <a:r>
              <a:rPr lang="en-US" sz="2200">
                <a:solidFill>
                  <a:srgbClr val="AA0000"/>
                </a:solidFill>
                <a:latin typeface="Arial" charset="0"/>
              </a:rPr>
              <a:t> (ampere-turns/m)</a:t>
            </a:r>
          </a:p>
        </p:txBody>
      </p:sp>
      <p:grpSp>
        <p:nvGrpSpPr>
          <p:cNvPr id="9224" name="Group 169"/>
          <p:cNvGrpSpPr>
            <a:grpSpLocks/>
          </p:cNvGrpSpPr>
          <p:nvPr/>
        </p:nvGrpSpPr>
        <p:grpSpPr bwMode="auto">
          <a:xfrm>
            <a:off x="1158875" y="3609975"/>
            <a:ext cx="5602288" cy="1181100"/>
            <a:chOff x="640" y="2719"/>
            <a:chExt cx="3529" cy="744"/>
          </a:xfrm>
        </p:grpSpPr>
        <p:sp>
          <p:nvSpPr>
            <p:cNvPr id="9255" name="Line 120"/>
            <p:cNvSpPr>
              <a:spLocks noChangeShapeType="1"/>
            </p:cNvSpPr>
            <p:nvPr/>
          </p:nvSpPr>
          <p:spPr bwMode="auto">
            <a:xfrm flipV="1">
              <a:off x="640" y="2903"/>
              <a:ext cx="2120" cy="560"/>
            </a:xfrm>
            <a:prstGeom prst="line">
              <a:avLst/>
            </a:prstGeom>
            <a:noFill/>
            <a:ln w="25400">
              <a:solidFill>
                <a:srgbClr val="44444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Rectangle 132"/>
            <p:cNvSpPr>
              <a:spLocks noChangeArrowheads="1"/>
            </p:cNvSpPr>
            <p:nvPr/>
          </p:nvSpPr>
          <p:spPr bwMode="auto">
            <a:xfrm>
              <a:off x="2840" y="2735"/>
              <a:ext cx="61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vacuum</a:t>
              </a:r>
              <a:endParaRPr lang="en-US">
                <a:latin typeface="Arial" charset="0"/>
              </a:endParaRPr>
            </a:p>
          </p:txBody>
        </p:sp>
        <p:sp>
          <p:nvSpPr>
            <p:cNvPr id="9257" name="Rectangle 133"/>
            <p:cNvSpPr>
              <a:spLocks noChangeArrowheads="1"/>
            </p:cNvSpPr>
            <p:nvPr/>
          </p:nvSpPr>
          <p:spPr bwMode="auto">
            <a:xfrm>
              <a:off x="3512" y="2735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9258" name="Rectangle 134"/>
            <p:cNvSpPr>
              <a:spLocks noChangeArrowheads="1"/>
            </p:cNvSpPr>
            <p:nvPr/>
          </p:nvSpPr>
          <p:spPr bwMode="auto">
            <a:xfrm>
              <a:off x="3560" y="2735"/>
              <a:ext cx="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(</a:t>
              </a:r>
              <a:endParaRPr lang="en-US">
                <a:latin typeface="Arial" charset="0"/>
              </a:endParaRPr>
            </a:p>
          </p:txBody>
        </p:sp>
        <p:sp>
          <p:nvSpPr>
            <p:cNvPr id="9259" name="Rectangle 135"/>
            <p:cNvSpPr>
              <a:spLocks noChangeArrowheads="1"/>
            </p:cNvSpPr>
            <p:nvPr/>
          </p:nvSpPr>
          <p:spPr bwMode="auto">
            <a:xfrm>
              <a:off x="3616" y="2719"/>
              <a:ext cx="1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Symbol" charset="2"/>
                </a:rPr>
                <a:t>c</a:t>
              </a:r>
              <a:r>
                <a:rPr lang="en-US" sz="2200" i="1" baseline="-25000">
                  <a:solidFill>
                    <a:srgbClr val="555555"/>
                  </a:solidFill>
                  <a:latin typeface="Arial" charset="0"/>
                </a:rPr>
                <a:t>m</a:t>
              </a:r>
              <a:endParaRPr lang="en-US">
                <a:latin typeface="Arial" charset="0"/>
              </a:endParaRPr>
            </a:p>
          </p:txBody>
        </p:sp>
        <p:sp>
          <p:nvSpPr>
            <p:cNvPr id="9260" name="Rectangle 136"/>
            <p:cNvSpPr>
              <a:spLocks noChangeArrowheads="1"/>
            </p:cNvSpPr>
            <p:nvPr/>
          </p:nvSpPr>
          <p:spPr bwMode="auto">
            <a:xfrm>
              <a:off x="3712" y="2735"/>
              <a:ext cx="455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  = 0)</a:t>
              </a:r>
              <a:endParaRPr lang="en-US">
                <a:latin typeface="Arial" charset="0"/>
              </a:endParaRPr>
            </a:p>
          </p:txBody>
        </p:sp>
        <p:sp>
          <p:nvSpPr>
            <p:cNvPr id="9261" name="Rectangle 137"/>
            <p:cNvSpPr>
              <a:spLocks noChangeArrowheads="1"/>
            </p:cNvSpPr>
            <p:nvPr/>
          </p:nvSpPr>
          <p:spPr bwMode="auto">
            <a:xfrm>
              <a:off x="4072" y="2735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9262" name="Rectangle 138"/>
            <p:cNvSpPr>
              <a:spLocks noChangeArrowheads="1"/>
            </p:cNvSpPr>
            <p:nvPr/>
          </p:nvSpPr>
          <p:spPr bwMode="auto">
            <a:xfrm>
              <a:off x="4120" y="2735"/>
              <a:ext cx="4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555555"/>
                  </a:solidFill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1158875" y="4010025"/>
            <a:ext cx="7356475" cy="781050"/>
            <a:chOff x="730" y="2526"/>
            <a:chExt cx="4634" cy="492"/>
          </a:xfrm>
        </p:grpSpPr>
        <p:sp>
          <p:nvSpPr>
            <p:cNvPr id="9250" name="Line 119"/>
            <p:cNvSpPr>
              <a:spLocks noChangeShapeType="1"/>
            </p:cNvSpPr>
            <p:nvPr/>
          </p:nvSpPr>
          <p:spPr bwMode="auto">
            <a:xfrm flipV="1">
              <a:off x="730" y="2578"/>
              <a:ext cx="2152" cy="440"/>
            </a:xfrm>
            <a:prstGeom prst="line">
              <a:avLst/>
            </a:prstGeom>
            <a:noFill/>
            <a:ln w="25400">
              <a:solidFill>
                <a:srgbClr val="33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Rectangle 123"/>
            <p:cNvSpPr>
              <a:spLocks noChangeArrowheads="1"/>
            </p:cNvSpPr>
            <p:nvPr/>
          </p:nvSpPr>
          <p:spPr bwMode="auto">
            <a:xfrm>
              <a:off x="2915" y="2542"/>
              <a:ext cx="132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3399FF"/>
                  </a:solidFill>
                  <a:latin typeface="Arial" charset="0"/>
                </a:rPr>
                <a:t>(1) diamagnetic (</a:t>
              </a:r>
              <a:endParaRPr lang="en-US">
                <a:latin typeface="Arial" charset="0"/>
              </a:endParaRPr>
            </a:p>
          </p:txBody>
        </p:sp>
        <p:sp>
          <p:nvSpPr>
            <p:cNvPr id="9252" name="Rectangle 126"/>
            <p:cNvSpPr>
              <a:spLocks noChangeArrowheads="1"/>
            </p:cNvSpPr>
            <p:nvPr/>
          </p:nvSpPr>
          <p:spPr bwMode="auto">
            <a:xfrm>
              <a:off x="4236" y="2526"/>
              <a:ext cx="1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3399FF"/>
                  </a:solidFill>
                  <a:latin typeface="Symbol" charset="2"/>
                </a:rPr>
                <a:t>c</a:t>
              </a:r>
              <a:r>
                <a:rPr lang="en-US" sz="2200" i="1" baseline="-25000">
                  <a:solidFill>
                    <a:srgbClr val="3399FF"/>
                  </a:solidFill>
                  <a:latin typeface="Arial" charset="0"/>
                </a:rPr>
                <a:t>m</a:t>
              </a:r>
              <a:endParaRPr lang="en-US">
                <a:latin typeface="Arial" charset="0"/>
              </a:endParaRPr>
            </a:p>
          </p:txBody>
        </p:sp>
        <p:sp>
          <p:nvSpPr>
            <p:cNvPr id="9253" name="Rectangle 128"/>
            <p:cNvSpPr>
              <a:spLocks noChangeArrowheads="1"/>
            </p:cNvSpPr>
            <p:nvPr/>
          </p:nvSpPr>
          <p:spPr bwMode="auto">
            <a:xfrm>
              <a:off x="4468" y="2542"/>
              <a:ext cx="57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3399FF"/>
                  </a:solidFill>
                  <a:latin typeface="Arial" charset="0"/>
                </a:rPr>
                <a:t>~ -10</a:t>
              </a:r>
              <a:r>
                <a:rPr lang="en-US" baseline="30000">
                  <a:solidFill>
                    <a:srgbClr val="3399FF"/>
                  </a:solidFill>
                  <a:latin typeface="Arial" charset="0"/>
                </a:rPr>
                <a:t>-5</a:t>
              </a:r>
              <a:r>
                <a:rPr lang="en-US" sz="2200">
                  <a:solidFill>
                    <a:srgbClr val="3399FF"/>
                  </a:solidFill>
                  <a:latin typeface="Arial" charset="0"/>
                </a:rPr>
                <a:t>)</a:t>
              </a:r>
              <a:endParaRPr lang="en-US">
                <a:latin typeface="Arial" charset="0"/>
              </a:endParaRPr>
            </a:p>
          </p:txBody>
        </p:sp>
        <p:sp>
          <p:nvSpPr>
            <p:cNvPr id="9254" name="Rectangle 143"/>
            <p:cNvSpPr>
              <a:spLocks noChangeArrowheads="1"/>
            </p:cNvSpPr>
            <p:nvPr/>
          </p:nvSpPr>
          <p:spPr bwMode="auto">
            <a:xfrm>
              <a:off x="3194" y="2746"/>
              <a:ext cx="21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3399FF"/>
                  </a:solidFill>
                  <a:latin typeface="Arial" charset="0"/>
                </a:rPr>
                <a:t>e.g., Al</a:t>
              </a:r>
              <a:r>
                <a:rPr lang="en-US" sz="2200" baseline="-25000">
                  <a:solidFill>
                    <a:srgbClr val="3399FF"/>
                  </a:solidFill>
                  <a:latin typeface="Arial" charset="0"/>
                </a:rPr>
                <a:t>2</a:t>
              </a:r>
              <a:r>
                <a:rPr lang="en-US" sz="2000">
                  <a:solidFill>
                    <a:srgbClr val="3399FF"/>
                  </a:solidFill>
                  <a:latin typeface="Arial" charset="0"/>
                </a:rPr>
                <a:t>O</a:t>
              </a:r>
              <a:r>
                <a:rPr lang="en-US" sz="2200" baseline="-25000">
                  <a:solidFill>
                    <a:srgbClr val="3399FF"/>
                  </a:solidFill>
                  <a:latin typeface="Arial" charset="0"/>
                </a:rPr>
                <a:t>3</a:t>
              </a:r>
              <a:r>
                <a:rPr lang="en-US" sz="2000">
                  <a:solidFill>
                    <a:srgbClr val="3399FF"/>
                  </a:solidFill>
                  <a:latin typeface="Arial" charset="0"/>
                </a:rPr>
                <a:t>, Cu, Au, Si, Ag, Zn 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9226" name="Rectangle 149"/>
          <p:cNvSpPr>
            <a:spLocks noChangeArrowheads="1"/>
          </p:cNvSpPr>
          <p:nvPr/>
        </p:nvSpPr>
        <p:spPr bwMode="auto">
          <a:xfrm>
            <a:off x="8728075" y="4359275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</p:txBody>
      </p: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1158875" y="1579563"/>
            <a:ext cx="6072188" cy="3211512"/>
            <a:chOff x="730" y="995"/>
            <a:chExt cx="3825" cy="2023"/>
          </a:xfrm>
        </p:grpSpPr>
        <p:sp>
          <p:nvSpPr>
            <p:cNvPr id="9240" name="Rectangle 88"/>
            <p:cNvSpPr>
              <a:spLocks noChangeArrowheads="1"/>
            </p:cNvSpPr>
            <p:nvPr/>
          </p:nvSpPr>
          <p:spPr bwMode="auto">
            <a:xfrm>
              <a:off x="1089" y="995"/>
              <a:ext cx="3466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(3) ferromagnetic    e.g. Fe</a:t>
              </a:r>
              <a:r>
                <a:rPr lang="en-US" sz="2200" baseline="-25000">
                  <a:solidFill>
                    <a:srgbClr val="000077"/>
                  </a:solidFill>
                  <a:latin typeface="Arial" charset="0"/>
                </a:rPr>
                <a:t>3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O</a:t>
              </a:r>
              <a:r>
                <a:rPr lang="en-US" sz="2200" baseline="-25000">
                  <a:solidFill>
                    <a:srgbClr val="000077"/>
                  </a:solidFill>
                  <a:latin typeface="Arial" charset="0"/>
                </a:rPr>
                <a:t>4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, NiFe</a:t>
              </a:r>
              <a:r>
                <a:rPr lang="en-US" sz="2200" baseline="-25000">
                  <a:solidFill>
                    <a:srgbClr val="000077"/>
                  </a:solidFill>
                  <a:latin typeface="Arial" charset="0"/>
                </a:rPr>
                <a:t>2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O</a:t>
              </a:r>
              <a:r>
                <a:rPr lang="en-US" baseline="-25000">
                  <a:solidFill>
                    <a:srgbClr val="000077"/>
                  </a:solidFill>
                  <a:latin typeface="Arial" charset="0"/>
                </a:rPr>
                <a:t>4</a:t>
              </a:r>
              <a:endParaRPr lang="en-US" sz="2800" baseline="-25000">
                <a:solidFill>
                  <a:srgbClr val="000077"/>
                </a:solidFill>
                <a:latin typeface="Arial" charset="0"/>
              </a:endParaRPr>
            </a:p>
            <a:p>
              <a:r>
                <a:rPr lang="en-US" sz="2200">
                  <a:solidFill>
                    <a:srgbClr val="000077"/>
                  </a:solidFill>
                  <a:latin typeface="Arial" charset="0"/>
                </a:rPr>
                <a:t>(4) ferrimagnetic     e.g. ferrite(</a:t>
              </a:r>
              <a:r>
                <a:rPr lang="en-US" sz="2200">
                  <a:solidFill>
                    <a:srgbClr val="000077"/>
                  </a:solidFill>
                  <a:latin typeface="Arial" charset="0"/>
                  <a:sym typeface="Symbol" charset="2"/>
                </a:rPr>
                <a:t>), Co, Ni, Gd</a:t>
              </a:r>
              <a:endParaRPr lang="en-US">
                <a:latin typeface="Arial" charset="0"/>
                <a:sym typeface="Symbol" charset="2"/>
              </a:endParaRPr>
            </a:p>
          </p:txBody>
        </p:sp>
        <p:sp>
          <p:nvSpPr>
            <p:cNvPr id="9241" name="Line 122"/>
            <p:cNvSpPr>
              <a:spLocks noChangeShapeType="1"/>
            </p:cNvSpPr>
            <p:nvPr/>
          </p:nvSpPr>
          <p:spPr bwMode="auto">
            <a:xfrm flipV="1">
              <a:off x="730" y="1130"/>
              <a:ext cx="320" cy="1888"/>
            </a:xfrm>
            <a:prstGeom prst="line">
              <a:avLst/>
            </a:prstGeom>
            <a:noFill/>
            <a:ln w="25400">
              <a:solidFill>
                <a:srgbClr val="00007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2" name="Group 159"/>
            <p:cNvGrpSpPr>
              <a:grpSpLocks/>
            </p:cNvGrpSpPr>
            <p:nvPr/>
          </p:nvGrpSpPr>
          <p:grpSpPr bwMode="auto">
            <a:xfrm>
              <a:off x="1325" y="1369"/>
              <a:ext cx="1705" cy="259"/>
              <a:chOff x="1256" y="2039"/>
              <a:chExt cx="1705" cy="259"/>
            </a:xfrm>
          </p:grpSpPr>
          <p:sp>
            <p:nvSpPr>
              <p:cNvPr id="9243" name="Rectangle 152"/>
              <p:cNvSpPr>
                <a:spLocks noChangeArrowheads="1"/>
              </p:cNvSpPr>
              <p:nvPr/>
            </p:nvSpPr>
            <p:spPr bwMode="auto">
              <a:xfrm>
                <a:off x="1256" y="2087"/>
                <a:ext cx="5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(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4" name="Rectangle 153"/>
              <p:cNvSpPr>
                <a:spLocks noChangeArrowheads="1"/>
              </p:cNvSpPr>
              <p:nvPr/>
            </p:nvSpPr>
            <p:spPr bwMode="auto">
              <a:xfrm>
                <a:off x="1320" y="2071"/>
                <a:ext cx="197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Symbol" charset="2"/>
                  </a:rPr>
                  <a:t>c</a:t>
                </a:r>
                <a:r>
                  <a:rPr lang="en-US" sz="2200" i="1" baseline="-25000">
                    <a:solidFill>
                      <a:srgbClr val="000077"/>
                    </a:solidFill>
                    <a:latin typeface="Arial" charset="0"/>
                  </a:rPr>
                  <a:t>m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5" name="Rectangle 154"/>
              <p:cNvSpPr>
                <a:spLocks noChangeArrowheads="1"/>
              </p:cNvSpPr>
              <p:nvPr/>
            </p:nvSpPr>
            <p:spPr bwMode="auto">
              <a:xfrm>
                <a:off x="1416" y="2087"/>
                <a:ext cx="1008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  as large as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6" name="Rectangle 155"/>
              <p:cNvSpPr>
                <a:spLocks noChangeArrowheads="1"/>
              </p:cNvSpPr>
              <p:nvPr/>
            </p:nvSpPr>
            <p:spPr bwMode="auto">
              <a:xfrm>
                <a:off x="2392" y="2087"/>
                <a:ext cx="365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 10</a:t>
                </a:r>
                <a:r>
                  <a:rPr lang="en-US" baseline="30000">
                    <a:solidFill>
                      <a:srgbClr val="000077"/>
                    </a:solidFill>
                    <a:latin typeface="Arial" charset="0"/>
                  </a:rPr>
                  <a:t>6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7" name="Rectangle 156"/>
              <p:cNvSpPr>
                <a:spLocks noChangeArrowheads="1"/>
              </p:cNvSpPr>
              <p:nvPr/>
            </p:nvSpPr>
            <p:spPr bwMode="auto">
              <a:xfrm>
                <a:off x="2640" y="2039"/>
                <a:ext cx="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9248" name="Rectangle 157"/>
              <p:cNvSpPr>
                <a:spLocks noChangeArrowheads="1"/>
              </p:cNvSpPr>
              <p:nvPr/>
            </p:nvSpPr>
            <p:spPr bwMode="auto">
              <a:xfrm>
                <a:off x="2744" y="2087"/>
                <a:ext cx="156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!)</a:t>
                </a:r>
                <a:endParaRPr lang="en-US">
                  <a:latin typeface="Arial" charset="0"/>
                </a:endParaRPr>
              </a:p>
            </p:txBody>
          </p:sp>
          <p:sp>
            <p:nvSpPr>
              <p:cNvPr id="9249" name="Rectangle 158"/>
              <p:cNvSpPr>
                <a:spLocks noChangeArrowheads="1"/>
              </p:cNvSpPr>
              <p:nvPr/>
            </p:nvSpPr>
            <p:spPr bwMode="auto">
              <a:xfrm>
                <a:off x="2912" y="2087"/>
                <a:ext cx="49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200">
                    <a:solidFill>
                      <a:srgbClr val="000077"/>
                    </a:solidFill>
                    <a:latin typeface="Arial" charset="0"/>
                  </a:rPr>
                  <a:t> </a:t>
                </a: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6" name="Group 86"/>
          <p:cNvGrpSpPr>
            <a:grpSpLocks/>
          </p:cNvGrpSpPr>
          <p:nvPr/>
        </p:nvGrpSpPr>
        <p:grpSpPr bwMode="auto">
          <a:xfrm>
            <a:off x="1158875" y="2924175"/>
            <a:ext cx="6970713" cy="1866900"/>
            <a:chOff x="730" y="1842"/>
            <a:chExt cx="4391" cy="1176"/>
          </a:xfrm>
        </p:grpSpPr>
        <p:sp>
          <p:nvSpPr>
            <p:cNvPr id="9236" name="Line 121"/>
            <p:cNvSpPr>
              <a:spLocks noChangeShapeType="1"/>
            </p:cNvSpPr>
            <p:nvPr/>
          </p:nvSpPr>
          <p:spPr bwMode="auto">
            <a:xfrm flipV="1">
              <a:off x="730" y="2298"/>
              <a:ext cx="2112" cy="720"/>
            </a:xfrm>
            <a:prstGeom prst="line">
              <a:avLst/>
            </a:prstGeom>
            <a:noFill/>
            <a:ln w="25400">
              <a:solidFill>
                <a:srgbClr val="0000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Rectangle 150"/>
            <p:cNvSpPr>
              <a:spLocks noChangeArrowheads="1"/>
            </p:cNvSpPr>
            <p:nvPr/>
          </p:nvSpPr>
          <p:spPr bwMode="auto">
            <a:xfrm>
              <a:off x="2916" y="1852"/>
              <a:ext cx="2089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rgbClr val="0000DD"/>
                  </a:solidFill>
                  <a:latin typeface="Arial" charset="0"/>
                </a:rPr>
                <a:t>(2) paramagnetic (</a:t>
              </a:r>
              <a:endParaRPr lang="en-US" sz="2000">
                <a:solidFill>
                  <a:srgbClr val="0000DD"/>
                </a:solidFill>
                <a:latin typeface="Arial" charset="0"/>
              </a:endParaRPr>
            </a:p>
            <a:p>
              <a:r>
                <a:rPr lang="en-US" sz="2000">
                  <a:solidFill>
                    <a:srgbClr val="0000DD"/>
                  </a:solidFill>
                  <a:latin typeface="Arial" charset="0"/>
                </a:rPr>
                <a:t>      e.g., Al, Cr, Mo, Na, Ti, Zr</a:t>
              </a:r>
              <a:endParaRPr lang="en-US">
                <a:latin typeface="Arial" charset="0"/>
              </a:endParaRPr>
            </a:p>
          </p:txBody>
        </p:sp>
        <p:sp>
          <p:nvSpPr>
            <p:cNvPr id="9238" name="Rectangle 162"/>
            <p:cNvSpPr>
              <a:spLocks noChangeArrowheads="1"/>
            </p:cNvSpPr>
            <p:nvPr/>
          </p:nvSpPr>
          <p:spPr bwMode="auto">
            <a:xfrm>
              <a:off x="4374" y="1842"/>
              <a:ext cx="1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chemeClr val="accent2"/>
                  </a:solidFill>
                  <a:latin typeface="Symbol" charset="2"/>
                </a:rPr>
                <a:t>c</a:t>
              </a:r>
              <a:r>
                <a:rPr lang="en-US" sz="2200" i="1" baseline="-25000">
                  <a:solidFill>
                    <a:schemeClr val="accent2"/>
                  </a:solidFill>
                  <a:latin typeface="Arial" charset="0"/>
                </a:rPr>
                <a:t>m</a:t>
              </a: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239" name="Rectangle 164"/>
            <p:cNvSpPr>
              <a:spLocks noChangeArrowheads="1"/>
            </p:cNvSpPr>
            <p:nvPr/>
          </p:nvSpPr>
          <p:spPr bwMode="auto">
            <a:xfrm>
              <a:off x="4503" y="1852"/>
              <a:ext cx="61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>
                  <a:solidFill>
                    <a:schemeClr val="accent2"/>
                  </a:solidFill>
                  <a:latin typeface="Arial" charset="0"/>
                </a:rPr>
                <a:t>  ~ 10</a:t>
              </a:r>
              <a:r>
                <a:rPr lang="en-US" baseline="30000">
                  <a:solidFill>
                    <a:schemeClr val="accent2"/>
                  </a:solidFill>
                  <a:latin typeface="Arial" charset="0"/>
                </a:rPr>
                <a:t>-4</a:t>
              </a:r>
              <a:r>
                <a:rPr lang="en-US" sz="2200">
                  <a:solidFill>
                    <a:schemeClr val="accent2"/>
                  </a:solidFill>
                  <a:latin typeface="Arial" charset="0"/>
                </a:rPr>
                <a:t>)</a:t>
              </a:r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9229" name="Rectangle 166"/>
          <p:cNvSpPr>
            <a:spLocks noChangeArrowheads="1"/>
          </p:cNvSpPr>
          <p:nvPr/>
        </p:nvSpPr>
        <p:spPr bwMode="auto">
          <a:xfrm>
            <a:off x="7945438" y="29146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9230" name="Group 111"/>
          <p:cNvGrpSpPr>
            <a:grpSpLocks/>
          </p:cNvGrpSpPr>
          <p:nvPr/>
        </p:nvGrpSpPr>
        <p:grpSpPr bwMode="auto">
          <a:xfrm>
            <a:off x="1082675" y="1768475"/>
            <a:ext cx="152400" cy="3022600"/>
            <a:chOff x="592" y="1559"/>
            <a:chExt cx="96" cy="1904"/>
          </a:xfrm>
        </p:grpSpPr>
        <p:sp>
          <p:nvSpPr>
            <p:cNvPr id="9234" name="Freeform 109"/>
            <p:cNvSpPr>
              <a:spLocks/>
            </p:cNvSpPr>
            <p:nvPr/>
          </p:nvSpPr>
          <p:spPr bwMode="auto">
            <a:xfrm>
              <a:off x="592" y="1559"/>
              <a:ext cx="96" cy="56"/>
            </a:xfrm>
            <a:custGeom>
              <a:avLst/>
              <a:gdLst>
                <a:gd name="T0" fmla="*/ 48 w 96"/>
                <a:gd name="T1" fmla="*/ 0 h 56"/>
                <a:gd name="T2" fmla="*/ 96 w 96"/>
                <a:gd name="T3" fmla="*/ 56 h 56"/>
                <a:gd name="T4" fmla="*/ 48 w 96"/>
                <a:gd name="T5" fmla="*/ 40 h 56"/>
                <a:gd name="T6" fmla="*/ 0 w 96"/>
                <a:gd name="T7" fmla="*/ 56 h 56"/>
                <a:gd name="T8" fmla="*/ 48 w 96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56"/>
                <a:gd name="T17" fmla="*/ 96 w 9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56">
                  <a:moveTo>
                    <a:pt x="48" y="0"/>
                  </a:moveTo>
                  <a:lnTo>
                    <a:pt x="96" y="56"/>
                  </a:lnTo>
                  <a:lnTo>
                    <a:pt x="48" y="40"/>
                  </a:lnTo>
                  <a:lnTo>
                    <a:pt x="0" y="5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10"/>
            <p:cNvSpPr>
              <a:spLocks noChangeShapeType="1"/>
            </p:cNvSpPr>
            <p:nvPr/>
          </p:nvSpPr>
          <p:spPr bwMode="auto">
            <a:xfrm flipV="1">
              <a:off x="640" y="1599"/>
              <a:ext cx="1" cy="18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31" name="Group 114"/>
          <p:cNvGrpSpPr>
            <a:grpSpLocks/>
          </p:cNvGrpSpPr>
          <p:nvPr/>
        </p:nvGrpSpPr>
        <p:grpSpPr bwMode="auto">
          <a:xfrm>
            <a:off x="1158875" y="4714875"/>
            <a:ext cx="3467100" cy="152400"/>
            <a:chOff x="640" y="3415"/>
            <a:chExt cx="2184" cy="96"/>
          </a:xfrm>
        </p:grpSpPr>
        <p:sp>
          <p:nvSpPr>
            <p:cNvPr id="9232" name="Freeform 112"/>
            <p:cNvSpPr>
              <a:spLocks/>
            </p:cNvSpPr>
            <p:nvPr/>
          </p:nvSpPr>
          <p:spPr bwMode="auto">
            <a:xfrm>
              <a:off x="2768" y="3415"/>
              <a:ext cx="56" cy="96"/>
            </a:xfrm>
            <a:custGeom>
              <a:avLst/>
              <a:gdLst>
                <a:gd name="T0" fmla="*/ 56 w 56"/>
                <a:gd name="T1" fmla="*/ 48 h 96"/>
                <a:gd name="T2" fmla="*/ 0 w 56"/>
                <a:gd name="T3" fmla="*/ 96 h 96"/>
                <a:gd name="T4" fmla="*/ 16 w 56"/>
                <a:gd name="T5" fmla="*/ 48 h 96"/>
                <a:gd name="T6" fmla="*/ 0 w 56"/>
                <a:gd name="T7" fmla="*/ 0 h 96"/>
                <a:gd name="T8" fmla="*/ 56 w 56"/>
                <a:gd name="T9" fmla="*/ 48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56" y="48"/>
                  </a:moveTo>
                  <a:lnTo>
                    <a:pt x="0" y="96"/>
                  </a:lnTo>
                  <a:lnTo>
                    <a:pt x="16" y="48"/>
                  </a:lnTo>
                  <a:lnTo>
                    <a:pt x="0" y="0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13"/>
            <p:cNvSpPr>
              <a:spLocks noChangeShapeType="1"/>
            </p:cNvSpPr>
            <p:nvPr/>
          </p:nvSpPr>
          <p:spPr bwMode="auto">
            <a:xfrm>
              <a:off x="640" y="3463"/>
              <a:ext cx="214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heme/theme1.xml><?xml version="1.0" encoding="utf-8"?>
<a:theme xmlns:a="http://schemas.openxmlformats.org/drawingml/2006/main" name="Chapter_06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hapter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Chapt_19_7th_Ed</Template>
  <TotalTime>5240</TotalTime>
  <Words>1622</Words>
  <Application>Microsoft Office PowerPoint</Application>
  <PresentationFormat>On-screen Show (4:3)</PresentationFormat>
  <Paragraphs>336</Paragraphs>
  <Slides>26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Chapter_06</vt:lpstr>
      <vt:lpstr>Equation</vt:lpstr>
      <vt:lpstr>Chap 20: Magnetic Properties </vt:lpstr>
      <vt:lpstr>Chapter 20: Magnetic Properties</vt:lpstr>
      <vt:lpstr>Generation of a Magnetic Field -- Vacuum</vt:lpstr>
      <vt:lpstr>Generation of a Magnetic Field -- Vacuum</vt:lpstr>
      <vt:lpstr>Generation of a Magnetic Field --  within a Solid Material</vt:lpstr>
      <vt:lpstr>Generation of a Magnetic Field --  within a Solid Material (cont.)</vt:lpstr>
      <vt:lpstr>PowerPoint Presentation</vt:lpstr>
      <vt:lpstr>Origins of Magnetic Moments</vt:lpstr>
      <vt:lpstr>Types of Magnetism</vt:lpstr>
      <vt:lpstr>Magnetic Responses for 4 Types</vt:lpstr>
      <vt:lpstr>Ferromagnetism</vt:lpstr>
      <vt:lpstr>Problem 20.7</vt:lpstr>
      <vt:lpstr>Influence of Temperature on Magnetic Behavior</vt:lpstr>
      <vt:lpstr>Magnetic Domains</vt:lpstr>
      <vt:lpstr>Domains in Ferromagnetic &amp; Ferrimagnetic Materials</vt:lpstr>
      <vt:lpstr>Hysteresis and Permanent Magnetization</vt:lpstr>
      <vt:lpstr>Magnetic Anisotropy</vt:lpstr>
      <vt:lpstr>Hard and Soft Magnetic Materials</vt:lpstr>
      <vt:lpstr>Iron-Silicon Alloy (97 wt% Fe – 3 wt% Si) in Transformer Cores</vt:lpstr>
      <vt:lpstr>Magnetic Storage</vt:lpstr>
      <vt:lpstr>PowerPoint Presentation</vt:lpstr>
      <vt:lpstr>Superconductivity</vt:lpstr>
      <vt:lpstr>Critical Properties of Superconductive Materials</vt:lpstr>
      <vt:lpstr>Meissner Effect</vt:lpstr>
      <vt:lpstr>Advances in Superconductivity</vt:lpstr>
      <vt:lpstr>Summary</vt:lpstr>
    </vt:vector>
  </TitlesOfParts>
  <Company>University of Iowa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20: Magnetic Properties</dc:title>
  <dc:subject>Callister &amp; Rethwisch 8th Edition</dc:subject>
  <dc:creator>David Rethwisch</dc:creator>
  <dc:description>Copyright 2010</dc:description>
  <cp:lastModifiedBy>Maheswaranathan, Ponn</cp:lastModifiedBy>
  <cp:revision>166</cp:revision>
  <cp:lastPrinted>2016-11-18T16:56:57Z</cp:lastPrinted>
  <dcterms:created xsi:type="dcterms:W3CDTF">2009-11-19T21:04:20Z</dcterms:created>
  <dcterms:modified xsi:type="dcterms:W3CDTF">2016-11-18T17:07:55Z</dcterms:modified>
</cp:coreProperties>
</file>