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8" r:id="rId9"/>
    <p:sldId id="266" r:id="rId10"/>
    <p:sldId id="267" r:id="rId11"/>
    <p:sldId id="265" r:id="rId12"/>
    <p:sldId id="2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995467-4E71-4238-90E4-09A3654376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89E115-C710-4506-9914-F9DC6FDFF0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E7DFB4-CC9B-48E7-BD49-9883DFF5BB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22CD27-7E33-4EDB-A080-4A187A7DA5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65481F-4460-45DA-B487-892FD85873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C11CE5-4421-46F0-8DBD-904DC1DAD1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D0B46C-1B78-4B33-98BA-F8D1345374E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AF2AC2-5C0D-4C1C-A1EF-3C4BC1B9D9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7F5D97-1189-41DD-914E-625ADF486AE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0B6A8A-9C94-4E62-B284-C7323AE694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F0760C-A8A2-4B40-B96E-5520605178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103ED5F-19F8-42FC-A369-C8B2931958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b="1" dirty="0" smtClean="0"/>
              <a:t>Semiconductor </a:t>
            </a:r>
            <a:r>
              <a:rPr lang="en-US" b="1" dirty="0"/>
              <a:t>Devices</a:t>
            </a:r>
            <a:endParaRPr lang="en-US" dirty="0"/>
          </a:p>
        </p:txBody>
      </p:sp>
      <p:pic>
        <p:nvPicPr>
          <p:cNvPr id="2054" name="Picture 6" descr="In a typical audio system, diodes are used in the power supply to create a dc voltage from the ac voltage present at the wall socket. This dc voltage is necessary so the transistors in the amplifier can perform their task of enlarging the small ac voltages originating in the compact disc player, etc."/>
          <p:cNvPicPr>
            <a:picLocks noChangeAspect="1" noChangeArrowheads="1"/>
          </p:cNvPicPr>
          <p:nvPr>
            <p:ph idx="1"/>
          </p:nvPr>
        </p:nvPicPr>
        <p:blipFill>
          <a:blip r:embed="rId2" cstate="print"/>
          <a:srcRect/>
          <a:stretch>
            <a:fillRect/>
          </a:stretch>
        </p:blipFill>
        <p:spPr>
          <a:xfrm>
            <a:off x="1752600" y="1676400"/>
            <a:ext cx="5286375" cy="2733675"/>
          </a:xfrm>
          <a:noFill/>
          <a:ln/>
        </p:spPr>
      </p:pic>
      <p:sp>
        <p:nvSpPr>
          <p:cNvPr id="2056" name="Text Box 8"/>
          <p:cNvSpPr txBox="1">
            <a:spLocks noChangeArrowheads="1"/>
          </p:cNvSpPr>
          <p:nvPr/>
        </p:nvSpPr>
        <p:spPr bwMode="auto">
          <a:xfrm>
            <a:off x="533400" y="4876800"/>
            <a:ext cx="7848600" cy="1190625"/>
          </a:xfrm>
          <a:prstGeom prst="rect">
            <a:avLst/>
          </a:prstGeom>
          <a:noFill/>
          <a:ln w="9525">
            <a:noFill/>
            <a:miter lim="800000"/>
            <a:headEnd/>
            <a:tailEnd/>
          </a:ln>
          <a:effectLst/>
        </p:spPr>
        <p:txBody>
          <a:bodyPr>
            <a:spAutoFit/>
          </a:bodyPr>
          <a:lstStyle/>
          <a:p>
            <a:pPr>
              <a:spcBef>
                <a:spcPct val="50000"/>
              </a:spcBef>
            </a:pPr>
            <a:r>
              <a:rPr lang="en-US"/>
              <a:t>In a typical audio system, diodes are used in the power supply to create a dc voltage from the ac voltage present at the wall socket. This dc voltage is necessary so the transistors in the amplifier can perform their task of enlarging the small ac voltages originating in the compact disc player, etc.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title"/>
          </p:nvPr>
        </p:nvSpPr>
        <p:spPr/>
        <p:txBody>
          <a:bodyPr/>
          <a:lstStyle/>
          <a:p>
            <a:r>
              <a:rPr lang="en-US"/>
              <a:t>PNP-Transistor</a:t>
            </a:r>
          </a:p>
        </p:txBody>
      </p:sp>
      <p:pic>
        <p:nvPicPr>
          <p:cNvPr id="24581" name="Picture 5" descr="A pnp transistor, along with its bias voltages VE and VC. On the symbol for the pnp transistor, the emitter is marked with an arrowhead that denotes the direction of conventional current through the emitter."/>
          <p:cNvPicPr>
            <a:picLocks noChangeAspect="1" noChangeArrowheads="1"/>
          </p:cNvPicPr>
          <p:nvPr>
            <p:ph idx="1"/>
          </p:nvPr>
        </p:nvPicPr>
        <p:blipFill>
          <a:blip r:embed="rId2" cstate="print"/>
          <a:srcRect/>
          <a:stretch>
            <a:fillRect/>
          </a:stretch>
        </p:blipFill>
        <p:spPr>
          <a:xfrm>
            <a:off x="1981200" y="1905000"/>
            <a:ext cx="5067300" cy="2562225"/>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title"/>
          </p:nvPr>
        </p:nvSpPr>
        <p:spPr/>
        <p:txBody>
          <a:bodyPr/>
          <a:lstStyle/>
          <a:p>
            <a:r>
              <a:rPr lang="en-US" sz="4000"/>
              <a:t>The basic </a:t>
            </a:r>
            <a:r>
              <a:rPr lang="en-US" sz="4000" i="1"/>
              <a:t>pnp</a:t>
            </a:r>
            <a:r>
              <a:rPr lang="en-US" sz="4000"/>
              <a:t> transistor amplifier </a:t>
            </a:r>
          </a:p>
        </p:txBody>
      </p:sp>
      <p:pic>
        <p:nvPicPr>
          <p:cNvPr id="20485" name="Picture 5" descr="The basic pnp transistor amplifier in this drawing amplifies a small generator voltage to produce an enlarged voltage across the resistance R."/>
          <p:cNvPicPr>
            <a:picLocks noChangeAspect="1" noChangeArrowheads="1"/>
          </p:cNvPicPr>
          <p:nvPr>
            <p:ph idx="1"/>
          </p:nvPr>
        </p:nvPicPr>
        <p:blipFill>
          <a:blip r:embed="rId2" cstate="print"/>
          <a:srcRect/>
          <a:stretch>
            <a:fillRect/>
          </a:stretch>
        </p:blipFill>
        <p:spPr>
          <a:xfrm>
            <a:off x="1905000" y="1752600"/>
            <a:ext cx="5343525" cy="3629025"/>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a:t>Integrated circuit (IC) chips </a:t>
            </a:r>
          </a:p>
        </p:txBody>
      </p:sp>
      <p:pic>
        <p:nvPicPr>
          <p:cNvPr id="18437" name="Picture 5" descr="Integrated circuit (IC) chips are manufactured on wafers of semiconductor material. Shown here is one wafer containing many chips. Some of the so-called smart cards in which the chips are used are also shown. (Courtesy ORGA Card Systems, Inc.)"/>
          <p:cNvPicPr>
            <a:picLocks noChangeAspect="1" noChangeArrowheads="1"/>
          </p:cNvPicPr>
          <p:nvPr>
            <p:ph idx="1"/>
          </p:nvPr>
        </p:nvPicPr>
        <p:blipFill>
          <a:blip r:embed="rId2" cstate="print"/>
          <a:srcRect/>
          <a:stretch>
            <a:fillRect/>
          </a:stretch>
        </p:blipFill>
        <p:spPr>
          <a:xfrm>
            <a:off x="3124200" y="1676400"/>
            <a:ext cx="2324100" cy="2193925"/>
          </a:xfrm>
          <a:noFill/>
          <a:ln/>
        </p:spPr>
      </p:pic>
      <p:sp>
        <p:nvSpPr>
          <p:cNvPr id="18440" name="Text Box 8"/>
          <p:cNvSpPr txBox="1">
            <a:spLocks noChangeArrowheads="1"/>
          </p:cNvSpPr>
          <p:nvPr/>
        </p:nvSpPr>
        <p:spPr bwMode="auto">
          <a:xfrm>
            <a:off x="533400" y="4191000"/>
            <a:ext cx="8153400" cy="2152650"/>
          </a:xfrm>
          <a:prstGeom prst="rect">
            <a:avLst/>
          </a:prstGeom>
          <a:noFill/>
          <a:ln w="9525">
            <a:noFill/>
            <a:miter lim="800000"/>
            <a:headEnd/>
            <a:tailEnd/>
          </a:ln>
          <a:effectLst/>
        </p:spPr>
        <p:txBody>
          <a:bodyPr>
            <a:spAutoFit/>
          </a:bodyPr>
          <a:lstStyle/>
          <a:p>
            <a:pPr>
              <a:spcBef>
                <a:spcPct val="50000"/>
              </a:spcBef>
            </a:pPr>
            <a:r>
              <a:rPr lang="en-US"/>
              <a:t>Today it is possible to combine arrays of tens of thousands of transistors, diodes, resistors, and capacitors on a tiny chip of silicon that usually measures less than a centimeter on a side. These arrays are called </a:t>
            </a:r>
            <a:r>
              <a:rPr lang="en-US" i="1"/>
              <a:t>integrated circuits</a:t>
            </a:r>
            <a:r>
              <a:rPr lang="en-US"/>
              <a:t> (ICs) and can be designed to perform almost any desired electronic function.</a:t>
            </a:r>
          </a:p>
          <a:p>
            <a:pPr>
              <a:spcBef>
                <a:spcPct val="50000"/>
              </a:spcBef>
            </a:pPr>
            <a:r>
              <a:rPr lang="en-US"/>
              <a:t>Integrated circuits have revolutionized the electronics industry and lie at the heart of computers, cellular phones, digital watches, and programmable appliances.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sz="4000" b="1"/>
              <a:t>n-TYPE AND p-TYPE SEMICONDUCTORS</a:t>
            </a:r>
            <a:r>
              <a:rPr lang="en-US" sz="4000"/>
              <a:t> </a:t>
            </a:r>
          </a:p>
        </p:txBody>
      </p:sp>
      <p:pic>
        <p:nvPicPr>
          <p:cNvPr id="5125" name="Picture 5" descr="A silicon crystal that is (a) undoped, or pure, (b) doped with phosphorus to produce an n-type material, and (c) doped with boron to produce a p-type material."/>
          <p:cNvPicPr>
            <a:picLocks noChangeAspect="1" noChangeArrowheads="1"/>
          </p:cNvPicPr>
          <p:nvPr>
            <p:ph idx="1"/>
          </p:nvPr>
        </p:nvPicPr>
        <p:blipFill>
          <a:blip r:embed="rId2" cstate="print"/>
          <a:srcRect/>
          <a:stretch>
            <a:fillRect/>
          </a:stretch>
        </p:blipFill>
        <p:spPr>
          <a:xfrm>
            <a:off x="2209800" y="1828800"/>
            <a:ext cx="2286000" cy="4495800"/>
          </a:xfrm>
          <a:noFill/>
          <a:ln/>
        </p:spPr>
      </p:pic>
      <p:sp>
        <p:nvSpPr>
          <p:cNvPr id="5128" name="Text Box 8"/>
          <p:cNvSpPr txBox="1">
            <a:spLocks noChangeArrowheads="1"/>
          </p:cNvSpPr>
          <p:nvPr/>
        </p:nvSpPr>
        <p:spPr bwMode="auto">
          <a:xfrm>
            <a:off x="5410200" y="2590800"/>
            <a:ext cx="2819400" cy="3390900"/>
          </a:xfrm>
          <a:prstGeom prst="rect">
            <a:avLst/>
          </a:prstGeom>
          <a:noFill/>
          <a:ln w="9525">
            <a:noFill/>
            <a:miter lim="800000"/>
            <a:headEnd/>
            <a:tailEnd/>
          </a:ln>
          <a:effectLst/>
        </p:spPr>
        <p:txBody>
          <a:bodyPr>
            <a:spAutoFit/>
          </a:bodyPr>
          <a:lstStyle/>
          <a:p>
            <a:pPr>
              <a:spcBef>
                <a:spcPct val="50000"/>
              </a:spcBef>
            </a:pPr>
            <a:r>
              <a:rPr lang="en-US"/>
              <a:t>A silicon crystal that is (</a:t>
            </a:r>
            <a:r>
              <a:rPr lang="en-US" i="1"/>
              <a:t>a</a:t>
            </a:r>
            <a:r>
              <a:rPr lang="en-US"/>
              <a:t>) undoped, or pure, </a:t>
            </a:r>
          </a:p>
          <a:p>
            <a:pPr>
              <a:spcBef>
                <a:spcPct val="50000"/>
              </a:spcBef>
            </a:pPr>
            <a:endParaRPr lang="en-US"/>
          </a:p>
          <a:p>
            <a:pPr>
              <a:spcBef>
                <a:spcPct val="50000"/>
              </a:spcBef>
            </a:pPr>
            <a:r>
              <a:rPr lang="en-US"/>
              <a:t>(</a:t>
            </a:r>
            <a:r>
              <a:rPr lang="en-US" i="1"/>
              <a:t>b</a:t>
            </a:r>
            <a:r>
              <a:rPr lang="en-US"/>
              <a:t>) doped with phosphorus to produce an </a:t>
            </a:r>
            <a:r>
              <a:rPr lang="en-US" i="1"/>
              <a:t>n</a:t>
            </a:r>
            <a:r>
              <a:rPr lang="en-US"/>
              <a:t>-type material, and </a:t>
            </a:r>
          </a:p>
          <a:p>
            <a:pPr>
              <a:spcBef>
                <a:spcPct val="50000"/>
              </a:spcBef>
            </a:pPr>
            <a:endParaRPr lang="en-US"/>
          </a:p>
          <a:p>
            <a:pPr>
              <a:spcBef>
                <a:spcPct val="50000"/>
              </a:spcBef>
            </a:pPr>
            <a:r>
              <a:rPr lang="en-US"/>
              <a:t>(</a:t>
            </a:r>
            <a:r>
              <a:rPr lang="en-US" i="1"/>
              <a:t>c</a:t>
            </a:r>
            <a:r>
              <a:rPr lang="en-US"/>
              <a:t>) doped with boron to produce a </a:t>
            </a:r>
            <a:r>
              <a:rPr lang="en-US" i="1"/>
              <a:t>p</a:t>
            </a:r>
            <a:r>
              <a:rPr lang="en-US"/>
              <a:t>-type material.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r>
              <a:rPr lang="en-US" sz="4000" b="1" dirty="0"/>
              <a:t>THE SEMICONDUCTOR DIODE</a:t>
            </a:r>
          </a:p>
        </p:txBody>
      </p:sp>
      <p:pic>
        <p:nvPicPr>
          <p:cNvPr id="7174" name="Picture 6" descr="A p-type semiconductor and an n-type semiconductor."/>
          <p:cNvPicPr>
            <a:picLocks noChangeAspect="1" noChangeArrowheads="1"/>
          </p:cNvPicPr>
          <p:nvPr>
            <p:ph sz="half" idx="1"/>
          </p:nvPr>
        </p:nvPicPr>
        <p:blipFill>
          <a:blip r:embed="rId2" cstate="print"/>
          <a:srcRect/>
          <a:stretch>
            <a:fillRect/>
          </a:stretch>
        </p:blipFill>
        <p:spPr>
          <a:xfrm>
            <a:off x="838200" y="2514600"/>
            <a:ext cx="3409950" cy="1800225"/>
          </a:xfrm>
          <a:noFill/>
          <a:ln/>
        </p:spPr>
      </p:pic>
      <p:sp>
        <p:nvSpPr>
          <p:cNvPr id="7172" name="Text Box 4"/>
          <p:cNvSpPr txBox="1">
            <a:spLocks noChangeArrowheads="1"/>
          </p:cNvSpPr>
          <p:nvPr/>
        </p:nvSpPr>
        <p:spPr bwMode="auto">
          <a:xfrm>
            <a:off x="762000" y="914400"/>
            <a:ext cx="7162800" cy="1190625"/>
          </a:xfrm>
          <a:prstGeom prst="rect">
            <a:avLst/>
          </a:prstGeom>
          <a:noFill/>
          <a:ln w="9525">
            <a:noFill/>
            <a:miter lim="800000"/>
            <a:headEnd/>
            <a:tailEnd/>
          </a:ln>
          <a:effectLst/>
        </p:spPr>
        <p:txBody>
          <a:bodyPr>
            <a:spAutoFit/>
          </a:bodyPr>
          <a:lstStyle/>
          <a:p>
            <a:pPr>
              <a:spcBef>
                <a:spcPct val="50000"/>
              </a:spcBef>
            </a:pPr>
            <a:r>
              <a:rPr lang="en-US" dirty="0"/>
              <a:t>A </a:t>
            </a:r>
            <a:r>
              <a:rPr lang="en-US" b="1" i="1" dirty="0"/>
              <a:t>p-n junction diode</a:t>
            </a:r>
            <a:r>
              <a:rPr lang="en-US" dirty="0"/>
              <a:t> is a device formed from a </a:t>
            </a:r>
            <a:r>
              <a:rPr lang="en-US" i="1" dirty="0"/>
              <a:t>p</a:t>
            </a:r>
            <a:r>
              <a:rPr lang="en-US" dirty="0"/>
              <a:t>-type semiconductor and an </a:t>
            </a:r>
            <a:r>
              <a:rPr lang="en-US" i="1" dirty="0"/>
              <a:t>n</a:t>
            </a:r>
            <a:r>
              <a:rPr lang="en-US" dirty="0"/>
              <a:t>-type semiconductor. The </a:t>
            </a:r>
            <a:r>
              <a:rPr lang="en-US" i="1" dirty="0"/>
              <a:t>p-n</a:t>
            </a:r>
            <a:r>
              <a:rPr lang="en-US" dirty="0"/>
              <a:t> junction between the two materials is of fundamental importance to the operation of diodes and transistors. </a:t>
            </a:r>
          </a:p>
        </p:txBody>
      </p:sp>
      <p:pic>
        <p:nvPicPr>
          <p:cNvPr id="7177" name="Picture 9" descr="(a) At the junction between n and p materials, mobile electrons and holes combine and (b) create positive and negative charge layers. The electric field produced by the charge layers is E."/>
          <p:cNvPicPr>
            <a:picLocks noChangeAspect="1" noChangeArrowheads="1"/>
          </p:cNvPicPr>
          <p:nvPr>
            <p:ph sz="half" idx="2"/>
          </p:nvPr>
        </p:nvPicPr>
        <p:blipFill>
          <a:blip r:embed="rId3" cstate="print"/>
          <a:srcRect/>
          <a:stretch>
            <a:fillRect/>
          </a:stretch>
        </p:blipFill>
        <p:spPr>
          <a:xfrm>
            <a:off x="838200" y="4495800"/>
            <a:ext cx="3695700" cy="2038350"/>
          </a:xfrm>
          <a:noFill/>
          <a:ln/>
        </p:spPr>
      </p:pic>
      <p:pic>
        <p:nvPicPr>
          <p:cNvPr id="8" name="Picture 7" descr="http://edugen.wiley.com/edugen/courses/crs4957/halliday9118/halliday9088c41/image_n/nt0019-y.gif"/>
          <p:cNvPicPr/>
          <p:nvPr/>
        </p:nvPicPr>
        <p:blipFill>
          <a:blip r:embed="rId4" cstate="print"/>
          <a:srcRect/>
          <a:stretch>
            <a:fillRect/>
          </a:stretch>
        </p:blipFill>
        <p:spPr bwMode="auto">
          <a:xfrm>
            <a:off x="6096000" y="2286000"/>
            <a:ext cx="169545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a:t>Forward and Reverse Bias</a:t>
            </a:r>
          </a:p>
        </p:txBody>
      </p:sp>
      <p:pic>
        <p:nvPicPr>
          <p:cNvPr id="10245" name="Picture 5" descr="(a) There is an appreciable current through the diode when the diode is forward biased. (b) Under a reverse bias condition, there is almost no current through the diode."/>
          <p:cNvPicPr>
            <a:picLocks noChangeAspect="1" noChangeArrowheads="1"/>
          </p:cNvPicPr>
          <p:nvPr>
            <p:ph idx="1"/>
          </p:nvPr>
        </p:nvPicPr>
        <p:blipFill>
          <a:blip r:embed="rId2" cstate="print"/>
          <a:srcRect/>
          <a:stretch>
            <a:fillRect/>
          </a:stretch>
        </p:blipFill>
        <p:spPr>
          <a:xfrm>
            <a:off x="1676400" y="1981200"/>
            <a:ext cx="5314950" cy="2047875"/>
          </a:xfrm>
          <a:noFill/>
          <a:ln/>
        </p:spPr>
      </p:pic>
      <p:sp>
        <p:nvSpPr>
          <p:cNvPr id="10248" name="Text Box 8"/>
          <p:cNvSpPr txBox="1">
            <a:spLocks noChangeArrowheads="1"/>
          </p:cNvSpPr>
          <p:nvPr/>
        </p:nvSpPr>
        <p:spPr bwMode="auto">
          <a:xfrm>
            <a:off x="685800" y="4495800"/>
            <a:ext cx="7162800" cy="915988"/>
          </a:xfrm>
          <a:prstGeom prst="rect">
            <a:avLst/>
          </a:prstGeom>
          <a:noFill/>
          <a:ln w="9525">
            <a:noFill/>
            <a:miter lim="800000"/>
            <a:headEnd/>
            <a:tailEnd/>
          </a:ln>
          <a:effectLst/>
        </p:spPr>
        <p:txBody>
          <a:bodyPr>
            <a:spAutoFit/>
          </a:bodyPr>
          <a:lstStyle/>
          <a:p>
            <a:pPr>
              <a:spcBef>
                <a:spcPct val="50000"/>
              </a:spcBef>
            </a:pPr>
            <a:r>
              <a:rPr lang="en-US"/>
              <a:t>(</a:t>
            </a:r>
            <a:r>
              <a:rPr lang="en-US" i="1"/>
              <a:t>a</a:t>
            </a:r>
            <a:r>
              <a:rPr lang="en-US"/>
              <a:t>) There is an appreciable current through the diode when the diode is forward biased. (</a:t>
            </a:r>
            <a:r>
              <a:rPr lang="en-US" i="1"/>
              <a:t>b</a:t>
            </a:r>
            <a:r>
              <a:rPr lang="en-US"/>
              <a:t>) Under a reverse bias condition, there is almost no current through the diode.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The current-versus-voltage characteristics of a typical </a:t>
            </a:r>
            <a:r>
              <a:rPr lang="en-US" sz="4000" i="1"/>
              <a:t>p-n</a:t>
            </a:r>
            <a:r>
              <a:rPr lang="en-US" sz="4000"/>
              <a:t> junction diode </a:t>
            </a:r>
          </a:p>
        </p:txBody>
      </p:sp>
      <p:pic>
        <p:nvPicPr>
          <p:cNvPr id="12293" name="Picture 5" descr="The current-versus-voltage characteristics of a typical p-n junction diode."/>
          <p:cNvPicPr>
            <a:picLocks noChangeAspect="1" noChangeArrowheads="1"/>
          </p:cNvPicPr>
          <p:nvPr>
            <p:ph idx="1"/>
          </p:nvPr>
        </p:nvPicPr>
        <p:blipFill>
          <a:blip r:embed="rId2" cstate="print"/>
          <a:srcRect/>
          <a:stretch>
            <a:fillRect/>
          </a:stretch>
        </p:blipFill>
        <p:spPr>
          <a:xfrm>
            <a:off x="2819400" y="2438400"/>
            <a:ext cx="2914650" cy="2605088"/>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LED, light-emitting diode</a:t>
            </a:r>
            <a:r>
              <a:rPr lang="en-US"/>
              <a:t> </a:t>
            </a:r>
          </a:p>
        </p:txBody>
      </p:sp>
      <p:pic>
        <p:nvPicPr>
          <p:cNvPr id="6" name="Picture 5" descr="http://edugen.wiley.com/edugen/courses/crs4957/halliday9118/halliday9088c41/image_n/nt0023-y.gif"/>
          <p:cNvPicPr/>
          <p:nvPr/>
        </p:nvPicPr>
        <p:blipFill>
          <a:blip r:embed="rId2" cstate="print"/>
          <a:srcRect/>
          <a:stretch>
            <a:fillRect/>
          </a:stretch>
        </p:blipFill>
        <p:spPr bwMode="auto">
          <a:xfrm>
            <a:off x="685800" y="1905000"/>
            <a:ext cx="2276475" cy="2095500"/>
          </a:xfrm>
          <a:prstGeom prst="rect">
            <a:avLst/>
          </a:prstGeom>
          <a:noFill/>
          <a:ln w="9525">
            <a:noFill/>
            <a:miter lim="800000"/>
            <a:headEnd/>
            <a:tailEnd/>
          </a:ln>
        </p:spPr>
      </p:pic>
      <p:sp>
        <p:nvSpPr>
          <p:cNvPr id="7" name="Rectangle 6"/>
          <p:cNvSpPr/>
          <p:nvPr/>
        </p:nvSpPr>
        <p:spPr>
          <a:xfrm>
            <a:off x="457200" y="4495800"/>
            <a:ext cx="8001000" cy="923330"/>
          </a:xfrm>
          <a:prstGeom prst="rect">
            <a:avLst/>
          </a:prstGeom>
        </p:spPr>
        <p:txBody>
          <a:bodyPr wrap="square">
            <a:spAutoFit/>
          </a:bodyPr>
          <a:lstStyle/>
          <a:p>
            <a:r>
              <a:rPr lang="en-US" dirty="0"/>
              <a:t>A forward-biased </a:t>
            </a:r>
            <a:r>
              <a:rPr lang="en-US" i="1" dirty="0"/>
              <a:t>p-n</a:t>
            </a:r>
            <a:r>
              <a:rPr lang="en-US" dirty="0"/>
              <a:t> junction, showing electrons being injected into the </a:t>
            </a:r>
            <a:r>
              <a:rPr lang="en-US" i="1" dirty="0"/>
              <a:t>n</a:t>
            </a:r>
            <a:r>
              <a:rPr lang="en-US" dirty="0"/>
              <a:t>-type material and holes into the </a:t>
            </a:r>
            <a:r>
              <a:rPr lang="en-US" i="1" dirty="0"/>
              <a:t>p</a:t>
            </a:r>
            <a:r>
              <a:rPr lang="en-US" dirty="0"/>
              <a:t>-type material. </a:t>
            </a:r>
            <a:r>
              <a:rPr lang="en-US" dirty="0" smtClean="0"/>
              <a:t>Light </a:t>
            </a:r>
            <a:r>
              <a:rPr lang="en-US" dirty="0"/>
              <a:t>is emitted from the narrow depletion zone each time an electron and a hole combine </a:t>
            </a:r>
            <a:r>
              <a:rPr lang="en-US" dirty="0" smtClean="0"/>
              <a:t>.</a:t>
            </a:r>
            <a:endParaRPr lang="en-US" dirty="0"/>
          </a:p>
        </p:txBody>
      </p:sp>
      <p:pic>
        <p:nvPicPr>
          <p:cNvPr id="8" name="Picture 7" descr="http://edugen.wiley.com/edugen/courses/crs4957/halliday9118/halliday9088c41/image_n/nt0024-y.gif"/>
          <p:cNvPicPr/>
          <p:nvPr/>
        </p:nvPicPr>
        <p:blipFill>
          <a:blip r:embed="rId3" cstate="print"/>
          <a:srcRect/>
          <a:stretch>
            <a:fillRect/>
          </a:stretch>
        </p:blipFill>
        <p:spPr bwMode="auto">
          <a:xfrm>
            <a:off x="4724400" y="1524000"/>
            <a:ext cx="2286000"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i="1"/>
              <a:t>Rectifier Circuits</a:t>
            </a:r>
            <a:r>
              <a:rPr lang="en-US"/>
              <a:t> </a:t>
            </a:r>
          </a:p>
        </p:txBody>
      </p:sp>
      <p:pic>
        <p:nvPicPr>
          <p:cNvPr id="17413" name="Picture 5" descr="A half-wave rectifier circuit, together with a capacitor and a transformer (not shown), constitutes a dc power supply because the rectifier converts an ac voltage into a dc voltage."/>
          <p:cNvPicPr>
            <a:picLocks noChangeAspect="1" noChangeArrowheads="1"/>
          </p:cNvPicPr>
          <p:nvPr>
            <p:ph idx="1"/>
          </p:nvPr>
        </p:nvPicPr>
        <p:blipFill>
          <a:blip r:embed="rId2" cstate="print"/>
          <a:srcRect/>
          <a:stretch>
            <a:fillRect/>
          </a:stretch>
        </p:blipFill>
        <p:spPr>
          <a:xfrm>
            <a:off x="685800" y="2819400"/>
            <a:ext cx="7772400" cy="1381125"/>
          </a:xfrm>
          <a:noFill/>
          <a:ln/>
        </p:spPr>
      </p:pic>
      <p:sp>
        <p:nvSpPr>
          <p:cNvPr id="17415" name="Text Box 7"/>
          <p:cNvSpPr txBox="1">
            <a:spLocks noChangeArrowheads="1"/>
          </p:cNvSpPr>
          <p:nvPr/>
        </p:nvSpPr>
        <p:spPr bwMode="auto">
          <a:xfrm>
            <a:off x="914400" y="1752600"/>
            <a:ext cx="7086600" cy="641350"/>
          </a:xfrm>
          <a:prstGeom prst="rect">
            <a:avLst/>
          </a:prstGeom>
          <a:noFill/>
          <a:ln w="9525">
            <a:noFill/>
            <a:miter lim="800000"/>
            <a:headEnd/>
            <a:tailEnd/>
          </a:ln>
          <a:effectLst/>
        </p:spPr>
        <p:txBody>
          <a:bodyPr>
            <a:spAutoFit/>
          </a:bodyPr>
          <a:lstStyle/>
          <a:p>
            <a:pPr>
              <a:spcBef>
                <a:spcPct val="50000"/>
              </a:spcBef>
            </a:pPr>
            <a:r>
              <a:rPr lang="en-US"/>
              <a:t>Because diodes are unidirectional devices, they are commonly used in </a:t>
            </a:r>
            <a:r>
              <a:rPr lang="en-US" b="1" i="1"/>
              <a:t>rectifier circuits,</a:t>
            </a:r>
            <a:r>
              <a:rPr lang="en-US"/>
              <a:t> which convert an ac voltage into a dc voltage. </a:t>
            </a:r>
          </a:p>
        </p:txBody>
      </p:sp>
      <p:sp>
        <p:nvSpPr>
          <p:cNvPr id="17416" name="Text Box 8"/>
          <p:cNvSpPr txBox="1">
            <a:spLocks noChangeArrowheads="1"/>
          </p:cNvSpPr>
          <p:nvPr/>
        </p:nvSpPr>
        <p:spPr bwMode="auto">
          <a:xfrm>
            <a:off x="914400" y="4800600"/>
            <a:ext cx="7315200" cy="915988"/>
          </a:xfrm>
          <a:prstGeom prst="rect">
            <a:avLst/>
          </a:prstGeom>
          <a:noFill/>
          <a:ln w="9525">
            <a:noFill/>
            <a:miter lim="800000"/>
            <a:headEnd/>
            <a:tailEnd/>
          </a:ln>
          <a:effectLst/>
        </p:spPr>
        <p:txBody>
          <a:bodyPr>
            <a:spAutoFit/>
          </a:bodyPr>
          <a:lstStyle/>
          <a:p>
            <a:pPr>
              <a:spcBef>
                <a:spcPct val="50000"/>
              </a:spcBef>
            </a:pPr>
            <a:r>
              <a:rPr lang="en-US"/>
              <a:t>A half-wave rectifier circuit, together with a capacitor and a transformer (not shown), constitutes a dc power supply because the rectifier converts an ac voltage into a dc voltage.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t>SOLAR CELLS</a:t>
            </a:r>
          </a:p>
        </p:txBody>
      </p:sp>
      <p:sp>
        <p:nvSpPr>
          <p:cNvPr id="26628" name="Text Box 4"/>
          <p:cNvSpPr txBox="1">
            <a:spLocks noChangeArrowheads="1"/>
          </p:cNvSpPr>
          <p:nvPr/>
        </p:nvSpPr>
        <p:spPr bwMode="auto">
          <a:xfrm>
            <a:off x="762000" y="5410200"/>
            <a:ext cx="7696200" cy="1054100"/>
          </a:xfrm>
          <a:prstGeom prst="rect">
            <a:avLst/>
          </a:prstGeom>
          <a:noFill/>
          <a:ln w="9525">
            <a:noFill/>
            <a:miter lim="800000"/>
            <a:headEnd/>
            <a:tailEnd/>
          </a:ln>
          <a:effectLst/>
        </p:spPr>
        <p:txBody>
          <a:bodyPr>
            <a:spAutoFit/>
          </a:bodyPr>
          <a:lstStyle/>
          <a:p>
            <a:pPr>
              <a:spcBef>
                <a:spcPct val="50000"/>
              </a:spcBef>
            </a:pPr>
            <a:r>
              <a:rPr lang="en-US"/>
              <a:t>Solar cells use </a:t>
            </a:r>
            <a:r>
              <a:rPr lang="en-US" i="1"/>
              <a:t>p-n</a:t>
            </a:r>
            <a:r>
              <a:rPr lang="en-US"/>
              <a:t> junctions to convert sunlight directly into electricity.</a:t>
            </a:r>
          </a:p>
          <a:p>
            <a:pPr>
              <a:spcBef>
                <a:spcPct val="50000"/>
              </a:spcBef>
            </a:pPr>
            <a:r>
              <a:rPr lang="en-US"/>
              <a:t>The sunlight causes the solar cell to develop negative and positive terminals, much like the terminals of a battery. </a:t>
            </a:r>
          </a:p>
        </p:txBody>
      </p:sp>
      <p:pic>
        <p:nvPicPr>
          <p:cNvPr id="26630" name="Picture 6" descr="A solar cell formed from a p-n junction. When sunlight strikes it, the solar cell acts like a battery, with  and  terminals."/>
          <p:cNvPicPr>
            <a:picLocks noChangeAspect="1" noChangeArrowheads="1"/>
          </p:cNvPicPr>
          <p:nvPr>
            <p:ph idx="1"/>
          </p:nvPr>
        </p:nvPicPr>
        <p:blipFill>
          <a:blip r:embed="rId2" cstate="print"/>
          <a:srcRect/>
          <a:stretch>
            <a:fillRect/>
          </a:stretch>
        </p:blipFill>
        <p:spPr>
          <a:xfrm>
            <a:off x="609600" y="1752600"/>
            <a:ext cx="2981325" cy="2870200"/>
          </a:xfrm>
          <a:noFill/>
          <a:ln/>
        </p:spPr>
      </p:pic>
      <p:pic>
        <p:nvPicPr>
          <p:cNvPr id="7" name="Picture 5" descr="The Helios Prototype flying wing is propelled by solar energy. The solar cells are mounted on the top of the wing. ( Gamma Press, Inc.)"/>
          <p:cNvPicPr>
            <a:picLocks noChangeAspect="1" noChangeArrowheads="1"/>
          </p:cNvPicPr>
          <p:nvPr/>
        </p:nvPicPr>
        <p:blipFill>
          <a:blip r:embed="rId3" cstate="print"/>
          <a:srcRect/>
          <a:stretch>
            <a:fillRect/>
          </a:stretch>
        </p:blipFill>
        <p:spPr bwMode="auto">
          <a:xfrm>
            <a:off x="5181600" y="1524000"/>
            <a:ext cx="2422525" cy="3565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TRANSISTORS</a:t>
            </a:r>
          </a:p>
        </p:txBody>
      </p:sp>
      <p:pic>
        <p:nvPicPr>
          <p:cNvPr id="22533" name="Picture 5" descr="There are two kinds of bipolar junction transistors, pnp and npn."/>
          <p:cNvPicPr>
            <a:picLocks noChangeAspect="1" noChangeArrowheads="1"/>
          </p:cNvPicPr>
          <p:nvPr>
            <p:ph idx="1"/>
          </p:nvPr>
        </p:nvPicPr>
        <p:blipFill>
          <a:blip r:embed="rId2" cstate="print"/>
          <a:srcRect/>
          <a:stretch>
            <a:fillRect/>
          </a:stretch>
        </p:blipFill>
        <p:spPr>
          <a:xfrm>
            <a:off x="3200400" y="2667000"/>
            <a:ext cx="2076450" cy="2228850"/>
          </a:xfrm>
          <a:noFill/>
          <a:ln/>
        </p:spPr>
      </p:pic>
      <p:sp>
        <p:nvSpPr>
          <p:cNvPr id="22535" name="Text Box 7"/>
          <p:cNvSpPr txBox="1">
            <a:spLocks noChangeArrowheads="1"/>
          </p:cNvSpPr>
          <p:nvPr/>
        </p:nvSpPr>
        <p:spPr bwMode="auto">
          <a:xfrm>
            <a:off x="762000" y="1447800"/>
            <a:ext cx="7696200" cy="915988"/>
          </a:xfrm>
          <a:prstGeom prst="rect">
            <a:avLst/>
          </a:prstGeom>
          <a:noFill/>
          <a:ln w="9525">
            <a:noFill/>
            <a:miter lim="800000"/>
            <a:headEnd/>
            <a:tailEnd/>
          </a:ln>
          <a:effectLst/>
        </p:spPr>
        <p:txBody>
          <a:bodyPr>
            <a:spAutoFit/>
          </a:bodyPr>
          <a:lstStyle/>
          <a:p>
            <a:pPr>
              <a:spcBef>
                <a:spcPct val="50000"/>
              </a:spcBef>
            </a:pPr>
            <a:r>
              <a:rPr lang="en-US"/>
              <a:t>A number of different kinds of transistors are in use today. One type is the </a:t>
            </a:r>
            <a:r>
              <a:rPr lang="en-US" b="1" i="1"/>
              <a:t>bipolar junction transistor,</a:t>
            </a:r>
            <a:r>
              <a:rPr lang="en-US"/>
              <a:t> which consists of two </a:t>
            </a:r>
            <a:r>
              <a:rPr lang="en-US" i="1"/>
              <a:t>p-n</a:t>
            </a:r>
            <a:r>
              <a:rPr lang="en-US"/>
              <a:t> junctions formed by three layers of doped semiconductors. </a:t>
            </a:r>
          </a:p>
        </p:txBody>
      </p:sp>
      <p:sp>
        <p:nvSpPr>
          <p:cNvPr id="22536" name="Text Box 8"/>
          <p:cNvSpPr txBox="1">
            <a:spLocks noChangeArrowheads="1"/>
          </p:cNvSpPr>
          <p:nvPr/>
        </p:nvSpPr>
        <p:spPr bwMode="auto">
          <a:xfrm>
            <a:off x="838200" y="5334000"/>
            <a:ext cx="7391400" cy="366713"/>
          </a:xfrm>
          <a:prstGeom prst="rect">
            <a:avLst/>
          </a:prstGeom>
          <a:noFill/>
          <a:ln w="9525">
            <a:noFill/>
            <a:miter lim="800000"/>
            <a:headEnd/>
            <a:tailEnd/>
          </a:ln>
          <a:effectLst/>
        </p:spPr>
        <p:txBody>
          <a:bodyPr>
            <a:spAutoFit/>
          </a:bodyPr>
          <a:lstStyle/>
          <a:p>
            <a:pPr>
              <a:spcBef>
                <a:spcPct val="50000"/>
              </a:spcBef>
            </a:pPr>
            <a:r>
              <a:rPr lang="en-US"/>
              <a:t>There are two kinds of bipolar junction transistors, </a:t>
            </a:r>
            <a:r>
              <a:rPr lang="en-US" i="1"/>
              <a:t>pnp</a:t>
            </a:r>
            <a:r>
              <a:rPr lang="en-US"/>
              <a:t> and </a:t>
            </a:r>
            <a:r>
              <a:rPr lang="en-US" i="1"/>
              <a:t>npn</a:t>
            </a:r>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TotalTime>
  <Words>468</Words>
  <Application>Microsoft Office PowerPoint</Application>
  <PresentationFormat>On-screen Show (4:3)</PresentationFormat>
  <Paragraphs>29</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Default Design</vt:lpstr>
      <vt:lpstr>Semiconductor Devices</vt:lpstr>
      <vt:lpstr>n-TYPE AND p-TYPE SEMICONDUCTORS </vt:lpstr>
      <vt:lpstr>THE SEMICONDUCTOR DIODE</vt:lpstr>
      <vt:lpstr>Forward and Reverse Bias</vt:lpstr>
      <vt:lpstr>The current-versus-voltage characteristics of a typical p-n junction diode </vt:lpstr>
      <vt:lpstr>LED, light-emitting diode </vt:lpstr>
      <vt:lpstr>Rectifier Circuits </vt:lpstr>
      <vt:lpstr>SOLAR CELLS</vt:lpstr>
      <vt:lpstr>TRANSISTORS</vt:lpstr>
      <vt:lpstr>PNP-Transistor</vt:lpstr>
      <vt:lpstr>The basic pnp transistor amplifier </vt:lpstr>
      <vt:lpstr>Integrated circuit (IC) chips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23.5. Semiconductor Devices</dc:title>
  <dc:creator>mahesp</dc:creator>
  <cp:lastModifiedBy>mahesp</cp:lastModifiedBy>
  <cp:revision>4</cp:revision>
  <dcterms:created xsi:type="dcterms:W3CDTF">2005-03-08T17:32:38Z</dcterms:created>
  <dcterms:modified xsi:type="dcterms:W3CDTF">2013-01-22T13:35:54Z</dcterms:modified>
</cp:coreProperties>
</file>