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71" r:id="rId3"/>
    <p:sldId id="262" r:id="rId4"/>
    <p:sldId id="259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A830C-260B-4C3A-ACE1-5EB780A8417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DB310-129C-4CF4-A7CA-227929A76C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DB310-129C-4CF4-A7CA-227929A76C5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76EEE-F47D-4073-B1E2-AD7B1DFF944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14474-FDCF-45B4-8DC8-C0DC25954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physics.nist.gov/cuu/Units/units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5.gif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gif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gif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Electric </a:t>
            </a:r>
            <a:r>
              <a:rPr lang="en-US" dirty="0" smtClean="0"/>
              <a:t>Charge</a:t>
            </a:r>
          </a:p>
        </p:txBody>
      </p:sp>
      <p:pic>
        <p:nvPicPr>
          <p:cNvPr id="21508" name="Picture 4" descr="fig18_0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95400"/>
            <a:ext cx="2686050" cy="2847975"/>
          </a:xfrm>
          <a:noFill/>
        </p:spPr>
      </p:pic>
      <p:pic>
        <p:nvPicPr>
          <p:cNvPr id="21510" name="Picture 6" descr="fig30_13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76600" y="2209800"/>
            <a:ext cx="2733675" cy="1905000"/>
          </a:xfr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4114800"/>
            <a:ext cx="6500813" cy="2568575"/>
            <a:chOff x="-3" y="400"/>
            <a:chExt cx="4095" cy="161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403"/>
              <a:ext cx="4089" cy="1612"/>
              <a:chOff x="0" y="403"/>
              <a:chExt cx="4089" cy="1612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0" y="403"/>
                <a:ext cx="1363" cy="403"/>
                <a:chOff x="0" y="403"/>
                <a:chExt cx="1363" cy="403"/>
              </a:xfrm>
            </p:grpSpPr>
            <p:sp>
              <p:nvSpPr>
                <p:cNvPr id="3119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 b="1">
                      <a:cs typeface="Times New Roman" pitchFamily="18" charset="0"/>
                    </a:rPr>
                    <a:t>Atomic Particle</a:t>
                  </a:r>
                  <a:endParaRPr lang="en-US" sz="2000">
                    <a:cs typeface="Times New Roman" pitchFamily="18" charset="0"/>
                  </a:endParaRP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3120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363" y="403"/>
                <a:ext cx="1363" cy="403"/>
                <a:chOff x="1363" y="403"/>
                <a:chExt cx="1363" cy="403"/>
              </a:xfrm>
            </p:grpSpPr>
            <p:sp>
              <p:nvSpPr>
                <p:cNvPr id="3117" name="Rectangle 14"/>
                <p:cNvSpPr>
                  <a:spLocks noChangeArrowheads="1"/>
                </p:cNvSpPr>
                <p:nvPr/>
              </p:nvSpPr>
              <p:spPr bwMode="auto">
                <a:xfrm>
                  <a:off x="1406" y="403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 b="1">
                      <a:cs typeface="Times New Roman" pitchFamily="18" charset="0"/>
                    </a:rPr>
                    <a:t>Charge</a:t>
                  </a:r>
                  <a:endParaRPr lang="en-US" sz="2000">
                    <a:cs typeface="Times New Roman" pitchFamily="18" charset="0"/>
                  </a:endParaRP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3118" name="Rectangle 15"/>
                <p:cNvSpPr>
                  <a:spLocks noChangeArrowheads="1"/>
                </p:cNvSpPr>
                <p:nvPr/>
              </p:nvSpPr>
              <p:spPr bwMode="auto">
                <a:xfrm>
                  <a:off x="1363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2726" y="403"/>
                <a:ext cx="1363" cy="403"/>
                <a:chOff x="2726" y="403"/>
                <a:chExt cx="1363" cy="403"/>
              </a:xfrm>
            </p:grpSpPr>
            <p:sp>
              <p:nvSpPr>
                <p:cNvPr id="3115" name="Rectangle 17"/>
                <p:cNvSpPr>
                  <a:spLocks noChangeArrowheads="1"/>
                </p:cNvSpPr>
                <p:nvPr/>
              </p:nvSpPr>
              <p:spPr bwMode="auto">
                <a:xfrm>
                  <a:off x="2769" y="403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 b="1">
                      <a:cs typeface="Times New Roman" pitchFamily="18" charset="0"/>
                    </a:rPr>
                    <a:t>Mass</a:t>
                  </a:r>
                  <a:endParaRPr lang="en-US" sz="2000">
                    <a:cs typeface="Times New Roman" pitchFamily="18" charset="0"/>
                  </a:endParaRP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3116" name="Rectangle 18"/>
                <p:cNvSpPr>
                  <a:spLocks noChangeArrowheads="1"/>
                </p:cNvSpPr>
                <p:nvPr/>
              </p:nvSpPr>
              <p:spPr bwMode="auto">
                <a:xfrm>
                  <a:off x="2726" y="403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806"/>
                <a:ext cx="1363" cy="403"/>
                <a:chOff x="0" y="806"/>
                <a:chExt cx="1363" cy="403"/>
              </a:xfrm>
            </p:grpSpPr>
            <p:sp>
              <p:nvSpPr>
                <p:cNvPr id="3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Electron</a:t>
                  </a: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3114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1363" y="806"/>
                <a:ext cx="1363" cy="403"/>
                <a:chOff x="1363" y="806"/>
                <a:chExt cx="1363" cy="403"/>
              </a:xfrm>
            </p:grpSpPr>
            <p:sp>
              <p:nvSpPr>
                <p:cNvPr id="3111" name="Rectangle 23"/>
                <p:cNvSpPr>
                  <a:spLocks noChangeArrowheads="1"/>
                </p:cNvSpPr>
                <p:nvPr/>
              </p:nvSpPr>
              <p:spPr bwMode="auto">
                <a:xfrm>
                  <a:off x="1406" y="806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–1.6 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sz="2000">
                      <a:cs typeface="Times New Roman" pitchFamily="18" charset="0"/>
                    </a:rPr>
                    <a:t> 10</a:t>
                  </a:r>
                  <a:r>
                    <a:rPr lang="en-US" sz="2000" baseline="30000">
                      <a:cs typeface="Times New Roman" pitchFamily="18" charset="0"/>
                      <a:sym typeface="Symbol" pitchFamily="18" charset="2"/>
                    </a:rPr>
                    <a:t>-19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 C</a:t>
                  </a:r>
                </a:p>
                <a:p>
                  <a:pPr eaLnBrk="0" hangingPunct="0"/>
                  <a:endParaRPr 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12" name="Rectangle 24"/>
                <p:cNvSpPr>
                  <a:spLocks noChangeArrowheads="1"/>
                </p:cNvSpPr>
                <p:nvPr/>
              </p:nvSpPr>
              <p:spPr bwMode="auto">
                <a:xfrm>
                  <a:off x="1363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2726" y="806"/>
                <a:ext cx="1363" cy="403"/>
                <a:chOff x="2726" y="806"/>
                <a:chExt cx="1363" cy="403"/>
              </a:xfrm>
            </p:grpSpPr>
            <p:sp>
              <p:nvSpPr>
                <p:cNvPr id="3109" name="Rectangle 26"/>
                <p:cNvSpPr>
                  <a:spLocks noChangeArrowheads="1"/>
                </p:cNvSpPr>
                <p:nvPr/>
              </p:nvSpPr>
              <p:spPr bwMode="auto">
                <a:xfrm>
                  <a:off x="2769" y="806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9.11 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sz="2000">
                      <a:cs typeface="Times New Roman" pitchFamily="18" charset="0"/>
                    </a:rPr>
                    <a:t> 10</a:t>
                  </a:r>
                  <a:r>
                    <a:rPr lang="en-US" sz="2000" baseline="30000">
                      <a:cs typeface="Times New Roman" pitchFamily="18" charset="0"/>
                      <a:sym typeface="Symbol" pitchFamily="18" charset="2"/>
                    </a:rPr>
                    <a:t>-31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pPr eaLnBrk="0" hangingPunct="0"/>
                  <a:endParaRPr 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10" name="Rectangle 27"/>
                <p:cNvSpPr>
                  <a:spLocks noChangeArrowheads="1"/>
                </p:cNvSpPr>
                <p:nvPr/>
              </p:nvSpPr>
              <p:spPr bwMode="auto">
                <a:xfrm>
                  <a:off x="2726" y="806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0" y="1209"/>
                <a:ext cx="1363" cy="403"/>
                <a:chOff x="0" y="1209"/>
                <a:chExt cx="1363" cy="403"/>
              </a:xfrm>
            </p:grpSpPr>
            <p:sp>
              <p:nvSpPr>
                <p:cNvPr id="3107" name="Rectangle 29"/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Proton</a:t>
                  </a: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3108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1363" y="1209"/>
                <a:ext cx="1363" cy="403"/>
                <a:chOff x="1363" y="1209"/>
                <a:chExt cx="1363" cy="403"/>
              </a:xfrm>
            </p:grpSpPr>
            <p:sp>
              <p:nvSpPr>
                <p:cNvPr id="3105" name="Rectangle 32"/>
                <p:cNvSpPr>
                  <a:spLocks noChangeArrowheads="1"/>
                </p:cNvSpPr>
                <p:nvPr/>
              </p:nvSpPr>
              <p:spPr bwMode="auto">
                <a:xfrm>
                  <a:off x="1406" y="1209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+1.6 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sz="2000">
                      <a:cs typeface="Times New Roman" pitchFamily="18" charset="0"/>
                    </a:rPr>
                    <a:t> 10</a:t>
                  </a:r>
                  <a:r>
                    <a:rPr lang="en-US" sz="2000" baseline="30000">
                      <a:cs typeface="Times New Roman" pitchFamily="18" charset="0"/>
                      <a:sym typeface="Symbol" pitchFamily="18" charset="2"/>
                    </a:rPr>
                    <a:t>-19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 C</a:t>
                  </a:r>
                </a:p>
                <a:p>
                  <a:pPr eaLnBrk="0" hangingPunct="0"/>
                  <a:endParaRPr 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06" name="Rectangle 33"/>
                <p:cNvSpPr>
                  <a:spLocks noChangeArrowheads="1"/>
                </p:cNvSpPr>
                <p:nvPr/>
              </p:nvSpPr>
              <p:spPr bwMode="auto">
                <a:xfrm>
                  <a:off x="1363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2726" y="1209"/>
                <a:ext cx="1363" cy="403"/>
                <a:chOff x="2726" y="1209"/>
                <a:chExt cx="1363" cy="403"/>
              </a:xfrm>
            </p:grpSpPr>
            <p:sp>
              <p:nvSpPr>
                <p:cNvPr id="3103" name="Rectangle 35"/>
                <p:cNvSpPr>
                  <a:spLocks noChangeArrowheads="1"/>
                </p:cNvSpPr>
                <p:nvPr/>
              </p:nvSpPr>
              <p:spPr bwMode="auto">
                <a:xfrm>
                  <a:off x="2769" y="1209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1.673 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sz="2000">
                      <a:cs typeface="Times New Roman" pitchFamily="18" charset="0"/>
                    </a:rPr>
                    <a:t> 10</a:t>
                  </a:r>
                  <a:r>
                    <a:rPr lang="en-US" sz="2000" baseline="30000">
                      <a:cs typeface="Times New Roman" pitchFamily="18" charset="0"/>
                      <a:sym typeface="Symbol" pitchFamily="18" charset="2"/>
                    </a:rPr>
                    <a:t>-27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pPr eaLnBrk="0" hangingPunct="0"/>
                  <a:endParaRPr 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104" name="Rectangle 36"/>
                <p:cNvSpPr>
                  <a:spLocks noChangeArrowheads="1"/>
                </p:cNvSpPr>
                <p:nvPr/>
              </p:nvSpPr>
              <p:spPr bwMode="auto">
                <a:xfrm>
                  <a:off x="2726" y="1209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0" y="1612"/>
                <a:ext cx="1363" cy="403"/>
                <a:chOff x="0" y="1612"/>
                <a:chExt cx="1363" cy="403"/>
              </a:xfrm>
            </p:grpSpPr>
            <p:sp>
              <p:nvSpPr>
                <p:cNvPr id="3101" name="Rectangle 38"/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Neutron</a:t>
                  </a: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3102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1363" y="1612"/>
                <a:ext cx="1363" cy="403"/>
                <a:chOff x="1363" y="1612"/>
                <a:chExt cx="1363" cy="403"/>
              </a:xfrm>
            </p:grpSpPr>
            <p:sp>
              <p:nvSpPr>
                <p:cNvPr id="3099" name="Rectangle 41"/>
                <p:cNvSpPr>
                  <a:spLocks noChangeArrowheads="1"/>
                </p:cNvSpPr>
                <p:nvPr/>
              </p:nvSpPr>
              <p:spPr bwMode="auto">
                <a:xfrm>
                  <a:off x="1406" y="1612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0</a:t>
                  </a:r>
                </a:p>
                <a:p>
                  <a:pPr eaLnBrk="0" hangingPunct="0"/>
                  <a:endParaRPr lang="en-US" sz="2000"/>
                </a:p>
              </p:txBody>
            </p:sp>
            <p:sp>
              <p:nvSpPr>
                <p:cNvPr id="3100" name="Rectangle 42"/>
                <p:cNvSpPr>
                  <a:spLocks noChangeArrowheads="1"/>
                </p:cNvSpPr>
                <p:nvPr/>
              </p:nvSpPr>
              <p:spPr bwMode="auto">
                <a:xfrm>
                  <a:off x="1363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2726" y="1612"/>
                <a:ext cx="1363" cy="403"/>
                <a:chOff x="2726" y="1612"/>
                <a:chExt cx="1363" cy="403"/>
              </a:xfrm>
            </p:grpSpPr>
            <p:sp>
              <p:nvSpPr>
                <p:cNvPr id="3097" name="Rectangle 44"/>
                <p:cNvSpPr>
                  <a:spLocks noChangeArrowheads="1"/>
                </p:cNvSpPr>
                <p:nvPr/>
              </p:nvSpPr>
              <p:spPr bwMode="auto">
                <a:xfrm>
                  <a:off x="2769" y="1612"/>
                  <a:ext cx="127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sz="2000">
                      <a:cs typeface="Times New Roman" pitchFamily="18" charset="0"/>
                    </a:rPr>
                    <a:t>1.675 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</a:t>
                  </a:r>
                  <a:r>
                    <a:rPr lang="en-US" sz="2000">
                      <a:cs typeface="Times New Roman" pitchFamily="18" charset="0"/>
                    </a:rPr>
                    <a:t> 10</a:t>
                  </a:r>
                  <a:r>
                    <a:rPr lang="en-US" sz="2000" baseline="30000">
                      <a:cs typeface="Times New Roman" pitchFamily="18" charset="0"/>
                      <a:sym typeface="Symbol" pitchFamily="18" charset="2"/>
                    </a:rPr>
                    <a:t>-27</a:t>
                  </a:r>
                  <a:r>
                    <a:rPr lang="en-US" sz="2000">
                      <a:cs typeface="Times New Roman" pitchFamily="18" charset="0"/>
                      <a:sym typeface="Symbol" pitchFamily="18" charset="2"/>
                    </a:rPr>
                    <a:t> Kg</a:t>
                  </a:r>
                </a:p>
                <a:p>
                  <a:pPr eaLnBrk="0" hangingPunct="0"/>
                  <a:endParaRPr lang="en-US" sz="2000"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sp>
              <p:nvSpPr>
                <p:cNvPr id="3098" name="Rectangle 45"/>
                <p:cNvSpPr>
                  <a:spLocks noChangeArrowheads="1"/>
                </p:cNvSpPr>
                <p:nvPr/>
              </p:nvSpPr>
              <p:spPr bwMode="auto">
                <a:xfrm>
                  <a:off x="2726" y="1612"/>
                  <a:ext cx="136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84" name="Rectangle 46"/>
            <p:cNvSpPr>
              <a:spLocks noChangeArrowheads="1"/>
            </p:cNvSpPr>
            <p:nvPr/>
          </p:nvSpPr>
          <p:spPr bwMode="auto">
            <a:xfrm>
              <a:off x="-3" y="400"/>
              <a:ext cx="4095" cy="161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200400" y="1981200"/>
            <a:ext cx="158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Atomic Model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276600" y="1066800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Electric charge comes from atoms.</a:t>
            </a:r>
            <a:endParaRPr lang="en-US" dirty="0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6134100"/>
            <a:ext cx="8239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553200" y="4038600"/>
            <a:ext cx="2590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coulomb unit is derived from the </a:t>
            </a:r>
            <a:r>
              <a:rPr lang="en-US">
                <a:hlinkClick r:id="rId5"/>
              </a:rPr>
              <a:t>SI unit </a:t>
            </a:r>
            <a:r>
              <a:rPr lang="en-US"/>
              <a:t>ampere for electric current </a:t>
            </a:r>
            <a:r>
              <a:rPr lang="en-US" i="1"/>
              <a:t>i</a:t>
            </a:r>
            <a:r>
              <a:rPr lang="en-US"/>
              <a:t>. Current is the rate </a:t>
            </a:r>
            <a:r>
              <a:rPr lang="en-US" i="1"/>
              <a:t>dq</a:t>
            </a:r>
            <a:r>
              <a:rPr lang="en-US"/>
              <a:t>/</a:t>
            </a:r>
            <a:r>
              <a:rPr lang="en-US" i="1"/>
              <a:t>dt</a:t>
            </a:r>
            <a:r>
              <a:rPr lang="en-US"/>
              <a:t> at which charge moves through a region.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  <p:bldP spid="47" grpId="0" build="p"/>
      <p:bldP spid="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Electric Current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Electric current: charges </a:t>
            </a:r>
            <a:r>
              <a:rPr lang="en-US" dirty="0" smtClean="0"/>
              <a:t>in motion.  Examples of electric currents abound and involve many professions.</a:t>
            </a:r>
            <a:endParaRPr lang="en-US" dirty="0"/>
          </a:p>
        </p:txBody>
      </p:sp>
      <p:pic>
        <p:nvPicPr>
          <p:cNvPr id="1026" name="Picture 2" descr="http://edugen.wiley.com/edugen/courses/crs4957/halliday9118/halliday9088c26/image_n/nt0001-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905000"/>
            <a:ext cx="1971675" cy="264795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66800" y="1981200"/>
            <a:ext cx="5410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A loop of copper in electrostatic equilibrium, the electric field is zero at all points inside the copper.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) Adding a battery produces an electric field within the loop, from terminal to terminal, and the field causes charges to move around the loop. This movement of charges is a current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8" name="Picture 4" descr="http://edugen.wiley.com/edugen/courses/crs4957/halliday9118/halliday9088c26/image_n/nt0040-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038600"/>
            <a:ext cx="3128310" cy="533400"/>
          </a:xfrm>
          <a:prstGeom prst="rect">
            <a:avLst/>
          </a:prstGeom>
          <a:noFill/>
        </p:spPr>
      </p:pic>
      <p:pic>
        <p:nvPicPr>
          <p:cNvPr id="1030" name="Picture 6" descr="http://edugen.wiley.com/edugen/courses/crs4957/halliday9118/halliday9088c26/image_n/nt0002-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24400"/>
            <a:ext cx="3826930" cy="1524000"/>
          </a:xfrm>
          <a:prstGeom prst="rect">
            <a:avLst/>
          </a:prstGeom>
          <a:noFill/>
        </p:spPr>
      </p:pic>
      <p:pic>
        <p:nvPicPr>
          <p:cNvPr id="1032" name="Picture 8" descr="http://edugen.wiley.com/edugen/courses/crs4957/halliday9118/halliday9088c26/math/math00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5638800"/>
            <a:ext cx="1752600" cy="55200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572000" y="4876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We can find the charge that passes through the plane in a time interval extending from 0 to </a:t>
            </a:r>
            <a:r>
              <a:rPr lang="en-US" i="1" dirty="0" smtClean="0"/>
              <a:t>t</a:t>
            </a:r>
            <a:r>
              <a:rPr lang="en-US" dirty="0" smtClean="0"/>
              <a:t> by integration: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6488668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direction of current flow is in the opposite direction of electron flow.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11" grpId="0" build="p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6" name="Object 56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8434" name="Equation" r:id="rId3" imgW="914400" imgH="198720" progId="">
              <p:embed/>
            </p:oleObj>
          </a:graphicData>
        </a:graphic>
      </p:graphicFrame>
      <p:graphicFrame>
        <p:nvGraphicFramePr>
          <p:cNvPr id="10297" name="Object 57"/>
          <p:cNvGraphicFramePr>
            <a:graphicFrameLocks noChangeAspect="1"/>
          </p:cNvGraphicFramePr>
          <p:nvPr/>
        </p:nvGraphicFramePr>
        <p:xfrm>
          <a:off x="3208338" y="96838"/>
          <a:ext cx="5311775" cy="3430587"/>
        </p:xfrm>
        <a:graphic>
          <a:graphicData uri="http://schemas.openxmlformats.org/presentationml/2006/ole">
            <p:oleObj spid="_x0000_s18435" name="Equation" r:id="rId4" imgW="3225600" imgH="2082600" progId="">
              <p:embed/>
            </p:oleObj>
          </a:graphicData>
        </a:graphic>
      </p:graphicFrame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228600" y="76200"/>
            <a:ext cx="2265363" cy="1763713"/>
            <a:chOff x="499" y="3047"/>
            <a:chExt cx="1427" cy="1111"/>
          </a:xfrm>
        </p:grpSpPr>
        <p:sp>
          <p:nvSpPr>
            <p:cNvPr id="10244" name="Oval 4"/>
            <p:cNvSpPr>
              <a:spLocks noChangeArrowheads="1"/>
            </p:cNvSpPr>
            <p:nvPr/>
          </p:nvSpPr>
          <p:spPr bwMode="auto">
            <a:xfrm rot="-5400000">
              <a:off x="358" y="3482"/>
              <a:ext cx="455" cy="174"/>
            </a:xfrm>
            <a:prstGeom prst="ellips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 rot="-5400000">
              <a:off x="1224" y="3187"/>
              <a:ext cx="0" cy="1219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rot="-5400000">
              <a:off x="1224" y="2732"/>
              <a:ext cx="0" cy="1219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 rot="-5400000">
              <a:off x="1649" y="3525"/>
              <a:ext cx="455" cy="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1" y="187"/>
                </a:cxn>
                <a:cxn ang="0">
                  <a:pos x="1122" y="0"/>
                </a:cxn>
              </a:cxnLst>
              <a:rect l="0" t="0" r="r" b="b"/>
              <a:pathLst>
                <a:path w="1122" h="187">
                  <a:moveTo>
                    <a:pt x="0" y="0"/>
                  </a:moveTo>
                  <a:cubicBezTo>
                    <a:pt x="187" y="93"/>
                    <a:pt x="374" y="187"/>
                    <a:pt x="561" y="187"/>
                  </a:cubicBezTo>
                  <a:cubicBezTo>
                    <a:pt x="748" y="187"/>
                    <a:pt x="935" y="93"/>
                    <a:pt x="1122" y="0"/>
                  </a:cubicBezTo>
                </a:path>
              </a:pathLst>
            </a:custGeom>
            <a:noFill/>
            <a:ln w="28575" cmpd="sng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787" y="4013"/>
              <a:ext cx="506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1055" y="3538"/>
              <a:ext cx="56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1380" y="4019"/>
              <a:ext cx="337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Oval 18"/>
            <p:cNvSpPr>
              <a:spLocks noChangeArrowheads="1"/>
            </p:cNvSpPr>
            <p:nvPr/>
          </p:nvSpPr>
          <p:spPr bwMode="auto">
            <a:xfrm rot="-5400000">
              <a:off x="1313" y="3476"/>
              <a:ext cx="455" cy="174"/>
            </a:xfrm>
            <a:prstGeom prst="ellipse">
              <a:avLst/>
            </a:prstGeom>
            <a:solidFill>
              <a:srgbClr val="CC99FF"/>
            </a:solidFill>
            <a:ln w="28575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1134" y="3573"/>
              <a:ext cx="44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Text Box 31"/>
            <p:cNvSpPr txBox="1">
              <a:spLocks noChangeArrowheads="1"/>
            </p:cNvSpPr>
            <p:nvPr/>
          </p:nvSpPr>
          <p:spPr bwMode="auto">
            <a:xfrm>
              <a:off x="931" y="3790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339933"/>
                  </a:solidFill>
                </a:rPr>
                <a:t>i</a:t>
              </a:r>
            </a:p>
          </p:txBody>
        </p:sp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679" y="3421"/>
              <a:ext cx="4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FF0066"/>
                  </a:solidFill>
                </a:rPr>
                <a:t>+ q</a:t>
              </a:r>
            </a:p>
          </p:txBody>
        </p:sp>
        <p:sp>
          <p:nvSpPr>
            <p:cNvPr id="10273" name="Text Box 33"/>
            <p:cNvSpPr txBox="1">
              <a:spLocks noChangeArrowheads="1"/>
            </p:cNvSpPr>
            <p:nvPr/>
          </p:nvSpPr>
          <p:spPr bwMode="auto">
            <a:xfrm>
              <a:off x="883" y="3047"/>
              <a:ext cx="8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CC6600"/>
                  </a:solidFill>
                </a:rPr>
                <a:t>conductor</a:t>
              </a:r>
            </a:p>
          </p:txBody>
        </p:sp>
        <p:graphicFrame>
          <p:nvGraphicFramePr>
            <p:cNvPr id="10274" name="Object 34"/>
            <p:cNvGraphicFramePr>
              <a:graphicFrameLocks noChangeAspect="1"/>
            </p:cNvGraphicFramePr>
            <p:nvPr/>
          </p:nvGraphicFramePr>
          <p:xfrm>
            <a:off x="1219" y="3335"/>
            <a:ext cx="161" cy="225"/>
          </p:xfrm>
          <a:graphic>
            <a:graphicData uri="http://schemas.openxmlformats.org/presentationml/2006/ole">
              <p:oleObj spid="_x0000_s18438" name="Equation" r:id="rId5" imgW="126720" imgH="177480" progId="">
                <p:embed/>
              </p:oleObj>
            </a:graphicData>
          </a:graphic>
        </p:graphicFrame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1429" y="329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chemeClr val="tx1"/>
                  </a:solidFill>
                </a:rPr>
                <a:t>A</a:t>
              </a:r>
            </a:p>
          </p:txBody>
        </p:sp>
        <p:graphicFrame>
          <p:nvGraphicFramePr>
            <p:cNvPr id="10298" name="Object 58"/>
            <p:cNvGraphicFramePr>
              <a:graphicFrameLocks noChangeAspect="1"/>
            </p:cNvGraphicFramePr>
            <p:nvPr/>
          </p:nvGraphicFramePr>
          <p:xfrm>
            <a:off x="1749" y="3885"/>
            <a:ext cx="177" cy="273"/>
          </p:xfrm>
          <a:graphic>
            <a:graphicData uri="http://schemas.openxmlformats.org/presentationml/2006/ole">
              <p:oleObj spid="_x0000_s18439" name="Equation" r:id="rId6" imgW="139680" imgH="215640" progId="">
                <p:embed/>
              </p:oleObj>
            </a:graphicData>
          </a:graphic>
        </p:graphicFrame>
      </p:grpSp>
      <p:graphicFrame>
        <p:nvGraphicFramePr>
          <p:cNvPr id="10306" name="Object 66"/>
          <p:cNvGraphicFramePr>
            <a:graphicFrameLocks noChangeAspect="1"/>
          </p:cNvGraphicFramePr>
          <p:nvPr/>
        </p:nvGraphicFramePr>
        <p:xfrm>
          <a:off x="1066800" y="2133600"/>
          <a:ext cx="914400" cy="787400"/>
        </p:xfrm>
        <a:graphic>
          <a:graphicData uri="http://schemas.openxmlformats.org/presentationml/2006/ole">
            <p:oleObj spid="_x0000_s18437" name="Equation" r:id="rId7" imgW="457200" imgH="393480" progId="">
              <p:embed/>
            </p:oleObj>
          </a:graphicData>
        </a:graphic>
      </p:graphicFrame>
      <p:pic>
        <p:nvPicPr>
          <p:cNvPr id="39" name="Picture 5" descr="F26_0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3733800"/>
            <a:ext cx="3213100" cy="2514600"/>
          </a:xfrm>
          <a:prstGeom prst="rect">
            <a:avLst/>
          </a:prstGeom>
          <a:noFill/>
        </p:spPr>
      </p:pic>
      <p:pic>
        <p:nvPicPr>
          <p:cNvPr id="40" name="Picture 10" descr="http://edugen.wiley.com/edugen/courses/crs4957/halliday9118/halliday9088c26/image_n/nt0042-y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4267200"/>
            <a:ext cx="1524000" cy="381000"/>
          </a:xfrm>
          <a:prstGeom prst="rect">
            <a:avLst/>
          </a:prstGeom>
          <a:noFill/>
        </p:spPr>
      </p:pic>
      <p:sp>
        <p:nvSpPr>
          <p:cNvPr id="41" name="Rectangle 40"/>
          <p:cNvSpPr/>
          <p:nvPr/>
        </p:nvSpPr>
        <p:spPr>
          <a:xfrm>
            <a:off x="3810000" y="3962400"/>
            <a:ext cx="3172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Current Density and Drift Speed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276600" y="3581400"/>
            <a:ext cx="4427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Current is a scalar. Current density is a vector.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Resistance and Resistivity</a:t>
            </a:r>
            <a:endParaRPr lang="en-US" dirty="0"/>
          </a:p>
        </p:txBody>
      </p:sp>
      <p:pic>
        <p:nvPicPr>
          <p:cNvPr id="6146" name="Picture 2" descr="http://edugen.wiley.com/edugen/courses/crs4957/halliday9118/halliday9088c26/image_n/nt0011-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334000"/>
            <a:ext cx="2431420" cy="1524000"/>
          </a:xfrm>
          <a:prstGeom prst="rect">
            <a:avLst/>
          </a:prstGeom>
          <a:noFill/>
        </p:spPr>
      </p:pic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5791200" y="1676400"/>
            <a:ext cx="2613025" cy="1531938"/>
            <a:chOff x="610" y="2635"/>
            <a:chExt cx="1646" cy="965"/>
          </a:xfrm>
        </p:grpSpPr>
        <p:grpSp>
          <p:nvGrpSpPr>
            <p:cNvPr id="6" name="Group 37"/>
            <p:cNvGrpSpPr>
              <a:grpSpLocks/>
            </p:cNvGrpSpPr>
            <p:nvPr/>
          </p:nvGrpSpPr>
          <p:grpSpPr bwMode="auto">
            <a:xfrm rot="-5400000">
              <a:off x="1334" y="2358"/>
              <a:ext cx="304" cy="928"/>
              <a:chOff x="5914" y="2188"/>
              <a:chExt cx="1122" cy="2992"/>
            </a:xfrm>
          </p:grpSpPr>
          <p:sp>
            <p:nvSpPr>
              <p:cNvPr id="20" name="Freeform 38"/>
              <p:cNvSpPr>
                <a:spLocks/>
              </p:cNvSpPr>
              <p:nvPr/>
            </p:nvSpPr>
            <p:spPr bwMode="auto">
              <a:xfrm>
                <a:off x="5914" y="4993"/>
                <a:ext cx="1122" cy="1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1" y="187"/>
                  </a:cxn>
                  <a:cxn ang="0">
                    <a:pos x="1122" y="0"/>
                  </a:cxn>
                </a:cxnLst>
                <a:rect l="0" t="0" r="r" b="b"/>
                <a:pathLst>
                  <a:path w="1122" h="187">
                    <a:moveTo>
                      <a:pt x="0" y="0"/>
                    </a:moveTo>
                    <a:cubicBezTo>
                      <a:pt x="187" y="93"/>
                      <a:pt x="374" y="187"/>
                      <a:pt x="561" y="187"/>
                    </a:cubicBezTo>
                    <a:cubicBezTo>
                      <a:pt x="748" y="187"/>
                      <a:pt x="935" y="93"/>
                      <a:pt x="1122" y="0"/>
                    </a:cubicBezTo>
                  </a:path>
                </a:pathLst>
              </a:custGeom>
              <a:noFill/>
              <a:ln w="28575" cmpd="sng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Oval 39"/>
              <p:cNvSpPr>
                <a:spLocks noChangeArrowheads="1"/>
              </p:cNvSpPr>
              <p:nvPr/>
            </p:nvSpPr>
            <p:spPr bwMode="auto">
              <a:xfrm>
                <a:off x="5914" y="2188"/>
                <a:ext cx="1122" cy="374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40"/>
              <p:cNvSpPr>
                <a:spLocks noChangeShapeType="1"/>
              </p:cNvSpPr>
              <p:nvPr/>
            </p:nvSpPr>
            <p:spPr bwMode="auto">
              <a:xfrm>
                <a:off x="5914" y="2375"/>
                <a:ext cx="0" cy="261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41"/>
              <p:cNvSpPr>
                <a:spLocks noChangeShapeType="1"/>
              </p:cNvSpPr>
              <p:nvPr/>
            </p:nvSpPr>
            <p:spPr bwMode="auto">
              <a:xfrm>
                <a:off x="7036" y="2375"/>
                <a:ext cx="0" cy="261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Line 42"/>
            <p:cNvSpPr>
              <a:spLocks noChangeShapeType="1"/>
            </p:cNvSpPr>
            <p:nvPr/>
          </p:nvSpPr>
          <p:spPr bwMode="auto">
            <a:xfrm>
              <a:off x="763" y="2833"/>
              <a:ext cx="2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3"/>
            <p:cNvSpPr>
              <a:spLocks noChangeShapeType="1"/>
            </p:cNvSpPr>
            <p:nvPr/>
          </p:nvSpPr>
          <p:spPr bwMode="auto">
            <a:xfrm>
              <a:off x="1958" y="2833"/>
              <a:ext cx="2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44"/>
            <p:cNvSpPr>
              <a:spLocks noChangeShapeType="1"/>
            </p:cNvSpPr>
            <p:nvPr/>
          </p:nvSpPr>
          <p:spPr bwMode="auto">
            <a:xfrm>
              <a:off x="763" y="2833"/>
              <a:ext cx="0" cy="3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>
              <a:off x="2256" y="2833"/>
              <a:ext cx="0" cy="3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46"/>
            <p:cNvSpPr>
              <a:spLocks noChangeShapeType="1"/>
            </p:cNvSpPr>
            <p:nvPr/>
          </p:nvSpPr>
          <p:spPr bwMode="auto">
            <a:xfrm>
              <a:off x="1398" y="3061"/>
              <a:ext cx="0" cy="3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7"/>
            <p:cNvSpPr>
              <a:spLocks noChangeShapeType="1"/>
            </p:cNvSpPr>
            <p:nvPr/>
          </p:nvSpPr>
          <p:spPr bwMode="auto">
            <a:xfrm>
              <a:off x="1472" y="3140"/>
              <a:ext cx="0" cy="1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8"/>
            <p:cNvSpPr>
              <a:spLocks noChangeShapeType="1"/>
            </p:cNvSpPr>
            <p:nvPr/>
          </p:nvSpPr>
          <p:spPr bwMode="auto">
            <a:xfrm>
              <a:off x="763" y="3224"/>
              <a:ext cx="6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1472" y="3224"/>
              <a:ext cx="7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50"/>
            <p:cNvSpPr txBox="1">
              <a:spLocks noChangeArrowheads="1"/>
            </p:cNvSpPr>
            <p:nvPr/>
          </p:nvSpPr>
          <p:spPr bwMode="auto">
            <a:xfrm>
              <a:off x="1182" y="3175"/>
              <a:ext cx="4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6" name="Text Box 51"/>
            <p:cNvSpPr txBox="1">
              <a:spLocks noChangeArrowheads="1"/>
            </p:cNvSpPr>
            <p:nvPr/>
          </p:nvSpPr>
          <p:spPr bwMode="auto">
            <a:xfrm>
              <a:off x="1472" y="3065"/>
              <a:ext cx="4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17" name="Text Box 52"/>
            <p:cNvSpPr txBox="1">
              <a:spLocks noChangeArrowheads="1"/>
            </p:cNvSpPr>
            <p:nvPr/>
          </p:nvSpPr>
          <p:spPr bwMode="auto">
            <a:xfrm>
              <a:off x="610" y="2635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6600"/>
                  </a:solidFill>
                </a:rPr>
                <a:t>i</a:t>
              </a:r>
            </a:p>
          </p:txBody>
        </p:sp>
        <p:sp>
          <p:nvSpPr>
            <p:cNvPr id="18" name="Text Box 53"/>
            <p:cNvSpPr txBox="1">
              <a:spLocks noChangeArrowheads="1"/>
            </p:cNvSpPr>
            <p:nvPr/>
          </p:nvSpPr>
          <p:spPr bwMode="auto">
            <a:xfrm>
              <a:off x="1331" y="3350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/>
                <a:t>V</a:t>
              </a:r>
            </a:p>
          </p:txBody>
        </p:sp>
        <p:sp>
          <p:nvSpPr>
            <p:cNvPr id="19" name="Line 54"/>
            <p:cNvSpPr>
              <a:spLocks noChangeShapeType="1"/>
            </p:cNvSpPr>
            <p:nvPr/>
          </p:nvSpPr>
          <p:spPr bwMode="auto">
            <a:xfrm>
              <a:off x="768" y="2763"/>
              <a:ext cx="24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0" y="9144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determine the resistance between any two points of a conductor by applying a potential difference </a:t>
            </a:r>
            <a:r>
              <a:rPr lang="en-US" i="1" dirty="0" smtClean="0"/>
              <a:t>V</a:t>
            </a:r>
            <a:r>
              <a:rPr lang="en-US" dirty="0" smtClean="0"/>
              <a:t> between those points and measuring the current </a:t>
            </a:r>
            <a:r>
              <a:rPr lang="en-US" i="1" dirty="0" err="1" smtClean="0"/>
              <a:t>i</a:t>
            </a:r>
            <a:r>
              <a:rPr lang="en-US" dirty="0" smtClean="0"/>
              <a:t> that results. The resistance </a:t>
            </a:r>
            <a:r>
              <a:rPr lang="en-US" i="1" dirty="0" smtClean="0"/>
              <a:t>R</a:t>
            </a:r>
            <a:r>
              <a:rPr lang="en-US" dirty="0" smtClean="0"/>
              <a:t> is then </a:t>
            </a:r>
            <a:endParaRPr lang="en-US" dirty="0"/>
          </a:p>
        </p:txBody>
      </p:sp>
      <p:pic>
        <p:nvPicPr>
          <p:cNvPr id="6148" name="Picture 4" descr="http://edugen.wiley.com/edugen/courses/crs4957/halliday9118/halliday9088c26/image_n/nt0043-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752600"/>
            <a:ext cx="3239579" cy="609600"/>
          </a:xfrm>
          <a:prstGeom prst="rect">
            <a:avLst/>
          </a:prstGeom>
          <a:noFill/>
        </p:spPr>
      </p:pic>
      <p:pic>
        <p:nvPicPr>
          <p:cNvPr id="6150" name="Picture 6" descr="http://edugen.wiley.com/edugen/courses/crs4957/halliday9118/halliday9088c26/math/math017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743200"/>
            <a:ext cx="2719129" cy="457200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>
            <a:off x="0" y="2667000"/>
            <a:ext cx="2607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SI unit for resistance: </a:t>
            </a:r>
            <a:endParaRPr lang="en-US" dirty="0"/>
          </a:p>
        </p:txBody>
      </p:sp>
      <p:pic>
        <p:nvPicPr>
          <p:cNvPr id="6152" name="Picture 8" descr="http://edugen.wiley.com/edugen/courses/crs4957/halliday9118/halliday9088c26/image_n/nt0044-y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3733800"/>
            <a:ext cx="2652176" cy="533400"/>
          </a:xfrm>
          <a:prstGeom prst="rect">
            <a:avLst/>
          </a:prstGeom>
          <a:noFill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3200400"/>
            <a:ext cx="2476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http://edugen.wiley.com/edugen/courses/crs4957/halliday9118/halliday9088c26/image_n/nt0045-y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76400" y="4572000"/>
            <a:ext cx="1262743" cy="457200"/>
          </a:xfrm>
          <a:prstGeom prst="rect">
            <a:avLst/>
          </a:prstGeom>
          <a:noFill/>
        </p:spPr>
      </p:pic>
      <p:pic>
        <p:nvPicPr>
          <p:cNvPr id="6157" name="Picture 13" descr="http://edugen.wiley.com/edugen/courses/crs4957/halliday9118/halliday9088c26/image_n/nt0046-y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81400" y="4648200"/>
            <a:ext cx="1695450" cy="371475"/>
          </a:xfrm>
          <a:prstGeom prst="rect">
            <a:avLst/>
          </a:prstGeom>
          <a:noFill/>
        </p:spPr>
      </p:pic>
      <p:pic>
        <p:nvPicPr>
          <p:cNvPr id="6159" name="Picture 15" descr="http://edugen.wiley.com/edugen/courses/crs4957/halliday9118/halliday9088c26/math/math020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62200" y="5257800"/>
            <a:ext cx="1376136" cy="466110"/>
          </a:xfrm>
          <a:prstGeom prst="rect">
            <a:avLst/>
          </a:prstGeom>
          <a:noFill/>
        </p:spPr>
      </p:pic>
      <p:sp>
        <p:nvSpPr>
          <p:cNvPr id="46" name="Rectangle 45"/>
          <p:cNvSpPr/>
          <p:nvPr/>
        </p:nvSpPr>
        <p:spPr>
          <a:xfrm>
            <a:off x="0" y="3276600"/>
            <a:ext cx="4170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resistivity </a:t>
            </a:r>
            <a:r>
              <a:rPr lang="en-US" i="1" dirty="0" smtClean="0"/>
              <a:t>ρ</a:t>
            </a:r>
            <a:r>
              <a:rPr lang="en-US" dirty="0" smtClean="0"/>
              <a:t> of a material is defined as:</a:t>
            </a:r>
            <a:endParaRPr lang="en-US" dirty="0"/>
          </a:p>
        </p:txBody>
      </p:sp>
      <p:pic>
        <p:nvPicPr>
          <p:cNvPr id="6161" name="Picture 17" descr="http://edugen.wiley.com/edugen/courses/crs4957/halliday9118/halliday9088c26/image_n/nt0047-y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24400" y="5943600"/>
            <a:ext cx="1219200" cy="593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27" grpId="0" build="p"/>
      <p:bldP spid="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Work, Energy, and </a:t>
            </a:r>
            <a:r>
              <a:rPr lang="en-US" dirty="0" err="1" smtClean="0"/>
              <a:t>Emf</a:t>
            </a:r>
            <a:endParaRPr lang="en-US" dirty="0"/>
          </a:p>
        </p:txBody>
      </p:sp>
      <p:pic>
        <p:nvPicPr>
          <p:cNvPr id="20482" name="Picture 2" descr="http://edugen.wiley.com/edugen/courses/crs1650/art/images/halliday8019c27/image_t/tfg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3010365" cy="23622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429000" y="1143000"/>
            <a:ext cx="5410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simple electric circuit, in which a device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emf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does work on the charge carriers and maintains a steady current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in a resistor of resistance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http://edugen.wiley.com/edugen/courses/crs1650/art/images/em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0600" y="1219200"/>
            <a:ext cx="257909" cy="3048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" y="3200400"/>
            <a:ext cx="845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any time interval </a:t>
            </a:r>
            <a:r>
              <a:rPr lang="en-US" i="1" dirty="0" err="1" smtClean="0"/>
              <a:t>dt</a:t>
            </a:r>
            <a:r>
              <a:rPr lang="en-US" dirty="0" smtClean="0"/>
              <a:t>, a charge </a:t>
            </a:r>
            <a:r>
              <a:rPr lang="en-US" i="1" dirty="0" err="1" smtClean="0"/>
              <a:t>dq</a:t>
            </a:r>
            <a:r>
              <a:rPr lang="en-US" dirty="0" smtClean="0"/>
              <a:t> passes through any cross section of this circuit, such as </a:t>
            </a:r>
            <a:r>
              <a:rPr lang="en-US" i="1" dirty="0" err="1" smtClean="0"/>
              <a:t>aa</a:t>
            </a:r>
            <a:r>
              <a:rPr lang="en-US" dirty="0" smtClean="0"/>
              <a:t>′. This same amount of charge must enter the </a:t>
            </a:r>
            <a:r>
              <a:rPr lang="en-US" dirty="0" err="1" smtClean="0"/>
              <a:t>emf</a:t>
            </a:r>
            <a:r>
              <a:rPr lang="en-US" dirty="0" smtClean="0"/>
              <a:t> device at its low-potential end and leave at its high-potential end. The device must do an amount of work </a:t>
            </a:r>
            <a:r>
              <a:rPr lang="en-US" i="1" dirty="0" err="1" smtClean="0"/>
              <a:t>dW</a:t>
            </a:r>
            <a:r>
              <a:rPr lang="en-US" dirty="0" smtClean="0"/>
              <a:t> on the charge </a:t>
            </a:r>
            <a:r>
              <a:rPr lang="en-US" i="1" dirty="0" err="1" smtClean="0"/>
              <a:t>dq</a:t>
            </a:r>
            <a:r>
              <a:rPr lang="en-US" dirty="0" smtClean="0"/>
              <a:t> to force it to move in this way. We define the </a:t>
            </a:r>
            <a:r>
              <a:rPr lang="en-US" dirty="0" err="1" smtClean="0"/>
              <a:t>emf</a:t>
            </a:r>
            <a:r>
              <a:rPr lang="en-US" dirty="0" smtClean="0"/>
              <a:t> of the </a:t>
            </a:r>
            <a:r>
              <a:rPr lang="en-US" dirty="0" err="1" smtClean="0"/>
              <a:t>emf</a:t>
            </a:r>
            <a:r>
              <a:rPr lang="en-US" dirty="0" smtClean="0"/>
              <a:t> device in terms of this work: </a:t>
            </a:r>
            <a:endParaRPr lang="en-US" dirty="0"/>
          </a:p>
        </p:txBody>
      </p:sp>
      <p:pic>
        <p:nvPicPr>
          <p:cNvPr id="20486" name="Picture 6" descr="http://edugen.wiley.com/edugen/courses/crs1650/art/math/halliday8019c27/math0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495800"/>
            <a:ext cx="2844791" cy="5334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04800" y="51816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ideal </a:t>
            </a:r>
            <a:r>
              <a:rPr lang="en-US" b="1" dirty="0" err="1" smtClean="0"/>
              <a:t>emf</a:t>
            </a:r>
            <a:r>
              <a:rPr lang="en-US" b="1" dirty="0" smtClean="0"/>
              <a:t> device</a:t>
            </a:r>
            <a:r>
              <a:rPr lang="en-US" dirty="0" smtClean="0"/>
              <a:t> is one that lacks any internal resistance to the internal movement of charge from terminal to terminal. 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/>
              <a:t>real </a:t>
            </a:r>
            <a:r>
              <a:rPr lang="en-US" b="1" dirty="0" err="1" smtClean="0"/>
              <a:t>emf</a:t>
            </a:r>
            <a:r>
              <a:rPr lang="en-US" b="1" dirty="0" smtClean="0"/>
              <a:t> device</a:t>
            </a:r>
            <a:r>
              <a:rPr lang="en-US" dirty="0" smtClean="0"/>
              <a:t>, such as any real battery, has internal resistance to the internal movement of charge.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7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Ohm's Law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Ohm's law is an assertion that the current through a device is </a:t>
            </a:r>
            <a:r>
              <a:rPr lang="en-US" i="1" dirty="0" smtClean="0"/>
              <a:t>always</a:t>
            </a:r>
            <a:r>
              <a:rPr lang="en-US" dirty="0" smtClean="0"/>
              <a:t> directly proportional to the potential difference applied to the device. This assertion is correct only in certain situations; still, for historical reasons, the term “law” is used.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241935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http://edugen.wiley.com/edugen/courses/crs4957/common/art/pixe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525" cy="5715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895600" y="2514600"/>
            <a:ext cx="586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dirty="0" smtClean="0"/>
              <a:t>A potential difference </a:t>
            </a:r>
            <a:r>
              <a:rPr lang="en-US" i="1" dirty="0" smtClean="0"/>
              <a:t>V</a:t>
            </a:r>
            <a:r>
              <a:rPr lang="en-US" dirty="0" smtClean="0"/>
              <a:t> is applied to the terminals of a device, establishing a current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 smtClean="0"/>
          </a:p>
          <a:p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dirty="0" smtClean="0"/>
              <a:t>) A plot of current </a:t>
            </a:r>
            <a:r>
              <a:rPr lang="en-US" i="1" dirty="0" err="1" smtClean="0"/>
              <a:t>i</a:t>
            </a:r>
            <a:r>
              <a:rPr lang="en-US" dirty="0" smtClean="0"/>
              <a:t> versus applied potential difference </a:t>
            </a:r>
            <a:r>
              <a:rPr lang="en-US" i="1" dirty="0" smtClean="0"/>
              <a:t>V</a:t>
            </a:r>
            <a:r>
              <a:rPr lang="en-US" dirty="0" smtClean="0"/>
              <a:t> when the device is a 1000 </a:t>
            </a:r>
            <a:r>
              <a:rPr lang="en-US" i="1" dirty="0" smtClean="0"/>
              <a:t>Ω</a:t>
            </a:r>
            <a:r>
              <a:rPr lang="en-US" dirty="0" smtClean="0"/>
              <a:t> resistor. 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) A plot when the device is a semiconducting </a:t>
            </a:r>
            <a:r>
              <a:rPr lang="en-US" i="1" dirty="0" err="1" smtClean="0"/>
              <a:t>pn</a:t>
            </a:r>
            <a:r>
              <a:rPr lang="en-US" dirty="0" smtClean="0"/>
              <a:t> junction diode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24200" y="4876800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power </a:t>
            </a:r>
            <a:r>
              <a:rPr lang="en-US" i="1" dirty="0" smtClean="0"/>
              <a:t>P</a:t>
            </a:r>
            <a:r>
              <a:rPr lang="en-US" dirty="0" smtClean="0"/>
              <a:t>, or rate of energy transfer, in an electrical device across which a potential difference </a:t>
            </a:r>
            <a:r>
              <a:rPr lang="en-US" i="1" dirty="0" smtClean="0"/>
              <a:t>V</a:t>
            </a:r>
            <a:r>
              <a:rPr lang="en-US" dirty="0" smtClean="0"/>
              <a:t> is: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95800" y="1905000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/>
              <a:t>V</a:t>
            </a:r>
            <a:r>
              <a:rPr lang="en-US" sz="2800" dirty="0" smtClean="0"/>
              <a:t> = </a:t>
            </a:r>
            <a:r>
              <a:rPr lang="en-US" sz="2800" i="1" dirty="0" err="1" smtClean="0"/>
              <a:t>iR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905000"/>
            <a:ext cx="126274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6" descr="http://edugen.wiley.com/edugen/courses/crs1650/art/math/halliday8019c26/math144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6248400"/>
            <a:ext cx="3667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674242"/>
            <a:ext cx="1070610" cy="497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build="p"/>
      <p:bldP spid="11" grpId="0" build="p"/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511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Electric Charge</vt:lpstr>
      <vt:lpstr>Electric Current</vt:lpstr>
      <vt:lpstr>Slide 3</vt:lpstr>
      <vt:lpstr>Resistance and Resistivity</vt:lpstr>
      <vt:lpstr>Work, Energy, and Emf</vt:lpstr>
      <vt:lpstr>Ohm's Law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</cp:lastModifiedBy>
  <cp:revision>17</cp:revision>
  <dcterms:created xsi:type="dcterms:W3CDTF">2011-03-01T20:00:29Z</dcterms:created>
  <dcterms:modified xsi:type="dcterms:W3CDTF">2015-08-25T12:53:15Z</dcterms:modified>
</cp:coreProperties>
</file>