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69" r:id="rId9"/>
    <p:sldId id="272" r:id="rId10"/>
    <p:sldId id="259" r:id="rId11"/>
    <p:sldId id="258" r:id="rId12"/>
    <p:sldId id="271"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069AD-138C-4CCC-AA73-B6514BB378B0}" type="datetimeFigureOut">
              <a:rPr lang="en-US" smtClean="0"/>
              <a:pPr/>
              <a:t>10/22/2010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ABE88-19CD-4D81-B0AE-A4CB612E75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069AD-138C-4CCC-AA73-B6514BB378B0}" type="datetimeFigureOut">
              <a:rPr lang="en-US" smtClean="0"/>
              <a:pPr/>
              <a:t>10/22/2010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ABE88-19CD-4D81-B0AE-A4CB612E75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hysics.org/explorelink.asp?id=1748&amp;q=speaker&amp;currentpage=1&amp;age=0&amp;knowledge=0&amp;item=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hysic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Speaker Design</a:t>
            </a:r>
            <a:endParaRPr lang="en-US" dirty="0"/>
          </a:p>
        </p:txBody>
      </p:sp>
      <p:sp>
        <p:nvSpPr>
          <p:cNvPr id="3" name="Subtitle 2"/>
          <p:cNvSpPr>
            <a:spLocks noGrp="1"/>
          </p:cNvSpPr>
          <p:nvPr>
            <p:ph type="subTitle" idx="1"/>
          </p:nvPr>
        </p:nvSpPr>
        <p:spPr/>
        <p:txBody>
          <a:bodyPr/>
          <a:lstStyle/>
          <a:p>
            <a:pPr marL="514350" indent="-514350"/>
            <a:r>
              <a:rPr lang="en-US" dirty="0" smtClean="0">
                <a:solidFill>
                  <a:schemeClr val="bg1"/>
                </a:solidFill>
              </a:rPr>
              <a:t>A. Ryan Parker</a:t>
            </a:r>
            <a:r>
              <a:rPr 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all works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electromagnet is placed n front of a permanent magnet (pole piece). The permanent magnet is fixed firmly into position whereas the electromagnet is mobile. As pulses of electricity pass through the coil of electromagnet the direction of its magnetic field is rapidly changed. Meaning that this is attracted to and repelled from the permanent magnet, vibrating back and forth.  “</a:t>
            </a:r>
          </a:p>
          <a:p>
            <a:pPr algn="r">
              <a:buNone/>
            </a:pPr>
            <a:r>
              <a:rPr lang="en-US" dirty="0" smtClean="0"/>
              <a:t>-http://www.physics.org</a:t>
            </a:r>
          </a:p>
          <a:p>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2967335"/>
            <a:ext cx="4572000" cy="923330"/>
          </a:xfrm>
          <a:prstGeom prst="rect">
            <a:avLst/>
          </a:prstGeom>
        </p:spPr>
        <p:txBody>
          <a:bodyPr>
            <a:spAutoFit/>
          </a:bodyPr>
          <a:lstStyle/>
          <a:p>
            <a:r>
              <a:rPr lang="en-US" dirty="0" smtClean="0">
                <a:hlinkClick r:id="rId2"/>
              </a:rPr>
              <a:t>http://www.physics.org/explorelink.asp?id=1748&amp;q=speaker&amp;currentpage=1&amp;age=0&amp;knowledge=0&amp;item=0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pic>
        <p:nvPicPr>
          <p:cNvPr id="16386" name="Picture 2" descr="http://www.mentalfloss.com/wp-content/uploads/2008/10/Dilbert-02.jpg"/>
          <p:cNvPicPr>
            <a:picLocks noChangeAspect="1" noChangeArrowheads="1"/>
          </p:cNvPicPr>
          <p:nvPr/>
        </p:nvPicPr>
        <p:blipFill>
          <a:blip r:embed="rId2" cstate="print"/>
          <a:srcRect/>
          <a:stretch>
            <a:fillRect/>
          </a:stretch>
        </p:blipFill>
        <p:spPr bwMode="auto">
          <a:xfrm>
            <a:off x="3124200" y="1371600"/>
            <a:ext cx="3200400" cy="505945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http://www.physics.org</a:t>
            </a:r>
            <a:endParaRPr lang="en-US" dirty="0" smtClean="0"/>
          </a:p>
          <a:p>
            <a:r>
              <a:rPr lang="en-US" dirty="0" smtClean="0"/>
              <a:t>Soundofmind.com</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sp>
        <p:nvSpPr>
          <p:cNvPr id="8" name="TextBox 7"/>
          <p:cNvSpPr txBox="1"/>
          <p:nvPr/>
        </p:nvSpPr>
        <p:spPr>
          <a:xfrm>
            <a:off x="152400" y="2590800"/>
            <a:ext cx="2590800" cy="2585323"/>
          </a:xfrm>
          <a:prstGeom prst="rect">
            <a:avLst/>
          </a:prstGeom>
          <a:solidFill>
            <a:srgbClr val="FF0000"/>
          </a:solidFill>
        </p:spPr>
        <p:txBody>
          <a:bodyPr wrap="square" rtlCol="0">
            <a:spAutoFit/>
          </a:bodyPr>
          <a:lstStyle/>
          <a:p>
            <a:pPr algn="ctr"/>
            <a:r>
              <a:rPr lang="en-US" b="1" dirty="0" smtClean="0"/>
              <a:t>Diaphragm </a:t>
            </a:r>
          </a:p>
          <a:p>
            <a:r>
              <a:rPr lang="en-US" dirty="0" smtClean="0"/>
              <a:t>Usually manufactured with a cone or dome shaped profile to  accurately reproduce the voice coil signal waveform if replications aren’t precise acoustical distortion could occur  </a:t>
            </a:r>
            <a:endParaRPr lang="en-US" dirty="0"/>
          </a:p>
        </p:txBody>
      </p:sp>
      <p:cxnSp>
        <p:nvCxnSpPr>
          <p:cNvPr id="10" name="Straight Arrow Connector 9"/>
          <p:cNvCxnSpPr/>
          <p:nvPr/>
        </p:nvCxnSpPr>
        <p:spPr>
          <a:xfrm>
            <a:off x="2743200" y="4724400"/>
            <a:ext cx="685800" cy="5334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grpSp>
        <p:nvGrpSpPr>
          <p:cNvPr id="11" name="Group 10"/>
          <p:cNvGrpSpPr/>
          <p:nvPr/>
        </p:nvGrpSpPr>
        <p:grpSpPr>
          <a:xfrm>
            <a:off x="152400" y="1753394"/>
            <a:ext cx="2591594" cy="2868731"/>
            <a:chOff x="152400" y="1753394"/>
            <a:chExt cx="2591594" cy="2868731"/>
          </a:xfrm>
        </p:grpSpPr>
        <p:sp>
          <p:nvSpPr>
            <p:cNvPr id="8" name="TextBox 7"/>
            <p:cNvSpPr txBox="1"/>
            <p:nvPr/>
          </p:nvSpPr>
          <p:spPr>
            <a:xfrm>
              <a:off x="152400" y="2590800"/>
              <a:ext cx="2590800" cy="2031325"/>
            </a:xfrm>
            <a:prstGeom prst="rect">
              <a:avLst/>
            </a:prstGeom>
            <a:solidFill>
              <a:srgbClr val="FF0000"/>
            </a:solidFill>
          </p:spPr>
          <p:txBody>
            <a:bodyPr wrap="square" rtlCol="0">
              <a:spAutoFit/>
            </a:bodyPr>
            <a:lstStyle/>
            <a:p>
              <a:pPr algn="ctr"/>
              <a:r>
                <a:rPr lang="en-US" b="1" dirty="0" smtClean="0"/>
                <a:t>Frame/Basket </a:t>
              </a:r>
            </a:p>
            <a:p>
              <a:r>
                <a:rPr lang="en-US" dirty="0" smtClean="0"/>
                <a:t>Houses speaker and its components while protecting the magnet gap and voice coil (over heating)</a:t>
              </a:r>
            </a:p>
            <a:p>
              <a:endParaRPr lang="en-US" dirty="0"/>
            </a:p>
          </p:txBody>
        </p:sp>
        <p:cxnSp>
          <p:nvCxnSpPr>
            <p:cNvPr id="10" name="Straight Arrow Connector 9"/>
            <p:cNvCxnSpPr/>
            <p:nvPr/>
          </p:nvCxnSpPr>
          <p:spPr>
            <a:xfrm rot="5400000" flipH="1" flipV="1">
              <a:off x="1677194" y="2743200"/>
              <a:ext cx="2056606" cy="76994"/>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grpSp>
        <p:nvGrpSpPr>
          <p:cNvPr id="12" name="Group 11"/>
          <p:cNvGrpSpPr/>
          <p:nvPr/>
        </p:nvGrpSpPr>
        <p:grpSpPr>
          <a:xfrm>
            <a:off x="152400" y="2590800"/>
            <a:ext cx="4419600" cy="1200329"/>
            <a:chOff x="152400" y="2590800"/>
            <a:chExt cx="4419600" cy="1200329"/>
          </a:xfrm>
        </p:grpSpPr>
        <p:sp>
          <p:nvSpPr>
            <p:cNvPr id="8" name="TextBox 7"/>
            <p:cNvSpPr txBox="1"/>
            <p:nvPr/>
          </p:nvSpPr>
          <p:spPr>
            <a:xfrm>
              <a:off x="152400" y="2590800"/>
              <a:ext cx="2590800" cy="1200329"/>
            </a:xfrm>
            <a:prstGeom prst="rect">
              <a:avLst/>
            </a:prstGeom>
            <a:solidFill>
              <a:srgbClr val="FF0000"/>
            </a:solidFill>
          </p:spPr>
          <p:txBody>
            <a:bodyPr wrap="square" rtlCol="0">
              <a:spAutoFit/>
            </a:bodyPr>
            <a:lstStyle/>
            <a:p>
              <a:pPr algn="ctr"/>
              <a:r>
                <a:rPr lang="en-US" b="1" dirty="0" smtClean="0"/>
                <a:t>Pole Piece</a:t>
              </a:r>
            </a:p>
            <a:p>
              <a:pPr algn="ctr"/>
              <a:r>
                <a:rPr lang="en-US" dirty="0" smtClean="0"/>
                <a:t>Serves as magnet in center of speaker </a:t>
              </a:r>
            </a:p>
            <a:p>
              <a:endParaRPr lang="en-US" dirty="0"/>
            </a:p>
          </p:txBody>
        </p:sp>
        <p:cxnSp>
          <p:nvCxnSpPr>
            <p:cNvPr id="10" name="Straight Arrow Connector 9"/>
            <p:cNvCxnSpPr/>
            <p:nvPr/>
          </p:nvCxnSpPr>
          <p:spPr>
            <a:xfrm>
              <a:off x="2362200" y="3352800"/>
              <a:ext cx="2209800" cy="2286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sp>
        <p:nvSpPr>
          <p:cNvPr id="8" name="TextBox 7"/>
          <p:cNvSpPr txBox="1"/>
          <p:nvPr/>
        </p:nvSpPr>
        <p:spPr>
          <a:xfrm>
            <a:off x="152400" y="2209800"/>
            <a:ext cx="2590800" cy="4524315"/>
          </a:xfrm>
          <a:prstGeom prst="rect">
            <a:avLst/>
          </a:prstGeom>
          <a:solidFill>
            <a:srgbClr val="FF0000"/>
          </a:solidFill>
        </p:spPr>
        <p:txBody>
          <a:bodyPr wrap="square" rtlCol="0">
            <a:spAutoFit/>
          </a:bodyPr>
          <a:lstStyle/>
          <a:p>
            <a:pPr algn="ctr"/>
            <a:r>
              <a:rPr lang="en-US" b="1" dirty="0" smtClean="0"/>
              <a:t>Suspension System</a:t>
            </a:r>
          </a:p>
          <a:p>
            <a:pPr algn="ctr"/>
            <a:r>
              <a:rPr lang="en-US" b="1" dirty="0" smtClean="0"/>
              <a:t>Spider &amp; Surround</a:t>
            </a:r>
          </a:p>
          <a:p>
            <a:pPr algn="just"/>
            <a:endParaRPr lang="en-US" u="sng" dirty="0"/>
          </a:p>
          <a:p>
            <a:pPr algn="just"/>
            <a:r>
              <a:rPr lang="en-US" u="sng" dirty="0" smtClean="0"/>
              <a:t>Suspension System:</a:t>
            </a:r>
          </a:p>
          <a:p>
            <a:pPr algn="just"/>
            <a:r>
              <a:rPr lang="en-US" dirty="0" smtClean="0"/>
              <a:t>Keeps coil centered and serves as a restoring force for the cone after vibration.</a:t>
            </a:r>
          </a:p>
          <a:p>
            <a:pPr algn="just"/>
            <a:endParaRPr lang="en-US" dirty="0"/>
          </a:p>
          <a:p>
            <a:pPr algn="just"/>
            <a:r>
              <a:rPr lang="en-US" u="sng" dirty="0" smtClean="0"/>
              <a:t>Spider:</a:t>
            </a:r>
          </a:p>
          <a:p>
            <a:pPr algn="just"/>
            <a:r>
              <a:rPr lang="en-US" dirty="0" smtClean="0"/>
              <a:t>Connects frame and diaphragm or voice coil</a:t>
            </a:r>
          </a:p>
          <a:p>
            <a:pPr algn="just"/>
            <a:endParaRPr lang="en-US" dirty="0"/>
          </a:p>
          <a:p>
            <a:pPr algn="just"/>
            <a:r>
              <a:rPr lang="en-US" u="sng" dirty="0" smtClean="0"/>
              <a:t>Surround:</a:t>
            </a:r>
          </a:p>
          <a:p>
            <a:pPr algn="just"/>
            <a:r>
              <a:rPr lang="en-US" dirty="0" smtClean="0"/>
              <a:t>Ring of fabric attached to outer diaphragm &amp; frame</a:t>
            </a:r>
          </a:p>
        </p:txBody>
      </p:sp>
      <p:cxnSp>
        <p:nvCxnSpPr>
          <p:cNvPr id="10" name="Straight Arrow Connector 9"/>
          <p:cNvCxnSpPr/>
          <p:nvPr/>
        </p:nvCxnSpPr>
        <p:spPr>
          <a:xfrm flipV="1">
            <a:off x="2362200" y="3276600"/>
            <a:ext cx="2133600" cy="762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514600" y="3505200"/>
            <a:ext cx="3657600" cy="22098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grpSp>
        <p:nvGrpSpPr>
          <p:cNvPr id="3" name="Group 11"/>
          <p:cNvGrpSpPr/>
          <p:nvPr/>
        </p:nvGrpSpPr>
        <p:grpSpPr>
          <a:xfrm>
            <a:off x="152400" y="2590800"/>
            <a:ext cx="4724400" cy="1754326"/>
            <a:chOff x="152400" y="2590800"/>
            <a:chExt cx="4724400" cy="1754326"/>
          </a:xfrm>
        </p:grpSpPr>
        <p:sp>
          <p:nvSpPr>
            <p:cNvPr id="8" name="TextBox 7"/>
            <p:cNvSpPr txBox="1"/>
            <p:nvPr/>
          </p:nvSpPr>
          <p:spPr>
            <a:xfrm>
              <a:off x="152400" y="2590800"/>
              <a:ext cx="2590800" cy="1754326"/>
            </a:xfrm>
            <a:prstGeom prst="rect">
              <a:avLst/>
            </a:prstGeom>
            <a:solidFill>
              <a:srgbClr val="FF0000"/>
            </a:solidFill>
          </p:spPr>
          <p:txBody>
            <a:bodyPr wrap="square" rtlCol="0">
              <a:spAutoFit/>
            </a:bodyPr>
            <a:lstStyle/>
            <a:p>
              <a:pPr algn="ctr"/>
              <a:r>
                <a:rPr lang="en-US" b="1" dirty="0" smtClean="0"/>
                <a:t>Voice Coil</a:t>
              </a:r>
            </a:p>
            <a:p>
              <a:r>
                <a:rPr lang="en-US" dirty="0" smtClean="0"/>
                <a:t>Copper or aluminum wire wrapped around a drum located in the magnetic gap where it moves</a:t>
              </a:r>
            </a:p>
            <a:p>
              <a:endParaRPr lang="en-US" dirty="0"/>
            </a:p>
          </p:txBody>
        </p:sp>
        <p:cxnSp>
          <p:nvCxnSpPr>
            <p:cNvPr id="10" name="Straight Arrow Connector 9"/>
            <p:cNvCxnSpPr/>
            <p:nvPr/>
          </p:nvCxnSpPr>
          <p:spPr>
            <a:xfrm>
              <a:off x="2362200" y="3352800"/>
              <a:ext cx="2514600" cy="1524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grpSp>
        <p:nvGrpSpPr>
          <p:cNvPr id="3" name="Group 11"/>
          <p:cNvGrpSpPr/>
          <p:nvPr/>
        </p:nvGrpSpPr>
        <p:grpSpPr>
          <a:xfrm>
            <a:off x="152400" y="2590800"/>
            <a:ext cx="6553200" cy="1447800"/>
            <a:chOff x="152400" y="2590800"/>
            <a:chExt cx="6553200" cy="1447800"/>
          </a:xfrm>
        </p:grpSpPr>
        <p:sp>
          <p:nvSpPr>
            <p:cNvPr id="8" name="TextBox 7"/>
            <p:cNvSpPr txBox="1"/>
            <p:nvPr/>
          </p:nvSpPr>
          <p:spPr>
            <a:xfrm>
              <a:off x="152400" y="2590800"/>
              <a:ext cx="2590800" cy="923330"/>
            </a:xfrm>
            <a:prstGeom prst="rect">
              <a:avLst/>
            </a:prstGeom>
            <a:solidFill>
              <a:srgbClr val="FF0000"/>
            </a:solidFill>
          </p:spPr>
          <p:txBody>
            <a:bodyPr wrap="square" rtlCol="0">
              <a:spAutoFit/>
            </a:bodyPr>
            <a:lstStyle/>
            <a:p>
              <a:pPr algn="ctr"/>
              <a:r>
                <a:rPr lang="en-US" b="1" dirty="0" smtClean="0"/>
                <a:t>Tags/Lead Wires</a:t>
              </a:r>
            </a:p>
            <a:p>
              <a:r>
                <a:rPr lang="en-US" dirty="0" smtClean="0"/>
                <a:t>Used to wrap voice coil </a:t>
              </a:r>
            </a:p>
            <a:p>
              <a:endParaRPr lang="en-US" dirty="0"/>
            </a:p>
          </p:txBody>
        </p:sp>
        <p:cxnSp>
          <p:nvCxnSpPr>
            <p:cNvPr id="10" name="Straight Arrow Connector 9"/>
            <p:cNvCxnSpPr/>
            <p:nvPr/>
          </p:nvCxnSpPr>
          <p:spPr>
            <a:xfrm>
              <a:off x="2362200" y="3352800"/>
              <a:ext cx="4343400" cy="6858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SpkFrontCutawayView.svg"/>
          <p:cNvPicPr>
            <a:picLocks noChangeAspect="1" noChangeArrowheads="1"/>
          </p:cNvPicPr>
          <p:nvPr/>
        </p:nvPicPr>
        <p:blipFill>
          <a:blip r:embed="rId2" cstate="print"/>
          <a:srcRect/>
          <a:stretch>
            <a:fillRect/>
          </a:stretch>
        </p:blipFill>
        <p:spPr bwMode="auto">
          <a:xfrm>
            <a:off x="762000" y="1219200"/>
            <a:ext cx="7772400" cy="5334000"/>
          </a:xfrm>
          <a:prstGeom prst="rect">
            <a:avLst/>
          </a:prstGeom>
          <a:noFill/>
        </p:spPr>
      </p:pic>
      <p:grpSp>
        <p:nvGrpSpPr>
          <p:cNvPr id="3" name="Group 11"/>
          <p:cNvGrpSpPr/>
          <p:nvPr/>
        </p:nvGrpSpPr>
        <p:grpSpPr>
          <a:xfrm>
            <a:off x="152400" y="2590800"/>
            <a:ext cx="3581400" cy="1754326"/>
            <a:chOff x="152400" y="2590800"/>
            <a:chExt cx="3581400" cy="1754326"/>
          </a:xfrm>
        </p:grpSpPr>
        <p:sp>
          <p:nvSpPr>
            <p:cNvPr id="8" name="TextBox 7"/>
            <p:cNvSpPr txBox="1"/>
            <p:nvPr/>
          </p:nvSpPr>
          <p:spPr>
            <a:xfrm>
              <a:off x="152400" y="2590800"/>
              <a:ext cx="2590800" cy="1754326"/>
            </a:xfrm>
            <a:prstGeom prst="rect">
              <a:avLst/>
            </a:prstGeom>
            <a:solidFill>
              <a:srgbClr val="FF0000"/>
            </a:solidFill>
          </p:spPr>
          <p:txBody>
            <a:bodyPr wrap="square" rtlCol="0">
              <a:spAutoFit/>
            </a:bodyPr>
            <a:lstStyle/>
            <a:p>
              <a:pPr algn="ctr"/>
              <a:r>
                <a:rPr lang="en-US" b="1" dirty="0" smtClean="0"/>
                <a:t>Dust cap</a:t>
              </a:r>
            </a:p>
            <a:p>
              <a:r>
                <a:rPr lang="en-US" dirty="0" smtClean="0"/>
                <a:t>Sometimes lowers acoustic quality because it hinders the overall cone design </a:t>
              </a:r>
            </a:p>
            <a:p>
              <a:endParaRPr lang="en-US" dirty="0"/>
            </a:p>
          </p:txBody>
        </p:sp>
        <p:cxnSp>
          <p:nvCxnSpPr>
            <p:cNvPr id="10" name="Straight Arrow Connector 9"/>
            <p:cNvCxnSpPr/>
            <p:nvPr/>
          </p:nvCxnSpPr>
          <p:spPr>
            <a:xfrm>
              <a:off x="2362200" y="3352800"/>
              <a:ext cx="1371600" cy="457200"/>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grpSp>
      <p:sp>
        <p:nvSpPr>
          <p:cNvPr id="9" name="Title 8"/>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http://upload.wikimedia.org/wikipedia/en/thumb/a/aa/FullRangeSpk.svg/280px-FullRangeSpk.svg.png"/>
          <p:cNvPicPr>
            <a:picLocks noChangeAspect="1" noChangeArrowheads="1"/>
          </p:cNvPicPr>
          <p:nvPr/>
        </p:nvPicPr>
        <p:blipFill>
          <a:blip r:embed="rId2" cstate="print"/>
          <a:srcRect/>
          <a:stretch>
            <a:fillRect/>
          </a:stretch>
        </p:blipFill>
        <p:spPr bwMode="auto">
          <a:xfrm>
            <a:off x="2209800" y="280851"/>
            <a:ext cx="4191000" cy="592727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225</Words>
  <Application>Microsoft Office PowerPoint</Application>
  <PresentationFormat>On-screen Show (4:3)</PresentationFormat>
  <Paragraphs>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Speaker Design</vt:lpstr>
      <vt:lpstr>Slide 2</vt:lpstr>
      <vt:lpstr>Slide 3</vt:lpstr>
      <vt:lpstr>Slide 4</vt:lpstr>
      <vt:lpstr>Slide 5</vt:lpstr>
      <vt:lpstr>Slide 6</vt:lpstr>
      <vt:lpstr>Slide 7</vt:lpstr>
      <vt:lpstr>Slide 8</vt:lpstr>
      <vt:lpstr>Slide 9</vt:lpstr>
      <vt:lpstr>How it all works</vt:lpstr>
      <vt:lpstr>Slide 11</vt:lpstr>
      <vt:lpstr>…</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Shaniqua</dc:creator>
  <cp:lastModifiedBy>mahesp</cp:lastModifiedBy>
  <cp:revision>14</cp:revision>
  <dcterms:created xsi:type="dcterms:W3CDTF">2010-10-22T03:54:57Z</dcterms:created>
  <dcterms:modified xsi:type="dcterms:W3CDTF">2010-10-22T12:40:41Z</dcterms:modified>
</cp:coreProperties>
</file>