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68" r:id="rId8"/>
    <p:sldId id="265" r:id="rId9"/>
    <p:sldId id="262" r:id="rId10"/>
    <p:sldId id="264" r:id="rId11"/>
    <p:sldId id="266" r:id="rId12"/>
    <p:sldId id="267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6400"/>
    <a:srgbClr val="6633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855FE-95CD-4EAD-8C3C-819DCFFA7127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36390-B91D-4310-A475-61A19D286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B.C. – early</a:t>
            </a:r>
            <a:r>
              <a:rPr lang="en-US" baseline="0" dirty="0" smtClean="0"/>
              <a:t> drawings depict strings</a:t>
            </a:r>
          </a:p>
          <a:p>
            <a:r>
              <a:rPr lang="en-US" baseline="0" dirty="0" smtClean="0"/>
              <a:t>Medieval – used animal shells as resonators</a:t>
            </a:r>
          </a:p>
          <a:p>
            <a:r>
              <a:rPr lang="en-US" baseline="0" dirty="0" smtClean="0"/>
              <a:t>Renaissance</a:t>
            </a:r>
          </a:p>
          <a:p>
            <a:r>
              <a:rPr lang="en-US" baseline="0" dirty="0" smtClean="0"/>
              <a:t>Keyboard – clavichord and harpsichord</a:t>
            </a:r>
          </a:p>
          <a:p>
            <a:r>
              <a:rPr lang="en-US" baseline="0" dirty="0" smtClean="0"/>
              <a:t>Baroque</a:t>
            </a:r>
          </a:p>
          <a:p>
            <a:r>
              <a:rPr lang="en-US" baseline="0" dirty="0" smtClean="0"/>
              <a:t>Violin family created</a:t>
            </a:r>
          </a:p>
          <a:p>
            <a:r>
              <a:rPr lang="en-US" baseline="0" dirty="0" smtClean="0"/>
              <a:t>Guitar and other plucked instruments began to gain popularity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36390-B91D-4310-A475-61A19D286FF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31C0-8D35-4270-96DF-F3409BF40936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AAD4-F6C5-4C83-9559-148DDB437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31C0-8D35-4270-96DF-F3409BF40936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AAD4-F6C5-4C83-9559-148DDB437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31C0-8D35-4270-96DF-F3409BF40936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AAD4-F6C5-4C83-9559-148DDB437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31C0-8D35-4270-96DF-F3409BF40936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AAD4-F6C5-4C83-9559-148DDB437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31C0-8D35-4270-96DF-F3409BF40936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AAD4-F6C5-4C83-9559-148DDB437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31C0-8D35-4270-96DF-F3409BF40936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AAD4-F6C5-4C83-9559-148DDB437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31C0-8D35-4270-96DF-F3409BF40936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AAD4-F6C5-4C83-9559-148DDB437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31C0-8D35-4270-96DF-F3409BF40936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AAD4-F6C5-4C83-9559-148DDB437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31C0-8D35-4270-96DF-F3409BF40936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AAD4-F6C5-4C83-9559-148DDB437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31C0-8D35-4270-96DF-F3409BF40936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AAD4-F6C5-4C83-9559-148DDB437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31C0-8D35-4270-96DF-F3409BF40936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AAD4-F6C5-4C83-9559-148DDB437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g29.jpg"/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rgbClr val="C864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CORB0233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54864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131C0-8D35-4270-96DF-F3409BF40936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0AAD4-F6C5-4C83-9559-148DDB437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siciansfriend.com/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Acoustic Guitar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Cale</a:t>
            </a:r>
            <a:r>
              <a:rPr lang="en-US" dirty="0" smtClean="0"/>
              <a:t> Medley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209550"/>
            <a:ext cx="3008313" cy="1162050"/>
          </a:xfrm>
        </p:spPr>
        <p:txBody>
          <a:bodyPr/>
          <a:lstStyle/>
          <a:p>
            <a:r>
              <a:rPr lang="en-US" sz="3200" dirty="0" smtClean="0"/>
              <a:t>Resources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91200" y="1371600"/>
            <a:ext cx="3008313" cy="4691063"/>
          </a:xfrm>
        </p:spPr>
        <p:txBody>
          <a:bodyPr>
            <a:normAutofit/>
          </a:bodyPr>
          <a:lstStyle/>
          <a:p>
            <a:r>
              <a:rPr lang="en-US" sz="1800" dirty="0" smtClean="0">
                <a:hlinkClick r:id="rId2"/>
              </a:rPr>
              <a:t>www.musiciansfriend.com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The Physics of Sound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209550"/>
            <a:ext cx="3008313" cy="1162050"/>
          </a:xfrm>
        </p:spPr>
        <p:txBody>
          <a:bodyPr/>
          <a:lstStyle/>
          <a:p>
            <a:r>
              <a:rPr lang="en-US" sz="3200" dirty="0" smtClean="0"/>
              <a:t>Brief History of Acoustic Guitar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91200" y="1371600"/>
            <a:ext cx="3008313" cy="5181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Member of stringed instrument family</a:t>
            </a:r>
          </a:p>
          <a:p>
            <a:endParaRPr lang="en-US" sz="1800" dirty="0" smtClean="0"/>
          </a:p>
          <a:p>
            <a:r>
              <a:rPr lang="en-US" sz="1800" dirty="0" smtClean="0"/>
              <a:t>Most modernly used plucked string instrument along with harp</a:t>
            </a:r>
          </a:p>
          <a:p>
            <a:endParaRPr lang="en-US" sz="1800" dirty="0" smtClean="0"/>
          </a:p>
          <a:p>
            <a:r>
              <a:rPr lang="en-US" sz="1800" dirty="0" smtClean="0"/>
              <a:t>Category also includes:</a:t>
            </a:r>
          </a:p>
          <a:p>
            <a:r>
              <a:rPr lang="en-US" sz="1800" dirty="0" smtClean="0"/>
              <a:t>Banjo, ukulele, and dulcimer</a:t>
            </a:r>
          </a:p>
          <a:p>
            <a:endParaRPr lang="en-US" sz="1800" dirty="0" smtClean="0"/>
          </a:p>
          <a:p>
            <a:r>
              <a:rPr lang="en-US" sz="1800" dirty="0" smtClean="0"/>
              <a:t>B.C.</a:t>
            </a:r>
          </a:p>
          <a:p>
            <a:r>
              <a:rPr lang="en-US" sz="1800" dirty="0" smtClean="0"/>
              <a:t>Medieval Animal Shells and Guts</a:t>
            </a:r>
          </a:p>
          <a:p>
            <a:r>
              <a:rPr lang="en-US" sz="1800" dirty="0" smtClean="0"/>
              <a:t>Renaissance</a:t>
            </a:r>
          </a:p>
          <a:p>
            <a:r>
              <a:rPr lang="en-US" sz="1800" dirty="0" smtClean="0"/>
              <a:t>Baroque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209550"/>
            <a:ext cx="3008313" cy="1162050"/>
          </a:xfrm>
        </p:spPr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91200" y="1371600"/>
            <a:ext cx="3008313" cy="4691063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endParaRPr lang="en-US" sz="1800" dirty="0" smtClean="0"/>
          </a:p>
        </p:txBody>
      </p:sp>
      <p:pic>
        <p:nvPicPr>
          <p:cNvPr id="1028" name="Picture 4" descr="http://img3.musiciansfriend.com/dbase/graphics/articles/buying_guides/acoustic_guitar/acoust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838200"/>
            <a:ext cx="7888061" cy="50657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91200" y="1600200"/>
            <a:ext cx="3008313" cy="4462463"/>
          </a:xfrm>
        </p:spPr>
        <p:txBody>
          <a:bodyPr>
            <a:normAutofit/>
          </a:bodyPr>
          <a:lstStyle/>
          <a:p>
            <a:endParaRPr lang="en-US" sz="1800" dirty="0" smtClean="0"/>
          </a:p>
        </p:txBody>
      </p:sp>
      <p:pic>
        <p:nvPicPr>
          <p:cNvPr id="5" name="Content Placeholder 4" descr="fig17_1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990600"/>
            <a:ext cx="7461132" cy="5105400"/>
          </a:xfr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209550"/>
            <a:ext cx="3008313" cy="1162050"/>
          </a:xfrm>
        </p:spPr>
        <p:txBody>
          <a:bodyPr/>
          <a:lstStyle/>
          <a:p>
            <a:r>
              <a:rPr lang="en-US" sz="3200" dirty="0" smtClean="0"/>
              <a:t>Miscellaneous Parts 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676400"/>
            <a:ext cx="3008313" cy="46910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Machine Heads</a:t>
            </a:r>
          </a:p>
          <a:p>
            <a:r>
              <a:rPr lang="en-US" sz="1800" dirty="0" smtClean="0"/>
              <a:t>Tuning Pegs</a:t>
            </a:r>
          </a:p>
          <a:p>
            <a:r>
              <a:rPr lang="en-US" sz="1800" dirty="0" smtClean="0"/>
              <a:t>Headstock </a:t>
            </a:r>
          </a:p>
          <a:p>
            <a:r>
              <a:rPr lang="en-US" sz="1800" dirty="0" smtClean="0"/>
              <a:t>Bridge Pins</a:t>
            </a:r>
          </a:p>
          <a:p>
            <a:r>
              <a:rPr lang="en-US" sz="1800" dirty="0" smtClean="0"/>
              <a:t>Neck</a:t>
            </a:r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209550"/>
            <a:ext cx="3008313" cy="1162050"/>
          </a:xfrm>
        </p:spPr>
        <p:txBody>
          <a:bodyPr/>
          <a:lstStyle/>
          <a:p>
            <a:r>
              <a:rPr lang="en-US" sz="3200" dirty="0" smtClean="0"/>
              <a:t>Bridge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91200" y="1371600"/>
            <a:ext cx="3008313" cy="46910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No sound post and bridge is lower than on bowed instruments</a:t>
            </a:r>
          </a:p>
          <a:p>
            <a:endParaRPr lang="en-US" sz="1800" dirty="0" smtClean="0"/>
          </a:p>
          <a:p>
            <a:r>
              <a:rPr lang="en-US" sz="1800" dirty="0" smtClean="0"/>
              <a:t>Transfers vibrations to the interior of instrument</a:t>
            </a:r>
          </a:p>
          <a:p>
            <a:endParaRPr lang="en-US" sz="1800" dirty="0" smtClean="0"/>
          </a:p>
          <a:p>
            <a:r>
              <a:rPr lang="en-US" sz="1800" dirty="0" smtClean="0"/>
              <a:t>Couples oscillations in the plane perpendicular to the plate more efficiently than those parallel</a:t>
            </a:r>
          </a:p>
          <a:p>
            <a:endParaRPr lang="en-US" sz="1800" dirty="0" smtClean="0"/>
          </a:p>
          <a:p>
            <a:r>
              <a:rPr lang="en-US" sz="1800" dirty="0" smtClean="0"/>
              <a:t>Gives prompt and sustained components to the decaying sound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209550"/>
            <a:ext cx="3008313" cy="1162050"/>
          </a:xfrm>
        </p:spPr>
        <p:txBody>
          <a:bodyPr/>
          <a:lstStyle/>
          <a:p>
            <a:r>
              <a:rPr lang="en-US" sz="3200" dirty="0" smtClean="0"/>
              <a:t>Fret Board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91200" y="1371600"/>
            <a:ext cx="3008313" cy="46910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To produce correct intonation of fretted notes</a:t>
            </a:r>
          </a:p>
          <a:p>
            <a:endParaRPr lang="en-US" sz="1800" dirty="0" smtClean="0"/>
          </a:p>
          <a:p>
            <a:r>
              <a:rPr lang="en-US" sz="1800" dirty="0" smtClean="0"/>
              <a:t>Frequency depends on position of fret and slight increase in tension of string</a:t>
            </a:r>
          </a:p>
          <a:p>
            <a:endParaRPr lang="en-US" sz="1800" dirty="0" smtClean="0"/>
          </a:p>
          <a:p>
            <a:r>
              <a:rPr lang="en-US" sz="1800" dirty="0" smtClean="0"/>
              <a:t>“Rule of 18”</a:t>
            </a:r>
          </a:p>
          <a:p>
            <a:r>
              <a:rPr lang="en-US" sz="1800" dirty="0" smtClean="0"/>
              <a:t>Creates ratio of frequencies – 1.0588 per half step</a:t>
            </a:r>
          </a:p>
          <a:p>
            <a:r>
              <a:rPr lang="en-US" sz="1800" dirty="0" smtClean="0"/>
              <a:t>Compared to equal-tempered ratio of 1.0595</a:t>
            </a:r>
          </a:p>
          <a:p>
            <a:r>
              <a:rPr lang="en-US" sz="1800" dirty="0" smtClean="0"/>
              <a:t>Higher frets = higher intonation errors</a:t>
            </a:r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209550"/>
            <a:ext cx="3008313" cy="1162050"/>
          </a:xfrm>
        </p:spPr>
        <p:txBody>
          <a:bodyPr/>
          <a:lstStyle/>
          <a:p>
            <a:r>
              <a:rPr lang="en-US" sz="3200" dirty="0" smtClean="0"/>
              <a:t>Sound Hole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91200" y="1371600"/>
            <a:ext cx="3008313" cy="46910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Vibrations bounce between front plate and  back plate, forcing air and audible sound through sound hole</a:t>
            </a:r>
          </a:p>
          <a:p>
            <a:endParaRPr lang="en-US" sz="1800" dirty="0" smtClean="0"/>
          </a:p>
          <a:p>
            <a:r>
              <a:rPr lang="en-US" sz="1800" dirty="0" smtClean="0"/>
              <a:t>Sound hole produces focused sound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209550"/>
            <a:ext cx="3008313" cy="1162050"/>
          </a:xfrm>
        </p:spPr>
        <p:txBody>
          <a:bodyPr/>
          <a:lstStyle/>
          <a:p>
            <a:r>
              <a:rPr lang="en-US" sz="3200" dirty="0" smtClean="0"/>
              <a:t>Wooden Body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91200" y="1371600"/>
            <a:ext cx="3008313" cy="46910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Hardwood family</a:t>
            </a:r>
          </a:p>
          <a:p>
            <a:endParaRPr lang="en-US" sz="1800" dirty="0" smtClean="0"/>
          </a:p>
          <a:p>
            <a:r>
              <a:rPr lang="en-US" sz="1800" dirty="0" smtClean="0"/>
              <a:t>Usually Mahogany or Rosewood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64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4" ma:contentTypeDescription="Create a new document." ma:contentTypeScope="" ma:versionID="e4b7918f6d70a6bbd3ae09fdaae93119"/>
</file>

<file path=customXml/itemProps1.xml><?xml version="1.0" encoding="utf-8"?>
<ds:datastoreItem xmlns:ds="http://schemas.openxmlformats.org/officeDocument/2006/customXml" ds:itemID="{B7785EE2-0E43-4D3F-9E12-6673A1D592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F41ED0-C98F-45AD-B089-FE3C2039159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5F99EB1-A053-4C5B-A8DC-12A34AC258D0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TP030006401</Template>
  <TotalTime>116</TotalTime>
  <Words>214</Words>
  <Application>Microsoft Office PowerPoint</Application>
  <PresentationFormat>On-screen Show (4:3)</PresentationFormat>
  <Paragraphs>59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TP030006401</vt:lpstr>
      <vt:lpstr>Acoustic Guitar</vt:lpstr>
      <vt:lpstr>Brief History of Acoustic Guitar </vt:lpstr>
      <vt:lpstr> </vt:lpstr>
      <vt:lpstr>Slide 4</vt:lpstr>
      <vt:lpstr>Miscellaneous Parts   </vt:lpstr>
      <vt:lpstr>Bridge </vt:lpstr>
      <vt:lpstr>Fret Board </vt:lpstr>
      <vt:lpstr>Sound Hole </vt:lpstr>
      <vt:lpstr>Wooden Body </vt:lpstr>
      <vt:lpstr>Resources 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Acoustic Guitar</dc:title>
  <dc:subject/>
  <dc:creator>Academic Computing</dc:creator>
  <cp:keywords/>
  <dc:description/>
  <cp:lastModifiedBy>mahesp</cp:lastModifiedBy>
  <cp:revision>13</cp:revision>
  <dcterms:created xsi:type="dcterms:W3CDTF">2010-11-15T04:15:00Z</dcterms:created>
  <dcterms:modified xsi:type="dcterms:W3CDTF">2010-11-15T13:27:56Z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TC300064019990</vt:lpwstr>
  </property>
</Properties>
</file>