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5" r:id="rId3"/>
    <p:sldId id="266" r:id="rId4"/>
    <p:sldId id="267" r:id="rId5"/>
    <p:sldId id="264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-12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0A59E-64EF-43C6-9D51-45A604974BA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6441A-8429-4148-BDDC-79843320C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1DBD8-0392-49CB-8684-20C18ED7A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43736-61AE-44A2-AB2A-D4070E5A5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71B79-84E1-4B62-94D6-ED959729BA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02AFA-C5E5-4650-B5C5-2201522F5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43224-2055-4026-A10C-B79891C14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0E8B7-9827-4F8C-BA00-7A991FC20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D62BE-522C-4886-A99A-9B9482221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6B186-276B-4714-B9A1-08617E1877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0200F-5429-46F6-964F-C59BE344E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DF21E-0AD2-4846-B6A5-FFE7D1B95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CF739-7C92-4B50-BFB2-04699B906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7261FC8D-96ED-4D0A-A03A-F8828E3849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                                       </a:t>
            </a:r>
            <a:r>
              <a:rPr lang="en-US" sz="3600" b="1" dirty="0">
                <a:solidFill>
                  <a:srgbClr val="FF0000"/>
                </a:solidFill>
              </a:rPr>
              <a:t>Chapter 18</a:t>
            </a:r>
            <a:r>
              <a:rPr lang="en-US" dirty="0">
                <a:solidFill>
                  <a:schemeClr val="tx1"/>
                </a:solidFill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Temperature, Heat, and the First Law of Thermodynamics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In this chapter we will explore the following topics:</a:t>
            </a:r>
          </a:p>
          <a:p>
            <a:pPr>
              <a:spcBef>
                <a:spcPct val="50000"/>
              </a:spcBef>
            </a:pPr>
            <a:r>
              <a:rPr lang="en-US" dirty="0"/>
              <a:t>Temperature and the </a:t>
            </a:r>
            <a:r>
              <a:rPr lang="en-US" dirty="0" err="1"/>
              <a:t>zeroth</a:t>
            </a:r>
            <a:r>
              <a:rPr lang="en-US" dirty="0"/>
              <a:t> law of thermodynamics                         Thermometers and temperature scales                                                </a:t>
            </a:r>
            <a:r>
              <a:rPr lang="en-US" sz="4400" dirty="0"/>
              <a:t>Thermal expansion                                                                         Temperature and heat                                                                        Specific heat                                                                                               </a:t>
            </a:r>
            <a:r>
              <a:rPr lang="en-US" sz="4400" dirty="0" err="1"/>
              <a:t>Heat</a:t>
            </a:r>
            <a:r>
              <a:rPr lang="en-US" sz="4400" dirty="0"/>
              <a:t> of transformation                                                                        </a:t>
            </a:r>
            <a:r>
              <a:rPr lang="en-US" dirty="0"/>
              <a:t>Heat, work, and the first law of thermodynamics                                    Heat transfer mechanisms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18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01675"/>
            <a:ext cx="3733800" cy="2198688"/>
          </a:xfrm>
          <a:prstGeom prst="rect">
            <a:avLst/>
          </a:prstGeom>
          <a:noFill/>
        </p:spPr>
      </p:pic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191000" y="139700"/>
          <a:ext cx="4570413" cy="2603500"/>
        </p:xfrm>
        <a:graphic>
          <a:graphicData uri="http://schemas.openxmlformats.org/presentationml/2006/ole">
            <p:oleObj spid="_x0000_s11267" name="Equation" r:id="rId4" imgW="2717640" imgH="1549080" progId="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209800" y="2590800"/>
          <a:ext cx="1362075" cy="311150"/>
        </p:xfrm>
        <a:graphic>
          <a:graphicData uri="http://schemas.openxmlformats.org/presentationml/2006/ole">
            <p:oleObj spid="_x0000_s11268" name="Equation" r:id="rId5" imgW="774360" imgH="177480" progId="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92100" y="3248025"/>
          <a:ext cx="8699500" cy="3000375"/>
        </p:xfrm>
        <a:graphic>
          <a:graphicData uri="http://schemas.openxmlformats.org/presentationml/2006/ole">
            <p:oleObj spid="_x0000_s11269" name="Equation" r:id="rId6" imgW="5232240" imgH="1803240" progId="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819400" y="6172200"/>
          <a:ext cx="1425575" cy="357188"/>
        </p:xfrm>
        <a:graphic>
          <a:graphicData uri="http://schemas.openxmlformats.org/presentationml/2006/ole">
            <p:oleObj spid="_x0000_s11270" name="Equation" r:id="rId7" imgW="81252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18_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500313" cy="6172200"/>
          </a:xfrm>
          <a:prstGeom prst="rect">
            <a:avLst/>
          </a:prstGeom>
          <a:noFill/>
        </p:spPr>
      </p:pic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533650" y="280988"/>
          <a:ext cx="6534150" cy="5738812"/>
        </p:xfrm>
        <a:graphic>
          <a:graphicData uri="http://schemas.openxmlformats.org/presentationml/2006/ole">
            <p:oleObj spid="_x0000_s12291" name="Equation" r:id="rId4" imgW="3886200" imgH="3416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25425" y="152400"/>
          <a:ext cx="8393113" cy="5880100"/>
        </p:xfrm>
        <a:graphic>
          <a:graphicData uri="http://schemas.openxmlformats.org/presentationml/2006/ole">
            <p:oleObj spid="_x0000_s13314" name="Equation" r:id="rId3" imgW="5054400" imgH="3543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33375" y="276225"/>
          <a:ext cx="8847138" cy="6048375"/>
        </p:xfrm>
        <a:graphic>
          <a:graphicData uri="http://schemas.openxmlformats.org/presentationml/2006/ole">
            <p:oleObj spid="_x0000_s10242" name="Equation" r:id="rId3" imgW="5308560" imgH="3632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Prob. 40, Chap. 18, Page 502</a:t>
            </a:r>
            <a:r>
              <a:rPr lang="en-US" dirty="0" smtClean="0"/>
              <a:t>:Calculate the specific heat of a metal from the following data. A container made of the metal has a mass of 3.6 kg and contains 14 kg of water. A 1.8 kg piece of the metal initially at a temperature of 180°C is dropped into the water. The container and water initially have a temperature of 16.0°C, and the final temperature of the entire (insulated) system is 18.0°C.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89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JWS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apetrou</dc:creator>
  <cp:lastModifiedBy>mahes</cp:lastModifiedBy>
  <cp:revision>99</cp:revision>
  <dcterms:created xsi:type="dcterms:W3CDTF">2006-10-07T21:54:22Z</dcterms:created>
  <dcterms:modified xsi:type="dcterms:W3CDTF">2012-01-11T02:45:55Z</dcterms:modified>
</cp:coreProperties>
</file>