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278" r:id="rId5"/>
    <p:sldId id="307" r:id="rId6"/>
    <p:sldId id="313" r:id="rId7"/>
    <p:sldId id="288" r:id="rId8"/>
    <p:sldId id="293" r:id="rId9"/>
    <p:sldId id="292" r:id="rId10"/>
    <p:sldId id="289" r:id="rId11"/>
    <p:sldId id="290" r:id="rId12"/>
    <p:sldId id="306" r:id="rId13"/>
    <p:sldId id="295" r:id="rId14"/>
    <p:sldId id="299" r:id="rId15"/>
    <p:sldId id="301" r:id="rId16"/>
    <p:sldId id="302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5" autoAdjust="0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4CA2-E519-46EF-8C2E-93F356E15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F095-1125-4599-AAFE-68CFD2005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0F6D-87DA-4C55-B4FD-8A07A5A0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1BA0-B50A-407D-9AEB-3EA1087FB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CA97-C049-4E1B-B658-3FD937B54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F6F4-729C-4FD6-855D-76EBCAF7E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2FFA-E03C-49F6-A2D8-0E2858D09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88DC-34FE-4B83-A88C-7CD27F88E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BB64-4296-4B91-8F97-5D097A414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321C-D20D-4E1C-8C73-E0D58EB1D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E8C3-0712-45E7-BD79-0F1710C39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8A32C-7ADA-4B0D-96F4-9C1D88E4E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5r65QGUp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CC3300"/>
                </a:solidFill>
                <a:latin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7526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Temperature</a:t>
            </a:r>
          </a:p>
          <a:p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Thermometer</a:t>
            </a:r>
          </a:p>
          <a:p>
            <a:endParaRPr lang="en-US" sz="3600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Zeroth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Law of Thermodynamics</a:t>
            </a:r>
          </a:p>
          <a:p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Thermal Expansion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288" name="Group 1400"/>
          <p:cNvGrpSpPr>
            <a:grpSpLocks/>
          </p:cNvGrpSpPr>
          <p:nvPr/>
        </p:nvGrpSpPr>
        <p:grpSpPr bwMode="auto">
          <a:xfrm>
            <a:off x="-28575" y="-427038"/>
            <a:ext cx="9201150" cy="7712076"/>
            <a:chOff x="0" y="0"/>
            <a:chExt cx="5796" cy="4858"/>
          </a:xfrm>
        </p:grpSpPr>
        <p:grpSp>
          <p:nvGrpSpPr>
            <p:cNvPr id="39238" name="Group 1350"/>
            <p:cNvGrpSpPr>
              <a:grpSpLocks/>
            </p:cNvGrpSpPr>
            <p:nvPr/>
          </p:nvGrpSpPr>
          <p:grpSpPr bwMode="auto">
            <a:xfrm>
              <a:off x="0" y="0"/>
              <a:ext cx="2686" cy="346"/>
              <a:chOff x="0" y="0"/>
              <a:chExt cx="2686" cy="346"/>
            </a:xfrm>
          </p:grpSpPr>
          <p:sp>
            <p:nvSpPr>
              <p:cNvPr id="39236" name="Rectangle 13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TABLE 12.1</a:t>
                </a:r>
                <a:endParaRPr lang="en-US"/>
              </a:p>
            </p:txBody>
          </p:sp>
          <p:sp>
            <p:nvSpPr>
              <p:cNvPr id="39237" name="Rectangle 1349"/>
              <p:cNvSpPr>
                <a:spLocks noChangeArrowheads="1"/>
              </p:cNvSpPr>
              <p:nvPr/>
            </p:nvSpPr>
            <p:spPr bwMode="auto">
              <a:xfrm>
                <a:off x="0" y="173"/>
                <a:ext cx="26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Coefficients of Thermal Expansion for Solids and Liquids</a:t>
                </a:r>
                <a:r>
                  <a:rPr lang="en-US" sz="1200" baseline="30000">
                    <a:solidFill>
                      <a:srgbClr val="009999"/>
                    </a:solidFill>
                    <a:latin typeface="Arial" charset="0"/>
                    <a:cs typeface="Arial" charset="0"/>
                  </a:rPr>
                  <a:t>a</a:t>
                </a:r>
                <a:endParaRPr lang="en-US"/>
              </a:p>
            </p:txBody>
          </p:sp>
        </p:grpSp>
        <p:sp>
          <p:nvSpPr>
            <p:cNvPr id="39239" name="Rectangle 1351"/>
            <p:cNvSpPr>
              <a:spLocks noChangeArrowheads="1"/>
            </p:cNvSpPr>
            <p:nvPr/>
          </p:nvSpPr>
          <p:spPr bwMode="auto">
            <a:xfrm>
              <a:off x="0" y="346"/>
              <a:ext cx="5796" cy="192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/>
                <a:t>  </a:t>
              </a:r>
              <a:endParaRPr lang="en-US"/>
            </a:p>
          </p:txBody>
        </p:sp>
        <p:sp>
          <p:nvSpPr>
            <p:cNvPr id="39241" name="Rectangle 1353"/>
            <p:cNvSpPr>
              <a:spLocks noChangeArrowheads="1"/>
            </p:cNvSpPr>
            <p:nvPr/>
          </p:nvSpPr>
          <p:spPr bwMode="auto">
            <a:xfrm>
              <a:off x="36" y="53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2" name="Rectangle 1354"/>
            <p:cNvSpPr>
              <a:spLocks noChangeArrowheads="1"/>
            </p:cNvSpPr>
            <p:nvPr/>
          </p:nvSpPr>
          <p:spPr bwMode="auto">
            <a:xfrm>
              <a:off x="1426" y="53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3" name="Rectangle 1355"/>
            <p:cNvSpPr>
              <a:spLocks noChangeArrowheads="1"/>
            </p:cNvSpPr>
            <p:nvPr/>
          </p:nvSpPr>
          <p:spPr bwMode="auto">
            <a:xfrm>
              <a:off x="2339" y="53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Coefficient of Thermal Expansion, (C°)</a:t>
              </a:r>
              <a:r>
                <a:rPr lang="en-US" baseline="30000"/>
                <a:t>-1</a:t>
              </a:r>
              <a:endParaRPr lang="en-US"/>
            </a:p>
          </p:txBody>
        </p:sp>
        <p:grpSp>
          <p:nvGrpSpPr>
            <p:cNvPr id="39285" name="Group 1397"/>
            <p:cNvGrpSpPr>
              <a:grpSpLocks/>
            </p:cNvGrpSpPr>
            <p:nvPr/>
          </p:nvGrpSpPr>
          <p:grpSpPr bwMode="auto">
            <a:xfrm>
              <a:off x="0" y="826"/>
              <a:ext cx="5796" cy="288"/>
              <a:chOff x="0" y="826"/>
              <a:chExt cx="5796" cy="288"/>
            </a:xfrm>
          </p:grpSpPr>
          <p:sp>
            <p:nvSpPr>
              <p:cNvPr id="39284" name="Rectangle 139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4" name="Rectangle 135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46" name="Rectangle 1358"/>
            <p:cNvSpPr>
              <a:spLocks noChangeArrowheads="1"/>
            </p:cNvSpPr>
            <p:nvPr/>
          </p:nvSpPr>
          <p:spPr bwMode="auto">
            <a:xfrm>
              <a:off x="36" y="111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Substance</a:t>
              </a:r>
            </a:p>
          </p:txBody>
        </p:sp>
        <p:sp>
          <p:nvSpPr>
            <p:cNvPr id="39247" name="Rectangle 1359"/>
            <p:cNvSpPr>
              <a:spLocks noChangeArrowheads="1"/>
            </p:cNvSpPr>
            <p:nvPr/>
          </p:nvSpPr>
          <p:spPr bwMode="auto">
            <a:xfrm>
              <a:off x="1426" y="111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Linear (</a:t>
              </a:r>
              <a:r>
                <a:rPr lang="en-US" i="1">
                  <a:latin typeface="Symbol" pitchFamily="18" charset="2"/>
                </a:rPr>
                <a:t>a</a:t>
              </a:r>
              <a:r>
                <a:rPr lang="en-US"/>
                <a:t>)</a:t>
              </a:r>
            </a:p>
          </p:txBody>
        </p:sp>
        <p:sp>
          <p:nvSpPr>
            <p:cNvPr id="39248" name="Rectangle 1360"/>
            <p:cNvSpPr>
              <a:spLocks noChangeArrowheads="1"/>
            </p:cNvSpPr>
            <p:nvPr/>
          </p:nvSpPr>
          <p:spPr bwMode="auto">
            <a:xfrm>
              <a:off x="2339" y="111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Volumetric (</a:t>
              </a:r>
              <a:r>
                <a:rPr lang="en-US" i="1">
                  <a:latin typeface="Symbol" pitchFamily="18" charset="2"/>
                </a:rPr>
                <a:t>b</a:t>
              </a:r>
              <a:r>
                <a:rPr lang="en-US"/>
                <a:t>)</a:t>
              </a:r>
            </a:p>
          </p:txBody>
        </p:sp>
        <p:grpSp>
          <p:nvGrpSpPr>
            <p:cNvPr id="39287" name="Group 1399"/>
            <p:cNvGrpSpPr>
              <a:grpSpLocks/>
            </p:cNvGrpSpPr>
            <p:nvPr/>
          </p:nvGrpSpPr>
          <p:grpSpPr bwMode="auto">
            <a:xfrm>
              <a:off x="0" y="1402"/>
              <a:ext cx="5796" cy="288"/>
              <a:chOff x="0" y="1402"/>
              <a:chExt cx="5796" cy="288"/>
            </a:xfrm>
          </p:grpSpPr>
          <p:sp>
            <p:nvSpPr>
              <p:cNvPr id="39286" name="Rectangle 1398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9" name="Rectangle 1361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51" name="Rectangle 1363"/>
            <p:cNvSpPr>
              <a:spLocks noChangeArrowheads="1"/>
            </p:cNvSpPr>
            <p:nvPr/>
          </p:nvSpPr>
          <p:spPr bwMode="auto">
            <a:xfrm>
              <a:off x="36" y="169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Solids</a:t>
              </a:r>
              <a:endParaRPr lang="en-US"/>
            </a:p>
          </p:txBody>
        </p:sp>
        <p:sp>
          <p:nvSpPr>
            <p:cNvPr id="39252" name="Rectangle 1364"/>
            <p:cNvSpPr>
              <a:spLocks noChangeArrowheads="1"/>
            </p:cNvSpPr>
            <p:nvPr/>
          </p:nvSpPr>
          <p:spPr bwMode="auto">
            <a:xfrm>
              <a:off x="1426" y="169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3" name="Rectangle 1365"/>
            <p:cNvSpPr>
              <a:spLocks noChangeArrowheads="1"/>
            </p:cNvSpPr>
            <p:nvPr/>
          </p:nvSpPr>
          <p:spPr bwMode="auto">
            <a:xfrm>
              <a:off x="2339" y="169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4" name="Rectangle 1366"/>
            <p:cNvSpPr>
              <a:spLocks noChangeArrowheads="1"/>
            </p:cNvSpPr>
            <p:nvPr/>
          </p:nvSpPr>
          <p:spPr bwMode="auto">
            <a:xfrm>
              <a:off x="36" y="197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Aluminum</a:t>
              </a:r>
            </a:p>
          </p:txBody>
        </p:sp>
        <p:sp>
          <p:nvSpPr>
            <p:cNvPr id="39255" name="Rectangle 1367"/>
            <p:cNvSpPr>
              <a:spLocks noChangeArrowheads="1"/>
            </p:cNvSpPr>
            <p:nvPr/>
          </p:nvSpPr>
          <p:spPr bwMode="auto">
            <a:xfrm>
              <a:off x="1426" y="197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6" name="Rectangle 1368"/>
            <p:cNvSpPr>
              <a:spLocks noChangeArrowheads="1"/>
            </p:cNvSpPr>
            <p:nvPr/>
          </p:nvSpPr>
          <p:spPr bwMode="auto">
            <a:xfrm>
              <a:off x="2339" y="197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69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7" name="Rectangle 1369"/>
            <p:cNvSpPr>
              <a:spLocks noChangeArrowheads="1"/>
            </p:cNvSpPr>
            <p:nvPr/>
          </p:nvSpPr>
          <p:spPr bwMode="auto">
            <a:xfrm>
              <a:off x="36" y="226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Brass</a:t>
              </a:r>
            </a:p>
          </p:txBody>
        </p:sp>
        <p:sp>
          <p:nvSpPr>
            <p:cNvPr id="39258" name="Rectangle 1370"/>
            <p:cNvSpPr>
              <a:spLocks noChangeArrowheads="1"/>
            </p:cNvSpPr>
            <p:nvPr/>
          </p:nvSpPr>
          <p:spPr bwMode="auto">
            <a:xfrm>
              <a:off x="1426" y="226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9" name="Rectangle 1371"/>
            <p:cNvSpPr>
              <a:spLocks noChangeArrowheads="1"/>
            </p:cNvSpPr>
            <p:nvPr/>
          </p:nvSpPr>
          <p:spPr bwMode="auto">
            <a:xfrm>
              <a:off x="2339" y="226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0" name="Rectangle 1372"/>
            <p:cNvSpPr>
              <a:spLocks noChangeArrowheads="1"/>
            </p:cNvSpPr>
            <p:nvPr/>
          </p:nvSpPr>
          <p:spPr bwMode="auto">
            <a:xfrm>
              <a:off x="36" y="255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Concrete</a:t>
              </a:r>
            </a:p>
          </p:txBody>
        </p:sp>
        <p:sp>
          <p:nvSpPr>
            <p:cNvPr id="39261" name="Rectangle 1373"/>
            <p:cNvSpPr>
              <a:spLocks noChangeArrowheads="1"/>
            </p:cNvSpPr>
            <p:nvPr/>
          </p:nvSpPr>
          <p:spPr bwMode="auto">
            <a:xfrm>
              <a:off x="1426" y="255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2" name="Rectangle 1374"/>
            <p:cNvSpPr>
              <a:spLocks noChangeArrowheads="1"/>
            </p:cNvSpPr>
            <p:nvPr/>
          </p:nvSpPr>
          <p:spPr bwMode="auto">
            <a:xfrm>
              <a:off x="2339" y="255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3" name="Rectangle 1375"/>
            <p:cNvSpPr>
              <a:spLocks noChangeArrowheads="1"/>
            </p:cNvSpPr>
            <p:nvPr/>
          </p:nvSpPr>
          <p:spPr bwMode="auto">
            <a:xfrm>
              <a:off x="36" y="284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Copper</a:t>
              </a:r>
            </a:p>
          </p:txBody>
        </p:sp>
        <p:sp>
          <p:nvSpPr>
            <p:cNvPr id="39264" name="Rectangle 1376"/>
            <p:cNvSpPr>
              <a:spLocks noChangeArrowheads="1"/>
            </p:cNvSpPr>
            <p:nvPr/>
          </p:nvSpPr>
          <p:spPr bwMode="auto">
            <a:xfrm>
              <a:off x="1426" y="284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5" name="Rectangle 1377"/>
            <p:cNvSpPr>
              <a:spLocks noChangeArrowheads="1"/>
            </p:cNvSpPr>
            <p:nvPr/>
          </p:nvSpPr>
          <p:spPr bwMode="auto">
            <a:xfrm>
              <a:off x="2339" y="284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51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6" name="Rectangle 1378"/>
            <p:cNvSpPr>
              <a:spLocks noChangeArrowheads="1"/>
            </p:cNvSpPr>
            <p:nvPr/>
          </p:nvSpPr>
          <p:spPr bwMode="auto">
            <a:xfrm>
              <a:off x="36" y="313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(common)</a:t>
              </a:r>
            </a:p>
          </p:txBody>
        </p:sp>
        <p:sp>
          <p:nvSpPr>
            <p:cNvPr id="39267" name="Rectangle 1379"/>
            <p:cNvSpPr>
              <a:spLocks noChangeArrowheads="1"/>
            </p:cNvSpPr>
            <p:nvPr/>
          </p:nvSpPr>
          <p:spPr bwMode="auto">
            <a:xfrm>
              <a:off x="1426" y="313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8.5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8" name="Rectangle 1380"/>
            <p:cNvSpPr>
              <a:spLocks noChangeArrowheads="1"/>
            </p:cNvSpPr>
            <p:nvPr/>
          </p:nvSpPr>
          <p:spPr bwMode="auto">
            <a:xfrm>
              <a:off x="2339" y="313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9" name="Rectangle 1381"/>
            <p:cNvSpPr>
              <a:spLocks noChangeArrowheads="1"/>
            </p:cNvSpPr>
            <p:nvPr/>
          </p:nvSpPr>
          <p:spPr bwMode="auto">
            <a:xfrm>
              <a:off x="36" y="341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(Pyrex)</a:t>
              </a:r>
            </a:p>
          </p:txBody>
        </p:sp>
        <p:sp>
          <p:nvSpPr>
            <p:cNvPr id="39270" name="Rectangle 1382"/>
            <p:cNvSpPr>
              <a:spLocks noChangeArrowheads="1"/>
            </p:cNvSpPr>
            <p:nvPr/>
          </p:nvSpPr>
          <p:spPr bwMode="auto">
            <a:xfrm>
              <a:off x="1426" y="341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3.3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1" name="Rectangle 1383"/>
            <p:cNvSpPr>
              <a:spLocks noChangeArrowheads="1"/>
            </p:cNvSpPr>
            <p:nvPr/>
          </p:nvSpPr>
          <p:spPr bwMode="auto">
            <a:xfrm>
              <a:off x="2339" y="341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9.9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2" name="Rectangle 1384"/>
            <p:cNvSpPr>
              <a:spLocks noChangeArrowheads="1"/>
            </p:cNvSpPr>
            <p:nvPr/>
          </p:nvSpPr>
          <p:spPr bwMode="auto">
            <a:xfrm>
              <a:off x="36" y="370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Gold</a:t>
              </a:r>
            </a:p>
          </p:txBody>
        </p:sp>
        <p:sp>
          <p:nvSpPr>
            <p:cNvPr id="39273" name="Rectangle 1385"/>
            <p:cNvSpPr>
              <a:spLocks noChangeArrowheads="1"/>
            </p:cNvSpPr>
            <p:nvPr/>
          </p:nvSpPr>
          <p:spPr bwMode="auto">
            <a:xfrm>
              <a:off x="1426" y="370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14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4" name="Rectangle 1386"/>
            <p:cNvSpPr>
              <a:spLocks noChangeArrowheads="1"/>
            </p:cNvSpPr>
            <p:nvPr/>
          </p:nvSpPr>
          <p:spPr bwMode="auto">
            <a:xfrm>
              <a:off x="2339" y="370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42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5" name="Rectangle 1387"/>
            <p:cNvSpPr>
              <a:spLocks noChangeArrowheads="1"/>
            </p:cNvSpPr>
            <p:nvPr/>
          </p:nvSpPr>
          <p:spPr bwMode="auto">
            <a:xfrm>
              <a:off x="36" y="399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Iron or steel</a:t>
              </a:r>
            </a:p>
          </p:txBody>
        </p:sp>
        <p:sp>
          <p:nvSpPr>
            <p:cNvPr id="39276" name="Rectangle 1388"/>
            <p:cNvSpPr>
              <a:spLocks noChangeArrowheads="1"/>
            </p:cNvSpPr>
            <p:nvPr/>
          </p:nvSpPr>
          <p:spPr bwMode="auto">
            <a:xfrm>
              <a:off x="1426" y="399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7" name="Rectangle 1389"/>
            <p:cNvSpPr>
              <a:spLocks noChangeArrowheads="1"/>
            </p:cNvSpPr>
            <p:nvPr/>
          </p:nvSpPr>
          <p:spPr bwMode="auto">
            <a:xfrm>
              <a:off x="2339" y="399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8" name="Rectangle 1390"/>
            <p:cNvSpPr>
              <a:spLocks noChangeArrowheads="1"/>
            </p:cNvSpPr>
            <p:nvPr/>
          </p:nvSpPr>
          <p:spPr bwMode="auto">
            <a:xfrm>
              <a:off x="36" y="428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Lead</a:t>
              </a:r>
            </a:p>
          </p:txBody>
        </p:sp>
        <p:sp>
          <p:nvSpPr>
            <p:cNvPr id="39279" name="Rectangle 1391"/>
            <p:cNvSpPr>
              <a:spLocks noChangeArrowheads="1"/>
            </p:cNvSpPr>
            <p:nvPr/>
          </p:nvSpPr>
          <p:spPr bwMode="auto">
            <a:xfrm>
              <a:off x="1426" y="428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0" name="Rectangle 1392"/>
            <p:cNvSpPr>
              <a:spLocks noChangeArrowheads="1"/>
            </p:cNvSpPr>
            <p:nvPr/>
          </p:nvSpPr>
          <p:spPr bwMode="auto">
            <a:xfrm>
              <a:off x="2339" y="428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1" name="Rectangle 1393"/>
            <p:cNvSpPr>
              <a:spLocks noChangeArrowheads="1"/>
            </p:cNvSpPr>
            <p:nvPr/>
          </p:nvSpPr>
          <p:spPr bwMode="auto">
            <a:xfrm>
              <a:off x="36" y="457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Nickel</a:t>
              </a:r>
            </a:p>
          </p:txBody>
        </p:sp>
        <p:sp>
          <p:nvSpPr>
            <p:cNvPr id="39282" name="Rectangle 1394"/>
            <p:cNvSpPr>
              <a:spLocks noChangeArrowheads="1"/>
            </p:cNvSpPr>
            <p:nvPr/>
          </p:nvSpPr>
          <p:spPr bwMode="auto">
            <a:xfrm>
              <a:off x="1426" y="457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3" name="Rectangle 1395"/>
            <p:cNvSpPr>
              <a:spLocks noChangeArrowheads="1"/>
            </p:cNvSpPr>
            <p:nvPr/>
          </p:nvSpPr>
          <p:spPr bwMode="auto">
            <a:xfrm>
              <a:off x="2339" y="457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39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  <p:pic>
        <p:nvPicPr>
          <p:cNvPr id="39240" name="Picture 135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8275"/>
            <a:ext cx="11113" cy="11113"/>
          </a:xfrm>
          <a:prstGeom prst="rect">
            <a:avLst/>
          </a:prstGeom>
          <a:noFill/>
        </p:spPr>
      </p:pic>
      <p:pic>
        <p:nvPicPr>
          <p:cNvPr id="39245" name="Picture 1357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930275"/>
            <a:ext cx="11113" cy="11113"/>
          </a:xfrm>
          <a:prstGeom prst="rect">
            <a:avLst/>
          </a:prstGeom>
          <a:noFill/>
        </p:spPr>
      </p:pic>
      <p:pic>
        <p:nvPicPr>
          <p:cNvPr id="39250" name="Picture 136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44675"/>
            <a:ext cx="11113" cy="1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Volumetric Thermal Expansion Coefficient (C°)</a:t>
            </a:r>
            <a:r>
              <a:rPr lang="en-US" b="1" baseline="30000">
                <a:solidFill>
                  <a:srgbClr val="009999"/>
                </a:solidFill>
                <a:latin typeface="Arial" charset="0"/>
                <a:cs typeface="Arial" charset="0"/>
              </a:rPr>
              <a:t>-1</a:t>
            </a: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2184400" y="1600200"/>
            <a:ext cx="4775200" cy="3657600"/>
            <a:chOff x="36" y="0"/>
            <a:chExt cx="3008" cy="2304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6" y="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Liquids</a:t>
              </a:r>
              <a:r>
                <a:rPr lang="en-US" baseline="30000">
                  <a:solidFill>
                    <a:srgbClr val="009999"/>
                  </a:solidFill>
                </a:rPr>
                <a:t>b</a:t>
              </a:r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733" y="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041" y="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6" y="28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Benzene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733" y="2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041" y="28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36" y="57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Carbon tetrachloride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1733" y="57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041" y="57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6" y="864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Ethyl alcohol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733" y="86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41" y="864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1120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36" y="1152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Gasoline</a:t>
              </a: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1733" y="115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041" y="1152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950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6" y="144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Mercury</a:t>
              </a: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1733" y="144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041" y="144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182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6" y="172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Methyl alcohol</a:t>
              </a: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733" y="17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2041" y="172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1200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6" y="201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Water</a:t>
              </a: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733" y="201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041" y="201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207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Consequences of Thermal Expansion</a:t>
            </a:r>
            <a:endParaRPr lang="en-US" sz="3600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56323" name="Picture 3" descr="fig1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235325" cy="3382963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219200"/>
            <a:ext cx="57245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00500"/>
            <a:ext cx="410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Expansion Joint in 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Bridge       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61" name="Picture 5" descr="fig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429000" cy="3897313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43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The Bimetallic Strip</a:t>
            </a:r>
          </a:p>
        </p:txBody>
      </p:sp>
      <p:pic>
        <p:nvPicPr>
          <p:cNvPr id="49157" name="Picture 5" descr="fig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143250" cy="3268663"/>
          </a:xfrm>
          <a:prstGeom prst="rect">
            <a:avLst/>
          </a:prstGeom>
          <a:noFill/>
        </p:spPr>
      </p:pic>
      <p:pic>
        <p:nvPicPr>
          <p:cNvPr id="87042" name="Picture 2" descr="http://edugen.wileyplus.com/edugen/courses/crs4957/halliday9118/halliday9088c18/image_n/nt0012-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3105150" cy="1876425"/>
          </a:xfrm>
          <a:prstGeom prst="rect">
            <a:avLst/>
          </a:prstGeom>
          <a:noFill/>
        </p:spPr>
      </p:pic>
      <p:pic>
        <p:nvPicPr>
          <p:cNvPr id="5" name="Picture 1" descr="figun_19_p78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94125"/>
            <a:ext cx="7366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Bimetallic Switch </a:t>
            </a:r>
          </a:p>
        </p:txBody>
      </p:sp>
      <p:pic>
        <p:nvPicPr>
          <p:cNvPr id="51205" name="Picture 5" descr="nw0511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0357"/>
            <a:ext cx="8229600" cy="3300224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bimetallic strip controls whether this coffee pot is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“on” (strip cool, straight) or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“off” (strip hot, bent).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The Expansion of Holes</a:t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295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Do Holes Expand or Contract When the Temperature Increases?</a:t>
            </a:r>
          </a:p>
        </p:txBody>
      </p:sp>
      <p:pic>
        <p:nvPicPr>
          <p:cNvPr id="52230" name="Picture 6" descr="fig12_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5978525" cy="2971800"/>
          </a:xfrm>
          <a:prstGeom prst="rect">
            <a:avLst/>
          </a:prstGeom>
          <a:noFill/>
        </p:spPr>
      </p:pic>
      <p:pic>
        <p:nvPicPr>
          <p:cNvPr id="84994" name="Picture 2" descr="http://edugen.wileyplus.com/edugen/courses/crs4957/halliday9118/halliday9088c18/image_n/nt0014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486150" cy="16192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29400" y="617220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Answer: Expand.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Unusual Expansion of Water</a:t>
            </a:r>
          </a:p>
        </p:txBody>
      </p:sp>
      <p:pic>
        <p:nvPicPr>
          <p:cNvPr id="33797" name="Picture 5" descr="fi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371850" cy="300672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Most substances contract upon cooling. But, water expands while cooling from 4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en-US" dirty="0"/>
              <a:t> until it freezes. </a:t>
            </a:r>
          </a:p>
        </p:txBody>
      </p:sp>
      <p:pic>
        <p:nvPicPr>
          <p:cNvPr id="35846" name="Picture 6" descr="graph of volume versus temperature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785371" cy="29718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247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temperatures of ice and water on a frozen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505325"/>
            <a:ext cx="4381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Bursting Water Pipes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34821" name="Picture 5" descr="fig12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06775" cy="2468563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662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 water freezes and expands, enormous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pressure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applied to the liquid water between the ice and the faucet.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791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https://www.youtube.com/watch?v=4i5r65QGUpw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876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Common </a:t>
            </a:r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Temperature Scales</a:t>
            </a:r>
          </a:p>
        </p:txBody>
      </p:sp>
      <p:pic>
        <p:nvPicPr>
          <p:cNvPr id="4101" name="Picture 5" descr="nw050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2697163" cy="5611813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1981200"/>
            <a:ext cx="4724399" cy="3505200"/>
            <a:chOff x="-3" y="-3"/>
            <a:chExt cx="2683" cy="265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0" y="0"/>
              <a:ext cx="2677" cy="2651"/>
              <a:chOff x="0" y="0"/>
              <a:chExt cx="2677" cy="2651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634"/>
                <a:chOff x="0" y="0"/>
                <a:chExt cx="1137" cy="634"/>
              </a:xfrm>
            </p:grpSpPr>
            <p:sp>
              <p:nvSpPr>
                <p:cNvPr id="4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4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137" y="0"/>
                <a:ext cx="806" cy="634"/>
                <a:chOff x="1137" y="0"/>
                <a:chExt cx="806" cy="634"/>
              </a:xfrm>
            </p:grpSpPr>
            <p:sp>
              <p:nvSpPr>
                <p:cNvPr id="41" name="Rectangle 9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720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dirty="0">
                      <a:cs typeface="Times New Roman" pitchFamily="18" charset="0"/>
                    </a:rPr>
                    <a:t>Fahrenheit scale</a:t>
                  </a:r>
                  <a:endParaRPr lang="en-US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806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943" y="0"/>
                <a:ext cx="734" cy="634"/>
                <a:chOff x="1943" y="0"/>
                <a:chExt cx="734" cy="634"/>
              </a:xfrm>
            </p:grpSpPr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6" y="0"/>
                  <a:ext cx="64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Celsius scale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43" y="0"/>
                  <a:ext cx="73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0" y="634"/>
                <a:ext cx="1137" cy="461"/>
                <a:chOff x="0" y="634"/>
                <a:chExt cx="1137" cy="461"/>
              </a:xfrm>
            </p:grpSpPr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Boiling point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1137" y="634"/>
                <a:ext cx="806" cy="461"/>
                <a:chOff x="1137" y="634"/>
                <a:chExt cx="806" cy="461"/>
              </a:xfrm>
            </p:grpSpPr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80" y="634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212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37" y="634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943" y="634"/>
                <a:ext cx="734" cy="461"/>
                <a:chOff x="1943" y="634"/>
                <a:chExt cx="734" cy="461"/>
              </a:xfrm>
            </p:grpSpPr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986" y="634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100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943" y="634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0" y="1095"/>
                <a:ext cx="1137" cy="1095"/>
                <a:chOff x="0" y="1095"/>
                <a:chExt cx="1137" cy="1095"/>
              </a:xfrm>
            </p:grpSpPr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1051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Unknown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2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1137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137" y="1095"/>
                <a:ext cx="806" cy="1095"/>
                <a:chOff x="1137" y="1095"/>
                <a:chExt cx="806" cy="1095"/>
              </a:xfrm>
            </p:grpSpPr>
            <p:sp>
              <p:nvSpPr>
                <p:cNvPr id="2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0" y="1095"/>
                  <a:ext cx="720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f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37" y="1095"/>
                  <a:ext cx="806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1943" y="1095"/>
                <a:ext cx="734" cy="1095"/>
                <a:chOff x="1943" y="1095"/>
                <a:chExt cx="734" cy="1095"/>
              </a:xfrm>
            </p:grpSpPr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6" y="1095"/>
                  <a:ext cx="648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c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1943" y="1095"/>
                  <a:ext cx="734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0" y="2190"/>
                <a:ext cx="1137" cy="461"/>
                <a:chOff x="0" y="2190"/>
                <a:chExt cx="1137" cy="461"/>
              </a:xfrm>
            </p:grpSpPr>
            <p:sp>
              <p:nvSpPr>
                <p:cNvPr id="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90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Freezing point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2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1137" y="2190"/>
                <a:ext cx="806" cy="461"/>
                <a:chOff x="1137" y="2190"/>
                <a:chExt cx="806" cy="461"/>
              </a:xfrm>
            </p:grpSpPr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1180" y="2190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32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1137" y="2190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943" y="2190"/>
                <a:ext cx="734" cy="461"/>
                <a:chOff x="1943" y="2190"/>
                <a:chExt cx="734" cy="461"/>
              </a:xfrm>
            </p:grpSpPr>
            <p:sp>
              <p:nvSpPr>
                <p:cNvPr id="2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86" y="219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43" y="219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2683" cy="265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1" name="Object 1031"/>
          <p:cNvGraphicFramePr>
            <a:graphicFrameLocks noChangeAspect="1"/>
          </p:cNvGraphicFramePr>
          <p:nvPr/>
        </p:nvGraphicFramePr>
        <p:xfrm>
          <a:off x="762000" y="5791200"/>
          <a:ext cx="2552700" cy="850900"/>
        </p:xfrm>
        <a:graphic>
          <a:graphicData uri="http://schemas.openxmlformats.org/presentationml/2006/ole">
            <p:oleObj spid="_x0000_s16391" r:id="rId4" imgW="1257300" imgH="419100" progId="Equation.3">
              <p:embed/>
            </p:oleObj>
          </a:graphicData>
        </a:graphic>
      </p:graphicFrame>
      <p:graphicFrame>
        <p:nvGraphicFramePr>
          <p:cNvPr id="16392" name="Object 1032"/>
          <p:cNvGraphicFramePr>
            <a:graphicFrameLocks noChangeAspect="1"/>
          </p:cNvGraphicFramePr>
          <p:nvPr/>
        </p:nvGraphicFramePr>
        <p:xfrm>
          <a:off x="4038600" y="5792787"/>
          <a:ext cx="2362200" cy="1065213"/>
        </p:xfrm>
        <a:graphic>
          <a:graphicData uri="http://schemas.openxmlformats.org/presentationml/2006/ole">
            <p:oleObj spid="_x0000_s16392" r:id="rId5" imgW="86322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Thermometers 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Thermometers </a:t>
            </a:r>
            <a:r>
              <a:rPr lang="en-US" dirty="0"/>
              <a:t>make use of the change in some physical property with </a:t>
            </a:r>
            <a:r>
              <a:rPr lang="en-US" dirty="0" smtClean="0"/>
              <a:t>temperature, </a:t>
            </a:r>
            <a:r>
              <a:rPr lang="en-US" b="1" i="1" dirty="0" smtClean="0"/>
              <a:t>thermometric </a:t>
            </a:r>
            <a:r>
              <a:rPr lang="en-US" b="1" i="1" dirty="0"/>
              <a:t>property.</a:t>
            </a:r>
            <a:r>
              <a:rPr lang="en-US" dirty="0"/>
              <a:t> 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4800" y="2209800"/>
          <a:ext cx="8382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Thermometric Property</a:t>
                      </a:r>
                      <a:endParaRPr lang="en-US" dirty="0"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Liquid (mercury)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Expansion of the liquid column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Constant-volume gas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Pressure of the gas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Thermocouple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Voltage (potential difference)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Times New Roman" pitchFamily="18" charset="0"/>
                        </a:rPr>
                        <a:t>Thermogram</a:t>
                      </a:r>
                      <a:r>
                        <a:rPr lang="en-US" sz="2000" dirty="0" smtClean="0">
                          <a:cs typeface="Times New Roman" pitchFamily="18" charset="0"/>
                        </a:rPr>
                        <a:t> or Ear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Infrared radiation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 Thermometer (RTD)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Thermocouple</a:t>
            </a:r>
          </a:p>
        </p:txBody>
      </p:sp>
      <p:pic>
        <p:nvPicPr>
          <p:cNvPr id="26629" name="Picture 5" descr="fig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2994025"/>
          </a:xfrm>
          <a:prstGeom prst="rect">
            <a:avLst/>
          </a:prstGeom>
          <a:noFill/>
        </p:spPr>
      </p:pic>
      <p:pic>
        <p:nvPicPr>
          <p:cNvPr id="45063" name="Picture 7" descr="http://upload.wikimedia.org/wikipedia/commons/thumb/e/ee/Thermocouple0002.jpg/220px-Thermocoupl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038600"/>
            <a:ext cx="2095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Constant-Volume Gas Thermometer</a:t>
            </a:r>
            <a:endParaRPr lang="en-US" dirty="0"/>
          </a:p>
        </p:txBody>
      </p:sp>
      <p:sp>
        <p:nvSpPr>
          <p:cNvPr id="95234" name="AutoShape 2" descr="http://edugen.wiley.com/edugen/courses/crs4957/halliday9118/halliday9088c18/image_n/nt0005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5800" y="1981200"/>
            <a:ext cx="2492375" cy="3843338"/>
            <a:chOff x="926" y="363"/>
            <a:chExt cx="1570" cy="2421"/>
          </a:xfrm>
        </p:grpSpPr>
        <p:pic>
          <p:nvPicPr>
            <p:cNvPr id="6" name="Picture 3" descr="F18_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6" y="363"/>
              <a:ext cx="1570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512" y="107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124200" y="5410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The temperature at which the absolute pressure of the gas is zero, is the absolute temperature.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It is found to be –273.15</a:t>
            </a:r>
            <a:r>
              <a:rPr lang="en-US" baseline="30000" dirty="0" smtClean="0"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C or 0 K.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5236" name="AutoShape 4" descr="http://edugen.wiley.com/edugen/courses/crs4957/halliday9118/halliday9088c18/image_n/nt0093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8" name="Picture 6" descr="http://edugen.wileyplus.com/edugen/courses/crs4957/halliday9118/halliday9088c18/image_n/nt0093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2743200" cy="611180"/>
          </a:xfrm>
          <a:prstGeom prst="rect">
            <a:avLst/>
          </a:prstGeom>
          <a:noFill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828800"/>
            <a:ext cx="3743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err="1" smtClean="0"/>
              <a:t>Zeroth</a:t>
            </a:r>
            <a:r>
              <a:rPr lang="en-US" dirty="0" smtClean="0"/>
              <a:t> Law of Thermodynamics</a:t>
            </a:r>
          </a:p>
        </p:txBody>
      </p:sp>
      <p:pic>
        <p:nvPicPr>
          <p:cNvPr id="7171" name="Picture 2" descr="F1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9988"/>
            <a:ext cx="23955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4572000"/>
            <a:ext cx="5562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</a:t>
            </a:r>
            <a:r>
              <a:rPr lang="en-US" sz="2400" dirty="0" err="1" smtClean="0"/>
              <a:t>Zeroth</a:t>
            </a:r>
            <a:r>
              <a:rPr lang="en-US" sz="2400" dirty="0" smtClean="0"/>
              <a:t> Law of Thermodynamics: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If </a:t>
            </a:r>
            <a:r>
              <a:rPr lang="en-US" sz="2400" dirty="0">
                <a:latin typeface="Calibri" pitchFamily="34" charset="0"/>
              </a:rPr>
              <a:t>body A is in thermal equilibrium with body T and body B is in thermal equilibrium with body T, then A and B are in thermal equilibrium with each other.</a:t>
            </a:r>
          </a:p>
        </p:txBody>
      </p:sp>
      <p:pic>
        <p:nvPicPr>
          <p:cNvPr id="7173" name="Picture 2" descr="F18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2971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114800" y="914400"/>
            <a:ext cx="189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bri" pitchFamily="34" charset="0"/>
              </a:rPr>
              <a:t>Thermoscope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4" descr="F26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7781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81400" y="3733800"/>
            <a:ext cx="4854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 calibrated </a:t>
            </a:r>
            <a:r>
              <a:rPr lang="en-US" sz="2000" dirty="0" err="1" smtClean="0">
                <a:latin typeface="Calibri" pitchFamily="34" charset="0"/>
              </a:rPr>
              <a:t>Thermoscope</a:t>
            </a:r>
            <a:r>
              <a:rPr lang="en-US" sz="2000" dirty="0" smtClean="0">
                <a:latin typeface="Calibri" pitchFamily="34" charset="0"/>
              </a:rPr>
              <a:t> is a Thermometer.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174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Linear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</a:p>
        </p:txBody>
      </p:sp>
      <p:pic>
        <p:nvPicPr>
          <p:cNvPr id="37891" name="Picture 3" descr="fig1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765425" cy="2103438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/>
        </p:nvGraphicFramePr>
        <p:xfrm>
          <a:off x="3048000" y="4419600"/>
          <a:ext cx="2514600" cy="685800"/>
        </p:xfrm>
        <a:graphic>
          <a:graphicData uri="http://schemas.openxmlformats.org/presentationml/2006/ole">
            <p:oleObj spid="_x0000_s69632" r:id="rId4" imgW="838200" imgH="228600" progId="Equation.3">
              <p:embed/>
            </p:oleObj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5334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α = the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Area Expansion</a:t>
            </a: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41148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2" name="Object 1028"/>
          <p:cNvGraphicFramePr>
            <a:graphicFrameLocks noChangeAspect="1"/>
          </p:cNvGraphicFramePr>
          <p:nvPr/>
        </p:nvGraphicFramePr>
        <p:xfrm>
          <a:off x="2743200" y="3352800"/>
          <a:ext cx="3962400" cy="990600"/>
        </p:xfrm>
        <a:graphic>
          <a:graphicData uri="http://schemas.openxmlformats.org/presentationml/2006/ole">
            <p:oleObj spid="_x0000_s43012" r:id="rId3" imgW="914400" imgH="228600" progId="Equation.3">
              <p:embed/>
            </p:oleObj>
          </a:graphicData>
        </a:graphic>
      </p:graphicFrame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85800" y="2209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area A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3015" name="Text Box 1031"/>
          <p:cNvSpPr txBox="1">
            <a:spLocks noChangeArrowheads="1"/>
          </p:cNvSpPr>
          <p:nvPr/>
        </p:nvSpPr>
        <p:spPr bwMode="auto">
          <a:xfrm>
            <a:off x="762000" y="46402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α is the 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  <p:bldP spid="430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 Expansion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201863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volume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41991" name="Picture 7" descr="math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2836863" cy="5461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4259263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where </a:t>
            </a:r>
            <a:r>
              <a:rPr lang="en-US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(=3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for solids)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 the coefficient of volume expansion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  <p:bldP spid="4199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492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Microsoft Equation 3.0</vt:lpstr>
      <vt:lpstr>  </vt:lpstr>
      <vt:lpstr>Common Temperature Scales</vt:lpstr>
      <vt:lpstr>Thermometers </vt:lpstr>
      <vt:lpstr>Thermocouple</vt:lpstr>
      <vt:lpstr>The Constant-Volume Gas Thermometer</vt:lpstr>
      <vt:lpstr>The Zeroth Law of Thermodynamics</vt:lpstr>
      <vt:lpstr>Linear Thermal Expansion</vt:lpstr>
      <vt:lpstr>Area Expansion</vt:lpstr>
      <vt:lpstr>Volume Expansion</vt:lpstr>
      <vt:lpstr>Slide 10</vt:lpstr>
      <vt:lpstr>Volumetric Thermal Expansion Coefficient (C°)-1</vt:lpstr>
      <vt:lpstr>Consequences of Thermal Expansion</vt:lpstr>
      <vt:lpstr>Expansion Joint in a Bridge         </vt:lpstr>
      <vt:lpstr>The Bimetallic Strip</vt:lpstr>
      <vt:lpstr>Bimetallic Switch </vt:lpstr>
      <vt:lpstr>The Expansion of Holes </vt:lpstr>
      <vt:lpstr>Unusual Expansion of Water</vt:lpstr>
      <vt:lpstr>Bursting Water Pipes 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12 Temperature and Heat </dc:title>
  <dc:creator>visitor</dc:creator>
  <cp:lastModifiedBy>mahesp</cp:lastModifiedBy>
  <cp:revision>30</cp:revision>
  <dcterms:created xsi:type="dcterms:W3CDTF">2003-11-14T16:38:53Z</dcterms:created>
  <dcterms:modified xsi:type="dcterms:W3CDTF">2014-01-16T20:04:32Z</dcterms:modified>
</cp:coreProperties>
</file>