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7" r:id="rId2"/>
    <p:sldId id="258" r:id="rId3"/>
    <p:sldId id="260" r:id="rId4"/>
    <p:sldId id="259" r:id="rId5"/>
    <p:sldId id="261" r:id="rId6"/>
    <p:sldId id="262"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0D0B08F-4180-41AA-8F9F-E59D278F67A3}" type="datetimeFigureOut">
              <a:rPr lang="en-US"/>
              <a:pPr>
                <a:defRPr/>
              </a:pPr>
              <a:t>1/13/2012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97DC02E-061B-4F50-B0B7-BC2E2E9CD676}" type="slidenum">
              <a:rPr lang="en-US"/>
              <a:pPr>
                <a:defRPr/>
              </a:pPr>
              <a:t>‹#›</a:t>
            </a:fld>
            <a:endParaRPr lang="en-US"/>
          </a:p>
        </p:txBody>
      </p:sp>
    </p:spTree>
    <p:extLst>
      <p:ext uri="{BB962C8B-B14F-4D97-AF65-F5344CB8AC3E}">
        <p14:creationId xmlns:p14="http://schemas.microsoft.com/office/powerpoint/2010/main" val="330934918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61101E-AF6F-44F6-8A1C-B6A3D477B9C9}"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9AA385-4CC7-42B6-82AD-808AC2F9781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3B1474-5A09-4142-ACE5-ECB82348B5DF}"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6DBD40D-B426-4007-B6E3-F560FD9B804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35EF51-072F-4009-B632-8105C74285E2}"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240832-66D1-4DEC-8ED6-743367972A6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1DF315C-8E65-4957-B872-3B531555E14E}"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E2219C-9FF2-4FEB-B446-C0A64909EFC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E70E179-902A-4859-9970-FD69489AD0D8}" type="datetimeFigureOut">
              <a:rPr lang="en-US"/>
              <a:pPr>
                <a:defRPr/>
              </a:pPr>
              <a:t>1/13/2012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7A9602-4CF4-4883-9A93-3155B5EB5DE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B5BA2C8-D3F9-450D-8421-7774F9B32177}" type="datetimeFigureOut">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363EEF-8433-46F9-A4AD-C9253EFD6A3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C28BD0F-FC9B-4BE0-B94A-FC9CAE48B136}" type="datetimeFigureOut">
              <a:rPr lang="en-US"/>
              <a:pPr>
                <a:defRPr/>
              </a:pPr>
              <a:t>1/13/2012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E4DABFB-D024-4970-B4D0-2D71CDA1016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AD24B80-E1F4-4046-8B0A-3CD883DAF21D}" type="datetimeFigureOut">
              <a:rPr lang="en-US"/>
              <a:pPr>
                <a:defRPr/>
              </a:pPr>
              <a:t>1/13/2012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00BB6F3-84D9-4C4D-B2C3-3D6D02F7DDA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91D3E5-4F02-4F84-A6C7-ABF76A20DB9B}" type="datetimeFigureOut">
              <a:rPr lang="en-US"/>
              <a:pPr>
                <a:defRPr/>
              </a:pPr>
              <a:t>1/13/2012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D3250C2-4ECC-4B7B-889F-929452D4932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A29EC3-DBA2-4431-8912-6809CC644A8A}" type="datetimeFigureOut">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937432-C685-481D-BB1F-4FE7D142515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770908-EB84-4E94-ABF6-7A2F7E67866A}" type="datetimeFigureOut">
              <a:rPr lang="en-US"/>
              <a:pPr>
                <a:defRPr/>
              </a:pPr>
              <a:t>1/13/2012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AB3B21-3C6E-42EE-8FC5-1582BF0B1F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E2C5F39-B755-4744-8322-2825B3A1BA01}" type="datetimeFigureOut">
              <a:rPr lang="en-US"/>
              <a:pPr>
                <a:defRPr/>
              </a:pPr>
              <a:t>1/13/2012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0DC74B2-D590-4746-93CC-74D7F7CBCA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rtlCol="0">
            <a:normAutofit fontScale="90000"/>
          </a:bodyPr>
          <a:lstStyle/>
          <a:p>
            <a:pPr algn="l" eaLnBrk="1" fontAlgn="auto" hangingPunct="1">
              <a:spcAft>
                <a:spcPts val="0"/>
              </a:spcAft>
              <a:defRPr/>
            </a:pPr>
            <a:r>
              <a:rPr lang="en-US" dirty="0" smtClean="0"/>
              <a:t>18.9 A Closer Look at Heat and Work</a:t>
            </a:r>
          </a:p>
        </p:txBody>
      </p:sp>
      <p:pic>
        <p:nvPicPr>
          <p:cNvPr id="2051" name="Picture 2"/>
          <p:cNvPicPr>
            <a:picLocks noChangeAspect="1" noChangeArrowheads="1"/>
          </p:cNvPicPr>
          <p:nvPr/>
        </p:nvPicPr>
        <p:blipFill>
          <a:blip r:embed="rId2" cstate="print"/>
          <a:srcRect/>
          <a:stretch>
            <a:fillRect/>
          </a:stretch>
        </p:blipFill>
        <p:spPr bwMode="auto">
          <a:xfrm>
            <a:off x="685800" y="1447800"/>
            <a:ext cx="2400300" cy="3467100"/>
          </a:xfrm>
          <a:prstGeom prst="rect">
            <a:avLst/>
          </a:prstGeom>
          <a:noFill/>
          <a:ln w="9525">
            <a:noFill/>
            <a:miter lim="800000"/>
            <a:headEnd/>
            <a:tailEnd/>
          </a:ln>
        </p:spPr>
      </p:pic>
      <p:pic>
        <p:nvPicPr>
          <p:cNvPr id="2052" name="Picture 3"/>
          <p:cNvPicPr>
            <a:picLocks noChangeAspect="1" noChangeArrowheads="1"/>
          </p:cNvPicPr>
          <p:nvPr/>
        </p:nvPicPr>
        <p:blipFill>
          <a:blip r:embed="rId3" cstate="print"/>
          <a:srcRect/>
          <a:stretch>
            <a:fillRect/>
          </a:stretch>
        </p:blipFill>
        <p:spPr bwMode="auto">
          <a:xfrm>
            <a:off x="7858125" y="0"/>
            <a:ext cx="1285875"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18.10   The First Law of Thermodynamics </a:t>
            </a:r>
          </a:p>
        </p:txBody>
      </p:sp>
      <p:sp>
        <p:nvSpPr>
          <p:cNvPr id="3075" name="Rectangle 4"/>
          <p:cNvSpPr>
            <a:spLocks noChangeArrowheads="1"/>
          </p:cNvSpPr>
          <p:nvPr/>
        </p:nvSpPr>
        <p:spPr bwMode="auto">
          <a:xfrm>
            <a:off x="0" y="1600200"/>
            <a:ext cx="7696200" cy="2678113"/>
          </a:xfrm>
          <a:prstGeom prst="rect">
            <a:avLst/>
          </a:prstGeom>
          <a:noFill/>
          <a:ln w="9525">
            <a:noFill/>
            <a:miter lim="800000"/>
            <a:headEnd/>
            <a:tailEnd/>
          </a:ln>
        </p:spPr>
        <p:txBody>
          <a:bodyPr anchor="ctr">
            <a:spAutoFit/>
          </a:bodyPr>
          <a:lstStyle/>
          <a:p>
            <a:r>
              <a:rPr lang="en-US" sz="2800" dirty="0">
                <a:latin typeface="Calibri" pitchFamily="34" charset="0"/>
              </a:rPr>
              <a:t>You have just seen that when a system changes from a given initial state to a given final state, both the work </a:t>
            </a:r>
            <a:r>
              <a:rPr lang="en-US" sz="2800" i="1" dirty="0">
                <a:latin typeface="Calibri" pitchFamily="34" charset="0"/>
              </a:rPr>
              <a:t>W</a:t>
            </a:r>
            <a:r>
              <a:rPr lang="en-US" sz="2800" dirty="0">
                <a:latin typeface="Calibri" pitchFamily="34" charset="0"/>
              </a:rPr>
              <a:t> and the heat </a:t>
            </a:r>
            <a:r>
              <a:rPr lang="en-US" sz="2800" i="1" dirty="0">
                <a:latin typeface="Calibri" pitchFamily="34" charset="0"/>
              </a:rPr>
              <a:t>Q</a:t>
            </a:r>
            <a:r>
              <a:rPr lang="en-US" sz="2800" dirty="0">
                <a:latin typeface="Calibri" pitchFamily="34" charset="0"/>
              </a:rPr>
              <a:t> depend on the nature of the process. Experimentally, however, we find a surprising thing. </a:t>
            </a:r>
            <a:r>
              <a:rPr lang="en-US" sz="2800" i="1" dirty="0">
                <a:latin typeface="Calibri" pitchFamily="34" charset="0"/>
              </a:rPr>
              <a:t>The quantity,</a:t>
            </a:r>
            <a:r>
              <a:rPr lang="en-US" sz="2800" dirty="0">
                <a:latin typeface="Calibri" pitchFamily="34" charset="0"/>
              </a:rPr>
              <a:t>              </a:t>
            </a:r>
            <a:r>
              <a:rPr lang="en-US" sz="2800" i="1" dirty="0">
                <a:latin typeface="Calibri" pitchFamily="34" charset="0"/>
              </a:rPr>
              <a:t>is the same for all processes</a:t>
            </a:r>
            <a:r>
              <a:rPr lang="en-US" sz="2800" dirty="0">
                <a:latin typeface="Calibri" pitchFamily="34" charset="0"/>
              </a:rPr>
              <a:t>. </a:t>
            </a:r>
          </a:p>
        </p:txBody>
      </p:sp>
      <p:pic>
        <p:nvPicPr>
          <p:cNvPr id="3076" name="Picture 5" descr="http://edugen.wiley.com/edugen/courses/crs1650/art/math/halliday8019c18/math109.gif"/>
          <p:cNvPicPr>
            <a:picLocks noChangeAspect="1" noChangeArrowheads="1"/>
          </p:cNvPicPr>
          <p:nvPr/>
        </p:nvPicPr>
        <p:blipFill>
          <a:blip r:embed="rId2" cstate="print"/>
          <a:srcRect/>
          <a:stretch>
            <a:fillRect/>
          </a:stretch>
        </p:blipFill>
        <p:spPr bwMode="auto">
          <a:xfrm>
            <a:off x="4419600" y="3429000"/>
            <a:ext cx="1009650" cy="384175"/>
          </a:xfrm>
          <a:prstGeom prst="rect">
            <a:avLst/>
          </a:prstGeom>
          <a:noFill/>
          <a:ln w="9525">
            <a:noFill/>
            <a:miter lim="800000"/>
            <a:headEnd/>
            <a:tailEnd/>
          </a:ln>
        </p:spPr>
      </p:pic>
      <p:pic>
        <p:nvPicPr>
          <p:cNvPr id="3077" name="Picture 7" descr="http://edugen.wiley.com/edugen/courses/crs1650/art/math/halliday8019c18/math112.gif"/>
          <p:cNvPicPr>
            <a:picLocks noChangeAspect="1" noChangeArrowheads="1"/>
          </p:cNvPicPr>
          <p:nvPr/>
        </p:nvPicPr>
        <p:blipFill>
          <a:blip r:embed="rId3" cstate="print"/>
          <a:srcRect/>
          <a:stretch>
            <a:fillRect/>
          </a:stretch>
        </p:blipFill>
        <p:spPr bwMode="auto">
          <a:xfrm>
            <a:off x="1600200" y="4495800"/>
            <a:ext cx="6180138" cy="381000"/>
          </a:xfrm>
          <a:prstGeom prst="rect">
            <a:avLst/>
          </a:prstGeom>
          <a:noFill/>
          <a:ln w="9525">
            <a:noFill/>
            <a:miter lim="800000"/>
            <a:headEnd/>
            <a:tailEnd/>
          </a:ln>
        </p:spPr>
      </p:pic>
      <p:pic>
        <p:nvPicPr>
          <p:cNvPr id="3078" name="Picture 9" descr="http://edugen.wiley.com/edugen/courses/crs1650/art/math/halliday8019c18/math113.gif"/>
          <p:cNvPicPr>
            <a:picLocks noChangeAspect="1" noChangeArrowheads="1"/>
          </p:cNvPicPr>
          <p:nvPr/>
        </p:nvPicPr>
        <p:blipFill>
          <a:blip r:embed="rId4" cstate="print"/>
          <a:srcRect/>
          <a:stretch>
            <a:fillRect/>
          </a:stretch>
        </p:blipFill>
        <p:spPr bwMode="auto">
          <a:xfrm>
            <a:off x="2819400" y="5562600"/>
            <a:ext cx="3810000" cy="304800"/>
          </a:xfrm>
          <a:prstGeom prst="rect">
            <a:avLst/>
          </a:prstGeom>
          <a:noFill/>
          <a:ln w="9525">
            <a:noFill/>
            <a:miter lim="800000"/>
            <a:headEnd/>
            <a:tailEnd/>
          </a:ln>
        </p:spPr>
      </p:pic>
      <p:pic>
        <p:nvPicPr>
          <p:cNvPr id="3079" name="Picture 3"/>
          <p:cNvPicPr>
            <a:picLocks noChangeAspect="1" noChangeArrowheads="1"/>
          </p:cNvPicPr>
          <p:nvPr/>
        </p:nvPicPr>
        <p:blipFill>
          <a:blip r:embed="rId5" cstate="print"/>
          <a:srcRect/>
          <a:stretch>
            <a:fillRect/>
          </a:stretch>
        </p:blipFill>
        <p:spPr bwMode="auto">
          <a:xfrm>
            <a:off x="7858125" y="0"/>
            <a:ext cx="1285875" cy="685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fade">
                                      <p:cBhvr>
                                        <p:cTn id="7" dur="500"/>
                                        <p:tgtEl>
                                          <p:spTgt spid="30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7"/>
                                        </p:tgtEl>
                                        <p:attrNameLst>
                                          <p:attrName>style.visibility</p:attrName>
                                        </p:attrNameLst>
                                      </p:cBhvr>
                                      <p:to>
                                        <p:strVal val="visible"/>
                                      </p:to>
                                    </p:set>
                                    <p:animEffect transition="in" filter="fade">
                                      <p:cBhvr>
                                        <p:cTn id="12" dur="500"/>
                                        <p:tgtEl>
                                          <p:spTgt spid="307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8"/>
                                        </p:tgtEl>
                                        <p:attrNameLst>
                                          <p:attrName>style.visibility</p:attrName>
                                        </p:attrNameLst>
                                      </p:cBhvr>
                                      <p:to>
                                        <p:strVal val="visible"/>
                                      </p:to>
                                    </p:set>
                                    <p:animEffect transition="in" filter="fade">
                                      <p:cBhvr>
                                        <p:cTn id="17"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Some Special Cases of the First Law of Thermodynamics</a:t>
            </a:r>
          </a:p>
        </p:txBody>
      </p:sp>
      <p:sp>
        <p:nvSpPr>
          <p:cNvPr id="4099" name="Rectangle 14"/>
          <p:cNvSpPr>
            <a:spLocks noChangeArrowheads="1"/>
          </p:cNvSpPr>
          <p:nvPr/>
        </p:nvSpPr>
        <p:spPr bwMode="auto">
          <a:xfrm>
            <a:off x="381000" y="1524000"/>
            <a:ext cx="8229600" cy="6186488"/>
          </a:xfrm>
          <a:prstGeom prst="rect">
            <a:avLst/>
          </a:prstGeom>
          <a:noFill/>
          <a:ln w="9525">
            <a:noFill/>
            <a:miter lim="800000"/>
            <a:headEnd/>
            <a:tailEnd/>
          </a:ln>
        </p:spPr>
        <p:txBody>
          <a:bodyPr>
            <a:spAutoFit/>
          </a:bodyPr>
          <a:lstStyle/>
          <a:p>
            <a:r>
              <a:rPr lang="en-US" b="1" i="1" dirty="0"/>
              <a:t>Adiabatic processes.</a:t>
            </a:r>
            <a:r>
              <a:rPr lang="en-US" dirty="0"/>
              <a:t> An adiabatic process is one that occurs so rapidly or occurs in a system that is so well insulated that </a:t>
            </a:r>
            <a:r>
              <a:rPr lang="en-US" i="1" dirty="0"/>
              <a:t>no transfer of energy as heat</a:t>
            </a:r>
            <a:r>
              <a:rPr lang="en-US" dirty="0"/>
              <a:t> occurs between the system and its environment.</a:t>
            </a:r>
            <a:r>
              <a:rPr lang="en-US" b="1" i="1" dirty="0"/>
              <a:t> </a:t>
            </a:r>
          </a:p>
          <a:p>
            <a:endParaRPr lang="en-US" b="1" i="1" dirty="0"/>
          </a:p>
          <a:p>
            <a:endParaRPr lang="en-US" b="1" i="1" dirty="0"/>
          </a:p>
          <a:p>
            <a:r>
              <a:rPr lang="en-US" b="1" i="1" dirty="0"/>
              <a:t>Constant-volume processes.</a:t>
            </a:r>
            <a:r>
              <a:rPr lang="en-US" dirty="0"/>
              <a:t> If the volume of a system (such as a gas) is held constant, that system can do no work.</a:t>
            </a:r>
            <a:r>
              <a:rPr lang="en-US" b="1" i="1" dirty="0"/>
              <a:t> </a:t>
            </a:r>
          </a:p>
          <a:p>
            <a:endParaRPr lang="en-US" b="1" i="1" dirty="0"/>
          </a:p>
          <a:p>
            <a:endParaRPr lang="en-US" b="1" i="1" dirty="0"/>
          </a:p>
          <a:p>
            <a:r>
              <a:rPr lang="en-US" b="1" i="1" dirty="0"/>
              <a:t>Cyclical processes.</a:t>
            </a:r>
            <a:r>
              <a:rPr lang="en-US" dirty="0"/>
              <a:t> There are processes in which, after certain interchanges of heat and work, the system is restored to its initial state. In that case, no intrinsic property of the system—including its internal energy—can possibly change.</a:t>
            </a:r>
            <a:r>
              <a:rPr lang="en-US" b="1" i="1" dirty="0"/>
              <a:t> </a:t>
            </a:r>
          </a:p>
          <a:p>
            <a:endParaRPr lang="en-US" b="1" i="1" dirty="0"/>
          </a:p>
          <a:p>
            <a:endParaRPr lang="en-US" b="1" i="1" dirty="0"/>
          </a:p>
          <a:p>
            <a:r>
              <a:rPr lang="en-US" b="1" i="1" dirty="0"/>
              <a:t>Free expansions.</a:t>
            </a:r>
            <a:r>
              <a:rPr lang="en-US" dirty="0"/>
              <a:t> These are adiabatic processes in which no transfer of heat occurs between the system and its environment and no work is done on or by the system.</a:t>
            </a:r>
          </a:p>
          <a:p>
            <a:endParaRPr lang="en-US" dirty="0"/>
          </a:p>
          <a:p>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3" end="3"/>
                                            </p:txEl>
                                          </p:spTgt>
                                        </p:tgtEl>
                                        <p:attrNameLst>
                                          <p:attrName>style.visibility</p:attrName>
                                        </p:attrNameLst>
                                      </p:cBhvr>
                                      <p:to>
                                        <p:strVal val="visible"/>
                                      </p:to>
                                    </p:set>
                                    <p:animEffect transition="in" filter="fade">
                                      <p:cBhvr>
                                        <p:cTn id="12" dur="500"/>
                                        <p:tgtEl>
                                          <p:spTgt spid="409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6" end="6"/>
                                            </p:txEl>
                                          </p:spTgt>
                                        </p:tgtEl>
                                        <p:attrNameLst>
                                          <p:attrName>style.visibility</p:attrName>
                                        </p:attrNameLst>
                                      </p:cBhvr>
                                      <p:to>
                                        <p:strVal val="visible"/>
                                      </p:to>
                                    </p:set>
                                    <p:animEffect transition="in" filter="fade">
                                      <p:cBhvr>
                                        <p:cTn id="17" dur="500"/>
                                        <p:tgtEl>
                                          <p:spTgt spid="4099">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9" end="9"/>
                                            </p:txEl>
                                          </p:spTgt>
                                        </p:tgtEl>
                                        <p:attrNameLst>
                                          <p:attrName>style.visibility</p:attrName>
                                        </p:attrNameLst>
                                      </p:cBhvr>
                                      <p:to>
                                        <p:strVal val="visible"/>
                                      </p:to>
                                    </p:set>
                                    <p:animEffect transition="in" filter="fade">
                                      <p:cBhvr>
                                        <p:cTn id="22" dur="500"/>
                                        <p:tgtEl>
                                          <p:spTgt spid="409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762000" y="3048000"/>
            <a:ext cx="7010400" cy="3343275"/>
          </a:xfrm>
          <a:prstGeom prst="rect">
            <a:avLst/>
          </a:prstGeom>
          <a:noFill/>
          <a:ln w="9525">
            <a:noFill/>
            <a:miter lim="800000"/>
            <a:headEnd/>
            <a:tailEnd/>
          </a:ln>
        </p:spPr>
      </p:pic>
      <p:pic>
        <p:nvPicPr>
          <p:cNvPr id="5123" name="Picture 4" descr="http://edugen.wiley.com/edugen/courses/crs1650/art/math/halliday8019c18/math263.gif"/>
          <p:cNvPicPr>
            <a:picLocks noChangeAspect="1" noChangeArrowheads="1"/>
          </p:cNvPicPr>
          <p:nvPr/>
        </p:nvPicPr>
        <p:blipFill>
          <a:blip r:embed="rId3" cstate="print"/>
          <a:srcRect/>
          <a:stretch>
            <a:fillRect/>
          </a:stretch>
        </p:blipFill>
        <p:spPr bwMode="auto">
          <a:xfrm>
            <a:off x="1524000" y="1447800"/>
            <a:ext cx="1279525" cy="336550"/>
          </a:xfrm>
          <a:prstGeom prst="rect">
            <a:avLst/>
          </a:prstGeom>
          <a:noFill/>
          <a:ln w="9525">
            <a:noFill/>
            <a:miter lim="800000"/>
            <a:headEnd/>
            <a:tailEnd/>
          </a:ln>
        </p:spPr>
      </p:pic>
      <p:sp>
        <p:nvSpPr>
          <p:cNvPr id="5124" name="Rectangle 9"/>
          <p:cNvSpPr>
            <a:spLocks noChangeArrowheads="1"/>
          </p:cNvSpPr>
          <p:nvPr/>
        </p:nvSpPr>
        <p:spPr bwMode="auto">
          <a:xfrm>
            <a:off x="381000" y="304800"/>
            <a:ext cx="7848600" cy="2678113"/>
          </a:xfrm>
          <a:prstGeom prst="rect">
            <a:avLst/>
          </a:prstGeom>
          <a:noFill/>
          <a:ln w="9525">
            <a:noFill/>
            <a:miter lim="800000"/>
            <a:headEnd/>
            <a:tailEnd/>
          </a:ln>
        </p:spPr>
        <p:txBody>
          <a:bodyPr>
            <a:spAutoFit/>
          </a:bodyPr>
          <a:lstStyle/>
          <a:p>
            <a:r>
              <a:rPr lang="en-US" sz="2400">
                <a:latin typeface="Calibri" pitchFamily="34" charset="0"/>
              </a:rPr>
              <a:t>P 44. A thermodynamic system is taken from state </a:t>
            </a:r>
            <a:r>
              <a:rPr lang="en-US" sz="2400" i="1">
                <a:latin typeface="Calibri" pitchFamily="34" charset="0"/>
              </a:rPr>
              <a:t>A</a:t>
            </a:r>
            <a:r>
              <a:rPr lang="en-US" sz="2400">
                <a:latin typeface="Calibri" pitchFamily="34" charset="0"/>
              </a:rPr>
              <a:t> to state </a:t>
            </a:r>
            <a:r>
              <a:rPr lang="en-US" sz="2400" i="1">
                <a:latin typeface="Calibri" pitchFamily="34" charset="0"/>
              </a:rPr>
              <a:t>B</a:t>
            </a:r>
            <a:r>
              <a:rPr lang="en-US" sz="2400">
                <a:latin typeface="Calibri" pitchFamily="34" charset="0"/>
              </a:rPr>
              <a:t> to state </a:t>
            </a:r>
            <a:r>
              <a:rPr lang="en-US" sz="2400" i="1">
                <a:latin typeface="Calibri" pitchFamily="34" charset="0"/>
              </a:rPr>
              <a:t>C</a:t>
            </a:r>
            <a:r>
              <a:rPr lang="en-US" sz="2400">
                <a:latin typeface="Calibri" pitchFamily="34" charset="0"/>
              </a:rPr>
              <a:t>, and then back to </a:t>
            </a:r>
            <a:r>
              <a:rPr lang="en-US" sz="2400" i="1">
                <a:latin typeface="Calibri" pitchFamily="34" charset="0"/>
              </a:rPr>
              <a:t>A</a:t>
            </a:r>
            <a:r>
              <a:rPr lang="en-US" sz="2400">
                <a:latin typeface="Calibri" pitchFamily="34" charset="0"/>
              </a:rPr>
              <a:t>, as shown in the </a:t>
            </a:r>
            <a:r>
              <a:rPr lang="en-US" sz="2400" i="1">
                <a:latin typeface="Calibri" pitchFamily="34" charset="0"/>
              </a:rPr>
              <a:t>p</a:t>
            </a:r>
            <a:r>
              <a:rPr lang="en-US" sz="2400">
                <a:latin typeface="Calibri" pitchFamily="34" charset="0"/>
              </a:rPr>
              <a:t>-</a:t>
            </a:r>
            <a:r>
              <a:rPr lang="en-US" sz="2400" i="1">
                <a:latin typeface="Calibri" pitchFamily="34" charset="0"/>
              </a:rPr>
              <a:t>V</a:t>
            </a:r>
            <a:r>
              <a:rPr lang="en-US" sz="2400">
                <a:latin typeface="Calibri" pitchFamily="34" charset="0"/>
              </a:rPr>
              <a:t> diagram. The vertical scale is set by </a:t>
            </a:r>
            <a:r>
              <a:rPr lang="en-US" sz="2400" i="1">
                <a:latin typeface="Calibri" pitchFamily="34" charset="0"/>
              </a:rPr>
              <a:t>p</a:t>
            </a:r>
            <a:r>
              <a:rPr lang="en-US" sz="2400" i="1" baseline="-25000">
                <a:latin typeface="Calibri" pitchFamily="34" charset="0"/>
              </a:rPr>
              <a:t>s</a:t>
            </a:r>
            <a:r>
              <a:rPr lang="en-US" sz="2400">
                <a:latin typeface="Calibri" pitchFamily="34" charset="0"/>
              </a:rPr>
              <a:t> = 40 Pa, and the horizontal scale is set by                   .   (a)–(g) Complete the table below by inserting a plus sign, a minus sign, or a zero in each indicated cell. (h) What is the net work done by the system as it moves once through the cycle </a:t>
            </a:r>
            <a:r>
              <a:rPr lang="en-US" sz="2400" i="1">
                <a:latin typeface="Calibri" pitchFamily="34" charset="0"/>
              </a:rPr>
              <a:t>ABCA?</a:t>
            </a:r>
            <a:endParaRPr lang="en-US" sz="240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18.12   Heat Transfer Mechanisms</a:t>
            </a:r>
          </a:p>
        </p:txBody>
      </p:sp>
      <p:sp>
        <p:nvSpPr>
          <p:cNvPr id="6147" name="TextBox 3"/>
          <p:cNvSpPr txBox="1">
            <a:spLocks noChangeArrowheads="1"/>
          </p:cNvSpPr>
          <p:nvPr/>
        </p:nvSpPr>
        <p:spPr bwMode="auto">
          <a:xfrm>
            <a:off x="609600" y="1447800"/>
            <a:ext cx="7772400" cy="523875"/>
          </a:xfrm>
          <a:prstGeom prst="rect">
            <a:avLst/>
          </a:prstGeom>
          <a:noFill/>
          <a:ln w="9525">
            <a:noFill/>
            <a:miter lim="800000"/>
            <a:headEnd/>
            <a:tailEnd/>
          </a:ln>
        </p:spPr>
        <p:txBody>
          <a:bodyPr>
            <a:spAutoFit/>
          </a:bodyPr>
          <a:lstStyle/>
          <a:p>
            <a:r>
              <a:rPr lang="en-US" sz="2800"/>
              <a:t>Conduction</a:t>
            </a:r>
          </a:p>
        </p:txBody>
      </p:sp>
      <p:pic>
        <p:nvPicPr>
          <p:cNvPr id="6148" name="Picture 2" descr="http://edugen.wiley.com/edugen/courses/crs1650/art/images/halliday8019c18/image_t/tfg018.gif"/>
          <p:cNvPicPr>
            <a:picLocks noChangeAspect="1" noChangeArrowheads="1"/>
          </p:cNvPicPr>
          <p:nvPr/>
        </p:nvPicPr>
        <p:blipFill>
          <a:blip r:embed="rId2" cstate="print"/>
          <a:srcRect/>
          <a:stretch>
            <a:fillRect/>
          </a:stretch>
        </p:blipFill>
        <p:spPr bwMode="auto">
          <a:xfrm>
            <a:off x="457200" y="2133600"/>
            <a:ext cx="2381250" cy="2105025"/>
          </a:xfrm>
          <a:prstGeom prst="rect">
            <a:avLst/>
          </a:prstGeom>
          <a:noFill/>
          <a:ln w="9525">
            <a:noFill/>
            <a:miter lim="800000"/>
            <a:headEnd/>
            <a:tailEnd/>
          </a:ln>
        </p:spPr>
      </p:pic>
      <p:pic>
        <p:nvPicPr>
          <p:cNvPr id="6149" name="Picture 4" descr="http://edugen.wiley.com/edugen/courses/crs1650/art/math/halliday8019c18/math134.gif"/>
          <p:cNvPicPr>
            <a:picLocks noChangeAspect="1" noChangeArrowheads="1"/>
          </p:cNvPicPr>
          <p:nvPr/>
        </p:nvPicPr>
        <p:blipFill>
          <a:blip r:embed="rId3" cstate="print"/>
          <a:srcRect/>
          <a:stretch>
            <a:fillRect/>
          </a:stretch>
        </p:blipFill>
        <p:spPr bwMode="auto">
          <a:xfrm>
            <a:off x="304800" y="4648200"/>
            <a:ext cx="3676650" cy="609600"/>
          </a:xfrm>
          <a:prstGeom prst="rect">
            <a:avLst/>
          </a:prstGeom>
          <a:noFill/>
          <a:ln w="9525">
            <a:noFill/>
            <a:miter lim="800000"/>
            <a:headEnd/>
            <a:tailEnd/>
          </a:ln>
        </p:spPr>
      </p:pic>
      <p:pic>
        <p:nvPicPr>
          <p:cNvPr id="6150" name="Picture 6" descr="http://edugen.wiley.com/edugen/courses/crs1650/art/common/pixel.gif"/>
          <p:cNvPicPr>
            <a:picLocks noChangeAspect="1" noChangeArrowheads="1"/>
          </p:cNvPicPr>
          <p:nvPr/>
        </p:nvPicPr>
        <p:blipFill>
          <a:blip r:embed="rId4"/>
          <a:srcRect/>
          <a:stretch>
            <a:fillRect/>
          </a:stretch>
        </p:blipFill>
        <p:spPr bwMode="auto">
          <a:xfrm>
            <a:off x="17857788" y="-6350"/>
            <a:ext cx="9525" cy="57150"/>
          </a:xfrm>
          <a:prstGeom prst="rect">
            <a:avLst/>
          </a:prstGeom>
          <a:noFill/>
          <a:ln w="9525">
            <a:noFill/>
            <a:miter lim="800000"/>
            <a:headEnd/>
            <a:tailEnd/>
          </a:ln>
        </p:spPr>
      </p:pic>
      <p:pic>
        <p:nvPicPr>
          <p:cNvPr id="6151" name="Picture 7" descr="http://edugen.wiley.com/edugen/courses/crs1650/art/math/halliday8019c18/math135.gif"/>
          <p:cNvPicPr>
            <a:picLocks noChangeAspect="1" noChangeArrowheads="1"/>
          </p:cNvPicPr>
          <p:nvPr/>
        </p:nvPicPr>
        <p:blipFill>
          <a:blip r:embed="rId5" cstate="print"/>
          <a:srcRect/>
          <a:stretch>
            <a:fillRect/>
          </a:stretch>
        </p:blipFill>
        <p:spPr bwMode="auto">
          <a:xfrm>
            <a:off x="17897475" y="-6350"/>
            <a:ext cx="504825" cy="276225"/>
          </a:xfrm>
          <a:prstGeom prst="rect">
            <a:avLst/>
          </a:prstGeom>
          <a:noFill/>
          <a:ln w="9525">
            <a:noFill/>
            <a:miter lim="800000"/>
            <a:headEnd/>
            <a:tailEnd/>
          </a:ln>
        </p:spPr>
      </p:pic>
      <p:sp>
        <p:nvSpPr>
          <p:cNvPr id="6152" name="Rectangle 9"/>
          <p:cNvSpPr>
            <a:spLocks noChangeArrowheads="1"/>
          </p:cNvSpPr>
          <p:nvPr/>
        </p:nvSpPr>
        <p:spPr bwMode="auto">
          <a:xfrm>
            <a:off x="1905000" y="5715000"/>
            <a:ext cx="6096000" cy="369888"/>
          </a:xfrm>
          <a:prstGeom prst="rect">
            <a:avLst/>
          </a:prstGeom>
          <a:noFill/>
          <a:ln w="9525">
            <a:noFill/>
            <a:miter lim="800000"/>
            <a:headEnd/>
            <a:tailEnd/>
          </a:ln>
        </p:spPr>
        <p:txBody>
          <a:bodyPr>
            <a:spAutoFit/>
          </a:bodyPr>
          <a:lstStyle/>
          <a:p>
            <a:r>
              <a:rPr lang="en-US" dirty="0">
                <a:solidFill>
                  <a:srgbClr val="F35925"/>
                </a:solidFill>
              </a:rPr>
              <a:t>Thermal Resistance to Conduction (</a:t>
            </a:r>
            <a:r>
              <a:rPr lang="en-US" i="1" dirty="0">
                <a:solidFill>
                  <a:srgbClr val="F35925"/>
                </a:solidFill>
              </a:rPr>
              <a:t>R</a:t>
            </a:r>
            <a:r>
              <a:rPr lang="en-US" dirty="0">
                <a:solidFill>
                  <a:srgbClr val="F35925"/>
                </a:solidFill>
              </a:rPr>
              <a:t>-Value)</a:t>
            </a:r>
            <a:endParaRPr lang="en-US" sz="1000" dirty="0">
              <a:latin typeface="Verdana" pitchFamily="34" charset="0"/>
            </a:endParaRPr>
          </a:p>
        </p:txBody>
      </p:sp>
      <p:pic>
        <p:nvPicPr>
          <p:cNvPr id="6153" name="Picture 9" descr="http://edugen.wiley.com/edugen/courses/crs1650/art/math/halliday8019c18/math135.gif"/>
          <p:cNvPicPr>
            <a:picLocks noChangeAspect="1" noChangeArrowheads="1"/>
          </p:cNvPicPr>
          <p:nvPr/>
        </p:nvPicPr>
        <p:blipFill>
          <a:blip r:embed="rId5" cstate="print"/>
          <a:srcRect/>
          <a:stretch>
            <a:fillRect/>
          </a:stretch>
        </p:blipFill>
        <p:spPr bwMode="auto">
          <a:xfrm>
            <a:off x="3429000" y="6172200"/>
            <a:ext cx="1038225" cy="568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fade">
                                      <p:cBhvr>
                                        <p:cTn id="7" dur="500"/>
                                        <p:tgtEl>
                                          <p:spTgt spid="61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52"/>
                                        </p:tgtEl>
                                        <p:attrNameLst>
                                          <p:attrName>style.visibility</p:attrName>
                                        </p:attrNameLst>
                                      </p:cBhvr>
                                      <p:to>
                                        <p:strVal val="visible"/>
                                      </p:to>
                                    </p:set>
                                    <p:animEffect transition="in" filter="fade">
                                      <p:cBhvr>
                                        <p:cTn id="12" dur="500"/>
                                        <p:tgtEl>
                                          <p:spTgt spid="61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153"/>
                                        </p:tgtEl>
                                        <p:attrNameLst>
                                          <p:attrName>style.visibility</p:attrName>
                                        </p:attrNameLst>
                                      </p:cBhvr>
                                      <p:to>
                                        <p:strVal val="visible"/>
                                      </p:to>
                                    </p:set>
                                    <p:animEffect transition="in" filter="fade">
                                      <p:cBhvr>
                                        <p:cTn id="17" dur="5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Radiation</a:t>
            </a:r>
            <a:br>
              <a:rPr lang="en-US" smtClean="0"/>
            </a:br>
            <a:endParaRPr lang="en-US" smtClean="0"/>
          </a:p>
        </p:txBody>
      </p:sp>
      <p:sp>
        <p:nvSpPr>
          <p:cNvPr id="7171" name="Rectangle 3"/>
          <p:cNvSpPr>
            <a:spLocks noChangeArrowheads="1"/>
          </p:cNvSpPr>
          <p:nvPr/>
        </p:nvSpPr>
        <p:spPr bwMode="auto">
          <a:xfrm>
            <a:off x="304800" y="1143000"/>
            <a:ext cx="8610600" cy="923925"/>
          </a:xfrm>
          <a:prstGeom prst="rect">
            <a:avLst/>
          </a:prstGeom>
          <a:noFill/>
          <a:ln w="9525">
            <a:noFill/>
            <a:miter lim="800000"/>
            <a:headEnd/>
            <a:tailEnd/>
          </a:ln>
        </p:spPr>
        <p:txBody>
          <a:bodyPr>
            <a:spAutoFit/>
          </a:bodyPr>
          <a:lstStyle/>
          <a:p>
            <a:r>
              <a:rPr lang="en-US" dirty="0"/>
              <a:t>The rate </a:t>
            </a:r>
            <a:r>
              <a:rPr lang="en-US" dirty="0" err="1"/>
              <a:t>P</a:t>
            </a:r>
            <a:r>
              <a:rPr lang="en-US" baseline="-25000" dirty="0" err="1"/>
              <a:t>rad</a:t>
            </a:r>
            <a:r>
              <a:rPr lang="en-US" dirty="0"/>
              <a:t> at which an object emits energy via electromagnetic radiation depends on the object’s surface area </a:t>
            </a:r>
            <a:r>
              <a:rPr lang="en-US" i="1" dirty="0"/>
              <a:t>A</a:t>
            </a:r>
            <a:r>
              <a:rPr lang="en-US" dirty="0"/>
              <a:t> and the temperature </a:t>
            </a:r>
            <a:r>
              <a:rPr lang="en-US" i="1" dirty="0"/>
              <a:t>T</a:t>
            </a:r>
            <a:r>
              <a:rPr lang="en-US" dirty="0"/>
              <a:t> of that area in kelvins and is given by </a:t>
            </a:r>
          </a:p>
        </p:txBody>
      </p:sp>
      <p:pic>
        <p:nvPicPr>
          <p:cNvPr id="7172" name="Picture 2" descr="http://edugen.wiley.com/edugen/courses/crs1650/art/math/halliday8019c18/math141.gif"/>
          <p:cNvPicPr>
            <a:picLocks noChangeAspect="1" noChangeArrowheads="1"/>
          </p:cNvPicPr>
          <p:nvPr/>
        </p:nvPicPr>
        <p:blipFill>
          <a:blip r:embed="rId2" cstate="print"/>
          <a:srcRect/>
          <a:stretch>
            <a:fillRect/>
          </a:stretch>
        </p:blipFill>
        <p:spPr bwMode="auto">
          <a:xfrm>
            <a:off x="3200400" y="1905000"/>
            <a:ext cx="2354263" cy="457200"/>
          </a:xfrm>
          <a:prstGeom prst="rect">
            <a:avLst/>
          </a:prstGeom>
          <a:noFill/>
          <a:ln w="9525">
            <a:noFill/>
            <a:miter lim="800000"/>
            <a:headEnd/>
            <a:tailEnd/>
          </a:ln>
        </p:spPr>
      </p:pic>
      <p:sp>
        <p:nvSpPr>
          <p:cNvPr id="7173" name="Rectangle 3"/>
          <p:cNvSpPr>
            <a:spLocks noChangeArrowheads="1"/>
          </p:cNvSpPr>
          <p:nvPr/>
        </p:nvSpPr>
        <p:spPr bwMode="auto">
          <a:xfrm>
            <a:off x="0" y="3276600"/>
            <a:ext cx="9144000" cy="646113"/>
          </a:xfrm>
          <a:prstGeom prst="rect">
            <a:avLst/>
          </a:prstGeom>
          <a:noFill/>
          <a:ln w="9525">
            <a:noFill/>
            <a:miter lim="800000"/>
            <a:headEnd/>
            <a:tailEnd/>
          </a:ln>
        </p:spPr>
        <p:txBody>
          <a:bodyPr anchor="ctr">
            <a:spAutoFit/>
          </a:bodyPr>
          <a:lstStyle/>
          <a:p>
            <a:r>
              <a:rPr lang="en-US" dirty="0">
                <a:latin typeface="Calibri" pitchFamily="34" charset="0"/>
              </a:rPr>
              <a:t>The symbol   </a:t>
            </a:r>
            <a:r>
              <a:rPr lang="en-US" sz="1200" dirty="0">
                <a:latin typeface="Calibri" pitchFamily="34" charset="0"/>
              </a:rPr>
              <a:t> </a:t>
            </a:r>
            <a:r>
              <a:rPr lang="en-US" dirty="0">
                <a:latin typeface="Calibri" pitchFamily="34" charset="0"/>
              </a:rPr>
              <a:t>represents the </a:t>
            </a:r>
            <a:r>
              <a:rPr lang="en-US" i="1" dirty="0">
                <a:latin typeface="Calibri" pitchFamily="34" charset="0"/>
              </a:rPr>
              <a:t>emissivity</a:t>
            </a:r>
            <a:r>
              <a:rPr lang="en-US" dirty="0">
                <a:latin typeface="Calibri" pitchFamily="34" charset="0"/>
              </a:rPr>
              <a:t> of the object’s surface, which has a value between 0 and 1, depending on the composition of the surface. </a:t>
            </a:r>
          </a:p>
        </p:txBody>
      </p:sp>
      <p:pic>
        <p:nvPicPr>
          <p:cNvPr id="7174" name="Picture 4" descr="http://edugen.wiley.com/edugen/courses/crs1650/art/math/halliday8019c18/math142.gif"/>
          <p:cNvPicPr>
            <a:picLocks noChangeAspect="1" noChangeArrowheads="1"/>
          </p:cNvPicPr>
          <p:nvPr/>
        </p:nvPicPr>
        <p:blipFill>
          <a:blip r:embed="rId3" cstate="print"/>
          <a:srcRect/>
          <a:stretch>
            <a:fillRect/>
          </a:stretch>
        </p:blipFill>
        <p:spPr bwMode="auto">
          <a:xfrm>
            <a:off x="2209800" y="2590800"/>
            <a:ext cx="3979863" cy="428625"/>
          </a:xfrm>
          <a:prstGeom prst="rect">
            <a:avLst/>
          </a:prstGeom>
          <a:noFill/>
          <a:ln w="9525">
            <a:noFill/>
            <a:miter lim="800000"/>
            <a:headEnd/>
            <a:tailEnd/>
          </a:ln>
        </p:spPr>
      </p:pic>
      <p:pic>
        <p:nvPicPr>
          <p:cNvPr id="7175" name="Picture 5" descr="http://edugen.wiley.com/edugen/courses/crs1650/art/common/glyphs/isogrk3/U0025B.gif"/>
          <p:cNvPicPr>
            <a:picLocks noChangeAspect="1" noChangeArrowheads="1"/>
          </p:cNvPicPr>
          <p:nvPr/>
        </p:nvPicPr>
        <p:blipFill>
          <a:blip r:embed="rId4" cstate="print"/>
          <a:srcRect/>
          <a:stretch>
            <a:fillRect/>
          </a:stretch>
        </p:blipFill>
        <p:spPr bwMode="auto">
          <a:xfrm>
            <a:off x="18100675" y="-274638"/>
            <a:ext cx="190500" cy="190500"/>
          </a:xfrm>
          <a:prstGeom prst="rect">
            <a:avLst/>
          </a:prstGeom>
          <a:noFill/>
          <a:ln w="9525">
            <a:noFill/>
            <a:miter lim="800000"/>
            <a:headEnd/>
            <a:tailEnd/>
          </a:ln>
        </p:spPr>
      </p:pic>
      <p:pic>
        <p:nvPicPr>
          <p:cNvPr id="7176" name="Picture 7" descr="http://edugen.wiley.com/edugen/courses/crs1650/art/common/glyphs/isogrk3/U0025B.gif"/>
          <p:cNvPicPr>
            <a:picLocks noChangeAspect="1" noChangeArrowheads="1"/>
          </p:cNvPicPr>
          <p:nvPr/>
        </p:nvPicPr>
        <p:blipFill>
          <a:blip r:embed="rId4" cstate="print"/>
          <a:srcRect/>
          <a:stretch>
            <a:fillRect/>
          </a:stretch>
        </p:blipFill>
        <p:spPr bwMode="auto">
          <a:xfrm>
            <a:off x="1143000" y="3505200"/>
            <a:ext cx="190500" cy="190500"/>
          </a:xfrm>
          <a:prstGeom prst="rect">
            <a:avLst/>
          </a:prstGeom>
          <a:noFill/>
          <a:ln w="9525">
            <a:noFill/>
            <a:miter lim="800000"/>
            <a:headEnd/>
            <a:tailEnd/>
          </a:ln>
        </p:spPr>
      </p:pic>
      <p:sp>
        <p:nvSpPr>
          <p:cNvPr id="7177" name="Rectangle 9"/>
          <p:cNvSpPr>
            <a:spLocks noChangeArrowheads="1"/>
          </p:cNvSpPr>
          <p:nvPr/>
        </p:nvSpPr>
        <p:spPr bwMode="auto">
          <a:xfrm>
            <a:off x="304800" y="4114800"/>
            <a:ext cx="8458200" cy="923925"/>
          </a:xfrm>
          <a:prstGeom prst="rect">
            <a:avLst/>
          </a:prstGeom>
          <a:noFill/>
          <a:ln w="9525">
            <a:noFill/>
            <a:miter lim="800000"/>
            <a:headEnd/>
            <a:tailEnd/>
          </a:ln>
        </p:spPr>
        <p:txBody>
          <a:bodyPr>
            <a:spAutoFit/>
          </a:bodyPr>
          <a:lstStyle/>
          <a:p>
            <a:r>
              <a:rPr lang="en-US" dirty="0"/>
              <a:t>The rate </a:t>
            </a:r>
            <a:r>
              <a:rPr lang="en-US" i="1" dirty="0" err="1"/>
              <a:t>P</a:t>
            </a:r>
            <a:r>
              <a:rPr lang="en-US" baseline="-25000" dirty="0" err="1"/>
              <a:t>abs</a:t>
            </a:r>
            <a:r>
              <a:rPr lang="en-US" dirty="0"/>
              <a:t> at which an object absorbs energy via thermal radiation from its environment, which we take to be at uniform temperature </a:t>
            </a:r>
            <a:r>
              <a:rPr lang="en-US" i="1" dirty="0" err="1"/>
              <a:t>T</a:t>
            </a:r>
            <a:r>
              <a:rPr lang="en-US" baseline="-25000" dirty="0" err="1"/>
              <a:t>env</a:t>
            </a:r>
            <a:r>
              <a:rPr lang="en-US" dirty="0"/>
              <a:t> (in kelvins), is </a:t>
            </a:r>
            <a:br>
              <a:rPr lang="en-US" dirty="0"/>
            </a:br>
            <a:endParaRPr lang="en-US" dirty="0"/>
          </a:p>
        </p:txBody>
      </p:sp>
      <p:pic>
        <p:nvPicPr>
          <p:cNvPr id="7178" name="Picture 9" descr="http://edugen.wiley.com/edugen/courses/crs1650/art/math/halliday8019c18/math143.gif"/>
          <p:cNvPicPr>
            <a:picLocks noChangeAspect="1" noChangeArrowheads="1"/>
          </p:cNvPicPr>
          <p:nvPr/>
        </p:nvPicPr>
        <p:blipFill>
          <a:blip r:embed="rId5" cstate="print"/>
          <a:srcRect/>
          <a:stretch>
            <a:fillRect/>
          </a:stretch>
        </p:blipFill>
        <p:spPr bwMode="auto">
          <a:xfrm>
            <a:off x="3581400" y="4876800"/>
            <a:ext cx="2697163" cy="457200"/>
          </a:xfrm>
          <a:prstGeom prst="rect">
            <a:avLst/>
          </a:prstGeom>
          <a:noFill/>
          <a:ln w="9525">
            <a:noFill/>
            <a:miter lim="800000"/>
            <a:headEnd/>
            <a:tailEnd/>
          </a:ln>
        </p:spPr>
      </p:pic>
      <p:pic>
        <p:nvPicPr>
          <p:cNvPr id="7179" name="Picture 13" descr="http://edugen.wiley.com/edugen/courses/crs4957/halliday9118/halliday9088c18/image_n/nt0092-y.gif"/>
          <p:cNvPicPr>
            <a:picLocks noChangeAspect="1" noChangeArrowheads="1"/>
          </p:cNvPicPr>
          <p:nvPr/>
        </p:nvPicPr>
        <p:blipFill>
          <a:blip r:embed="rId6" cstate="print"/>
          <a:srcRect/>
          <a:stretch>
            <a:fillRect/>
          </a:stretch>
        </p:blipFill>
        <p:spPr bwMode="auto">
          <a:xfrm>
            <a:off x="2514600" y="5562600"/>
            <a:ext cx="6329363" cy="457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fade">
                                      <p:cBhvr>
                                        <p:cTn id="12" dur="500"/>
                                        <p:tgtEl>
                                          <p:spTgt spid="717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174"/>
                                        </p:tgtEl>
                                        <p:attrNameLst>
                                          <p:attrName>style.visibility</p:attrName>
                                        </p:attrNameLst>
                                      </p:cBhvr>
                                      <p:to>
                                        <p:strVal val="visible"/>
                                      </p:to>
                                    </p:set>
                                    <p:animEffect transition="in" filter="fade">
                                      <p:cBhvr>
                                        <p:cTn id="17" dur="500"/>
                                        <p:tgtEl>
                                          <p:spTgt spid="717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173">
                                            <p:txEl>
                                              <p:pRg st="0" end="0"/>
                                            </p:txEl>
                                          </p:spTgt>
                                        </p:tgtEl>
                                        <p:attrNameLst>
                                          <p:attrName>style.visibility</p:attrName>
                                        </p:attrNameLst>
                                      </p:cBhvr>
                                      <p:to>
                                        <p:strVal val="visible"/>
                                      </p:to>
                                    </p:set>
                                    <p:animEffect transition="in" filter="fade">
                                      <p:cBhvr>
                                        <p:cTn id="22" dur="500"/>
                                        <p:tgtEl>
                                          <p:spTgt spid="717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177">
                                            <p:txEl>
                                              <p:pRg st="0" end="0"/>
                                            </p:txEl>
                                          </p:spTgt>
                                        </p:tgtEl>
                                        <p:attrNameLst>
                                          <p:attrName>style.visibility</p:attrName>
                                        </p:attrNameLst>
                                      </p:cBhvr>
                                      <p:to>
                                        <p:strVal val="visible"/>
                                      </p:to>
                                    </p:set>
                                    <p:animEffect transition="in" filter="fade">
                                      <p:cBhvr>
                                        <p:cTn id="27" dur="500"/>
                                        <p:tgtEl>
                                          <p:spTgt spid="717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178"/>
                                        </p:tgtEl>
                                        <p:attrNameLst>
                                          <p:attrName>style.visibility</p:attrName>
                                        </p:attrNameLst>
                                      </p:cBhvr>
                                      <p:to>
                                        <p:strVal val="visible"/>
                                      </p:to>
                                    </p:set>
                                    <p:animEffect transition="in" filter="fade">
                                      <p:cBhvr>
                                        <p:cTn id="32" dur="500"/>
                                        <p:tgtEl>
                                          <p:spTgt spid="717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179"/>
                                        </p:tgtEl>
                                        <p:attrNameLst>
                                          <p:attrName>style.visibility</p:attrName>
                                        </p:attrNameLst>
                                      </p:cBhvr>
                                      <p:to>
                                        <p:strVal val="visible"/>
                                      </p:to>
                                    </p:set>
                                    <p:animEffect transition="in" filter="fade">
                                      <p:cBhvr>
                                        <p:cTn id="37" dur="5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407</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18.9 A Closer Look at Heat and Work</vt:lpstr>
      <vt:lpstr>18.10   The First Law of Thermodynamics </vt:lpstr>
      <vt:lpstr>Some Special Cases of the First Law of Thermodynamics</vt:lpstr>
      <vt:lpstr>PowerPoint Presentation</vt:lpstr>
      <vt:lpstr>18.12   Heat Transfer Mechanisms</vt:lpstr>
      <vt:lpstr>Radiation </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mahesp</dc:creator>
  <cp:lastModifiedBy>Maheswaranathan, Ponn</cp:lastModifiedBy>
  <cp:revision>12</cp:revision>
  <dcterms:created xsi:type="dcterms:W3CDTF">2009-01-15T23:38:16Z</dcterms:created>
  <dcterms:modified xsi:type="dcterms:W3CDTF">2012-01-13T13:35:16Z</dcterms:modified>
</cp:coreProperties>
</file>