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
  </p:handoutMasterIdLst>
  <p:sldIdLst>
    <p:sldId id="257" r:id="rId2"/>
    <p:sldId id="258"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82E30D-3F36-4028-B637-56A4D5D973AD}" type="datetimeFigureOut">
              <a:rPr lang="en-US" smtClean="0"/>
              <a:t>4/21/2009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8F6FC8-D146-40DC-B3D5-5C83178F1BBB}"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6BCD0A-1EA2-4930-AC46-28966237DEE4}" type="datetimeFigureOut">
              <a:rPr lang="en-US" smtClean="0"/>
              <a:t>4/21/2009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BCD0A-1EA2-4930-AC46-28966237DEE4}" type="datetimeFigureOut">
              <a:rPr lang="en-US" smtClean="0"/>
              <a:t>4/21/2009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BCD0A-1EA2-4930-AC46-28966237DEE4}" type="datetimeFigureOut">
              <a:rPr lang="en-US" smtClean="0"/>
              <a:t>4/21/2009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6BCD0A-1EA2-4930-AC46-28966237DEE4}" type="datetimeFigureOut">
              <a:rPr lang="en-US" smtClean="0"/>
              <a:t>4/21/2009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6BCD0A-1EA2-4930-AC46-28966237DEE4}" type="datetimeFigureOut">
              <a:rPr lang="en-US" smtClean="0"/>
              <a:t>4/21/2009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6BCD0A-1EA2-4930-AC46-28966237DEE4}" type="datetimeFigureOut">
              <a:rPr lang="en-US" smtClean="0"/>
              <a:t>4/21/2009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6BCD0A-1EA2-4930-AC46-28966237DEE4}" type="datetimeFigureOut">
              <a:rPr lang="en-US" smtClean="0"/>
              <a:t>4/21/2009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6BCD0A-1EA2-4930-AC46-28966237DEE4}" type="datetimeFigureOut">
              <a:rPr lang="en-US" smtClean="0"/>
              <a:t>4/21/2009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6BCD0A-1EA2-4930-AC46-28966237DEE4}" type="datetimeFigureOut">
              <a:rPr lang="en-US" smtClean="0"/>
              <a:t>4/21/2009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BCD0A-1EA2-4930-AC46-28966237DEE4}" type="datetimeFigureOut">
              <a:rPr lang="en-US" smtClean="0"/>
              <a:t>4/21/2009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6BCD0A-1EA2-4930-AC46-28966237DEE4}" type="datetimeFigureOut">
              <a:rPr lang="en-US" smtClean="0"/>
              <a:t>4/21/2009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A5135F-DBC7-413C-B6BE-BC4B690921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BCD0A-1EA2-4930-AC46-28966237DEE4}" type="datetimeFigureOut">
              <a:rPr lang="en-US" smtClean="0"/>
              <a:t>4/21/2009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A5135F-DBC7-413C-B6BE-BC4B690921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Thin Lenses</a:t>
            </a:r>
            <a:endParaRPr lang="en-US" dirty="0"/>
          </a:p>
        </p:txBody>
      </p:sp>
      <p:pic>
        <p:nvPicPr>
          <p:cNvPr id="1026" name="Picture 2" descr="http://edugen.wiley.com/edugen/courses/crs1650/art/images/halliday8019c34/image_t/tfg015.gif"/>
          <p:cNvPicPr>
            <a:picLocks noChangeAspect="1" noChangeArrowheads="1"/>
          </p:cNvPicPr>
          <p:nvPr/>
        </p:nvPicPr>
        <p:blipFill>
          <a:blip r:embed="rId2"/>
          <a:srcRect/>
          <a:stretch>
            <a:fillRect/>
          </a:stretch>
        </p:blipFill>
        <p:spPr bwMode="auto">
          <a:xfrm>
            <a:off x="2895600" y="2362200"/>
            <a:ext cx="5715000" cy="3994244"/>
          </a:xfrm>
          <a:prstGeom prst="rect">
            <a:avLst/>
          </a:prstGeom>
          <a:noFill/>
        </p:spPr>
      </p:pic>
      <p:sp>
        <p:nvSpPr>
          <p:cNvPr id="5" name="Rectangle 4"/>
          <p:cNvSpPr/>
          <p:nvPr/>
        </p:nvSpPr>
        <p:spPr>
          <a:xfrm>
            <a:off x="0" y="914400"/>
            <a:ext cx="8763000" cy="1323439"/>
          </a:xfrm>
          <a:prstGeom prst="rect">
            <a:avLst/>
          </a:prstGeom>
        </p:spPr>
        <p:txBody>
          <a:bodyPr wrap="square">
            <a:spAutoFit/>
          </a:bodyPr>
          <a:lstStyle/>
          <a:p>
            <a:r>
              <a:rPr lang="en-US" sz="2000" dirty="0" smtClean="0"/>
              <a:t>A </a:t>
            </a:r>
            <a:r>
              <a:rPr lang="en-US" sz="2000" b="1" dirty="0" smtClean="0"/>
              <a:t>lens</a:t>
            </a:r>
            <a:r>
              <a:rPr lang="en-US" sz="2000" dirty="0" smtClean="0"/>
              <a:t> is a transparent object with two refracting surfaces whose central axes coincide. The common central axis is the central axis of the lens. A lens that causes light rays initially parallel to the central axis to converge is called a </a:t>
            </a:r>
            <a:r>
              <a:rPr lang="en-US" sz="2000" b="1" dirty="0" smtClean="0"/>
              <a:t>converging lens</a:t>
            </a:r>
            <a:r>
              <a:rPr lang="en-US" sz="2000" dirty="0" smtClean="0"/>
              <a:t>. If, instead, it causes such rays to diverge, the lens is a </a:t>
            </a:r>
            <a:r>
              <a:rPr lang="en-US" sz="2000" b="1" dirty="0" smtClean="0"/>
              <a:t>diverging lens</a:t>
            </a:r>
            <a:r>
              <a:rPr lang="en-US" sz="2000" dirty="0" smtClean="0"/>
              <a:t>.</a:t>
            </a:r>
            <a:endParaRPr lang="en-US" sz="2000" dirty="0"/>
          </a:p>
        </p:txBody>
      </p:sp>
      <p:sp>
        <p:nvSpPr>
          <p:cNvPr id="8" name="TextBox 7"/>
          <p:cNvSpPr txBox="1"/>
          <p:nvPr/>
        </p:nvSpPr>
        <p:spPr>
          <a:xfrm>
            <a:off x="1219200" y="2743200"/>
            <a:ext cx="1524000" cy="646331"/>
          </a:xfrm>
          <a:prstGeom prst="rect">
            <a:avLst/>
          </a:prstGeom>
          <a:noFill/>
        </p:spPr>
        <p:txBody>
          <a:bodyPr wrap="square" rtlCol="0">
            <a:spAutoFit/>
          </a:bodyPr>
          <a:lstStyle/>
          <a:p>
            <a:r>
              <a:rPr lang="en-US" dirty="0" smtClean="0"/>
              <a:t>Focal length is positive.</a:t>
            </a:r>
            <a:endParaRPr lang="en-US" dirty="0"/>
          </a:p>
        </p:txBody>
      </p:sp>
      <p:sp>
        <p:nvSpPr>
          <p:cNvPr id="9" name="TextBox 8"/>
          <p:cNvSpPr txBox="1"/>
          <p:nvPr/>
        </p:nvSpPr>
        <p:spPr>
          <a:xfrm>
            <a:off x="1143000" y="5029200"/>
            <a:ext cx="1600200" cy="646331"/>
          </a:xfrm>
          <a:prstGeom prst="rect">
            <a:avLst/>
          </a:prstGeom>
          <a:noFill/>
        </p:spPr>
        <p:txBody>
          <a:bodyPr wrap="square" rtlCol="0">
            <a:spAutoFit/>
          </a:bodyPr>
          <a:lstStyle/>
          <a:p>
            <a:r>
              <a:rPr lang="en-US" dirty="0" smtClean="0"/>
              <a:t>Focal length is negative.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Images from Thin Lenses</a:t>
            </a:r>
            <a:endParaRPr lang="en-US" dirty="0"/>
          </a:p>
        </p:txBody>
      </p:sp>
      <p:pic>
        <p:nvPicPr>
          <p:cNvPr id="6146" name="Picture 2" descr="http://edugen.wiley.com/edugen/courses/crs1650/art/images/halliday8019c34/image_t/tfg016.gif"/>
          <p:cNvPicPr>
            <a:picLocks noChangeAspect="1" noChangeArrowheads="1"/>
          </p:cNvPicPr>
          <p:nvPr/>
        </p:nvPicPr>
        <p:blipFill>
          <a:blip r:embed="rId2"/>
          <a:srcRect/>
          <a:stretch>
            <a:fillRect/>
          </a:stretch>
        </p:blipFill>
        <p:spPr bwMode="auto">
          <a:xfrm>
            <a:off x="304800" y="1143000"/>
            <a:ext cx="8372287" cy="1752600"/>
          </a:xfrm>
          <a:prstGeom prst="rect">
            <a:avLst/>
          </a:prstGeom>
          <a:noFill/>
        </p:spPr>
      </p:pic>
      <p:sp>
        <p:nvSpPr>
          <p:cNvPr id="6" name="Rectangle 5"/>
          <p:cNvSpPr/>
          <p:nvPr/>
        </p:nvSpPr>
        <p:spPr>
          <a:xfrm>
            <a:off x="304800" y="3200400"/>
            <a:ext cx="8610600" cy="707886"/>
          </a:xfrm>
          <a:prstGeom prst="rect">
            <a:avLst/>
          </a:prstGeom>
        </p:spPr>
        <p:txBody>
          <a:bodyPr wrap="square">
            <a:spAutoFit/>
          </a:bodyPr>
          <a:lstStyle/>
          <a:p>
            <a:r>
              <a:rPr lang="en-US" sz="2000" dirty="0" smtClean="0"/>
              <a:t>Real images form on the side of a lens that is opposite the object, and virtual images form on the side where the object is.</a:t>
            </a:r>
            <a:endParaRPr lang="en-US" sz="2000" dirty="0"/>
          </a:p>
        </p:txBody>
      </p:sp>
      <p:pic>
        <p:nvPicPr>
          <p:cNvPr id="7" name="Picture 4" descr="http://edugen.wiley.com/edugen/courses/crs1650/art/math/halliday8019c34/math035.gif"/>
          <p:cNvPicPr>
            <a:picLocks noChangeAspect="1" noChangeArrowheads="1"/>
          </p:cNvPicPr>
          <p:nvPr/>
        </p:nvPicPr>
        <p:blipFill>
          <a:blip r:embed="rId3"/>
          <a:srcRect/>
          <a:stretch>
            <a:fillRect/>
          </a:stretch>
        </p:blipFill>
        <p:spPr bwMode="auto">
          <a:xfrm>
            <a:off x="2971800" y="4572000"/>
            <a:ext cx="2500742" cy="542926"/>
          </a:xfrm>
          <a:prstGeom prst="rect">
            <a:avLst/>
          </a:prstGeom>
          <a:noFill/>
        </p:spPr>
      </p:pic>
      <p:pic>
        <p:nvPicPr>
          <p:cNvPr id="8" name="Picture 6" descr="http://edugen.wiley.com/edugen/courses/crs1650/art/math/halliday8019c34/math008.gif"/>
          <p:cNvPicPr>
            <a:picLocks noChangeAspect="1" noChangeArrowheads="1"/>
          </p:cNvPicPr>
          <p:nvPr/>
        </p:nvPicPr>
        <p:blipFill>
          <a:blip r:embed="rId4"/>
          <a:srcRect/>
          <a:stretch>
            <a:fillRect/>
          </a:stretch>
        </p:blipFill>
        <p:spPr bwMode="auto">
          <a:xfrm>
            <a:off x="2971800" y="5638800"/>
            <a:ext cx="3445328" cy="457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21" name="Text Box 13"/>
          <p:cNvSpPr txBox="1">
            <a:spLocks noChangeArrowheads="1"/>
          </p:cNvSpPr>
          <p:nvPr/>
        </p:nvSpPr>
        <p:spPr bwMode="auto">
          <a:xfrm>
            <a:off x="0" y="5030788"/>
            <a:ext cx="8910638" cy="1631216"/>
          </a:xfrm>
          <a:prstGeom prst="rect">
            <a:avLst/>
          </a:prstGeom>
          <a:noFill/>
          <a:ln w="9525">
            <a:noFill/>
            <a:miter lim="800000"/>
            <a:headEnd/>
            <a:tailEnd/>
          </a:ln>
          <a:effectLst/>
        </p:spPr>
        <p:txBody>
          <a:bodyPr>
            <a:spAutoFit/>
          </a:bodyPr>
          <a:lstStyle/>
          <a:p>
            <a:pPr marL="342900" indent="-342900">
              <a:buFontTx/>
              <a:buAutoNum type="arabicPeriod"/>
            </a:pPr>
            <a:r>
              <a:rPr lang="en-US" sz="2000" dirty="0"/>
              <a:t>A ray initially parallel to central axis will pass through </a:t>
            </a:r>
            <a:r>
              <a:rPr lang="en-US" sz="2000" b="1" i="1" dirty="0">
                <a:latin typeface="Times New Roman" charset="0"/>
              </a:rPr>
              <a:t>F</a:t>
            </a:r>
            <a:r>
              <a:rPr lang="en-US" sz="2000" b="1" baseline="-25000" dirty="0">
                <a:latin typeface="Times New Roman" charset="0"/>
              </a:rPr>
              <a:t>2</a:t>
            </a:r>
            <a:r>
              <a:rPr lang="en-US" sz="2000" b="1" dirty="0">
                <a:latin typeface="Times New Roman" charset="0"/>
              </a:rPr>
              <a:t>.</a:t>
            </a:r>
            <a:endParaRPr lang="en-US" sz="2000" b="1" baseline="-25000" dirty="0">
              <a:latin typeface="Times New Roman" charset="0"/>
            </a:endParaRPr>
          </a:p>
          <a:p>
            <a:pPr marL="342900" indent="-342900">
              <a:buFontTx/>
              <a:buAutoNum type="arabicPeriod"/>
            </a:pPr>
            <a:r>
              <a:rPr lang="en-US" sz="2000" dirty="0"/>
              <a:t>A ray that initially passes through </a:t>
            </a:r>
            <a:r>
              <a:rPr lang="en-US" sz="2000" b="1" i="1" dirty="0">
                <a:latin typeface="Times New Roman" charset="0"/>
              </a:rPr>
              <a:t>F</a:t>
            </a:r>
            <a:r>
              <a:rPr lang="en-US" sz="2000" b="1" baseline="-25000" dirty="0">
                <a:latin typeface="Times New Roman" charset="0"/>
              </a:rPr>
              <a:t>1</a:t>
            </a:r>
            <a:r>
              <a:rPr lang="en-US" sz="2000" dirty="0"/>
              <a:t>, will emerge parallel to central axis.</a:t>
            </a:r>
          </a:p>
          <a:p>
            <a:pPr marL="342900" indent="-342900">
              <a:buFontTx/>
              <a:buAutoNum type="arabicPeriod"/>
            </a:pPr>
            <a:r>
              <a:rPr lang="en-US" sz="2000" dirty="0"/>
              <a:t>A ray that initially is directed toward the center of the lens will emerge from the lens with no change in its direction (the two sides of the lens at the center are almost parallel).</a:t>
            </a:r>
          </a:p>
        </p:txBody>
      </p:sp>
      <p:sp>
        <p:nvSpPr>
          <p:cNvPr id="145411" name="Rectangle 3"/>
          <p:cNvSpPr>
            <a:spLocks noGrp="1" noChangeArrowheads="1"/>
          </p:cNvSpPr>
          <p:nvPr>
            <p:ph type="title" idx="4294967295"/>
          </p:nvPr>
        </p:nvSpPr>
        <p:spPr>
          <a:xfrm>
            <a:off x="309563" y="274638"/>
            <a:ext cx="8509000" cy="715962"/>
          </a:xfrm>
        </p:spPr>
        <p:txBody>
          <a:bodyPr/>
          <a:lstStyle/>
          <a:p>
            <a:r>
              <a:rPr lang="en-US" sz="2400" b="1">
                <a:solidFill>
                  <a:srgbClr val="FF3300"/>
                </a:solidFill>
              </a:rPr>
              <a:t>Locating Images of Extended Objects by Drawing Rays</a:t>
            </a:r>
          </a:p>
        </p:txBody>
      </p:sp>
      <p:grpSp>
        <p:nvGrpSpPr>
          <p:cNvPr id="2" name="Group 11"/>
          <p:cNvGrpSpPr>
            <a:grpSpLocks/>
          </p:cNvGrpSpPr>
          <p:nvPr/>
        </p:nvGrpSpPr>
        <p:grpSpPr bwMode="auto">
          <a:xfrm>
            <a:off x="80963" y="971550"/>
            <a:ext cx="8520112" cy="4019550"/>
            <a:chOff x="0" y="1246"/>
            <a:chExt cx="5367" cy="2532"/>
          </a:xfrm>
        </p:grpSpPr>
        <p:pic>
          <p:nvPicPr>
            <p:cNvPr id="145417" name="Picture 9" descr="F34_15"/>
            <p:cNvPicPr>
              <a:picLocks noChangeAspect="1" noChangeArrowheads="1"/>
            </p:cNvPicPr>
            <p:nvPr/>
          </p:nvPicPr>
          <p:blipFill>
            <a:blip r:embed="rId2"/>
            <a:srcRect/>
            <a:stretch>
              <a:fillRect/>
            </a:stretch>
          </p:blipFill>
          <p:spPr bwMode="auto">
            <a:xfrm>
              <a:off x="0" y="1246"/>
              <a:ext cx="5367" cy="2532"/>
            </a:xfrm>
            <a:prstGeom prst="rect">
              <a:avLst/>
            </a:prstGeom>
            <a:noFill/>
          </p:spPr>
        </p:pic>
        <p:sp>
          <p:nvSpPr>
            <p:cNvPr id="145418" name="Text Box 10"/>
            <p:cNvSpPr txBox="1">
              <a:spLocks noChangeArrowheads="1"/>
            </p:cNvSpPr>
            <p:nvPr/>
          </p:nvSpPr>
          <p:spPr bwMode="auto">
            <a:xfrm>
              <a:off x="171" y="3120"/>
              <a:ext cx="959" cy="231"/>
            </a:xfrm>
            <a:prstGeom prst="rect">
              <a:avLst/>
            </a:prstGeom>
            <a:noFill/>
            <a:ln w="9525">
              <a:noFill/>
              <a:miter lim="800000"/>
              <a:headEnd/>
              <a:tailEnd/>
            </a:ln>
            <a:effectLst/>
          </p:spPr>
          <p:txBody>
            <a:bodyPr anchor="ctr">
              <a:spAutoFit/>
            </a:bodyPr>
            <a:lstStyle/>
            <a:p>
              <a:pPr>
                <a:spcBef>
                  <a:spcPct val="50000"/>
                </a:spcBef>
              </a:pPr>
              <a:r>
                <a:rPr lang="en-US" sz="1800" i="1" dirty="0">
                  <a:solidFill>
                    <a:srgbClr val="669900"/>
                  </a:solidFill>
                  <a:latin typeface="Arial Unicode MS" pitchFamily="34" charset="-128"/>
                </a:rPr>
                <a:t>Fig. </a:t>
              </a:r>
              <a:r>
                <a:rPr lang="en-US" sz="1800" i="1" dirty="0" smtClean="0">
                  <a:solidFill>
                    <a:srgbClr val="669900"/>
                  </a:solidFill>
                  <a:latin typeface="Arial Unicode MS" pitchFamily="34" charset="-128"/>
                </a:rPr>
                <a:t>34-17</a:t>
              </a:r>
              <a:endParaRPr lang="en-US" sz="1800" i="1" dirty="0">
                <a:solidFill>
                  <a:srgbClr val="669900"/>
                </a:solidFill>
                <a:latin typeface="Arial Unicode MS" pitchFamily="34" charset="-128"/>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685800"/>
            <a:ext cx="8610600" cy="1200329"/>
          </a:xfrm>
          <a:prstGeom prst="rect">
            <a:avLst/>
          </a:prstGeom>
        </p:spPr>
        <p:txBody>
          <a:bodyPr wrap="square">
            <a:spAutoFit/>
          </a:bodyPr>
          <a:lstStyle/>
          <a:p>
            <a:r>
              <a:rPr lang="en-US" sz="2400" u="sng" dirty="0" smtClean="0"/>
              <a:t>P112, page 956</a:t>
            </a:r>
            <a:r>
              <a:rPr lang="en-US" sz="2400" dirty="0" smtClean="0"/>
              <a:t>: An object is 20 cm to the left of a thin diverging lens that has a 30 cm focal length. (a) What is the image distance </a:t>
            </a:r>
            <a:r>
              <a:rPr lang="en-US" sz="2400" i="1" dirty="0" err="1" smtClean="0"/>
              <a:t>i</a:t>
            </a:r>
            <a:r>
              <a:rPr lang="en-US" sz="2400" dirty="0" smtClean="0"/>
              <a:t>? (b) Draw a ray diagram showing the image position.</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TotalTime>
  <Words>231</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Thin Lenses</vt:lpstr>
      <vt:lpstr>Images from Thin Lenses</vt:lpstr>
      <vt:lpstr>Locating Images of Extended Objects by Drawing Rays</vt:lpstr>
      <vt:lpstr>Slide 4</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mahesp</dc:creator>
  <cp:lastModifiedBy>mahesp</cp:lastModifiedBy>
  <cp:revision>4</cp:revision>
  <dcterms:created xsi:type="dcterms:W3CDTF">2009-04-21T13:05:33Z</dcterms:created>
  <dcterms:modified xsi:type="dcterms:W3CDTF">2009-04-21T13:27:55Z</dcterms:modified>
</cp:coreProperties>
</file>