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8" r:id="rId2"/>
    <p:sldId id="259" r:id="rId3"/>
    <p:sldId id="287" r:id="rId4"/>
    <p:sldId id="289" r:id="rId5"/>
    <p:sldId id="290" r:id="rId6"/>
    <p:sldId id="292" r:id="rId7"/>
    <p:sldId id="293" r:id="rId8"/>
    <p:sldId id="294" r:id="rId9"/>
  </p:sldIdLst>
  <p:sldSz cx="9144000" cy="6858000" type="screen4x3"/>
  <p:notesSz cx="7315200" cy="9601200"/>
  <p:defaultTextStyle>
    <a:defPPr>
      <a:defRPr lang="en-US"/>
    </a:defPPr>
    <a:lvl1pPr algn="l" rtl="0" fontAlgn="base">
      <a:spcBef>
        <a:spcPct val="0"/>
      </a:spcBef>
      <a:spcAft>
        <a:spcPct val="0"/>
      </a:spcAft>
      <a:defRPr sz="2000" kern="1200">
        <a:solidFill>
          <a:schemeClr val="accent2"/>
        </a:solidFill>
        <a:latin typeface="Arial" charset="0"/>
        <a:ea typeface="+mn-ea"/>
        <a:cs typeface="+mn-cs"/>
      </a:defRPr>
    </a:lvl1pPr>
    <a:lvl2pPr marL="457200" algn="l" rtl="0" fontAlgn="base">
      <a:spcBef>
        <a:spcPct val="0"/>
      </a:spcBef>
      <a:spcAft>
        <a:spcPct val="0"/>
      </a:spcAft>
      <a:defRPr sz="2000" kern="1200">
        <a:solidFill>
          <a:schemeClr val="accent2"/>
        </a:solidFill>
        <a:latin typeface="Arial" charset="0"/>
        <a:ea typeface="+mn-ea"/>
        <a:cs typeface="+mn-cs"/>
      </a:defRPr>
    </a:lvl2pPr>
    <a:lvl3pPr marL="914400" algn="l" rtl="0" fontAlgn="base">
      <a:spcBef>
        <a:spcPct val="0"/>
      </a:spcBef>
      <a:spcAft>
        <a:spcPct val="0"/>
      </a:spcAft>
      <a:defRPr sz="2000" kern="1200">
        <a:solidFill>
          <a:schemeClr val="accent2"/>
        </a:solidFill>
        <a:latin typeface="Arial" charset="0"/>
        <a:ea typeface="+mn-ea"/>
        <a:cs typeface="+mn-cs"/>
      </a:defRPr>
    </a:lvl3pPr>
    <a:lvl4pPr marL="1371600" algn="l" rtl="0" fontAlgn="base">
      <a:spcBef>
        <a:spcPct val="0"/>
      </a:spcBef>
      <a:spcAft>
        <a:spcPct val="0"/>
      </a:spcAft>
      <a:defRPr sz="2000" kern="1200">
        <a:solidFill>
          <a:schemeClr val="accent2"/>
        </a:solidFill>
        <a:latin typeface="Arial" charset="0"/>
        <a:ea typeface="+mn-ea"/>
        <a:cs typeface="+mn-cs"/>
      </a:defRPr>
    </a:lvl4pPr>
    <a:lvl5pPr marL="1828800" algn="l" rtl="0" fontAlgn="base">
      <a:spcBef>
        <a:spcPct val="0"/>
      </a:spcBef>
      <a:spcAft>
        <a:spcPct val="0"/>
      </a:spcAft>
      <a:defRPr sz="2000" kern="1200">
        <a:solidFill>
          <a:schemeClr val="accent2"/>
        </a:solidFill>
        <a:latin typeface="Arial" charset="0"/>
        <a:ea typeface="+mn-ea"/>
        <a:cs typeface="+mn-cs"/>
      </a:defRPr>
    </a:lvl5pPr>
    <a:lvl6pPr marL="2286000" algn="l" defTabSz="914400" rtl="0" eaLnBrk="1" latinLnBrk="0" hangingPunct="1">
      <a:defRPr sz="2000" kern="1200">
        <a:solidFill>
          <a:schemeClr val="accent2"/>
        </a:solidFill>
        <a:latin typeface="Arial" charset="0"/>
        <a:ea typeface="+mn-ea"/>
        <a:cs typeface="+mn-cs"/>
      </a:defRPr>
    </a:lvl6pPr>
    <a:lvl7pPr marL="2743200" algn="l" defTabSz="914400" rtl="0" eaLnBrk="1" latinLnBrk="0" hangingPunct="1">
      <a:defRPr sz="2000" kern="1200">
        <a:solidFill>
          <a:schemeClr val="accent2"/>
        </a:solidFill>
        <a:latin typeface="Arial" charset="0"/>
        <a:ea typeface="+mn-ea"/>
        <a:cs typeface="+mn-cs"/>
      </a:defRPr>
    </a:lvl7pPr>
    <a:lvl8pPr marL="3200400" algn="l" defTabSz="914400" rtl="0" eaLnBrk="1" latinLnBrk="0" hangingPunct="1">
      <a:defRPr sz="2000" kern="1200">
        <a:solidFill>
          <a:schemeClr val="accent2"/>
        </a:solidFill>
        <a:latin typeface="Arial" charset="0"/>
        <a:ea typeface="+mn-ea"/>
        <a:cs typeface="+mn-cs"/>
      </a:defRPr>
    </a:lvl8pPr>
    <a:lvl9pPr marL="3657600" algn="l" defTabSz="914400" rtl="0" eaLnBrk="1" latinLnBrk="0" hangingPunct="1">
      <a:defRPr sz="20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0000FF"/>
    <a:srgbClr val="CC0099"/>
    <a:srgbClr val="FF33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349" autoAdjust="0"/>
  </p:normalViewPr>
  <p:slideViewPr>
    <p:cSldViewPr snapToGrid="0">
      <p:cViewPr>
        <p:scale>
          <a:sx n="75" d="100"/>
          <a:sy n="75" d="100"/>
        </p:scale>
        <p:origin x="-366" y="84"/>
      </p:cViewPr>
      <p:guideLst>
        <p:guide orient="horz" pos="1405"/>
        <p:guide pos="17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505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506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506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6CCA890C-4682-434A-BA62-33C10196C64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041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042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042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1C4EB11-98CC-45B5-AFDF-475000FDD8B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827C80-F6E7-4BB1-9DD9-ED7A8C3E75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1E3785-4DAB-4986-8EB7-389B44FC0E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39D916-F404-4505-8011-6E0E488D21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27FF1-44BD-473E-AAD1-AB007492E3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EB656D-FB9D-4113-B735-1052173274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9E43A6-2EDB-44F1-9490-F3212D3A15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806B41-C279-49EC-B3BA-2C132577C8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396D32-47F2-45A6-93A6-FF8DFA1224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A6D076-3F84-4849-94A1-82905AF9FD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6EBE67-6393-4D75-8FD3-DE14BC5B0C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03A898-1141-4AA0-B4B2-35D8A8539A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77F7D486-D600-406D-8CFD-5A215A83B7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r"/>
            <a:r>
              <a:rPr lang="en-US" dirty="0" smtClean="0"/>
              <a:t>Chap-34: Images</a:t>
            </a:r>
            <a:endParaRPr lang="en-US" dirty="0"/>
          </a:p>
        </p:txBody>
      </p:sp>
      <p:pic>
        <p:nvPicPr>
          <p:cNvPr id="4" name="Picture 2" descr="http://edugen.wiley.com/edugen/courses/crs1650/art/images/halliday8019c34/image_n/ngr001.gif"/>
          <p:cNvPicPr>
            <a:picLocks noChangeAspect="1" noChangeArrowheads="1"/>
          </p:cNvPicPr>
          <p:nvPr/>
        </p:nvPicPr>
        <p:blipFill>
          <a:blip r:embed="rId2"/>
          <a:srcRect/>
          <a:stretch>
            <a:fillRect/>
          </a:stretch>
        </p:blipFill>
        <p:spPr bwMode="auto">
          <a:xfrm>
            <a:off x="0" y="0"/>
            <a:ext cx="4248150" cy="4000501"/>
          </a:xfrm>
          <a:prstGeom prst="rect">
            <a:avLst/>
          </a:prstGeom>
          <a:noFill/>
        </p:spPr>
      </p:pic>
      <p:sp>
        <p:nvSpPr>
          <p:cNvPr id="5" name="Rectangle 4"/>
          <p:cNvSpPr/>
          <p:nvPr/>
        </p:nvSpPr>
        <p:spPr>
          <a:xfrm>
            <a:off x="4343400" y="953463"/>
            <a:ext cx="4572000" cy="3170099"/>
          </a:xfrm>
          <a:prstGeom prst="rect">
            <a:avLst/>
          </a:prstGeom>
        </p:spPr>
        <p:txBody>
          <a:bodyPr>
            <a:spAutoFit/>
          </a:bodyPr>
          <a:lstStyle/>
          <a:p>
            <a:r>
              <a:rPr lang="en-US" dirty="0" smtClean="0"/>
              <a:t>One </a:t>
            </a:r>
            <a:r>
              <a:rPr lang="en-US" dirty="0" smtClean="0"/>
              <a:t>of the most important uses of the basic laws governing light is the production of images. Images are critical to a variety of fields and industries ranging from entertainment, to security, to medicine.      </a:t>
            </a:r>
          </a:p>
          <a:p>
            <a:r>
              <a:rPr lang="en-US" dirty="0" smtClean="0"/>
              <a:t>In </a:t>
            </a:r>
            <a:r>
              <a:rPr lang="en-US" dirty="0" smtClean="0"/>
              <a:t>this chapter we define and classify images, and then classify several basic ways in which they can be produced. </a:t>
            </a:r>
            <a:r>
              <a:rPr lang="en-US" dirty="0" err="1" smtClean="0"/>
              <a:t>Anableps</a:t>
            </a:r>
            <a:r>
              <a:rPr lang="en-US" dirty="0" smtClean="0"/>
              <a:t> </a:t>
            </a:r>
            <a:r>
              <a:rPr lang="en-US" dirty="0" err="1" smtClean="0"/>
              <a:t>anableps</a:t>
            </a:r>
            <a:endParaRPr lang="en-US" dirty="0"/>
          </a:p>
        </p:txBody>
      </p:sp>
      <p:sp>
        <p:nvSpPr>
          <p:cNvPr id="6" name="Rectangle 5"/>
          <p:cNvSpPr/>
          <p:nvPr/>
        </p:nvSpPr>
        <p:spPr>
          <a:xfrm>
            <a:off x="0" y="4291548"/>
            <a:ext cx="9144000" cy="1938992"/>
          </a:xfrm>
          <a:prstGeom prst="rect">
            <a:avLst/>
          </a:prstGeom>
        </p:spPr>
        <p:txBody>
          <a:bodyPr wrap="square">
            <a:spAutoFit/>
          </a:bodyPr>
          <a:lstStyle/>
          <a:p>
            <a:r>
              <a:rPr lang="en-US" i="1" dirty="0" smtClean="0"/>
              <a:t>Underwater vision is usually difficult even if you have perfect vision above water. The reason has to do with how water affects the refraction of light entering the eye. The refraction may be appropriate in the air but quite wrong in the water. However, the peculiar fish</a:t>
            </a:r>
            <a:r>
              <a:rPr lang="en-US" dirty="0" smtClean="0"/>
              <a:t> </a:t>
            </a:r>
            <a:r>
              <a:rPr lang="en-US" dirty="0" err="1" smtClean="0"/>
              <a:t>Anableps</a:t>
            </a:r>
            <a:r>
              <a:rPr lang="en-US" dirty="0" smtClean="0"/>
              <a:t> </a:t>
            </a:r>
            <a:r>
              <a:rPr lang="en-US" dirty="0" err="1" smtClean="0"/>
              <a:t>anableps</a:t>
            </a:r>
            <a:r>
              <a:rPr lang="en-US" dirty="0" smtClean="0"/>
              <a:t> </a:t>
            </a:r>
            <a:r>
              <a:rPr lang="en-US" i="1" dirty="0" smtClean="0"/>
              <a:t>swims with its eyes partially extending above the water surface so that it can see simultaneously above and below water</a:t>
            </a:r>
            <a:r>
              <a:rPr lang="en-US" dirty="0" smtClean="0"/>
              <a:t>. </a:t>
            </a:r>
            <a:r>
              <a:rPr lang="en-US" b="1" i="1" dirty="0" smtClean="0"/>
              <a:t>How can its eyes function in both air and water?</a:t>
            </a:r>
            <a:r>
              <a:rPr lang="en-US" dirty="0" smtClean="0"/>
              <a:t> </a:t>
            </a:r>
            <a:endParaRPr lang="en-US" dirty="0"/>
          </a:p>
        </p:txBody>
      </p:sp>
      <p:sp>
        <p:nvSpPr>
          <p:cNvPr id="7" name="Rectangle 6"/>
          <p:cNvSpPr/>
          <p:nvPr/>
        </p:nvSpPr>
        <p:spPr>
          <a:xfrm>
            <a:off x="1356022" y="2390745"/>
            <a:ext cx="2367956" cy="400110"/>
          </a:xfrm>
          <a:prstGeom prst="rect">
            <a:avLst/>
          </a:prstGeom>
        </p:spPr>
        <p:txBody>
          <a:bodyPr wrap="none">
            <a:spAutoFit/>
          </a:bodyPr>
          <a:lstStyle/>
          <a:p>
            <a:r>
              <a:rPr lang="en-US" dirty="0" err="1" smtClean="0"/>
              <a:t>Anableps</a:t>
            </a:r>
            <a:r>
              <a:rPr lang="en-US" dirty="0" smtClean="0"/>
              <a:t> </a:t>
            </a:r>
            <a:r>
              <a:rPr lang="en-US" dirty="0" err="1" smtClean="0"/>
              <a:t>anableps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82" name="AutoShape 110"/>
          <p:cNvSpPr>
            <a:spLocks noChangeArrowheads="1"/>
          </p:cNvSpPr>
          <p:nvPr/>
        </p:nvSpPr>
        <p:spPr bwMode="auto">
          <a:xfrm rot="5400000">
            <a:off x="3345656" y="3134519"/>
            <a:ext cx="1585913" cy="415925"/>
          </a:xfrm>
          <a:prstGeom prst="parallelogram">
            <a:avLst>
              <a:gd name="adj" fmla="val 95324"/>
            </a:avLst>
          </a:prstGeom>
          <a:solidFill>
            <a:schemeClr val="accent1"/>
          </a:solidFill>
          <a:ln w="9525">
            <a:solidFill>
              <a:schemeClr val="tx1"/>
            </a:solidFill>
            <a:miter lim="800000"/>
            <a:headEnd/>
            <a:tailEnd/>
          </a:ln>
          <a:effectLst/>
        </p:spPr>
        <p:txBody>
          <a:bodyPr wrap="none" anchor="ctr"/>
          <a:lstStyle/>
          <a:p>
            <a:endParaRPr lang="en-US"/>
          </a:p>
        </p:txBody>
      </p:sp>
      <p:sp>
        <p:nvSpPr>
          <p:cNvPr id="105474" name="Rectangle 2"/>
          <p:cNvSpPr>
            <a:spLocks noChangeArrowheads="1"/>
          </p:cNvSpPr>
          <p:nvPr/>
        </p:nvSpPr>
        <p:spPr bwMode="auto">
          <a:xfrm>
            <a:off x="0" y="4443413"/>
            <a:ext cx="9144000" cy="2225675"/>
          </a:xfrm>
          <a:prstGeom prst="rect">
            <a:avLst/>
          </a:prstGeom>
          <a:noFill/>
          <a:ln w="9525">
            <a:noFill/>
            <a:miter lim="800000"/>
            <a:headEnd/>
            <a:tailEnd/>
          </a:ln>
          <a:effectLst/>
        </p:spPr>
        <p:txBody>
          <a:bodyPr>
            <a:spAutoFit/>
          </a:bodyPr>
          <a:lstStyle/>
          <a:p>
            <a:pPr>
              <a:spcBef>
                <a:spcPct val="50000"/>
              </a:spcBef>
            </a:pPr>
            <a:r>
              <a:rPr lang="en-US"/>
              <a:t>Image: A reproduction derived from light.</a:t>
            </a:r>
          </a:p>
          <a:p>
            <a:pPr>
              <a:spcBef>
                <a:spcPct val="50000"/>
              </a:spcBef>
            </a:pPr>
            <a:r>
              <a:rPr lang="en-US"/>
              <a:t>Real Image: Light rays actually pass through image, really exist in space (or on a screen for example) whether you are looking or not.</a:t>
            </a:r>
          </a:p>
          <a:p>
            <a:pPr>
              <a:spcBef>
                <a:spcPct val="50000"/>
              </a:spcBef>
            </a:pPr>
            <a:r>
              <a:rPr lang="en-US"/>
              <a:t>Virtual Image: No light rays actually pass through image. Only appear to be coming from image. Image only exists when rays are traced back to perceived location of source.</a:t>
            </a:r>
          </a:p>
        </p:txBody>
      </p:sp>
      <p:sp>
        <p:nvSpPr>
          <p:cNvPr id="105475" name="Rectangle 3"/>
          <p:cNvSpPr>
            <a:spLocks noGrp="1" noChangeArrowheads="1"/>
          </p:cNvSpPr>
          <p:nvPr>
            <p:ph type="title" idx="4294967295"/>
          </p:nvPr>
        </p:nvSpPr>
        <p:spPr>
          <a:xfrm>
            <a:off x="619125" y="0"/>
            <a:ext cx="7848600" cy="715963"/>
          </a:xfrm>
        </p:spPr>
        <p:txBody>
          <a:bodyPr/>
          <a:lstStyle/>
          <a:p>
            <a:r>
              <a:rPr lang="en-US" sz="2400" b="1">
                <a:solidFill>
                  <a:srgbClr val="FF3300"/>
                </a:solidFill>
              </a:rPr>
              <a:t>Two Types of Images</a:t>
            </a:r>
          </a:p>
        </p:txBody>
      </p:sp>
      <p:sp>
        <p:nvSpPr>
          <p:cNvPr id="105519" name="Oval 47"/>
          <p:cNvSpPr>
            <a:spLocks noChangeArrowheads="1"/>
          </p:cNvSpPr>
          <p:nvPr/>
        </p:nvSpPr>
        <p:spPr bwMode="auto">
          <a:xfrm>
            <a:off x="3921125" y="682625"/>
            <a:ext cx="325438" cy="1330325"/>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105535" name="Group 63"/>
          <p:cNvGrpSpPr>
            <a:grpSpLocks/>
          </p:cNvGrpSpPr>
          <p:nvPr/>
        </p:nvGrpSpPr>
        <p:grpSpPr bwMode="auto">
          <a:xfrm>
            <a:off x="1984375" y="731838"/>
            <a:ext cx="630238" cy="1309687"/>
            <a:chOff x="1250" y="821"/>
            <a:chExt cx="397" cy="825"/>
          </a:xfrm>
        </p:grpSpPr>
        <p:sp>
          <p:nvSpPr>
            <p:cNvPr id="105528" name="Oval 56"/>
            <p:cNvSpPr>
              <a:spLocks noChangeArrowheads="1"/>
            </p:cNvSpPr>
            <p:nvPr/>
          </p:nvSpPr>
          <p:spPr bwMode="auto">
            <a:xfrm>
              <a:off x="1306" y="935"/>
              <a:ext cx="300" cy="691"/>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27" name="Oval 55"/>
            <p:cNvSpPr>
              <a:spLocks noChangeArrowheads="1"/>
            </p:cNvSpPr>
            <p:nvPr/>
          </p:nvSpPr>
          <p:spPr bwMode="auto">
            <a:xfrm>
              <a:off x="1337" y="1133"/>
              <a:ext cx="231" cy="48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5529" name="Oval 57"/>
            <p:cNvSpPr>
              <a:spLocks noChangeArrowheads="1"/>
            </p:cNvSpPr>
            <p:nvPr/>
          </p:nvSpPr>
          <p:spPr bwMode="auto">
            <a:xfrm>
              <a:off x="1269" y="1543"/>
              <a:ext cx="128" cy="103"/>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30" name="Oval 58"/>
            <p:cNvSpPr>
              <a:spLocks noChangeArrowheads="1"/>
            </p:cNvSpPr>
            <p:nvPr/>
          </p:nvSpPr>
          <p:spPr bwMode="auto">
            <a:xfrm>
              <a:off x="1519" y="1537"/>
              <a:ext cx="128" cy="103"/>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31" name="Oval 59"/>
            <p:cNvSpPr>
              <a:spLocks noChangeArrowheads="1"/>
            </p:cNvSpPr>
            <p:nvPr/>
          </p:nvSpPr>
          <p:spPr bwMode="auto">
            <a:xfrm rot="868217" flipH="1">
              <a:off x="1250" y="1083"/>
              <a:ext cx="64" cy="384"/>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32" name="Oval 60"/>
            <p:cNvSpPr>
              <a:spLocks noChangeArrowheads="1"/>
            </p:cNvSpPr>
            <p:nvPr/>
          </p:nvSpPr>
          <p:spPr bwMode="auto">
            <a:xfrm rot="-868217">
              <a:off x="1583" y="1031"/>
              <a:ext cx="64" cy="384"/>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33" name="Oval 61"/>
            <p:cNvSpPr>
              <a:spLocks noChangeArrowheads="1"/>
            </p:cNvSpPr>
            <p:nvPr/>
          </p:nvSpPr>
          <p:spPr bwMode="auto">
            <a:xfrm>
              <a:off x="1364" y="821"/>
              <a:ext cx="166" cy="241"/>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05534" name="Oval 62"/>
            <p:cNvSpPr>
              <a:spLocks noChangeArrowheads="1"/>
            </p:cNvSpPr>
            <p:nvPr/>
          </p:nvSpPr>
          <p:spPr bwMode="auto">
            <a:xfrm>
              <a:off x="1397" y="920"/>
              <a:ext cx="102" cy="56"/>
            </a:xfrm>
            <a:prstGeom prst="ellipse">
              <a:avLst/>
            </a:prstGeom>
            <a:solidFill>
              <a:srgbClr val="FFCC00"/>
            </a:solidFill>
            <a:ln w="9525">
              <a:noFill/>
              <a:round/>
              <a:headEnd/>
              <a:tailEnd/>
            </a:ln>
            <a:effectLst/>
          </p:spPr>
          <p:txBody>
            <a:bodyPr wrap="none" anchor="ctr"/>
            <a:lstStyle/>
            <a:p>
              <a:endParaRPr lang="en-US"/>
            </a:p>
          </p:txBody>
        </p:sp>
      </p:grpSp>
      <p:grpSp>
        <p:nvGrpSpPr>
          <p:cNvPr id="105536" name="Group 64"/>
          <p:cNvGrpSpPr>
            <a:grpSpLocks noChangeAspect="1"/>
          </p:cNvGrpSpPr>
          <p:nvPr/>
        </p:nvGrpSpPr>
        <p:grpSpPr bwMode="auto">
          <a:xfrm>
            <a:off x="5945188" y="915988"/>
            <a:ext cx="377825" cy="785812"/>
            <a:chOff x="1250" y="821"/>
            <a:chExt cx="397" cy="825"/>
          </a:xfrm>
        </p:grpSpPr>
        <p:sp>
          <p:nvSpPr>
            <p:cNvPr id="105537" name="Oval 65"/>
            <p:cNvSpPr>
              <a:spLocks noChangeAspect="1" noChangeArrowheads="1"/>
            </p:cNvSpPr>
            <p:nvPr/>
          </p:nvSpPr>
          <p:spPr bwMode="auto">
            <a:xfrm>
              <a:off x="1306" y="935"/>
              <a:ext cx="300" cy="691"/>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38" name="Oval 66"/>
            <p:cNvSpPr>
              <a:spLocks noChangeAspect="1" noChangeArrowheads="1"/>
            </p:cNvSpPr>
            <p:nvPr/>
          </p:nvSpPr>
          <p:spPr bwMode="auto">
            <a:xfrm>
              <a:off x="1337" y="1133"/>
              <a:ext cx="231" cy="481"/>
            </a:xfrm>
            <a:prstGeom prst="ellipse">
              <a:avLst/>
            </a:prstGeom>
            <a:solidFill>
              <a:schemeClr val="bg1">
                <a:alpha val="50000"/>
              </a:schemeClr>
            </a:solidFill>
            <a:ln w="9525">
              <a:solidFill>
                <a:schemeClr val="tx1"/>
              </a:solidFill>
              <a:round/>
              <a:headEnd/>
              <a:tailEnd/>
            </a:ln>
            <a:effectLst/>
          </p:spPr>
          <p:txBody>
            <a:bodyPr wrap="none" anchor="ctr"/>
            <a:lstStyle/>
            <a:p>
              <a:endParaRPr lang="en-US"/>
            </a:p>
          </p:txBody>
        </p:sp>
        <p:sp>
          <p:nvSpPr>
            <p:cNvPr id="105539" name="Oval 67"/>
            <p:cNvSpPr>
              <a:spLocks noChangeAspect="1" noChangeArrowheads="1"/>
            </p:cNvSpPr>
            <p:nvPr/>
          </p:nvSpPr>
          <p:spPr bwMode="auto">
            <a:xfrm>
              <a:off x="1269" y="1543"/>
              <a:ext cx="128" cy="103"/>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40" name="Oval 68"/>
            <p:cNvSpPr>
              <a:spLocks noChangeAspect="1" noChangeArrowheads="1"/>
            </p:cNvSpPr>
            <p:nvPr/>
          </p:nvSpPr>
          <p:spPr bwMode="auto">
            <a:xfrm>
              <a:off x="1519" y="1537"/>
              <a:ext cx="128" cy="103"/>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41" name="Oval 69"/>
            <p:cNvSpPr>
              <a:spLocks noChangeAspect="1" noChangeArrowheads="1"/>
            </p:cNvSpPr>
            <p:nvPr/>
          </p:nvSpPr>
          <p:spPr bwMode="auto">
            <a:xfrm rot="868217" flipH="1">
              <a:off x="1250" y="1083"/>
              <a:ext cx="64" cy="384"/>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42" name="Oval 70"/>
            <p:cNvSpPr>
              <a:spLocks noChangeAspect="1" noChangeArrowheads="1"/>
            </p:cNvSpPr>
            <p:nvPr/>
          </p:nvSpPr>
          <p:spPr bwMode="auto">
            <a:xfrm rot="-868217">
              <a:off x="1583" y="1031"/>
              <a:ext cx="64" cy="384"/>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43" name="Oval 71"/>
            <p:cNvSpPr>
              <a:spLocks noChangeAspect="1" noChangeArrowheads="1"/>
            </p:cNvSpPr>
            <p:nvPr/>
          </p:nvSpPr>
          <p:spPr bwMode="auto">
            <a:xfrm>
              <a:off x="1364" y="821"/>
              <a:ext cx="166" cy="241"/>
            </a:xfrm>
            <a:prstGeom prst="ellipse">
              <a:avLst/>
            </a:prstGeom>
            <a:solidFill>
              <a:schemeClr val="tx1">
                <a:alpha val="50000"/>
              </a:schemeClr>
            </a:solidFill>
            <a:ln w="9525">
              <a:solidFill>
                <a:schemeClr val="tx1"/>
              </a:solidFill>
              <a:round/>
              <a:headEnd/>
              <a:tailEnd/>
            </a:ln>
            <a:effectLst/>
          </p:spPr>
          <p:txBody>
            <a:bodyPr wrap="none" anchor="ctr"/>
            <a:lstStyle/>
            <a:p>
              <a:endParaRPr lang="en-US"/>
            </a:p>
          </p:txBody>
        </p:sp>
        <p:sp>
          <p:nvSpPr>
            <p:cNvPr id="105544" name="Oval 72"/>
            <p:cNvSpPr>
              <a:spLocks noChangeAspect="1" noChangeArrowheads="1"/>
            </p:cNvSpPr>
            <p:nvPr/>
          </p:nvSpPr>
          <p:spPr bwMode="auto">
            <a:xfrm>
              <a:off x="1397" y="920"/>
              <a:ext cx="102" cy="56"/>
            </a:xfrm>
            <a:prstGeom prst="ellipse">
              <a:avLst/>
            </a:prstGeom>
            <a:solidFill>
              <a:srgbClr val="FFCC00">
                <a:alpha val="50000"/>
              </a:srgbClr>
            </a:solidFill>
            <a:ln w="9525">
              <a:noFill/>
              <a:round/>
              <a:headEnd/>
              <a:tailEnd/>
            </a:ln>
            <a:effectLst/>
          </p:spPr>
          <p:txBody>
            <a:bodyPr wrap="none" anchor="ctr"/>
            <a:lstStyle/>
            <a:p>
              <a:endParaRPr lang="en-US"/>
            </a:p>
          </p:txBody>
        </p:sp>
      </p:grpSp>
      <p:sp>
        <p:nvSpPr>
          <p:cNvPr id="105545" name="Text Box 73"/>
          <p:cNvSpPr txBox="1">
            <a:spLocks noChangeArrowheads="1"/>
          </p:cNvSpPr>
          <p:nvPr/>
        </p:nvSpPr>
        <p:spPr bwMode="auto">
          <a:xfrm>
            <a:off x="1870075" y="2063750"/>
            <a:ext cx="862013" cy="396875"/>
          </a:xfrm>
          <a:prstGeom prst="rect">
            <a:avLst/>
          </a:prstGeom>
          <a:noFill/>
          <a:ln w="9525">
            <a:noFill/>
            <a:miter lim="800000"/>
            <a:headEnd/>
            <a:tailEnd/>
          </a:ln>
          <a:effectLst/>
        </p:spPr>
        <p:txBody>
          <a:bodyPr wrap="none">
            <a:spAutoFit/>
          </a:bodyPr>
          <a:lstStyle/>
          <a:p>
            <a:r>
              <a:rPr lang="en-US"/>
              <a:t>object</a:t>
            </a:r>
          </a:p>
        </p:txBody>
      </p:sp>
      <p:sp>
        <p:nvSpPr>
          <p:cNvPr id="105546" name="Text Box 74"/>
          <p:cNvSpPr txBox="1">
            <a:spLocks noChangeArrowheads="1"/>
          </p:cNvSpPr>
          <p:nvPr/>
        </p:nvSpPr>
        <p:spPr bwMode="auto">
          <a:xfrm>
            <a:off x="3759200" y="2043113"/>
            <a:ext cx="650875" cy="396875"/>
          </a:xfrm>
          <a:prstGeom prst="rect">
            <a:avLst/>
          </a:prstGeom>
          <a:noFill/>
          <a:ln w="9525">
            <a:noFill/>
            <a:miter lim="800000"/>
            <a:headEnd/>
            <a:tailEnd/>
          </a:ln>
          <a:effectLst/>
        </p:spPr>
        <p:txBody>
          <a:bodyPr wrap="none">
            <a:spAutoFit/>
          </a:bodyPr>
          <a:lstStyle/>
          <a:p>
            <a:r>
              <a:rPr lang="en-US"/>
              <a:t>lens</a:t>
            </a:r>
          </a:p>
        </p:txBody>
      </p:sp>
      <p:sp>
        <p:nvSpPr>
          <p:cNvPr id="105547" name="Line 75"/>
          <p:cNvSpPr>
            <a:spLocks noChangeShapeType="1"/>
          </p:cNvSpPr>
          <p:nvPr/>
        </p:nvSpPr>
        <p:spPr bwMode="auto">
          <a:xfrm flipV="1">
            <a:off x="2552700" y="955675"/>
            <a:ext cx="446088" cy="173038"/>
          </a:xfrm>
          <a:prstGeom prst="line">
            <a:avLst/>
          </a:prstGeom>
          <a:noFill/>
          <a:ln w="25400">
            <a:solidFill>
              <a:schemeClr val="tx1"/>
            </a:solidFill>
            <a:round/>
            <a:headEnd/>
            <a:tailEnd type="triangle" w="med" len="med"/>
          </a:ln>
          <a:effectLst/>
        </p:spPr>
        <p:txBody>
          <a:bodyPr/>
          <a:lstStyle/>
          <a:p>
            <a:endParaRPr lang="en-US"/>
          </a:p>
        </p:txBody>
      </p:sp>
      <p:sp>
        <p:nvSpPr>
          <p:cNvPr id="105548" name="Line 76"/>
          <p:cNvSpPr>
            <a:spLocks noChangeShapeType="1"/>
          </p:cNvSpPr>
          <p:nvPr/>
        </p:nvSpPr>
        <p:spPr bwMode="auto">
          <a:xfrm>
            <a:off x="2532063" y="1138238"/>
            <a:ext cx="487362" cy="80962"/>
          </a:xfrm>
          <a:prstGeom prst="line">
            <a:avLst/>
          </a:prstGeom>
          <a:noFill/>
          <a:ln w="25400">
            <a:solidFill>
              <a:schemeClr val="tx1"/>
            </a:solidFill>
            <a:round/>
            <a:headEnd/>
            <a:tailEnd type="triangle" w="med" len="med"/>
          </a:ln>
          <a:effectLst/>
        </p:spPr>
        <p:txBody>
          <a:bodyPr/>
          <a:lstStyle/>
          <a:p>
            <a:endParaRPr lang="en-US"/>
          </a:p>
        </p:txBody>
      </p:sp>
      <p:sp>
        <p:nvSpPr>
          <p:cNvPr id="105549" name="Line 77"/>
          <p:cNvSpPr>
            <a:spLocks noChangeShapeType="1"/>
          </p:cNvSpPr>
          <p:nvPr/>
        </p:nvSpPr>
        <p:spPr bwMode="auto">
          <a:xfrm>
            <a:off x="2551113" y="1158875"/>
            <a:ext cx="314325" cy="242888"/>
          </a:xfrm>
          <a:prstGeom prst="line">
            <a:avLst/>
          </a:prstGeom>
          <a:noFill/>
          <a:ln w="25400">
            <a:solidFill>
              <a:schemeClr val="tx1"/>
            </a:solidFill>
            <a:round/>
            <a:headEnd/>
            <a:tailEnd type="triangle" w="med" len="med"/>
          </a:ln>
          <a:effectLst/>
        </p:spPr>
        <p:txBody>
          <a:bodyPr/>
          <a:lstStyle/>
          <a:p>
            <a:endParaRPr lang="en-US"/>
          </a:p>
        </p:txBody>
      </p:sp>
      <p:sp>
        <p:nvSpPr>
          <p:cNvPr id="105550" name="Line 78"/>
          <p:cNvSpPr>
            <a:spLocks noChangeShapeType="1"/>
          </p:cNvSpPr>
          <p:nvPr/>
        </p:nvSpPr>
        <p:spPr bwMode="auto">
          <a:xfrm flipV="1">
            <a:off x="5781675" y="1008063"/>
            <a:ext cx="1003300" cy="344487"/>
          </a:xfrm>
          <a:prstGeom prst="line">
            <a:avLst/>
          </a:prstGeom>
          <a:noFill/>
          <a:ln w="25400">
            <a:solidFill>
              <a:schemeClr val="tx1"/>
            </a:solidFill>
            <a:round/>
            <a:headEnd/>
            <a:tailEnd type="triangle" w="med" len="med"/>
          </a:ln>
          <a:effectLst/>
        </p:spPr>
        <p:txBody>
          <a:bodyPr/>
          <a:lstStyle/>
          <a:p>
            <a:endParaRPr lang="en-US"/>
          </a:p>
        </p:txBody>
      </p:sp>
      <p:sp>
        <p:nvSpPr>
          <p:cNvPr id="105551" name="Line 79"/>
          <p:cNvSpPr>
            <a:spLocks noChangeShapeType="1"/>
          </p:cNvSpPr>
          <p:nvPr/>
        </p:nvSpPr>
        <p:spPr bwMode="auto">
          <a:xfrm>
            <a:off x="5648325" y="996950"/>
            <a:ext cx="1079500" cy="322263"/>
          </a:xfrm>
          <a:prstGeom prst="line">
            <a:avLst/>
          </a:prstGeom>
          <a:noFill/>
          <a:ln w="25400">
            <a:solidFill>
              <a:schemeClr val="tx1"/>
            </a:solidFill>
            <a:round/>
            <a:headEnd/>
            <a:tailEnd type="triangle" w="med" len="med"/>
          </a:ln>
          <a:effectLst/>
        </p:spPr>
        <p:txBody>
          <a:bodyPr/>
          <a:lstStyle/>
          <a:p>
            <a:endParaRPr lang="en-US"/>
          </a:p>
        </p:txBody>
      </p:sp>
      <p:sp>
        <p:nvSpPr>
          <p:cNvPr id="105552" name="Line 80"/>
          <p:cNvSpPr>
            <a:spLocks noChangeShapeType="1"/>
          </p:cNvSpPr>
          <p:nvPr/>
        </p:nvSpPr>
        <p:spPr bwMode="auto">
          <a:xfrm flipV="1">
            <a:off x="5700713" y="1189038"/>
            <a:ext cx="1106487" cy="1587"/>
          </a:xfrm>
          <a:prstGeom prst="line">
            <a:avLst/>
          </a:prstGeom>
          <a:noFill/>
          <a:ln w="25400">
            <a:solidFill>
              <a:schemeClr val="tx1"/>
            </a:solidFill>
            <a:round/>
            <a:headEnd/>
            <a:tailEnd type="triangle" w="med" len="med"/>
          </a:ln>
          <a:effectLst/>
        </p:spPr>
        <p:txBody>
          <a:bodyPr/>
          <a:lstStyle/>
          <a:p>
            <a:endParaRPr lang="en-US"/>
          </a:p>
        </p:txBody>
      </p:sp>
      <p:sp>
        <p:nvSpPr>
          <p:cNvPr id="105553" name="Text Box 81"/>
          <p:cNvSpPr txBox="1">
            <a:spLocks noChangeArrowheads="1"/>
          </p:cNvSpPr>
          <p:nvPr/>
        </p:nvSpPr>
        <p:spPr bwMode="auto">
          <a:xfrm>
            <a:off x="5540375" y="1736725"/>
            <a:ext cx="1370013" cy="396875"/>
          </a:xfrm>
          <a:prstGeom prst="rect">
            <a:avLst/>
          </a:prstGeom>
          <a:noFill/>
          <a:ln w="9525">
            <a:noFill/>
            <a:miter lim="800000"/>
            <a:headEnd/>
            <a:tailEnd/>
          </a:ln>
          <a:effectLst/>
        </p:spPr>
        <p:txBody>
          <a:bodyPr wrap="none">
            <a:spAutoFit/>
          </a:bodyPr>
          <a:lstStyle/>
          <a:p>
            <a:r>
              <a:rPr lang="en-US"/>
              <a:t>real image</a:t>
            </a:r>
          </a:p>
        </p:txBody>
      </p:sp>
      <p:grpSp>
        <p:nvGrpSpPr>
          <p:cNvPr id="105555" name="Group 83"/>
          <p:cNvGrpSpPr>
            <a:grpSpLocks/>
          </p:cNvGrpSpPr>
          <p:nvPr/>
        </p:nvGrpSpPr>
        <p:grpSpPr bwMode="auto">
          <a:xfrm>
            <a:off x="2012950" y="2593975"/>
            <a:ext cx="630238" cy="1309688"/>
            <a:chOff x="1250" y="821"/>
            <a:chExt cx="397" cy="825"/>
          </a:xfrm>
        </p:grpSpPr>
        <p:sp>
          <p:nvSpPr>
            <p:cNvPr id="105556" name="Oval 84"/>
            <p:cNvSpPr>
              <a:spLocks noChangeArrowheads="1"/>
            </p:cNvSpPr>
            <p:nvPr/>
          </p:nvSpPr>
          <p:spPr bwMode="auto">
            <a:xfrm>
              <a:off x="1306" y="935"/>
              <a:ext cx="300" cy="691"/>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57" name="Oval 85"/>
            <p:cNvSpPr>
              <a:spLocks noChangeArrowheads="1"/>
            </p:cNvSpPr>
            <p:nvPr/>
          </p:nvSpPr>
          <p:spPr bwMode="auto">
            <a:xfrm>
              <a:off x="1337" y="1133"/>
              <a:ext cx="231" cy="48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5558" name="Oval 86"/>
            <p:cNvSpPr>
              <a:spLocks noChangeArrowheads="1"/>
            </p:cNvSpPr>
            <p:nvPr/>
          </p:nvSpPr>
          <p:spPr bwMode="auto">
            <a:xfrm>
              <a:off x="1269" y="1543"/>
              <a:ext cx="128" cy="103"/>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59" name="Oval 87"/>
            <p:cNvSpPr>
              <a:spLocks noChangeArrowheads="1"/>
            </p:cNvSpPr>
            <p:nvPr/>
          </p:nvSpPr>
          <p:spPr bwMode="auto">
            <a:xfrm>
              <a:off x="1519" y="1537"/>
              <a:ext cx="128" cy="103"/>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60" name="Oval 88"/>
            <p:cNvSpPr>
              <a:spLocks noChangeArrowheads="1"/>
            </p:cNvSpPr>
            <p:nvPr/>
          </p:nvSpPr>
          <p:spPr bwMode="auto">
            <a:xfrm rot="868217" flipH="1">
              <a:off x="1250" y="1083"/>
              <a:ext cx="64" cy="384"/>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61" name="Oval 89"/>
            <p:cNvSpPr>
              <a:spLocks noChangeArrowheads="1"/>
            </p:cNvSpPr>
            <p:nvPr/>
          </p:nvSpPr>
          <p:spPr bwMode="auto">
            <a:xfrm rot="-868217">
              <a:off x="1583" y="1031"/>
              <a:ext cx="64" cy="384"/>
            </a:xfrm>
            <a:prstGeom prst="ellipse">
              <a:avLst/>
            </a:prstGeom>
            <a:solidFill>
              <a:srgbClr val="000000"/>
            </a:solidFill>
            <a:ln w="9525">
              <a:solidFill>
                <a:schemeClr val="tx1"/>
              </a:solidFill>
              <a:round/>
              <a:headEnd/>
              <a:tailEnd/>
            </a:ln>
            <a:effectLst/>
          </p:spPr>
          <p:txBody>
            <a:bodyPr wrap="none" anchor="ctr"/>
            <a:lstStyle/>
            <a:p>
              <a:endParaRPr lang="en-US"/>
            </a:p>
          </p:txBody>
        </p:sp>
        <p:sp>
          <p:nvSpPr>
            <p:cNvPr id="105562" name="Oval 90"/>
            <p:cNvSpPr>
              <a:spLocks noChangeArrowheads="1"/>
            </p:cNvSpPr>
            <p:nvPr/>
          </p:nvSpPr>
          <p:spPr bwMode="auto">
            <a:xfrm>
              <a:off x="1364" y="821"/>
              <a:ext cx="166" cy="241"/>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05563" name="Oval 91"/>
            <p:cNvSpPr>
              <a:spLocks noChangeArrowheads="1"/>
            </p:cNvSpPr>
            <p:nvPr/>
          </p:nvSpPr>
          <p:spPr bwMode="auto">
            <a:xfrm>
              <a:off x="1397" y="920"/>
              <a:ext cx="102" cy="56"/>
            </a:xfrm>
            <a:prstGeom prst="ellipse">
              <a:avLst/>
            </a:prstGeom>
            <a:solidFill>
              <a:srgbClr val="FFCC00"/>
            </a:solidFill>
            <a:ln w="9525">
              <a:noFill/>
              <a:round/>
              <a:headEnd/>
              <a:tailEnd/>
            </a:ln>
            <a:effectLst/>
          </p:spPr>
          <p:txBody>
            <a:bodyPr wrap="none" anchor="ctr"/>
            <a:lstStyle/>
            <a:p>
              <a:endParaRPr lang="en-US"/>
            </a:p>
          </p:txBody>
        </p:sp>
      </p:grpSp>
      <p:sp>
        <p:nvSpPr>
          <p:cNvPr id="105573" name="Text Box 101"/>
          <p:cNvSpPr txBox="1">
            <a:spLocks noChangeArrowheads="1"/>
          </p:cNvSpPr>
          <p:nvPr/>
        </p:nvSpPr>
        <p:spPr bwMode="auto">
          <a:xfrm>
            <a:off x="1898650" y="3925888"/>
            <a:ext cx="862013" cy="396875"/>
          </a:xfrm>
          <a:prstGeom prst="rect">
            <a:avLst/>
          </a:prstGeom>
          <a:noFill/>
          <a:ln w="9525">
            <a:noFill/>
            <a:miter lim="800000"/>
            <a:headEnd/>
            <a:tailEnd/>
          </a:ln>
          <a:effectLst/>
        </p:spPr>
        <p:txBody>
          <a:bodyPr wrap="none">
            <a:spAutoFit/>
          </a:bodyPr>
          <a:lstStyle/>
          <a:p>
            <a:r>
              <a:rPr lang="en-US"/>
              <a:t>object</a:t>
            </a:r>
          </a:p>
        </p:txBody>
      </p:sp>
      <p:sp>
        <p:nvSpPr>
          <p:cNvPr id="105574" name="Text Box 102"/>
          <p:cNvSpPr txBox="1">
            <a:spLocks noChangeArrowheads="1"/>
          </p:cNvSpPr>
          <p:nvPr/>
        </p:nvSpPr>
        <p:spPr bwMode="auto">
          <a:xfrm>
            <a:off x="3533775" y="3957638"/>
            <a:ext cx="846138" cy="396875"/>
          </a:xfrm>
          <a:prstGeom prst="rect">
            <a:avLst/>
          </a:prstGeom>
          <a:noFill/>
          <a:ln w="9525">
            <a:noFill/>
            <a:miter lim="800000"/>
            <a:headEnd/>
            <a:tailEnd/>
          </a:ln>
          <a:effectLst/>
        </p:spPr>
        <p:txBody>
          <a:bodyPr wrap="none">
            <a:spAutoFit/>
          </a:bodyPr>
          <a:lstStyle/>
          <a:p>
            <a:r>
              <a:rPr lang="en-US"/>
              <a:t>mirror</a:t>
            </a:r>
          </a:p>
        </p:txBody>
      </p:sp>
      <p:sp>
        <p:nvSpPr>
          <p:cNvPr id="105575" name="Line 103"/>
          <p:cNvSpPr>
            <a:spLocks noChangeShapeType="1"/>
          </p:cNvSpPr>
          <p:nvPr/>
        </p:nvSpPr>
        <p:spPr bwMode="auto">
          <a:xfrm flipV="1">
            <a:off x="2581275" y="2817813"/>
            <a:ext cx="446088" cy="173037"/>
          </a:xfrm>
          <a:prstGeom prst="line">
            <a:avLst/>
          </a:prstGeom>
          <a:noFill/>
          <a:ln w="25400">
            <a:solidFill>
              <a:schemeClr val="tx1"/>
            </a:solidFill>
            <a:round/>
            <a:headEnd/>
            <a:tailEnd type="triangle" w="med" len="med"/>
          </a:ln>
          <a:effectLst/>
        </p:spPr>
        <p:txBody>
          <a:bodyPr/>
          <a:lstStyle/>
          <a:p>
            <a:endParaRPr lang="en-US"/>
          </a:p>
        </p:txBody>
      </p:sp>
      <p:sp>
        <p:nvSpPr>
          <p:cNvPr id="105576" name="Line 104"/>
          <p:cNvSpPr>
            <a:spLocks noChangeShapeType="1"/>
          </p:cNvSpPr>
          <p:nvPr/>
        </p:nvSpPr>
        <p:spPr bwMode="auto">
          <a:xfrm>
            <a:off x="2560638" y="3000375"/>
            <a:ext cx="487362" cy="80963"/>
          </a:xfrm>
          <a:prstGeom prst="line">
            <a:avLst/>
          </a:prstGeom>
          <a:noFill/>
          <a:ln w="25400">
            <a:solidFill>
              <a:schemeClr val="tx1"/>
            </a:solidFill>
            <a:round/>
            <a:headEnd/>
            <a:tailEnd type="triangle" w="med" len="med"/>
          </a:ln>
          <a:effectLst/>
        </p:spPr>
        <p:txBody>
          <a:bodyPr/>
          <a:lstStyle/>
          <a:p>
            <a:endParaRPr lang="en-US"/>
          </a:p>
        </p:txBody>
      </p:sp>
      <p:sp>
        <p:nvSpPr>
          <p:cNvPr id="105577" name="Line 105"/>
          <p:cNvSpPr>
            <a:spLocks noChangeShapeType="1"/>
          </p:cNvSpPr>
          <p:nvPr/>
        </p:nvSpPr>
        <p:spPr bwMode="auto">
          <a:xfrm>
            <a:off x="2579688" y="3021013"/>
            <a:ext cx="314325" cy="242887"/>
          </a:xfrm>
          <a:prstGeom prst="line">
            <a:avLst/>
          </a:prstGeom>
          <a:noFill/>
          <a:ln w="25400">
            <a:solidFill>
              <a:schemeClr val="tx1"/>
            </a:solidFill>
            <a:round/>
            <a:headEnd/>
            <a:tailEnd type="triangle" w="med" len="med"/>
          </a:ln>
          <a:effectLst/>
        </p:spPr>
        <p:txBody>
          <a:bodyPr/>
          <a:lstStyle/>
          <a:p>
            <a:endParaRPr lang="en-US"/>
          </a:p>
        </p:txBody>
      </p:sp>
      <p:sp>
        <p:nvSpPr>
          <p:cNvPr id="105578" name="Line 106"/>
          <p:cNvSpPr>
            <a:spLocks noChangeShapeType="1"/>
          </p:cNvSpPr>
          <p:nvPr/>
        </p:nvSpPr>
        <p:spPr bwMode="auto">
          <a:xfrm flipH="1" flipV="1">
            <a:off x="3309938" y="2627313"/>
            <a:ext cx="3359150" cy="706437"/>
          </a:xfrm>
          <a:prstGeom prst="line">
            <a:avLst/>
          </a:prstGeom>
          <a:noFill/>
          <a:ln w="25400">
            <a:solidFill>
              <a:schemeClr val="tx1"/>
            </a:solidFill>
            <a:prstDash val="dash"/>
            <a:round/>
            <a:headEnd/>
            <a:tailEnd type="triangle" w="med" len="med"/>
          </a:ln>
          <a:effectLst/>
        </p:spPr>
        <p:txBody>
          <a:bodyPr/>
          <a:lstStyle/>
          <a:p>
            <a:endParaRPr lang="en-US"/>
          </a:p>
        </p:txBody>
      </p:sp>
      <p:sp>
        <p:nvSpPr>
          <p:cNvPr id="105579" name="Line 107"/>
          <p:cNvSpPr>
            <a:spLocks noChangeShapeType="1"/>
          </p:cNvSpPr>
          <p:nvPr/>
        </p:nvSpPr>
        <p:spPr bwMode="auto">
          <a:xfrm flipH="1">
            <a:off x="3470275" y="2870200"/>
            <a:ext cx="3222625" cy="612775"/>
          </a:xfrm>
          <a:prstGeom prst="line">
            <a:avLst/>
          </a:prstGeom>
          <a:noFill/>
          <a:ln w="25400">
            <a:solidFill>
              <a:schemeClr val="tx1"/>
            </a:solidFill>
            <a:prstDash val="dash"/>
            <a:round/>
            <a:headEnd/>
            <a:tailEnd type="triangle" w="med" len="med"/>
          </a:ln>
          <a:effectLst/>
        </p:spPr>
        <p:txBody>
          <a:bodyPr/>
          <a:lstStyle/>
          <a:p>
            <a:endParaRPr lang="en-US"/>
          </a:p>
        </p:txBody>
      </p:sp>
      <p:sp>
        <p:nvSpPr>
          <p:cNvPr id="105580" name="Line 108"/>
          <p:cNvSpPr>
            <a:spLocks noChangeShapeType="1"/>
          </p:cNvSpPr>
          <p:nvPr/>
        </p:nvSpPr>
        <p:spPr bwMode="auto">
          <a:xfrm flipH="1" flipV="1">
            <a:off x="3344863" y="3078163"/>
            <a:ext cx="3314700" cy="0"/>
          </a:xfrm>
          <a:prstGeom prst="line">
            <a:avLst/>
          </a:prstGeom>
          <a:noFill/>
          <a:ln w="25400">
            <a:solidFill>
              <a:schemeClr val="tx1"/>
            </a:solidFill>
            <a:prstDash val="dash"/>
            <a:round/>
            <a:headEnd/>
            <a:tailEnd type="triangle" w="med" len="med"/>
          </a:ln>
          <a:effectLst/>
        </p:spPr>
        <p:txBody>
          <a:bodyPr/>
          <a:lstStyle/>
          <a:p>
            <a:endParaRPr lang="en-US"/>
          </a:p>
        </p:txBody>
      </p:sp>
      <p:sp>
        <p:nvSpPr>
          <p:cNvPr id="105581" name="Text Box 109"/>
          <p:cNvSpPr txBox="1">
            <a:spLocks noChangeArrowheads="1"/>
          </p:cNvSpPr>
          <p:nvPr/>
        </p:nvSpPr>
        <p:spPr bwMode="auto">
          <a:xfrm>
            <a:off x="4922838" y="3997325"/>
            <a:ext cx="1624012" cy="396875"/>
          </a:xfrm>
          <a:prstGeom prst="rect">
            <a:avLst/>
          </a:prstGeom>
          <a:noFill/>
          <a:ln w="9525">
            <a:noFill/>
            <a:miter lim="800000"/>
            <a:headEnd/>
            <a:tailEnd/>
          </a:ln>
          <a:effectLst/>
        </p:spPr>
        <p:txBody>
          <a:bodyPr wrap="none">
            <a:spAutoFit/>
          </a:bodyPr>
          <a:lstStyle/>
          <a:p>
            <a:r>
              <a:rPr lang="en-US"/>
              <a:t>virtual image</a:t>
            </a:r>
          </a:p>
        </p:txBody>
      </p:sp>
      <p:grpSp>
        <p:nvGrpSpPr>
          <p:cNvPr id="105583" name="Group 111"/>
          <p:cNvGrpSpPr>
            <a:grpSpLocks/>
          </p:cNvGrpSpPr>
          <p:nvPr/>
        </p:nvGrpSpPr>
        <p:grpSpPr bwMode="auto">
          <a:xfrm>
            <a:off x="5400675" y="2647950"/>
            <a:ext cx="630238" cy="1309688"/>
            <a:chOff x="1250" y="821"/>
            <a:chExt cx="397" cy="825"/>
          </a:xfrm>
        </p:grpSpPr>
        <p:sp>
          <p:nvSpPr>
            <p:cNvPr id="105584" name="Oval 112"/>
            <p:cNvSpPr>
              <a:spLocks noChangeArrowheads="1"/>
            </p:cNvSpPr>
            <p:nvPr/>
          </p:nvSpPr>
          <p:spPr bwMode="auto">
            <a:xfrm>
              <a:off x="1306" y="935"/>
              <a:ext cx="300" cy="691"/>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85" name="Oval 113"/>
            <p:cNvSpPr>
              <a:spLocks noChangeArrowheads="1"/>
            </p:cNvSpPr>
            <p:nvPr/>
          </p:nvSpPr>
          <p:spPr bwMode="auto">
            <a:xfrm>
              <a:off x="1337" y="1133"/>
              <a:ext cx="231" cy="481"/>
            </a:xfrm>
            <a:prstGeom prst="ellipse">
              <a:avLst/>
            </a:prstGeom>
            <a:solidFill>
              <a:schemeClr val="bg1">
                <a:alpha val="50000"/>
              </a:schemeClr>
            </a:solidFill>
            <a:ln w="9525">
              <a:solidFill>
                <a:schemeClr val="tx1"/>
              </a:solidFill>
              <a:round/>
              <a:headEnd/>
              <a:tailEnd/>
            </a:ln>
            <a:effectLst/>
          </p:spPr>
          <p:txBody>
            <a:bodyPr wrap="none" anchor="ctr"/>
            <a:lstStyle/>
            <a:p>
              <a:endParaRPr lang="en-US"/>
            </a:p>
          </p:txBody>
        </p:sp>
        <p:sp>
          <p:nvSpPr>
            <p:cNvPr id="105586" name="Oval 114"/>
            <p:cNvSpPr>
              <a:spLocks noChangeArrowheads="1"/>
            </p:cNvSpPr>
            <p:nvPr/>
          </p:nvSpPr>
          <p:spPr bwMode="auto">
            <a:xfrm>
              <a:off x="1269" y="1543"/>
              <a:ext cx="128" cy="103"/>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87" name="Oval 115"/>
            <p:cNvSpPr>
              <a:spLocks noChangeArrowheads="1"/>
            </p:cNvSpPr>
            <p:nvPr/>
          </p:nvSpPr>
          <p:spPr bwMode="auto">
            <a:xfrm>
              <a:off x="1519" y="1537"/>
              <a:ext cx="128" cy="103"/>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88" name="Oval 116"/>
            <p:cNvSpPr>
              <a:spLocks noChangeArrowheads="1"/>
            </p:cNvSpPr>
            <p:nvPr/>
          </p:nvSpPr>
          <p:spPr bwMode="auto">
            <a:xfrm rot="868217" flipH="1">
              <a:off x="1250" y="1083"/>
              <a:ext cx="64" cy="384"/>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89" name="Oval 117"/>
            <p:cNvSpPr>
              <a:spLocks noChangeArrowheads="1"/>
            </p:cNvSpPr>
            <p:nvPr/>
          </p:nvSpPr>
          <p:spPr bwMode="auto">
            <a:xfrm rot="-868217">
              <a:off x="1583" y="1031"/>
              <a:ext cx="64" cy="384"/>
            </a:xfrm>
            <a:prstGeom prst="ellipse">
              <a:avLst/>
            </a:prstGeom>
            <a:solidFill>
              <a:srgbClr val="000000">
                <a:alpha val="50000"/>
              </a:srgbClr>
            </a:solidFill>
            <a:ln w="9525">
              <a:solidFill>
                <a:schemeClr val="tx1"/>
              </a:solidFill>
              <a:round/>
              <a:headEnd/>
              <a:tailEnd/>
            </a:ln>
            <a:effectLst/>
          </p:spPr>
          <p:txBody>
            <a:bodyPr wrap="none" anchor="ctr"/>
            <a:lstStyle/>
            <a:p>
              <a:endParaRPr lang="en-US"/>
            </a:p>
          </p:txBody>
        </p:sp>
        <p:sp>
          <p:nvSpPr>
            <p:cNvPr id="105590" name="Oval 118"/>
            <p:cNvSpPr>
              <a:spLocks noChangeArrowheads="1"/>
            </p:cNvSpPr>
            <p:nvPr/>
          </p:nvSpPr>
          <p:spPr bwMode="auto">
            <a:xfrm>
              <a:off x="1364" y="821"/>
              <a:ext cx="166" cy="241"/>
            </a:xfrm>
            <a:prstGeom prst="ellipse">
              <a:avLst/>
            </a:prstGeom>
            <a:solidFill>
              <a:schemeClr val="tx1">
                <a:alpha val="50000"/>
              </a:schemeClr>
            </a:solidFill>
            <a:ln w="9525">
              <a:solidFill>
                <a:schemeClr val="tx1"/>
              </a:solidFill>
              <a:round/>
              <a:headEnd/>
              <a:tailEnd/>
            </a:ln>
            <a:effectLst/>
          </p:spPr>
          <p:txBody>
            <a:bodyPr wrap="none" anchor="ctr"/>
            <a:lstStyle/>
            <a:p>
              <a:endParaRPr lang="en-US"/>
            </a:p>
          </p:txBody>
        </p:sp>
        <p:sp>
          <p:nvSpPr>
            <p:cNvPr id="105591" name="Oval 119"/>
            <p:cNvSpPr>
              <a:spLocks noChangeArrowheads="1"/>
            </p:cNvSpPr>
            <p:nvPr/>
          </p:nvSpPr>
          <p:spPr bwMode="auto">
            <a:xfrm>
              <a:off x="1397" y="920"/>
              <a:ext cx="102" cy="56"/>
            </a:xfrm>
            <a:prstGeom prst="ellipse">
              <a:avLst/>
            </a:prstGeom>
            <a:solidFill>
              <a:srgbClr val="FFCC00">
                <a:alpha val="50000"/>
              </a:srgbClr>
            </a:solidFill>
            <a:ln w="9525">
              <a:noFill/>
              <a:round/>
              <a:headEnd/>
              <a:tailEnd/>
            </a:ln>
            <a:effectLst/>
          </p:spPr>
          <p:txBody>
            <a:bodyPr wrap="none" anchor="ctr"/>
            <a:lstStyle/>
            <a:p>
              <a:endParaRPr lang="en-US"/>
            </a:p>
          </p:txBody>
        </p:sp>
      </p:grpSp>
      <p:sp>
        <p:nvSpPr>
          <p:cNvPr id="105592" name="Oval 120"/>
          <p:cNvSpPr>
            <a:spLocks noChangeArrowheads="1"/>
          </p:cNvSpPr>
          <p:nvPr/>
        </p:nvSpPr>
        <p:spPr bwMode="auto">
          <a:xfrm>
            <a:off x="2447925" y="10858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5593" name="Oval 121"/>
          <p:cNvSpPr>
            <a:spLocks noChangeAspect="1" noChangeArrowheads="1"/>
          </p:cNvSpPr>
          <p:nvPr/>
        </p:nvSpPr>
        <p:spPr bwMode="auto">
          <a:xfrm>
            <a:off x="6246813" y="1154113"/>
            <a:ext cx="55562" cy="555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5594" name="Oval 122"/>
          <p:cNvSpPr>
            <a:spLocks noChangeArrowheads="1"/>
          </p:cNvSpPr>
          <p:nvPr/>
        </p:nvSpPr>
        <p:spPr bwMode="auto">
          <a:xfrm>
            <a:off x="2511425" y="29702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5595" name="Oval 123"/>
          <p:cNvSpPr>
            <a:spLocks noChangeArrowheads="1"/>
          </p:cNvSpPr>
          <p:nvPr/>
        </p:nvSpPr>
        <p:spPr bwMode="auto">
          <a:xfrm>
            <a:off x="5472113" y="30384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5596" name="Line 124"/>
          <p:cNvSpPr>
            <a:spLocks noChangeShapeType="1"/>
          </p:cNvSpPr>
          <p:nvPr/>
        </p:nvSpPr>
        <p:spPr bwMode="auto">
          <a:xfrm flipH="1">
            <a:off x="3479800" y="3381375"/>
            <a:ext cx="630238" cy="88900"/>
          </a:xfrm>
          <a:prstGeom prst="line">
            <a:avLst/>
          </a:prstGeom>
          <a:noFill/>
          <a:ln w="25400">
            <a:solidFill>
              <a:schemeClr val="tx1"/>
            </a:solidFill>
            <a:round/>
            <a:headEnd/>
            <a:tailEnd type="triangle" w="med" len="med"/>
          </a:ln>
          <a:effectLst/>
        </p:spPr>
        <p:txBody>
          <a:bodyPr/>
          <a:lstStyle/>
          <a:p>
            <a:endParaRPr lang="en-US"/>
          </a:p>
        </p:txBody>
      </p:sp>
      <p:sp>
        <p:nvSpPr>
          <p:cNvPr id="105597" name="Line 125"/>
          <p:cNvSpPr>
            <a:spLocks noChangeShapeType="1"/>
          </p:cNvSpPr>
          <p:nvPr/>
        </p:nvSpPr>
        <p:spPr bwMode="auto">
          <a:xfrm flipH="1">
            <a:off x="3387725" y="3068638"/>
            <a:ext cx="627063" cy="9525"/>
          </a:xfrm>
          <a:prstGeom prst="line">
            <a:avLst/>
          </a:prstGeom>
          <a:noFill/>
          <a:ln w="25400">
            <a:solidFill>
              <a:schemeClr val="tx1"/>
            </a:solidFill>
            <a:round/>
            <a:headEnd/>
            <a:tailEnd type="triangle" w="med" len="med"/>
          </a:ln>
          <a:effectLst/>
        </p:spPr>
        <p:txBody>
          <a:bodyPr/>
          <a:lstStyle/>
          <a:p>
            <a:endParaRPr lang="en-US"/>
          </a:p>
        </p:txBody>
      </p:sp>
      <p:sp>
        <p:nvSpPr>
          <p:cNvPr id="105598" name="Line 126"/>
          <p:cNvSpPr>
            <a:spLocks noChangeShapeType="1"/>
          </p:cNvSpPr>
          <p:nvPr/>
        </p:nvSpPr>
        <p:spPr bwMode="auto">
          <a:xfrm flipH="1" flipV="1">
            <a:off x="3348038" y="2632075"/>
            <a:ext cx="617537" cy="122238"/>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22238" y="930275"/>
            <a:ext cx="9144000" cy="396875"/>
          </a:xfrm>
          <a:prstGeom prst="rect">
            <a:avLst/>
          </a:prstGeom>
          <a:noFill/>
          <a:ln w="9525">
            <a:noFill/>
            <a:miter lim="800000"/>
            <a:headEnd/>
            <a:tailEnd/>
          </a:ln>
          <a:effectLst/>
        </p:spPr>
        <p:txBody>
          <a:bodyPr>
            <a:spAutoFit/>
          </a:bodyPr>
          <a:lstStyle/>
          <a:p>
            <a:pPr>
              <a:spcBef>
                <a:spcPct val="50000"/>
              </a:spcBef>
            </a:pPr>
            <a:r>
              <a:rPr lang="en-US"/>
              <a:t>Plane mirror is a flat reflecting surface.</a:t>
            </a:r>
          </a:p>
        </p:txBody>
      </p:sp>
      <p:sp>
        <p:nvSpPr>
          <p:cNvPr id="134147"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Plane Mirrors, Point Object</a:t>
            </a:r>
          </a:p>
        </p:txBody>
      </p:sp>
      <p:grpSp>
        <p:nvGrpSpPr>
          <p:cNvPr id="134159" name="Group 15"/>
          <p:cNvGrpSpPr>
            <a:grpSpLocks/>
          </p:cNvGrpSpPr>
          <p:nvPr/>
        </p:nvGrpSpPr>
        <p:grpSpPr bwMode="auto">
          <a:xfrm>
            <a:off x="57150" y="1273175"/>
            <a:ext cx="4464050" cy="3989388"/>
            <a:chOff x="254" y="1715"/>
            <a:chExt cx="2812" cy="2513"/>
          </a:xfrm>
        </p:grpSpPr>
        <p:pic>
          <p:nvPicPr>
            <p:cNvPr id="134157" name="Picture 13" descr="F34_02"/>
            <p:cNvPicPr>
              <a:picLocks noChangeAspect="1" noChangeArrowheads="1"/>
            </p:cNvPicPr>
            <p:nvPr/>
          </p:nvPicPr>
          <p:blipFill>
            <a:blip r:embed="rId3"/>
            <a:srcRect/>
            <a:stretch>
              <a:fillRect/>
            </a:stretch>
          </p:blipFill>
          <p:spPr bwMode="auto">
            <a:xfrm>
              <a:off x="254" y="1715"/>
              <a:ext cx="2812" cy="2513"/>
            </a:xfrm>
            <a:prstGeom prst="rect">
              <a:avLst/>
            </a:prstGeom>
            <a:noFill/>
          </p:spPr>
        </p:pic>
        <p:sp>
          <p:nvSpPr>
            <p:cNvPr id="134158" name="Text Box 14"/>
            <p:cNvSpPr txBox="1">
              <a:spLocks noChangeArrowheads="1"/>
            </p:cNvSpPr>
            <p:nvPr/>
          </p:nvSpPr>
          <p:spPr bwMode="auto">
            <a:xfrm>
              <a:off x="307" y="3656"/>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34-2</a:t>
              </a:r>
            </a:p>
          </p:txBody>
        </p:sp>
      </p:grpSp>
      <p:grpSp>
        <p:nvGrpSpPr>
          <p:cNvPr id="134160" name="Group 16"/>
          <p:cNvGrpSpPr>
            <a:grpSpLocks/>
          </p:cNvGrpSpPr>
          <p:nvPr/>
        </p:nvGrpSpPr>
        <p:grpSpPr bwMode="auto">
          <a:xfrm>
            <a:off x="4627563" y="1647825"/>
            <a:ext cx="4276725" cy="4425950"/>
            <a:chOff x="221" y="1195"/>
            <a:chExt cx="2694" cy="2788"/>
          </a:xfrm>
        </p:grpSpPr>
        <p:pic>
          <p:nvPicPr>
            <p:cNvPr id="134161" name="Picture 17" descr="F34_03"/>
            <p:cNvPicPr>
              <a:picLocks noChangeAspect="1" noChangeArrowheads="1"/>
            </p:cNvPicPr>
            <p:nvPr/>
          </p:nvPicPr>
          <p:blipFill>
            <a:blip r:embed="rId4"/>
            <a:srcRect/>
            <a:stretch>
              <a:fillRect/>
            </a:stretch>
          </p:blipFill>
          <p:spPr bwMode="auto">
            <a:xfrm>
              <a:off x="221" y="1195"/>
              <a:ext cx="2694" cy="2788"/>
            </a:xfrm>
            <a:prstGeom prst="rect">
              <a:avLst/>
            </a:prstGeom>
            <a:noFill/>
          </p:spPr>
        </p:pic>
        <p:sp>
          <p:nvSpPr>
            <p:cNvPr id="134162" name="Text Box 18"/>
            <p:cNvSpPr txBox="1">
              <a:spLocks noChangeArrowheads="1"/>
            </p:cNvSpPr>
            <p:nvPr/>
          </p:nvSpPr>
          <p:spPr bwMode="auto">
            <a:xfrm>
              <a:off x="379" y="3400"/>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34-3</a:t>
              </a:r>
            </a:p>
          </p:txBody>
        </p:sp>
      </p:grpSp>
      <p:graphicFrame>
        <p:nvGraphicFramePr>
          <p:cNvPr id="134163" name="Object 19"/>
          <p:cNvGraphicFramePr>
            <a:graphicFrameLocks noChangeAspect="1"/>
          </p:cNvGraphicFramePr>
          <p:nvPr/>
        </p:nvGraphicFramePr>
        <p:xfrm>
          <a:off x="7489825" y="4652963"/>
          <a:ext cx="1041400" cy="355600"/>
        </p:xfrm>
        <a:graphic>
          <a:graphicData uri="http://schemas.openxmlformats.org/presentationml/2006/ole">
            <p:oleObj spid="_x0000_s134163" name="Equation" r:id="rId5" imgW="520560" imgH="177480" progId="">
              <p:embed/>
            </p:oleObj>
          </a:graphicData>
        </a:graphic>
      </p:graphicFrame>
      <p:sp>
        <p:nvSpPr>
          <p:cNvPr id="134164" name="Text Box 20"/>
          <p:cNvSpPr txBox="1">
            <a:spLocks noChangeArrowheads="1"/>
          </p:cNvSpPr>
          <p:nvPr/>
        </p:nvSpPr>
        <p:spPr bwMode="auto">
          <a:xfrm>
            <a:off x="6983413" y="4048125"/>
            <a:ext cx="2160587" cy="396875"/>
          </a:xfrm>
          <a:prstGeom prst="rect">
            <a:avLst/>
          </a:prstGeom>
          <a:noFill/>
          <a:ln w="9525">
            <a:noFill/>
            <a:miter lim="800000"/>
            <a:headEnd/>
            <a:tailEnd/>
          </a:ln>
          <a:effectLst/>
        </p:spPr>
        <p:txBody>
          <a:bodyPr wrap="none">
            <a:spAutoFit/>
          </a:bodyPr>
          <a:lstStyle/>
          <a:p>
            <a:r>
              <a:rPr lang="en-US"/>
              <a:t>Identical triangles</a:t>
            </a:r>
          </a:p>
        </p:txBody>
      </p:sp>
      <p:sp>
        <p:nvSpPr>
          <p:cNvPr id="134165" name="Freeform 21"/>
          <p:cNvSpPr>
            <a:spLocks/>
          </p:cNvSpPr>
          <p:nvPr/>
        </p:nvSpPr>
        <p:spPr bwMode="auto">
          <a:xfrm>
            <a:off x="6146800" y="3017838"/>
            <a:ext cx="1628775" cy="1066800"/>
          </a:xfrm>
          <a:custGeom>
            <a:avLst/>
            <a:gdLst/>
            <a:ahLst/>
            <a:cxnLst>
              <a:cxn ang="0">
                <a:pos x="934" y="672"/>
              </a:cxn>
              <a:cxn ang="0">
                <a:pos x="870" y="435"/>
              </a:cxn>
              <a:cxn ang="0">
                <a:pos x="0" y="0"/>
              </a:cxn>
            </a:cxnLst>
            <a:rect l="0" t="0" r="r" b="b"/>
            <a:pathLst>
              <a:path w="1026" h="672">
                <a:moveTo>
                  <a:pt x="934" y="672"/>
                </a:moveTo>
                <a:cubicBezTo>
                  <a:pt x="980" y="609"/>
                  <a:pt x="1026" y="547"/>
                  <a:pt x="870" y="435"/>
                </a:cubicBezTo>
                <a:cubicBezTo>
                  <a:pt x="714" y="323"/>
                  <a:pt x="357" y="161"/>
                  <a:pt x="0" y="0"/>
                </a:cubicBezTo>
              </a:path>
            </a:pathLst>
          </a:custGeom>
          <a:noFill/>
          <a:ln w="9525">
            <a:solidFill>
              <a:schemeClr val="tx1"/>
            </a:solidFill>
            <a:round/>
            <a:headEnd/>
            <a:tailEnd type="triangle" w="lg" len="lg"/>
          </a:ln>
          <a:effectLst/>
        </p:spPr>
        <p:txBody>
          <a:bodyPr/>
          <a:lstStyle/>
          <a:p>
            <a:endParaRPr lang="en-US"/>
          </a:p>
        </p:txBody>
      </p:sp>
      <p:sp>
        <p:nvSpPr>
          <p:cNvPr id="134166" name="Freeform 22"/>
          <p:cNvSpPr>
            <a:spLocks/>
          </p:cNvSpPr>
          <p:nvPr/>
        </p:nvSpPr>
        <p:spPr bwMode="auto">
          <a:xfrm>
            <a:off x="7477125" y="2844800"/>
            <a:ext cx="458788" cy="1249363"/>
          </a:xfrm>
          <a:custGeom>
            <a:avLst/>
            <a:gdLst/>
            <a:ahLst/>
            <a:cxnLst>
              <a:cxn ang="0">
                <a:pos x="109" y="787"/>
              </a:cxn>
              <a:cxn ang="0">
                <a:pos x="282" y="525"/>
              </a:cxn>
              <a:cxn ang="0">
                <a:pos x="154" y="90"/>
              </a:cxn>
              <a:cxn ang="0">
                <a:pos x="0" y="0"/>
              </a:cxn>
            </a:cxnLst>
            <a:rect l="0" t="0" r="r" b="b"/>
            <a:pathLst>
              <a:path w="289" h="787">
                <a:moveTo>
                  <a:pt x="109" y="787"/>
                </a:moveTo>
                <a:cubicBezTo>
                  <a:pt x="192" y="714"/>
                  <a:pt x="275" y="641"/>
                  <a:pt x="282" y="525"/>
                </a:cubicBezTo>
                <a:cubicBezTo>
                  <a:pt x="289" y="409"/>
                  <a:pt x="201" y="177"/>
                  <a:pt x="154" y="90"/>
                </a:cubicBezTo>
                <a:cubicBezTo>
                  <a:pt x="107" y="3"/>
                  <a:pt x="53" y="1"/>
                  <a:pt x="0" y="0"/>
                </a:cubicBezTo>
              </a:path>
            </a:pathLst>
          </a:custGeom>
          <a:noFill/>
          <a:ln w="9525">
            <a:solidFill>
              <a:schemeClr val="tx1"/>
            </a:solidFill>
            <a:round/>
            <a:headEnd/>
            <a:tailEnd type="triangle" w="lg" len="lg"/>
          </a:ln>
          <a:effectLst/>
        </p:spPr>
        <p:txBody>
          <a:bodyPr/>
          <a:lstStyle/>
          <a:p>
            <a:endParaRPr lang="en-US"/>
          </a:p>
        </p:txBody>
      </p:sp>
      <p:grpSp>
        <p:nvGrpSpPr>
          <p:cNvPr id="134167" name="Group 23"/>
          <p:cNvGrpSpPr>
            <a:grpSpLocks/>
          </p:cNvGrpSpPr>
          <p:nvPr/>
        </p:nvGrpSpPr>
        <p:grpSpPr bwMode="auto">
          <a:xfrm>
            <a:off x="4827588" y="5791200"/>
            <a:ext cx="2782887" cy="458788"/>
            <a:chOff x="795" y="3462"/>
            <a:chExt cx="1753" cy="289"/>
          </a:xfrm>
        </p:grpSpPr>
        <p:sp>
          <p:nvSpPr>
            <p:cNvPr id="134152" name="Rectangle 8"/>
            <p:cNvSpPr>
              <a:spLocks noChangeArrowheads="1"/>
            </p:cNvSpPr>
            <p:nvPr/>
          </p:nvSpPr>
          <p:spPr bwMode="auto">
            <a:xfrm>
              <a:off x="795" y="3462"/>
              <a:ext cx="1753" cy="289"/>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34153" name="Text Box 9"/>
            <p:cNvSpPr txBox="1">
              <a:spLocks noChangeArrowheads="1"/>
            </p:cNvSpPr>
            <p:nvPr/>
          </p:nvSpPr>
          <p:spPr bwMode="auto">
            <a:xfrm>
              <a:off x="814" y="3479"/>
              <a:ext cx="1031" cy="250"/>
            </a:xfrm>
            <a:prstGeom prst="rect">
              <a:avLst/>
            </a:prstGeom>
            <a:noFill/>
            <a:ln w="9525">
              <a:noFill/>
              <a:miter lim="800000"/>
              <a:headEnd/>
              <a:tailEnd/>
            </a:ln>
            <a:effectLst/>
          </p:spPr>
          <p:txBody>
            <a:bodyPr wrap="none">
              <a:spAutoFit/>
            </a:bodyPr>
            <a:lstStyle/>
            <a:p>
              <a:r>
                <a:rPr lang="en-US"/>
                <a:t>Plane Mirror:</a:t>
              </a:r>
            </a:p>
          </p:txBody>
        </p:sp>
        <p:graphicFrame>
          <p:nvGraphicFramePr>
            <p:cNvPr id="134154" name="Object 10"/>
            <p:cNvGraphicFramePr>
              <a:graphicFrameLocks noChangeAspect="1"/>
            </p:cNvGraphicFramePr>
            <p:nvPr/>
          </p:nvGraphicFramePr>
          <p:xfrm>
            <a:off x="1888" y="3492"/>
            <a:ext cx="567" cy="248"/>
          </p:xfrm>
          <a:graphic>
            <a:graphicData uri="http://schemas.openxmlformats.org/presentationml/2006/ole">
              <p:oleObj spid="_x0000_s134154" name="Equation" r:id="rId6" imgW="431640" imgH="190440" progId="">
                <p:embed/>
              </p:oleObj>
            </a:graphicData>
          </a:graphic>
        </p:graphicFrame>
      </p:grpSp>
      <p:sp>
        <p:nvSpPr>
          <p:cNvPr id="134168" name="Text Box 24"/>
          <p:cNvSpPr txBox="1">
            <a:spLocks noChangeArrowheads="1"/>
          </p:cNvSpPr>
          <p:nvPr/>
        </p:nvSpPr>
        <p:spPr bwMode="auto">
          <a:xfrm>
            <a:off x="4052888" y="6289675"/>
            <a:ext cx="3651250" cy="396875"/>
          </a:xfrm>
          <a:prstGeom prst="rect">
            <a:avLst/>
          </a:prstGeom>
          <a:noFill/>
          <a:ln w="9525">
            <a:noFill/>
            <a:miter lim="800000"/>
            <a:headEnd/>
            <a:tailEnd/>
          </a:ln>
          <a:effectLst/>
        </p:spPr>
        <p:txBody>
          <a:bodyPr wrap="none">
            <a:spAutoFit/>
          </a:bodyPr>
          <a:lstStyle/>
          <a:p>
            <a:r>
              <a:rPr lang="en-US"/>
              <a:t>Since </a:t>
            </a:r>
            <a:r>
              <a:rPr lang="en-US" i="1">
                <a:latin typeface="Times New Roman" charset="0"/>
              </a:rPr>
              <a:t>I</a:t>
            </a:r>
            <a:r>
              <a:rPr lang="en-US"/>
              <a:t> is a virtual image, </a:t>
            </a:r>
            <a:r>
              <a:rPr lang="en-US" i="1">
                <a:latin typeface="Times New Roman" charset="0"/>
              </a:rPr>
              <a:t>i </a:t>
            </a:r>
            <a:r>
              <a:rPr lang="en-US"/>
              <a:t>&lt; 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4330700" y="1631950"/>
            <a:ext cx="3951288" cy="1006475"/>
          </a:xfrm>
          <a:prstGeom prst="rect">
            <a:avLst/>
          </a:prstGeom>
          <a:noFill/>
          <a:ln w="9525">
            <a:noFill/>
            <a:miter lim="800000"/>
            <a:headEnd/>
            <a:tailEnd/>
          </a:ln>
          <a:effectLst/>
        </p:spPr>
        <p:txBody>
          <a:bodyPr>
            <a:spAutoFit/>
          </a:bodyPr>
          <a:lstStyle/>
          <a:p>
            <a:pPr>
              <a:spcBef>
                <a:spcPct val="50000"/>
              </a:spcBef>
            </a:pPr>
            <a:r>
              <a:rPr lang="en-US"/>
              <a:t>Each point source of light in the extended object is mapped to a point in the image.</a:t>
            </a:r>
          </a:p>
        </p:txBody>
      </p:sp>
      <p:sp>
        <p:nvSpPr>
          <p:cNvPr id="136195"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Plane Mirrors, Extended Object</a:t>
            </a:r>
          </a:p>
        </p:txBody>
      </p:sp>
      <p:grpSp>
        <p:nvGrpSpPr>
          <p:cNvPr id="136203" name="Group 11"/>
          <p:cNvGrpSpPr>
            <a:grpSpLocks/>
          </p:cNvGrpSpPr>
          <p:nvPr/>
        </p:nvGrpSpPr>
        <p:grpSpPr bwMode="auto">
          <a:xfrm>
            <a:off x="446088" y="1319213"/>
            <a:ext cx="3260725" cy="4829175"/>
            <a:chOff x="281" y="831"/>
            <a:chExt cx="2054" cy="3042"/>
          </a:xfrm>
        </p:grpSpPr>
        <p:pic>
          <p:nvPicPr>
            <p:cNvPr id="136200" name="Picture 8" descr="F34_04"/>
            <p:cNvPicPr>
              <a:picLocks noChangeAspect="1" noChangeArrowheads="1"/>
            </p:cNvPicPr>
            <p:nvPr/>
          </p:nvPicPr>
          <p:blipFill>
            <a:blip r:embed="rId2"/>
            <a:srcRect/>
            <a:stretch>
              <a:fillRect/>
            </a:stretch>
          </p:blipFill>
          <p:spPr bwMode="auto">
            <a:xfrm>
              <a:off x="281" y="831"/>
              <a:ext cx="2054" cy="3042"/>
            </a:xfrm>
            <a:prstGeom prst="rect">
              <a:avLst/>
            </a:prstGeom>
            <a:noFill/>
          </p:spPr>
        </p:pic>
        <p:sp>
          <p:nvSpPr>
            <p:cNvPr id="136202" name="Text Box 10"/>
            <p:cNvSpPr txBox="1">
              <a:spLocks noChangeArrowheads="1"/>
            </p:cNvSpPr>
            <p:nvPr/>
          </p:nvSpPr>
          <p:spPr bwMode="auto">
            <a:xfrm>
              <a:off x="747" y="3416"/>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34-4</a:t>
              </a:r>
            </a:p>
          </p:txBody>
        </p:sp>
      </p:grpSp>
      <p:grpSp>
        <p:nvGrpSpPr>
          <p:cNvPr id="136205" name="Group 13"/>
          <p:cNvGrpSpPr>
            <a:grpSpLocks/>
          </p:cNvGrpSpPr>
          <p:nvPr/>
        </p:nvGrpSpPr>
        <p:grpSpPr bwMode="auto">
          <a:xfrm>
            <a:off x="3995738" y="3841750"/>
            <a:ext cx="3246437" cy="2603500"/>
            <a:chOff x="2517" y="2420"/>
            <a:chExt cx="2045" cy="1640"/>
          </a:xfrm>
        </p:grpSpPr>
        <p:pic>
          <p:nvPicPr>
            <p:cNvPr id="136201" name="Picture 9" descr="F34_05"/>
            <p:cNvPicPr>
              <a:picLocks noChangeAspect="1" noChangeArrowheads="1"/>
            </p:cNvPicPr>
            <p:nvPr/>
          </p:nvPicPr>
          <p:blipFill>
            <a:blip r:embed="rId3"/>
            <a:srcRect/>
            <a:stretch>
              <a:fillRect/>
            </a:stretch>
          </p:blipFill>
          <p:spPr bwMode="auto">
            <a:xfrm>
              <a:off x="2517" y="2420"/>
              <a:ext cx="1877" cy="1640"/>
            </a:xfrm>
            <a:prstGeom prst="rect">
              <a:avLst/>
            </a:prstGeom>
            <a:noFill/>
          </p:spPr>
        </p:pic>
        <p:sp>
          <p:nvSpPr>
            <p:cNvPr id="136204" name="Text Box 12"/>
            <p:cNvSpPr txBox="1">
              <a:spLocks noChangeArrowheads="1"/>
            </p:cNvSpPr>
            <p:nvPr/>
          </p:nvSpPr>
          <p:spPr bwMode="auto">
            <a:xfrm>
              <a:off x="3603" y="3368"/>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34-5</a:t>
              </a:r>
            </a:p>
          </p:txBody>
        </p:sp>
      </p:grpSp>
      <p:sp>
        <p:nvSpPr>
          <p:cNvPr id="136206" name="Oval 14"/>
          <p:cNvSpPr>
            <a:spLocks noChangeArrowheads="1"/>
          </p:cNvSpPr>
          <p:nvPr/>
        </p:nvSpPr>
        <p:spPr bwMode="auto">
          <a:xfrm flipV="1">
            <a:off x="4179888" y="4214813"/>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36207" name="Oval 15"/>
          <p:cNvSpPr>
            <a:spLocks noChangeArrowheads="1"/>
          </p:cNvSpPr>
          <p:nvPr/>
        </p:nvSpPr>
        <p:spPr bwMode="auto">
          <a:xfrm flipV="1">
            <a:off x="6770688" y="4186238"/>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36208" name="Oval 16"/>
          <p:cNvSpPr>
            <a:spLocks noChangeArrowheads="1"/>
          </p:cNvSpPr>
          <p:nvPr/>
        </p:nvSpPr>
        <p:spPr bwMode="auto">
          <a:xfrm flipV="1">
            <a:off x="4179888" y="4722813"/>
            <a:ext cx="92075" cy="92075"/>
          </a:xfrm>
          <a:prstGeom prst="ellipse">
            <a:avLst/>
          </a:prstGeom>
          <a:solidFill>
            <a:schemeClr val="bg1"/>
          </a:solidFill>
          <a:ln w="22225">
            <a:solidFill>
              <a:schemeClr val="tx1"/>
            </a:solidFill>
            <a:round/>
            <a:headEnd/>
            <a:tailEnd/>
          </a:ln>
          <a:effectLst/>
        </p:spPr>
        <p:txBody>
          <a:bodyPr wrap="none" anchor="ctr"/>
          <a:lstStyle/>
          <a:p>
            <a:endParaRPr lang="en-US"/>
          </a:p>
        </p:txBody>
      </p:sp>
      <p:sp>
        <p:nvSpPr>
          <p:cNvPr id="136209" name="Oval 17"/>
          <p:cNvSpPr>
            <a:spLocks noChangeArrowheads="1"/>
          </p:cNvSpPr>
          <p:nvPr/>
        </p:nvSpPr>
        <p:spPr bwMode="auto">
          <a:xfrm flipV="1">
            <a:off x="6765925" y="4716463"/>
            <a:ext cx="92075" cy="92075"/>
          </a:xfrm>
          <a:prstGeom prst="ellipse">
            <a:avLst/>
          </a:prstGeom>
          <a:solidFill>
            <a:schemeClr val="bg1"/>
          </a:solidFill>
          <a:ln w="222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3370263" y="1441450"/>
            <a:ext cx="4897437" cy="1006475"/>
          </a:xfrm>
          <a:prstGeom prst="rect">
            <a:avLst/>
          </a:prstGeom>
          <a:noFill/>
          <a:ln w="9525">
            <a:noFill/>
            <a:miter lim="800000"/>
            <a:headEnd/>
            <a:tailEnd/>
          </a:ln>
          <a:effectLst/>
        </p:spPr>
        <p:txBody>
          <a:bodyPr>
            <a:spAutoFit/>
          </a:bodyPr>
          <a:lstStyle/>
          <a:p>
            <a:pPr>
              <a:spcBef>
                <a:spcPct val="50000"/>
              </a:spcBef>
            </a:pPr>
            <a:r>
              <a:rPr lang="en-US" dirty="0"/>
              <a:t>Your eye traces incoming rays straight back, and cannot know that the rays may have actually been reflected many times.</a:t>
            </a:r>
          </a:p>
        </p:txBody>
      </p:sp>
      <p:sp>
        <p:nvSpPr>
          <p:cNvPr id="137219"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Plane Mirrors, Mirror Maze</a:t>
            </a:r>
          </a:p>
        </p:txBody>
      </p:sp>
      <p:grpSp>
        <p:nvGrpSpPr>
          <p:cNvPr id="137226" name="Group 10"/>
          <p:cNvGrpSpPr>
            <a:grpSpLocks/>
          </p:cNvGrpSpPr>
          <p:nvPr/>
        </p:nvGrpSpPr>
        <p:grpSpPr bwMode="auto">
          <a:xfrm>
            <a:off x="206375" y="781050"/>
            <a:ext cx="2889250" cy="5776913"/>
            <a:chOff x="130" y="492"/>
            <a:chExt cx="1820" cy="3639"/>
          </a:xfrm>
        </p:grpSpPr>
        <p:pic>
          <p:nvPicPr>
            <p:cNvPr id="137224" name="Picture 8" descr="F34_06"/>
            <p:cNvPicPr>
              <a:picLocks noChangeAspect="1" noChangeArrowheads="1"/>
            </p:cNvPicPr>
            <p:nvPr/>
          </p:nvPicPr>
          <p:blipFill>
            <a:blip r:embed="rId2"/>
            <a:srcRect/>
            <a:stretch>
              <a:fillRect/>
            </a:stretch>
          </p:blipFill>
          <p:spPr bwMode="auto">
            <a:xfrm>
              <a:off x="130" y="492"/>
              <a:ext cx="1820" cy="3639"/>
            </a:xfrm>
            <a:prstGeom prst="rect">
              <a:avLst/>
            </a:prstGeom>
            <a:noFill/>
          </p:spPr>
        </p:pic>
        <p:sp>
          <p:nvSpPr>
            <p:cNvPr id="137225" name="Text Box 9"/>
            <p:cNvSpPr txBox="1">
              <a:spLocks noChangeArrowheads="1"/>
            </p:cNvSpPr>
            <p:nvPr/>
          </p:nvSpPr>
          <p:spPr bwMode="auto">
            <a:xfrm>
              <a:off x="147" y="3728"/>
              <a:ext cx="959" cy="231"/>
            </a:xfrm>
            <a:prstGeom prst="rect">
              <a:avLst/>
            </a:prstGeom>
            <a:noFill/>
            <a:ln w="9525">
              <a:noFill/>
              <a:miter lim="800000"/>
              <a:headEnd/>
              <a:tailEnd/>
            </a:ln>
            <a:effectLst/>
          </p:spPr>
          <p:txBody>
            <a:bodyPr anchor="ctr">
              <a:spAutoFit/>
            </a:bodyPr>
            <a:lstStyle/>
            <a:p>
              <a:pPr>
                <a:spcBef>
                  <a:spcPct val="50000"/>
                </a:spcBef>
              </a:pPr>
              <a:r>
                <a:rPr lang="en-US" sz="1800" i="1" dirty="0">
                  <a:solidFill>
                    <a:srgbClr val="669900"/>
                  </a:solidFill>
                  <a:latin typeface="Arial Unicode MS" pitchFamily="34" charset="-128"/>
                </a:rPr>
                <a:t>Fig. </a:t>
              </a:r>
              <a:r>
                <a:rPr lang="en-US" sz="1800" i="1" dirty="0" smtClean="0">
                  <a:solidFill>
                    <a:srgbClr val="669900"/>
                  </a:solidFill>
                  <a:latin typeface="Arial Unicode MS" pitchFamily="34" charset="-128"/>
                </a:rPr>
                <a:t>34-7</a:t>
              </a:r>
              <a:endParaRPr lang="en-US" sz="1800" i="1" dirty="0">
                <a:solidFill>
                  <a:srgbClr val="669900"/>
                </a:solidFill>
                <a:latin typeface="Arial Unicode MS" pitchFamily="34" charset="-128"/>
              </a:endParaRPr>
            </a:p>
          </p:txBody>
        </p:sp>
      </p:grpSp>
      <p:sp>
        <p:nvSpPr>
          <p:cNvPr id="137227" name="Text Box 11"/>
          <p:cNvSpPr txBox="1">
            <a:spLocks noChangeArrowheads="1"/>
          </p:cNvSpPr>
          <p:nvPr/>
        </p:nvSpPr>
        <p:spPr bwMode="auto">
          <a:xfrm>
            <a:off x="355600" y="3657600"/>
            <a:ext cx="282575" cy="304800"/>
          </a:xfrm>
          <a:prstGeom prst="rect">
            <a:avLst/>
          </a:prstGeom>
          <a:noFill/>
          <a:ln w="9525">
            <a:noFill/>
            <a:miter lim="800000"/>
            <a:headEnd/>
            <a:tailEnd/>
          </a:ln>
          <a:effectLst/>
        </p:spPr>
        <p:txBody>
          <a:bodyPr wrap="none">
            <a:spAutoFit/>
          </a:bodyPr>
          <a:lstStyle/>
          <a:p>
            <a:r>
              <a:rPr lang="en-US" sz="1400">
                <a:solidFill>
                  <a:schemeClr val="tx1"/>
                </a:solidFill>
              </a:rPr>
              <a:t>1</a:t>
            </a:r>
          </a:p>
        </p:txBody>
      </p:sp>
      <p:sp>
        <p:nvSpPr>
          <p:cNvPr id="137228" name="Text Box 12"/>
          <p:cNvSpPr txBox="1">
            <a:spLocks noChangeArrowheads="1"/>
          </p:cNvSpPr>
          <p:nvPr/>
        </p:nvSpPr>
        <p:spPr bwMode="auto">
          <a:xfrm>
            <a:off x="549275" y="3352800"/>
            <a:ext cx="282575" cy="304800"/>
          </a:xfrm>
          <a:prstGeom prst="rect">
            <a:avLst/>
          </a:prstGeom>
          <a:noFill/>
          <a:ln w="9525">
            <a:noFill/>
            <a:miter lim="800000"/>
            <a:headEnd/>
            <a:tailEnd/>
          </a:ln>
          <a:effectLst/>
        </p:spPr>
        <p:txBody>
          <a:bodyPr wrap="none">
            <a:spAutoFit/>
          </a:bodyPr>
          <a:lstStyle/>
          <a:p>
            <a:r>
              <a:rPr lang="en-US" sz="1400">
                <a:solidFill>
                  <a:schemeClr val="tx1"/>
                </a:solidFill>
              </a:rPr>
              <a:t>2</a:t>
            </a:r>
          </a:p>
        </p:txBody>
      </p:sp>
      <p:sp>
        <p:nvSpPr>
          <p:cNvPr id="137229" name="Text Box 13"/>
          <p:cNvSpPr txBox="1">
            <a:spLocks noChangeArrowheads="1"/>
          </p:cNvSpPr>
          <p:nvPr/>
        </p:nvSpPr>
        <p:spPr bwMode="auto">
          <a:xfrm>
            <a:off x="868363" y="3562350"/>
            <a:ext cx="282575" cy="304800"/>
          </a:xfrm>
          <a:prstGeom prst="rect">
            <a:avLst/>
          </a:prstGeom>
          <a:noFill/>
          <a:ln w="9525">
            <a:noFill/>
            <a:miter lim="800000"/>
            <a:headEnd/>
            <a:tailEnd/>
          </a:ln>
          <a:effectLst/>
        </p:spPr>
        <p:txBody>
          <a:bodyPr wrap="none">
            <a:spAutoFit/>
          </a:bodyPr>
          <a:lstStyle/>
          <a:p>
            <a:r>
              <a:rPr lang="en-US" sz="1400">
                <a:solidFill>
                  <a:schemeClr val="tx1"/>
                </a:solidFill>
              </a:rPr>
              <a:t>3</a:t>
            </a:r>
          </a:p>
        </p:txBody>
      </p:sp>
      <p:sp>
        <p:nvSpPr>
          <p:cNvPr id="137230" name="Text Box 14"/>
          <p:cNvSpPr txBox="1">
            <a:spLocks noChangeArrowheads="1"/>
          </p:cNvSpPr>
          <p:nvPr/>
        </p:nvSpPr>
        <p:spPr bwMode="auto">
          <a:xfrm>
            <a:off x="1230313" y="3362325"/>
            <a:ext cx="282575" cy="304800"/>
          </a:xfrm>
          <a:prstGeom prst="rect">
            <a:avLst/>
          </a:prstGeom>
          <a:noFill/>
          <a:ln w="9525">
            <a:noFill/>
            <a:miter lim="800000"/>
            <a:headEnd/>
            <a:tailEnd/>
          </a:ln>
          <a:effectLst/>
        </p:spPr>
        <p:txBody>
          <a:bodyPr wrap="none">
            <a:spAutoFit/>
          </a:bodyPr>
          <a:lstStyle/>
          <a:p>
            <a:r>
              <a:rPr lang="en-US" sz="1400">
                <a:solidFill>
                  <a:schemeClr val="tx1"/>
                </a:solidFill>
              </a:rPr>
              <a:t>4</a:t>
            </a:r>
          </a:p>
        </p:txBody>
      </p:sp>
      <p:sp>
        <p:nvSpPr>
          <p:cNvPr id="137231" name="Text Box 15"/>
          <p:cNvSpPr txBox="1">
            <a:spLocks noChangeArrowheads="1"/>
          </p:cNvSpPr>
          <p:nvPr/>
        </p:nvSpPr>
        <p:spPr bwMode="auto">
          <a:xfrm>
            <a:off x="1412875" y="3648075"/>
            <a:ext cx="282575" cy="304800"/>
          </a:xfrm>
          <a:prstGeom prst="rect">
            <a:avLst/>
          </a:prstGeom>
          <a:noFill/>
          <a:ln w="9525">
            <a:noFill/>
            <a:miter lim="800000"/>
            <a:headEnd/>
            <a:tailEnd/>
          </a:ln>
          <a:effectLst/>
        </p:spPr>
        <p:txBody>
          <a:bodyPr wrap="none">
            <a:spAutoFit/>
          </a:bodyPr>
          <a:lstStyle/>
          <a:p>
            <a:r>
              <a:rPr lang="en-US" sz="1400">
                <a:solidFill>
                  <a:schemeClr val="tx1"/>
                </a:solidFill>
              </a:rPr>
              <a:t>5</a:t>
            </a:r>
          </a:p>
        </p:txBody>
      </p:sp>
      <p:sp>
        <p:nvSpPr>
          <p:cNvPr id="137232" name="Text Box 16"/>
          <p:cNvSpPr txBox="1">
            <a:spLocks noChangeArrowheads="1"/>
          </p:cNvSpPr>
          <p:nvPr/>
        </p:nvSpPr>
        <p:spPr bwMode="auto">
          <a:xfrm>
            <a:off x="1057275" y="3616325"/>
            <a:ext cx="282575" cy="304800"/>
          </a:xfrm>
          <a:prstGeom prst="rect">
            <a:avLst/>
          </a:prstGeom>
          <a:noFill/>
          <a:ln w="9525">
            <a:noFill/>
            <a:miter lim="800000"/>
            <a:headEnd/>
            <a:tailEnd/>
          </a:ln>
          <a:effectLst/>
        </p:spPr>
        <p:txBody>
          <a:bodyPr wrap="none">
            <a:spAutoFit/>
          </a:bodyPr>
          <a:lstStyle/>
          <a:p>
            <a:r>
              <a:rPr lang="en-US" sz="1400">
                <a:solidFill>
                  <a:schemeClr val="tx1"/>
                </a:solidFill>
              </a:rPr>
              <a:t>6</a:t>
            </a:r>
          </a:p>
        </p:txBody>
      </p:sp>
      <p:sp>
        <p:nvSpPr>
          <p:cNvPr id="137233" name="Text Box 17"/>
          <p:cNvSpPr txBox="1">
            <a:spLocks noChangeArrowheads="1"/>
          </p:cNvSpPr>
          <p:nvPr/>
        </p:nvSpPr>
        <p:spPr bwMode="auto">
          <a:xfrm>
            <a:off x="1057275" y="3267075"/>
            <a:ext cx="282575" cy="304800"/>
          </a:xfrm>
          <a:prstGeom prst="rect">
            <a:avLst/>
          </a:prstGeom>
          <a:noFill/>
          <a:ln w="9525">
            <a:noFill/>
            <a:miter lim="800000"/>
            <a:headEnd/>
            <a:tailEnd/>
          </a:ln>
          <a:effectLst/>
        </p:spPr>
        <p:txBody>
          <a:bodyPr wrap="none">
            <a:spAutoFit/>
          </a:bodyPr>
          <a:lstStyle/>
          <a:p>
            <a:r>
              <a:rPr lang="en-US" sz="1400">
                <a:solidFill>
                  <a:schemeClr val="tx1"/>
                </a:solidFill>
              </a:rPr>
              <a:t>7</a:t>
            </a:r>
          </a:p>
        </p:txBody>
      </p:sp>
      <p:sp>
        <p:nvSpPr>
          <p:cNvPr id="137234" name="Text Box 18"/>
          <p:cNvSpPr txBox="1">
            <a:spLocks noChangeArrowheads="1"/>
          </p:cNvSpPr>
          <p:nvPr/>
        </p:nvSpPr>
        <p:spPr bwMode="auto">
          <a:xfrm>
            <a:off x="736600" y="3286125"/>
            <a:ext cx="282575" cy="304800"/>
          </a:xfrm>
          <a:prstGeom prst="rect">
            <a:avLst/>
          </a:prstGeom>
          <a:noFill/>
          <a:ln w="9525">
            <a:noFill/>
            <a:miter lim="800000"/>
            <a:headEnd/>
            <a:tailEnd/>
          </a:ln>
          <a:effectLst/>
        </p:spPr>
        <p:txBody>
          <a:bodyPr wrap="none">
            <a:spAutoFit/>
          </a:bodyPr>
          <a:lstStyle/>
          <a:p>
            <a:r>
              <a:rPr lang="en-US" sz="1400">
                <a:solidFill>
                  <a:schemeClr val="tx1"/>
                </a:solidFill>
              </a:rPr>
              <a:t>8</a:t>
            </a:r>
          </a:p>
        </p:txBody>
      </p:sp>
      <p:sp>
        <p:nvSpPr>
          <p:cNvPr id="137235" name="Text Box 19"/>
          <p:cNvSpPr txBox="1">
            <a:spLocks noChangeArrowheads="1"/>
          </p:cNvSpPr>
          <p:nvPr/>
        </p:nvSpPr>
        <p:spPr bwMode="auto">
          <a:xfrm>
            <a:off x="692150" y="3654425"/>
            <a:ext cx="282575" cy="304800"/>
          </a:xfrm>
          <a:prstGeom prst="rect">
            <a:avLst/>
          </a:prstGeom>
          <a:noFill/>
          <a:ln w="9525">
            <a:noFill/>
            <a:miter lim="800000"/>
            <a:headEnd/>
            <a:tailEnd/>
          </a:ln>
          <a:effectLst/>
        </p:spPr>
        <p:txBody>
          <a:bodyPr wrap="none">
            <a:spAutoFit/>
          </a:bodyPr>
          <a:lstStyle/>
          <a:p>
            <a:r>
              <a:rPr lang="en-US" sz="1400">
                <a:solidFill>
                  <a:schemeClr val="tx1"/>
                </a:solidFill>
              </a:rPr>
              <a:t>9</a:t>
            </a:r>
          </a:p>
        </p:txBody>
      </p:sp>
      <p:sp>
        <p:nvSpPr>
          <p:cNvPr id="137236" name="Text Box 20"/>
          <p:cNvSpPr txBox="1">
            <a:spLocks noChangeArrowheads="1"/>
          </p:cNvSpPr>
          <p:nvPr/>
        </p:nvSpPr>
        <p:spPr bwMode="auto">
          <a:xfrm>
            <a:off x="2771775" y="3114675"/>
            <a:ext cx="282575" cy="304800"/>
          </a:xfrm>
          <a:prstGeom prst="rect">
            <a:avLst/>
          </a:prstGeom>
          <a:noFill/>
          <a:ln w="9525">
            <a:noFill/>
            <a:miter lim="800000"/>
            <a:headEnd/>
            <a:tailEnd/>
          </a:ln>
          <a:effectLst/>
        </p:spPr>
        <p:txBody>
          <a:bodyPr wrap="none">
            <a:spAutoFit/>
          </a:bodyPr>
          <a:lstStyle/>
          <a:p>
            <a:r>
              <a:rPr lang="en-US" sz="1400">
                <a:solidFill>
                  <a:schemeClr val="tx1"/>
                </a:solidFill>
              </a:rPr>
              <a:t>1</a:t>
            </a:r>
          </a:p>
        </p:txBody>
      </p:sp>
      <p:sp>
        <p:nvSpPr>
          <p:cNvPr id="137237" name="Text Box 21"/>
          <p:cNvSpPr txBox="1">
            <a:spLocks noChangeArrowheads="1"/>
          </p:cNvSpPr>
          <p:nvPr/>
        </p:nvSpPr>
        <p:spPr bwMode="auto">
          <a:xfrm>
            <a:off x="2430463" y="3314700"/>
            <a:ext cx="282575" cy="304800"/>
          </a:xfrm>
          <a:prstGeom prst="rect">
            <a:avLst/>
          </a:prstGeom>
          <a:noFill/>
          <a:ln w="9525">
            <a:noFill/>
            <a:miter lim="800000"/>
            <a:headEnd/>
            <a:tailEnd/>
          </a:ln>
          <a:effectLst/>
        </p:spPr>
        <p:txBody>
          <a:bodyPr wrap="none">
            <a:spAutoFit/>
          </a:bodyPr>
          <a:lstStyle/>
          <a:p>
            <a:r>
              <a:rPr lang="en-US" sz="1400">
                <a:solidFill>
                  <a:schemeClr val="tx1"/>
                </a:solidFill>
              </a:rPr>
              <a:t>2</a:t>
            </a:r>
          </a:p>
        </p:txBody>
      </p:sp>
      <p:sp>
        <p:nvSpPr>
          <p:cNvPr id="137238" name="Text Box 22"/>
          <p:cNvSpPr txBox="1">
            <a:spLocks noChangeArrowheads="1"/>
          </p:cNvSpPr>
          <p:nvPr/>
        </p:nvSpPr>
        <p:spPr bwMode="auto">
          <a:xfrm flipH="1">
            <a:off x="2393950" y="3703638"/>
            <a:ext cx="266700" cy="304800"/>
          </a:xfrm>
          <a:prstGeom prst="rect">
            <a:avLst/>
          </a:prstGeom>
          <a:noFill/>
          <a:ln w="9525">
            <a:noFill/>
            <a:miter lim="800000"/>
            <a:headEnd/>
            <a:tailEnd/>
          </a:ln>
          <a:effectLst/>
        </p:spPr>
        <p:txBody>
          <a:bodyPr>
            <a:spAutoFit/>
          </a:bodyPr>
          <a:lstStyle/>
          <a:p>
            <a:r>
              <a:rPr lang="en-US" sz="1400">
                <a:solidFill>
                  <a:schemeClr val="tx1"/>
                </a:solidFill>
              </a:rPr>
              <a:t>3</a:t>
            </a:r>
          </a:p>
        </p:txBody>
      </p:sp>
      <p:sp>
        <p:nvSpPr>
          <p:cNvPr id="137239" name="Text Box 23"/>
          <p:cNvSpPr txBox="1">
            <a:spLocks noChangeArrowheads="1"/>
          </p:cNvSpPr>
          <p:nvPr/>
        </p:nvSpPr>
        <p:spPr bwMode="auto">
          <a:xfrm>
            <a:off x="2095500" y="3903663"/>
            <a:ext cx="282575" cy="304800"/>
          </a:xfrm>
          <a:prstGeom prst="rect">
            <a:avLst/>
          </a:prstGeom>
          <a:noFill/>
          <a:ln w="9525">
            <a:noFill/>
            <a:miter lim="800000"/>
            <a:headEnd/>
            <a:tailEnd/>
          </a:ln>
          <a:effectLst/>
        </p:spPr>
        <p:txBody>
          <a:bodyPr wrap="none">
            <a:spAutoFit/>
          </a:bodyPr>
          <a:lstStyle/>
          <a:p>
            <a:r>
              <a:rPr lang="en-US" sz="1400">
                <a:solidFill>
                  <a:schemeClr val="tx1"/>
                </a:solidFill>
              </a:rPr>
              <a:t>4</a:t>
            </a:r>
          </a:p>
        </p:txBody>
      </p:sp>
      <p:sp>
        <p:nvSpPr>
          <p:cNvPr id="137240" name="Text Box 24"/>
          <p:cNvSpPr txBox="1">
            <a:spLocks noChangeArrowheads="1"/>
          </p:cNvSpPr>
          <p:nvPr/>
        </p:nvSpPr>
        <p:spPr bwMode="auto">
          <a:xfrm>
            <a:off x="2043113" y="4316413"/>
            <a:ext cx="282575" cy="304800"/>
          </a:xfrm>
          <a:prstGeom prst="rect">
            <a:avLst/>
          </a:prstGeom>
          <a:noFill/>
          <a:ln w="9525">
            <a:noFill/>
            <a:miter lim="800000"/>
            <a:headEnd/>
            <a:tailEnd/>
          </a:ln>
          <a:effectLst/>
        </p:spPr>
        <p:txBody>
          <a:bodyPr wrap="none">
            <a:spAutoFit/>
          </a:bodyPr>
          <a:lstStyle/>
          <a:p>
            <a:r>
              <a:rPr lang="en-US" sz="1400">
                <a:solidFill>
                  <a:schemeClr val="tx1"/>
                </a:solidFill>
              </a:rPr>
              <a:t>5</a:t>
            </a:r>
          </a:p>
        </p:txBody>
      </p:sp>
      <p:sp>
        <p:nvSpPr>
          <p:cNvPr id="137241" name="Text Box 25"/>
          <p:cNvSpPr txBox="1">
            <a:spLocks noChangeArrowheads="1"/>
          </p:cNvSpPr>
          <p:nvPr/>
        </p:nvSpPr>
        <p:spPr bwMode="auto">
          <a:xfrm>
            <a:off x="1690688" y="4535488"/>
            <a:ext cx="282575" cy="304800"/>
          </a:xfrm>
          <a:prstGeom prst="rect">
            <a:avLst/>
          </a:prstGeom>
          <a:noFill/>
          <a:ln w="9525">
            <a:noFill/>
            <a:miter lim="800000"/>
            <a:headEnd/>
            <a:tailEnd/>
          </a:ln>
          <a:effectLst/>
        </p:spPr>
        <p:txBody>
          <a:bodyPr wrap="none">
            <a:spAutoFit/>
          </a:bodyPr>
          <a:lstStyle/>
          <a:p>
            <a:r>
              <a:rPr lang="en-US" sz="1400">
                <a:solidFill>
                  <a:schemeClr val="tx1"/>
                </a:solidFill>
              </a:rPr>
              <a:t>6</a:t>
            </a:r>
          </a:p>
        </p:txBody>
      </p:sp>
      <p:sp>
        <p:nvSpPr>
          <p:cNvPr id="137242" name="Text Box 26"/>
          <p:cNvSpPr txBox="1">
            <a:spLocks noChangeArrowheads="1"/>
          </p:cNvSpPr>
          <p:nvPr/>
        </p:nvSpPr>
        <p:spPr bwMode="auto">
          <a:xfrm>
            <a:off x="1695450" y="4892675"/>
            <a:ext cx="282575" cy="304800"/>
          </a:xfrm>
          <a:prstGeom prst="rect">
            <a:avLst/>
          </a:prstGeom>
          <a:noFill/>
          <a:ln w="9525">
            <a:noFill/>
            <a:miter lim="800000"/>
            <a:headEnd/>
            <a:tailEnd/>
          </a:ln>
          <a:effectLst/>
        </p:spPr>
        <p:txBody>
          <a:bodyPr wrap="none">
            <a:spAutoFit/>
          </a:bodyPr>
          <a:lstStyle/>
          <a:p>
            <a:r>
              <a:rPr lang="en-US" sz="1400">
                <a:solidFill>
                  <a:schemeClr val="tx1"/>
                </a:solidFill>
              </a:rPr>
              <a:t>7</a:t>
            </a:r>
          </a:p>
        </p:txBody>
      </p:sp>
      <p:sp>
        <p:nvSpPr>
          <p:cNvPr id="137243" name="Text Box 27"/>
          <p:cNvSpPr txBox="1">
            <a:spLocks noChangeArrowheads="1"/>
          </p:cNvSpPr>
          <p:nvPr/>
        </p:nvSpPr>
        <p:spPr bwMode="auto">
          <a:xfrm>
            <a:off x="1350963" y="5138738"/>
            <a:ext cx="282575" cy="304800"/>
          </a:xfrm>
          <a:prstGeom prst="rect">
            <a:avLst/>
          </a:prstGeom>
          <a:noFill/>
          <a:ln w="9525">
            <a:noFill/>
            <a:miter lim="800000"/>
            <a:headEnd/>
            <a:tailEnd/>
          </a:ln>
          <a:effectLst/>
        </p:spPr>
        <p:txBody>
          <a:bodyPr wrap="none">
            <a:spAutoFit/>
          </a:bodyPr>
          <a:lstStyle/>
          <a:p>
            <a:r>
              <a:rPr lang="en-US" sz="1400">
                <a:solidFill>
                  <a:schemeClr val="tx1"/>
                </a:solidFill>
              </a:rPr>
              <a:t>8</a:t>
            </a:r>
          </a:p>
        </p:txBody>
      </p:sp>
      <p:sp>
        <p:nvSpPr>
          <p:cNvPr id="137244" name="Text Box 28"/>
          <p:cNvSpPr txBox="1">
            <a:spLocks noChangeArrowheads="1"/>
          </p:cNvSpPr>
          <p:nvPr/>
        </p:nvSpPr>
        <p:spPr bwMode="auto">
          <a:xfrm>
            <a:off x="1339850" y="5540375"/>
            <a:ext cx="282575" cy="304800"/>
          </a:xfrm>
          <a:prstGeom prst="rect">
            <a:avLst/>
          </a:prstGeom>
          <a:noFill/>
          <a:ln w="9525">
            <a:noFill/>
            <a:miter lim="800000"/>
            <a:headEnd/>
            <a:tailEnd/>
          </a:ln>
          <a:effectLst/>
        </p:spPr>
        <p:txBody>
          <a:bodyPr wrap="none">
            <a:spAutoFit/>
          </a:bodyPr>
          <a:lstStyle/>
          <a:p>
            <a:r>
              <a:rPr lang="en-US" sz="1400">
                <a:solidFill>
                  <a:schemeClr val="tx1"/>
                </a:solidFill>
              </a:rPr>
              <a:t>9</a:t>
            </a:r>
          </a:p>
        </p:txBody>
      </p:sp>
      <p:sp>
        <p:nvSpPr>
          <p:cNvPr id="137245" name="Line 29"/>
          <p:cNvSpPr>
            <a:spLocks noChangeShapeType="1"/>
          </p:cNvSpPr>
          <p:nvPr/>
        </p:nvSpPr>
        <p:spPr bwMode="auto">
          <a:xfrm flipV="1">
            <a:off x="833438" y="2581275"/>
            <a:ext cx="568325" cy="1055688"/>
          </a:xfrm>
          <a:prstGeom prst="line">
            <a:avLst/>
          </a:prstGeom>
          <a:noFill/>
          <a:ln w="9525">
            <a:solidFill>
              <a:schemeClr val="tx1"/>
            </a:solidFill>
            <a:prstDash val="dash"/>
            <a:round/>
            <a:headEnd/>
            <a:tailEnd/>
          </a:ln>
          <a:effectLst/>
        </p:spPr>
        <p:txBody>
          <a:bodyPr/>
          <a:lstStyle/>
          <a:p>
            <a:endParaRPr lang="en-US"/>
          </a:p>
        </p:txBody>
      </p:sp>
      <p:sp>
        <p:nvSpPr>
          <p:cNvPr id="27" name="Rectangle 26"/>
          <p:cNvSpPr/>
          <p:nvPr/>
        </p:nvSpPr>
        <p:spPr>
          <a:xfrm>
            <a:off x="2971800" y="4018628"/>
            <a:ext cx="4572000" cy="2554545"/>
          </a:xfrm>
          <a:prstGeom prst="rect">
            <a:avLst/>
          </a:prstGeom>
        </p:spPr>
        <p:txBody>
          <a:bodyPr>
            <a:spAutoFit/>
          </a:bodyPr>
          <a:lstStyle/>
          <a:p>
            <a:r>
              <a:rPr lang="en-US" dirty="0" smtClean="0"/>
              <a:t>(</a:t>
            </a:r>
            <a:r>
              <a:rPr lang="en-US" i="1" dirty="0" smtClean="0"/>
              <a:t>a</a:t>
            </a:r>
            <a:r>
              <a:rPr lang="en-US" dirty="0" smtClean="0"/>
              <a:t>) Overhead view of a mirror maze. A ray from mirror </a:t>
            </a:r>
            <a:r>
              <a:rPr lang="en-US" i="1" dirty="0" smtClean="0"/>
              <a:t>B</a:t>
            </a:r>
            <a:r>
              <a:rPr lang="en-US" dirty="0" smtClean="0"/>
              <a:t> reaches you at </a:t>
            </a:r>
            <a:r>
              <a:rPr lang="en-US" i="1" dirty="0" smtClean="0"/>
              <a:t>O</a:t>
            </a:r>
            <a:r>
              <a:rPr lang="en-US" dirty="0" smtClean="0"/>
              <a:t> by reflecting from mirror </a:t>
            </a:r>
            <a:r>
              <a:rPr lang="en-US" i="1" dirty="0" smtClean="0"/>
              <a:t>A. (b)</a:t>
            </a:r>
            <a:r>
              <a:rPr lang="en-US" dirty="0" smtClean="0"/>
              <a:t>Mirror </a:t>
            </a:r>
            <a:r>
              <a:rPr lang="en-US" i="1" dirty="0" smtClean="0"/>
              <a:t>B</a:t>
            </a:r>
            <a:r>
              <a:rPr lang="en-US" dirty="0" smtClean="0"/>
              <a:t> appears to be behind </a:t>
            </a:r>
            <a:r>
              <a:rPr lang="en-US" i="1" dirty="0" smtClean="0"/>
              <a:t>A</a:t>
            </a:r>
            <a:r>
              <a:rPr lang="en-US" dirty="0" smtClean="0"/>
              <a:t>. (</a:t>
            </a:r>
            <a:r>
              <a:rPr lang="en-US" i="1" dirty="0" smtClean="0"/>
              <a:t>c</a:t>
            </a:r>
            <a:r>
              <a:rPr lang="en-US" dirty="0" smtClean="0"/>
              <a:t>) The ray reaching you comes from you. </a:t>
            </a:r>
            <a:r>
              <a:rPr lang="en-US" i="1" dirty="0" smtClean="0"/>
              <a:t>(d)</a:t>
            </a:r>
            <a:r>
              <a:rPr lang="en-US" dirty="0" smtClean="0"/>
              <a:t> You see a virtual image of yourself at the end of an apparent hallway.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Spherical Mirrors, Focal Points of Spherical Mirrors</a:t>
            </a:r>
          </a:p>
        </p:txBody>
      </p:sp>
      <p:grpSp>
        <p:nvGrpSpPr>
          <p:cNvPr id="139275" name="Group 11"/>
          <p:cNvGrpSpPr>
            <a:grpSpLocks/>
          </p:cNvGrpSpPr>
          <p:nvPr/>
        </p:nvGrpSpPr>
        <p:grpSpPr bwMode="auto">
          <a:xfrm>
            <a:off x="642938" y="1204913"/>
            <a:ext cx="7807325" cy="4446587"/>
            <a:chOff x="104" y="1395"/>
            <a:chExt cx="4918" cy="2801"/>
          </a:xfrm>
        </p:grpSpPr>
        <p:pic>
          <p:nvPicPr>
            <p:cNvPr id="139273" name="Picture 9" descr="F34_08"/>
            <p:cNvPicPr>
              <a:picLocks noChangeAspect="1" noChangeArrowheads="1"/>
            </p:cNvPicPr>
            <p:nvPr/>
          </p:nvPicPr>
          <p:blipFill>
            <a:blip r:embed="rId3"/>
            <a:srcRect/>
            <a:stretch>
              <a:fillRect/>
            </a:stretch>
          </p:blipFill>
          <p:spPr bwMode="auto">
            <a:xfrm>
              <a:off x="104" y="1395"/>
              <a:ext cx="4918" cy="2801"/>
            </a:xfrm>
            <a:prstGeom prst="rect">
              <a:avLst/>
            </a:prstGeom>
            <a:noFill/>
          </p:spPr>
        </p:pic>
        <p:sp>
          <p:nvSpPr>
            <p:cNvPr id="139274" name="Text Box 10"/>
            <p:cNvSpPr txBox="1">
              <a:spLocks noChangeArrowheads="1"/>
            </p:cNvSpPr>
            <p:nvPr/>
          </p:nvSpPr>
          <p:spPr bwMode="auto">
            <a:xfrm>
              <a:off x="123" y="3392"/>
              <a:ext cx="959" cy="231"/>
            </a:xfrm>
            <a:prstGeom prst="rect">
              <a:avLst/>
            </a:prstGeom>
            <a:noFill/>
            <a:ln w="9525">
              <a:noFill/>
              <a:miter lim="800000"/>
              <a:headEnd/>
              <a:tailEnd/>
            </a:ln>
            <a:effectLst/>
          </p:spPr>
          <p:txBody>
            <a:bodyPr anchor="ctr">
              <a:spAutoFit/>
            </a:bodyPr>
            <a:lstStyle/>
            <a:p>
              <a:pPr>
                <a:spcBef>
                  <a:spcPct val="50000"/>
                </a:spcBef>
              </a:pPr>
              <a:r>
                <a:rPr lang="en-US" sz="1800" i="1" dirty="0">
                  <a:solidFill>
                    <a:srgbClr val="669900"/>
                  </a:solidFill>
                  <a:latin typeface="Arial Unicode MS" pitchFamily="34" charset="-128"/>
                </a:rPr>
                <a:t>Fig. </a:t>
              </a:r>
              <a:r>
                <a:rPr lang="en-US" sz="1800" i="1" dirty="0" smtClean="0">
                  <a:solidFill>
                    <a:srgbClr val="669900"/>
                  </a:solidFill>
                  <a:latin typeface="Arial Unicode MS" pitchFamily="34" charset="-128"/>
                </a:rPr>
                <a:t>34-9</a:t>
              </a:r>
              <a:endParaRPr lang="en-US" sz="1800" i="1" dirty="0">
                <a:solidFill>
                  <a:srgbClr val="669900"/>
                </a:solidFill>
                <a:latin typeface="Arial Unicode MS" pitchFamily="34" charset="-128"/>
              </a:endParaRPr>
            </a:p>
          </p:txBody>
        </p:sp>
      </p:grpSp>
      <p:sp>
        <p:nvSpPr>
          <p:cNvPr id="139276" name="Text Box 12"/>
          <p:cNvSpPr txBox="1">
            <a:spLocks noChangeArrowheads="1"/>
          </p:cNvSpPr>
          <p:nvPr/>
        </p:nvSpPr>
        <p:spPr bwMode="auto">
          <a:xfrm>
            <a:off x="822325" y="1247775"/>
            <a:ext cx="939800" cy="336550"/>
          </a:xfrm>
          <a:prstGeom prst="rect">
            <a:avLst/>
          </a:prstGeom>
          <a:noFill/>
          <a:ln w="9525">
            <a:noFill/>
            <a:miter lim="800000"/>
            <a:headEnd/>
            <a:tailEnd/>
          </a:ln>
          <a:effectLst/>
        </p:spPr>
        <p:txBody>
          <a:bodyPr wrap="none">
            <a:spAutoFit/>
          </a:bodyPr>
          <a:lstStyle/>
          <a:p>
            <a:r>
              <a:rPr lang="en-US" sz="1600"/>
              <a:t>concave</a:t>
            </a:r>
          </a:p>
        </p:txBody>
      </p:sp>
      <p:sp>
        <p:nvSpPr>
          <p:cNvPr id="139277" name="Text Box 13"/>
          <p:cNvSpPr txBox="1">
            <a:spLocks noChangeArrowheads="1"/>
          </p:cNvSpPr>
          <p:nvPr/>
        </p:nvSpPr>
        <p:spPr bwMode="auto">
          <a:xfrm>
            <a:off x="5037138" y="1165225"/>
            <a:ext cx="827087" cy="336550"/>
          </a:xfrm>
          <a:prstGeom prst="rect">
            <a:avLst/>
          </a:prstGeom>
          <a:noFill/>
          <a:ln w="9525">
            <a:noFill/>
            <a:miter lim="800000"/>
            <a:headEnd/>
            <a:tailEnd/>
          </a:ln>
          <a:effectLst/>
        </p:spPr>
        <p:txBody>
          <a:bodyPr wrap="none">
            <a:spAutoFit/>
          </a:bodyPr>
          <a:lstStyle/>
          <a:p>
            <a:r>
              <a:rPr lang="en-US" sz="1600"/>
              <a:t>convex</a:t>
            </a:r>
          </a:p>
        </p:txBody>
      </p:sp>
      <p:grpSp>
        <p:nvGrpSpPr>
          <p:cNvPr id="139283" name="Group 19"/>
          <p:cNvGrpSpPr>
            <a:grpSpLocks/>
          </p:cNvGrpSpPr>
          <p:nvPr/>
        </p:nvGrpSpPr>
        <p:grpSpPr bwMode="auto">
          <a:xfrm>
            <a:off x="3741738" y="4973638"/>
            <a:ext cx="2974975" cy="814387"/>
            <a:chOff x="2357" y="3133"/>
            <a:chExt cx="1874" cy="513"/>
          </a:xfrm>
        </p:grpSpPr>
        <p:sp>
          <p:nvSpPr>
            <p:cNvPr id="139279" name="Rectangle 15"/>
            <p:cNvSpPr>
              <a:spLocks noChangeArrowheads="1"/>
            </p:cNvSpPr>
            <p:nvPr/>
          </p:nvSpPr>
          <p:spPr bwMode="auto">
            <a:xfrm>
              <a:off x="2382" y="3155"/>
              <a:ext cx="1849" cy="468"/>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39280" name="Text Box 16"/>
            <p:cNvSpPr txBox="1">
              <a:spLocks noChangeArrowheads="1"/>
            </p:cNvSpPr>
            <p:nvPr/>
          </p:nvSpPr>
          <p:spPr bwMode="auto">
            <a:xfrm>
              <a:off x="2357" y="3256"/>
              <a:ext cx="1289" cy="250"/>
            </a:xfrm>
            <a:prstGeom prst="rect">
              <a:avLst/>
            </a:prstGeom>
            <a:noFill/>
            <a:ln w="9525">
              <a:noFill/>
              <a:miter lim="800000"/>
              <a:headEnd/>
              <a:tailEnd/>
            </a:ln>
            <a:effectLst/>
          </p:spPr>
          <p:txBody>
            <a:bodyPr wrap="none">
              <a:spAutoFit/>
            </a:bodyPr>
            <a:lstStyle/>
            <a:p>
              <a:r>
                <a:rPr lang="en-US"/>
                <a:t>Spherical Mirror:</a:t>
              </a:r>
            </a:p>
          </p:txBody>
        </p:sp>
        <p:graphicFrame>
          <p:nvGraphicFramePr>
            <p:cNvPr id="139281" name="Object 17"/>
            <p:cNvGraphicFramePr>
              <a:graphicFrameLocks noChangeAspect="1"/>
            </p:cNvGraphicFramePr>
            <p:nvPr/>
          </p:nvGraphicFramePr>
          <p:xfrm>
            <a:off x="3579" y="3133"/>
            <a:ext cx="650" cy="513"/>
          </p:xfrm>
          <a:graphic>
            <a:graphicData uri="http://schemas.openxmlformats.org/presentationml/2006/ole">
              <p:oleObj spid="_x0000_s139281" name="Equation" r:id="rId4" imgW="495000" imgH="393480" progId="">
                <p:embed/>
              </p:oleObj>
            </a:graphicData>
          </a:graphic>
        </p:graphicFrame>
      </p:grpSp>
      <p:sp>
        <p:nvSpPr>
          <p:cNvPr id="139282" name="Text Box 18"/>
          <p:cNvSpPr txBox="1">
            <a:spLocks noChangeArrowheads="1"/>
          </p:cNvSpPr>
          <p:nvPr/>
        </p:nvSpPr>
        <p:spPr bwMode="auto">
          <a:xfrm>
            <a:off x="3556000" y="5862638"/>
            <a:ext cx="4233851" cy="707886"/>
          </a:xfrm>
          <a:prstGeom prst="rect">
            <a:avLst/>
          </a:prstGeom>
          <a:noFill/>
          <a:ln w="9525">
            <a:noFill/>
            <a:miter lim="800000"/>
            <a:headEnd/>
            <a:tailEnd/>
          </a:ln>
          <a:effectLst/>
        </p:spPr>
        <p:txBody>
          <a:bodyPr wrap="none">
            <a:spAutoFit/>
          </a:bodyPr>
          <a:lstStyle/>
          <a:p>
            <a:r>
              <a:rPr lang="en-US" i="1" dirty="0" smtClean="0">
                <a:latin typeface="Times New Roman" charset="0"/>
              </a:rPr>
              <a:t>r  </a:t>
            </a:r>
            <a:r>
              <a:rPr lang="en-US" dirty="0"/>
              <a:t>&gt; 0 for concave (real focal point)</a:t>
            </a:r>
          </a:p>
          <a:p>
            <a:r>
              <a:rPr lang="en-US" i="1" dirty="0">
                <a:latin typeface="Times New Roman" charset="0"/>
              </a:rPr>
              <a:t>r </a:t>
            </a:r>
            <a:r>
              <a:rPr lang="en-US" dirty="0"/>
              <a:t>&lt; 0 for convex (virtual focal point)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122238" y="930275"/>
            <a:ext cx="9144000" cy="701675"/>
          </a:xfrm>
          <a:prstGeom prst="rect">
            <a:avLst/>
          </a:prstGeom>
          <a:noFill/>
          <a:ln w="9525">
            <a:noFill/>
            <a:miter lim="800000"/>
            <a:headEnd/>
            <a:tailEnd/>
          </a:ln>
          <a:effectLst/>
        </p:spPr>
        <p:txBody>
          <a:bodyPr>
            <a:spAutoFit/>
          </a:bodyPr>
          <a:lstStyle/>
          <a:p>
            <a:pPr>
              <a:spcBef>
                <a:spcPct val="50000"/>
              </a:spcBef>
            </a:pPr>
            <a:r>
              <a:rPr lang="en-US"/>
              <a:t>Start with rays leaving a point on object, where they intersect, or appear to intersect, marks the corresponding point on the image.</a:t>
            </a:r>
          </a:p>
        </p:txBody>
      </p:sp>
      <p:sp>
        <p:nvSpPr>
          <p:cNvPr id="140291" name="Rectangle 3"/>
          <p:cNvSpPr>
            <a:spLocks noGrp="1" noChangeArrowheads="1"/>
          </p:cNvSpPr>
          <p:nvPr>
            <p:ph type="title" idx="4294967295"/>
          </p:nvPr>
        </p:nvSpPr>
        <p:spPr>
          <a:xfrm>
            <a:off x="533400" y="274638"/>
            <a:ext cx="7848600" cy="715962"/>
          </a:xfrm>
        </p:spPr>
        <p:txBody>
          <a:bodyPr/>
          <a:lstStyle/>
          <a:p>
            <a:r>
              <a:rPr lang="en-US" sz="2400" b="1">
                <a:solidFill>
                  <a:srgbClr val="FF3300"/>
                </a:solidFill>
              </a:rPr>
              <a:t>Images from Spherical Mirrors</a:t>
            </a:r>
          </a:p>
        </p:txBody>
      </p:sp>
      <p:grpSp>
        <p:nvGrpSpPr>
          <p:cNvPr id="140299" name="Group 11"/>
          <p:cNvGrpSpPr>
            <a:grpSpLocks/>
          </p:cNvGrpSpPr>
          <p:nvPr/>
        </p:nvGrpSpPr>
        <p:grpSpPr bwMode="auto">
          <a:xfrm>
            <a:off x="0" y="1882775"/>
            <a:ext cx="9144000" cy="2740025"/>
            <a:chOff x="0" y="1474"/>
            <a:chExt cx="5760" cy="1726"/>
          </a:xfrm>
        </p:grpSpPr>
        <p:pic>
          <p:nvPicPr>
            <p:cNvPr id="140297" name="Picture 9" descr="F34_09"/>
            <p:cNvPicPr>
              <a:picLocks noChangeAspect="1" noChangeArrowheads="1"/>
            </p:cNvPicPr>
            <p:nvPr/>
          </p:nvPicPr>
          <p:blipFill>
            <a:blip r:embed="rId3"/>
            <a:srcRect/>
            <a:stretch>
              <a:fillRect/>
            </a:stretch>
          </p:blipFill>
          <p:spPr bwMode="auto">
            <a:xfrm>
              <a:off x="0" y="1474"/>
              <a:ext cx="5760" cy="1726"/>
            </a:xfrm>
            <a:prstGeom prst="rect">
              <a:avLst/>
            </a:prstGeom>
            <a:noFill/>
          </p:spPr>
        </p:pic>
        <p:sp>
          <p:nvSpPr>
            <p:cNvPr id="140298" name="Text Box 10"/>
            <p:cNvSpPr txBox="1">
              <a:spLocks noChangeArrowheads="1"/>
            </p:cNvSpPr>
            <p:nvPr/>
          </p:nvSpPr>
          <p:spPr bwMode="auto">
            <a:xfrm>
              <a:off x="131" y="2680"/>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34-9</a:t>
              </a:r>
            </a:p>
          </p:txBody>
        </p:sp>
      </p:grpSp>
      <p:sp>
        <p:nvSpPr>
          <p:cNvPr id="140300" name="Text Box 12"/>
          <p:cNvSpPr txBox="1">
            <a:spLocks noChangeArrowheads="1"/>
          </p:cNvSpPr>
          <p:nvPr/>
        </p:nvSpPr>
        <p:spPr bwMode="auto">
          <a:xfrm>
            <a:off x="0" y="4278313"/>
            <a:ext cx="9261475" cy="701675"/>
          </a:xfrm>
          <a:prstGeom prst="rect">
            <a:avLst/>
          </a:prstGeom>
          <a:noFill/>
          <a:ln w="9525">
            <a:noFill/>
            <a:miter lim="800000"/>
            <a:headEnd/>
            <a:tailEnd/>
          </a:ln>
          <a:effectLst/>
        </p:spPr>
        <p:txBody>
          <a:bodyPr>
            <a:spAutoFit/>
          </a:bodyPr>
          <a:lstStyle/>
          <a:p>
            <a:r>
              <a:rPr lang="en-US"/>
              <a:t>Real images form on the side where the object is located (side to which light is going). Virtual images form on the opposite side.</a:t>
            </a:r>
          </a:p>
        </p:txBody>
      </p:sp>
      <p:grpSp>
        <p:nvGrpSpPr>
          <p:cNvPr id="140306" name="Group 18"/>
          <p:cNvGrpSpPr>
            <a:grpSpLocks/>
          </p:cNvGrpSpPr>
          <p:nvPr/>
        </p:nvGrpSpPr>
        <p:grpSpPr bwMode="auto">
          <a:xfrm>
            <a:off x="407988" y="5006975"/>
            <a:ext cx="3411537" cy="866775"/>
            <a:chOff x="2357" y="3123"/>
            <a:chExt cx="2149" cy="546"/>
          </a:xfrm>
        </p:grpSpPr>
        <p:sp>
          <p:nvSpPr>
            <p:cNvPr id="140303" name="Rectangle 15"/>
            <p:cNvSpPr>
              <a:spLocks noChangeArrowheads="1"/>
            </p:cNvSpPr>
            <p:nvPr/>
          </p:nvSpPr>
          <p:spPr bwMode="auto">
            <a:xfrm>
              <a:off x="2382" y="3142"/>
              <a:ext cx="2124" cy="526"/>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40304" name="Text Box 16"/>
            <p:cNvSpPr txBox="1">
              <a:spLocks noChangeArrowheads="1"/>
            </p:cNvSpPr>
            <p:nvPr/>
          </p:nvSpPr>
          <p:spPr bwMode="auto">
            <a:xfrm>
              <a:off x="2357" y="3256"/>
              <a:ext cx="1289" cy="250"/>
            </a:xfrm>
            <a:prstGeom prst="rect">
              <a:avLst/>
            </a:prstGeom>
            <a:noFill/>
            <a:ln w="9525">
              <a:noFill/>
              <a:miter lim="800000"/>
              <a:headEnd/>
              <a:tailEnd/>
            </a:ln>
            <a:effectLst/>
          </p:spPr>
          <p:txBody>
            <a:bodyPr wrap="none">
              <a:spAutoFit/>
            </a:bodyPr>
            <a:lstStyle/>
            <a:p>
              <a:r>
                <a:rPr lang="en-US" dirty="0"/>
                <a:t>Spherical Mirror:</a:t>
              </a:r>
            </a:p>
          </p:txBody>
        </p:sp>
        <p:graphicFrame>
          <p:nvGraphicFramePr>
            <p:cNvPr id="140305" name="Object 17"/>
            <p:cNvGraphicFramePr>
              <a:graphicFrameLocks noChangeAspect="1"/>
            </p:cNvGraphicFramePr>
            <p:nvPr/>
          </p:nvGraphicFramePr>
          <p:xfrm>
            <a:off x="3623" y="3123"/>
            <a:ext cx="883" cy="546"/>
          </p:xfrm>
          <a:graphic>
            <a:graphicData uri="http://schemas.openxmlformats.org/presentationml/2006/ole">
              <p:oleObj spid="_x0000_s140305" name="Equation" r:id="rId4" imgW="672840" imgH="419040" progId="">
                <p:embed/>
              </p:oleObj>
            </a:graphicData>
          </a:graphic>
        </p:graphicFrame>
      </p:grpSp>
      <p:grpSp>
        <p:nvGrpSpPr>
          <p:cNvPr id="140311" name="Group 23"/>
          <p:cNvGrpSpPr>
            <a:grpSpLocks/>
          </p:cNvGrpSpPr>
          <p:nvPr/>
        </p:nvGrpSpPr>
        <p:grpSpPr bwMode="auto">
          <a:xfrm>
            <a:off x="4310063" y="5016500"/>
            <a:ext cx="3727450" cy="846138"/>
            <a:chOff x="2715" y="3160"/>
            <a:chExt cx="2348" cy="533"/>
          </a:xfrm>
        </p:grpSpPr>
        <p:sp>
          <p:nvSpPr>
            <p:cNvPr id="140308" name="Rectangle 20"/>
            <p:cNvSpPr>
              <a:spLocks noChangeArrowheads="1"/>
            </p:cNvSpPr>
            <p:nvPr/>
          </p:nvSpPr>
          <p:spPr bwMode="auto">
            <a:xfrm>
              <a:off x="2740" y="3167"/>
              <a:ext cx="2323" cy="526"/>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40309" name="Text Box 21"/>
            <p:cNvSpPr txBox="1">
              <a:spLocks noChangeArrowheads="1"/>
            </p:cNvSpPr>
            <p:nvPr/>
          </p:nvSpPr>
          <p:spPr bwMode="auto">
            <a:xfrm>
              <a:off x="2715" y="3281"/>
              <a:ext cx="1636" cy="250"/>
            </a:xfrm>
            <a:prstGeom prst="rect">
              <a:avLst/>
            </a:prstGeom>
            <a:noFill/>
            <a:ln w="9525">
              <a:noFill/>
              <a:miter lim="800000"/>
              <a:headEnd/>
              <a:tailEnd/>
            </a:ln>
            <a:effectLst/>
          </p:spPr>
          <p:txBody>
            <a:bodyPr wrap="none">
              <a:spAutoFit/>
            </a:bodyPr>
            <a:lstStyle/>
            <a:p>
              <a:r>
                <a:rPr lang="en-US"/>
                <a:t>Lateral Magnification:</a:t>
              </a:r>
            </a:p>
          </p:txBody>
        </p:sp>
        <p:graphicFrame>
          <p:nvGraphicFramePr>
            <p:cNvPr id="140310" name="Object 22"/>
            <p:cNvGraphicFramePr>
              <a:graphicFrameLocks noChangeAspect="1"/>
            </p:cNvGraphicFramePr>
            <p:nvPr/>
          </p:nvGraphicFramePr>
          <p:xfrm>
            <a:off x="4326" y="3160"/>
            <a:ext cx="666" cy="513"/>
          </p:xfrm>
          <a:graphic>
            <a:graphicData uri="http://schemas.openxmlformats.org/presentationml/2006/ole">
              <p:oleObj spid="_x0000_s140310" name="Equation" r:id="rId5" imgW="507960" imgH="393480" progId="">
                <p:embed/>
              </p:oleObj>
            </a:graphicData>
          </a:graphic>
        </p:graphicFrame>
      </p:grpSp>
      <p:grpSp>
        <p:nvGrpSpPr>
          <p:cNvPr id="140316" name="Group 28"/>
          <p:cNvGrpSpPr>
            <a:grpSpLocks/>
          </p:cNvGrpSpPr>
          <p:nvPr/>
        </p:nvGrpSpPr>
        <p:grpSpPr bwMode="auto">
          <a:xfrm>
            <a:off x="4321175" y="5843588"/>
            <a:ext cx="3727450" cy="871537"/>
            <a:chOff x="2722" y="3681"/>
            <a:chExt cx="2348" cy="549"/>
          </a:xfrm>
        </p:grpSpPr>
        <p:sp>
          <p:nvSpPr>
            <p:cNvPr id="140313" name="Rectangle 25"/>
            <p:cNvSpPr>
              <a:spLocks noChangeArrowheads="1"/>
            </p:cNvSpPr>
            <p:nvPr/>
          </p:nvSpPr>
          <p:spPr bwMode="auto">
            <a:xfrm>
              <a:off x="2747" y="3704"/>
              <a:ext cx="2323" cy="526"/>
            </a:xfrm>
            <a:prstGeom prst="rect">
              <a:avLst/>
            </a:prstGeom>
            <a:solidFill>
              <a:srgbClr val="FFFF99"/>
            </a:solidFill>
            <a:ln w="9525">
              <a:solidFill>
                <a:srgbClr val="333399"/>
              </a:solidFill>
              <a:miter lim="800000"/>
              <a:headEnd/>
              <a:tailEnd/>
            </a:ln>
            <a:effectLst/>
          </p:spPr>
          <p:txBody>
            <a:bodyPr wrap="none" anchor="ctr"/>
            <a:lstStyle/>
            <a:p>
              <a:endParaRPr lang="en-US"/>
            </a:p>
          </p:txBody>
        </p:sp>
        <p:sp>
          <p:nvSpPr>
            <p:cNvPr id="140314" name="Text Box 26"/>
            <p:cNvSpPr txBox="1">
              <a:spLocks noChangeArrowheads="1"/>
            </p:cNvSpPr>
            <p:nvPr/>
          </p:nvSpPr>
          <p:spPr bwMode="auto">
            <a:xfrm>
              <a:off x="2722" y="3818"/>
              <a:ext cx="1636" cy="250"/>
            </a:xfrm>
            <a:prstGeom prst="rect">
              <a:avLst/>
            </a:prstGeom>
            <a:noFill/>
            <a:ln w="9525">
              <a:noFill/>
              <a:miter lim="800000"/>
              <a:headEnd/>
              <a:tailEnd/>
            </a:ln>
            <a:effectLst/>
          </p:spPr>
          <p:txBody>
            <a:bodyPr wrap="none">
              <a:spAutoFit/>
            </a:bodyPr>
            <a:lstStyle/>
            <a:p>
              <a:r>
                <a:rPr lang="en-US"/>
                <a:t>Lateral Magnification:</a:t>
              </a:r>
            </a:p>
          </p:txBody>
        </p:sp>
        <p:graphicFrame>
          <p:nvGraphicFramePr>
            <p:cNvPr id="140315" name="Object 27"/>
            <p:cNvGraphicFramePr>
              <a:graphicFrameLocks noChangeAspect="1"/>
            </p:cNvGraphicFramePr>
            <p:nvPr/>
          </p:nvGraphicFramePr>
          <p:xfrm>
            <a:off x="4326" y="3681"/>
            <a:ext cx="716" cy="546"/>
          </p:xfrm>
          <a:graphic>
            <a:graphicData uri="http://schemas.openxmlformats.org/presentationml/2006/ole">
              <p:oleObj spid="_x0000_s140315" name="Equation" r:id="rId6" imgW="545760" imgH="419040" progId="">
                <p:embed/>
              </p:oleObj>
            </a:graphicData>
          </a:graphic>
        </p:graphicFrame>
      </p:grpSp>
      <p:sp>
        <p:nvSpPr>
          <p:cNvPr id="140317" name="Text Box 29"/>
          <p:cNvSpPr txBox="1">
            <a:spLocks noChangeArrowheads="1"/>
          </p:cNvSpPr>
          <p:nvPr/>
        </p:nvSpPr>
        <p:spPr bwMode="auto">
          <a:xfrm>
            <a:off x="8056563" y="6461125"/>
            <a:ext cx="1087437" cy="396875"/>
          </a:xfrm>
          <a:prstGeom prst="rect">
            <a:avLst/>
          </a:prstGeom>
          <a:noFill/>
          <a:ln w="9525">
            <a:noFill/>
            <a:miter lim="800000"/>
            <a:headEnd/>
            <a:tailEnd/>
          </a:ln>
          <a:effectLst/>
        </p:spPr>
        <p:txBody>
          <a:bodyPr>
            <a:spAutoFit/>
          </a:bodyPr>
          <a:lstStyle/>
          <a:p>
            <a:r>
              <a:rPr lang="en-US" b="1">
                <a:solidFill>
                  <a:srgbClr val="669900"/>
                </a:solidFill>
                <a:latin typeface="Times New Roman" charset="0"/>
              </a:rPr>
              <a:t>(34-9)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title" idx="4294967295"/>
          </p:nvPr>
        </p:nvSpPr>
        <p:spPr>
          <a:xfrm>
            <a:off x="563563" y="0"/>
            <a:ext cx="7848600" cy="715963"/>
          </a:xfrm>
        </p:spPr>
        <p:txBody>
          <a:bodyPr/>
          <a:lstStyle/>
          <a:p>
            <a:r>
              <a:rPr lang="en-US" sz="2400" b="1">
                <a:solidFill>
                  <a:srgbClr val="FF3300"/>
                </a:solidFill>
              </a:rPr>
              <a:t>Locating Images by Drawing Rays</a:t>
            </a:r>
          </a:p>
        </p:txBody>
      </p:sp>
      <p:grpSp>
        <p:nvGrpSpPr>
          <p:cNvPr id="141323" name="Group 11"/>
          <p:cNvGrpSpPr>
            <a:grpSpLocks/>
          </p:cNvGrpSpPr>
          <p:nvPr/>
        </p:nvGrpSpPr>
        <p:grpSpPr bwMode="auto">
          <a:xfrm>
            <a:off x="187325" y="836613"/>
            <a:ext cx="7523163" cy="4686300"/>
            <a:chOff x="0" y="1084"/>
            <a:chExt cx="4739" cy="2952"/>
          </a:xfrm>
        </p:grpSpPr>
        <p:pic>
          <p:nvPicPr>
            <p:cNvPr id="141321" name="Picture 9" descr="F34_10"/>
            <p:cNvPicPr>
              <a:picLocks noChangeAspect="1" noChangeArrowheads="1"/>
            </p:cNvPicPr>
            <p:nvPr/>
          </p:nvPicPr>
          <p:blipFill>
            <a:blip r:embed="rId2"/>
            <a:srcRect/>
            <a:stretch>
              <a:fillRect/>
            </a:stretch>
          </p:blipFill>
          <p:spPr bwMode="auto">
            <a:xfrm>
              <a:off x="0" y="1084"/>
              <a:ext cx="4739" cy="2952"/>
            </a:xfrm>
            <a:prstGeom prst="rect">
              <a:avLst/>
            </a:prstGeom>
            <a:noFill/>
          </p:spPr>
        </p:pic>
        <p:sp>
          <p:nvSpPr>
            <p:cNvPr id="141322" name="Text Box 10"/>
            <p:cNvSpPr txBox="1">
              <a:spLocks noChangeArrowheads="1"/>
            </p:cNvSpPr>
            <p:nvPr/>
          </p:nvSpPr>
          <p:spPr bwMode="auto">
            <a:xfrm>
              <a:off x="96" y="3344"/>
              <a:ext cx="959" cy="231"/>
            </a:xfrm>
            <a:prstGeom prst="rect">
              <a:avLst/>
            </a:prstGeom>
            <a:noFill/>
            <a:ln w="9525">
              <a:noFill/>
              <a:miter lim="800000"/>
              <a:headEnd/>
              <a:tailEnd/>
            </a:ln>
            <a:effectLst/>
          </p:spPr>
          <p:txBody>
            <a:bodyPr anchor="ctr">
              <a:spAutoFit/>
            </a:bodyPr>
            <a:lstStyle/>
            <a:p>
              <a:pPr>
                <a:spcBef>
                  <a:spcPct val="50000"/>
                </a:spcBef>
              </a:pPr>
              <a:r>
                <a:rPr lang="en-US" sz="1800" i="1">
                  <a:solidFill>
                    <a:srgbClr val="669900"/>
                  </a:solidFill>
                  <a:latin typeface="Arial Unicode MS" pitchFamily="34" charset="-128"/>
                </a:rPr>
                <a:t>Fig. 34-10</a:t>
              </a:r>
            </a:p>
          </p:txBody>
        </p:sp>
      </p:grpSp>
      <p:sp>
        <p:nvSpPr>
          <p:cNvPr id="141324" name="Text Box 12"/>
          <p:cNvSpPr txBox="1">
            <a:spLocks noChangeArrowheads="1"/>
          </p:cNvSpPr>
          <p:nvPr/>
        </p:nvSpPr>
        <p:spPr bwMode="auto">
          <a:xfrm>
            <a:off x="233363" y="5183188"/>
            <a:ext cx="8910637" cy="1314450"/>
          </a:xfrm>
          <a:prstGeom prst="rect">
            <a:avLst/>
          </a:prstGeom>
          <a:noFill/>
          <a:ln w="9525">
            <a:noFill/>
            <a:miter lim="800000"/>
            <a:headEnd/>
            <a:tailEnd/>
          </a:ln>
          <a:effectLst/>
        </p:spPr>
        <p:txBody>
          <a:bodyPr>
            <a:spAutoFit/>
          </a:bodyPr>
          <a:lstStyle/>
          <a:p>
            <a:pPr marL="342900" indent="-342900">
              <a:buFontTx/>
              <a:buAutoNum type="arabicPeriod"/>
            </a:pPr>
            <a:r>
              <a:rPr lang="en-US" sz="1600"/>
              <a:t>A ray that is parallel to central axis reflects through </a:t>
            </a:r>
            <a:r>
              <a:rPr lang="en-US" sz="1600" b="1" i="1">
                <a:latin typeface="Times New Roman" charset="0"/>
              </a:rPr>
              <a:t>F.</a:t>
            </a:r>
          </a:p>
          <a:p>
            <a:pPr marL="342900" indent="-342900">
              <a:buFontTx/>
              <a:buAutoNum type="arabicPeriod"/>
            </a:pPr>
            <a:r>
              <a:rPr lang="en-US" sz="1600"/>
              <a:t>A ray that reflects from mirror after passing through </a:t>
            </a:r>
            <a:r>
              <a:rPr lang="en-US" sz="1600" b="1" i="1">
                <a:latin typeface="Times New Roman" charset="0"/>
              </a:rPr>
              <a:t>F</a:t>
            </a:r>
            <a:r>
              <a:rPr lang="en-US" sz="1600"/>
              <a:t> emerges parallel to central axis.</a:t>
            </a:r>
          </a:p>
          <a:p>
            <a:pPr marL="342900" indent="-342900">
              <a:buFontTx/>
              <a:buAutoNum type="arabicPeriod"/>
            </a:pPr>
            <a:r>
              <a:rPr lang="en-US" sz="1600"/>
              <a:t>A ray that reflects from mirror after passing through </a:t>
            </a:r>
            <a:r>
              <a:rPr lang="en-US" sz="1600" b="1" i="1">
                <a:latin typeface="Times New Roman" charset="0"/>
              </a:rPr>
              <a:t>C</a:t>
            </a:r>
            <a:r>
              <a:rPr lang="en-US" sz="1600"/>
              <a:t> returns along itself.</a:t>
            </a:r>
          </a:p>
          <a:p>
            <a:pPr marL="342900" indent="-342900">
              <a:buFontTx/>
              <a:buAutoNum type="arabicPeriod"/>
            </a:pPr>
            <a:r>
              <a:rPr lang="en-US" sz="1600"/>
              <a:t>A ray that reflects from mirror after passing through </a:t>
            </a:r>
            <a:r>
              <a:rPr lang="en-US" sz="1600" b="1" i="1">
                <a:latin typeface="Times New Roman" charset="0"/>
              </a:rPr>
              <a:t>c</a:t>
            </a:r>
            <a:r>
              <a:rPr lang="en-US" sz="1600"/>
              <a:t> is reflected symmetrically about the central axis.</a:t>
            </a:r>
          </a:p>
        </p:txBody>
      </p:sp>
      <p:sp>
        <p:nvSpPr>
          <p:cNvPr id="141325" name="Text Box 13"/>
          <p:cNvSpPr txBox="1">
            <a:spLocks noChangeArrowheads="1"/>
          </p:cNvSpPr>
          <p:nvPr/>
        </p:nvSpPr>
        <p:spPr bwMode="auto">
          <a:xfrm>
            <a:off x="8056563" y="6461125"/>
            <a:ext cx="1087437" cy="396875"/>
          </a:xfrm>
          <a:prstGeom prst="rect">
            <a:avLst/>
          </a:prstGeom>
          <a:noFill/>
          <a:ln w="9525">
            <a:noFill/>
            <a:miter lim="800000"/>
            <a:headEnd/>
            <a:tailEnd/>
          </a:ln>
          <a:effectLst/>
        </p:spPr>
        <p:txBody>
          <a:bodyPr>
            <a:spAutoFit/>
          </a:bodyPr>
          <a:lstStyle/>
          <a:p>
            <a:r>
              <a:rPr lang="en-US" b="1">
                <a:solidFill>
                  <a:srgbClr val="669900"/>
                </a:solidFill>
                <a:latin typeface="Times New Roman" charset="0"/>
              </a:rPr>
              <a:t>(34-10)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5935</TotalTime>
  <Words>505</Words>
  <Application>Microsoft PowerPoint</Application>
  <PresentationFormat>On-screen Show (4:3)</PresentationFormat>
  <Paragraphs>70</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Default Design</vt:lpstr>
      <vt:lpstr>Equation</vt:lpstr>
      <vt:lpstr>Chap-34: Images</vt:lpstr>
      <vt:lpstr>Two Types of Images</vt:lpstr>
      <vt:lpstr>Plane Mirrors, Point Object</vt:lpstr>
      <vt:lpstr>Plane Mirrors, Extended Object</vt:lpstr>
      <vt:lpstr>Plane Mirrors, Mirror Maze</vt:lpstr>
      <vt:lpstr>Spherical Mirrors, Focal Points of Spherical Mirrors</vt:lpstr>
      <vt:lpstr>Images from Spherical Mirrors</vt:lpstr>
      <vt:lpstr>Locating Images by Drawing Rays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Athos Petrou</dc:creator>
  <cp:lastModifiedBy>mahesp</cp:lastModifiedBy>
  <cp:revision>155</cp:revision>
  <dcterms:created xsi:type="dcterms:W3CDTF">2005-05-29T01:31:07Z</dcterms:created>
  <dcterms:modified xsi:type="dcterms:W3CDTF">2009-04-19T23:49:23Z</dcterms:modified>
</cp:coreProperties>
</file>