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9" r:id="rId3"/>
    <p:sldId id="269" r:id="rId4"/>
    <p:sldId id="270" r:id="rId5"/>
    <p:sldId id="271" r:id="rId6"/>
    <p:sldId id="273" r:id="rId7"/>
    <p:sldId id="26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C797E3-B39F-4A58-BEA3-F36885150899}" type="datetimeFigureOut">
              <a:rPr lang="en-US" smtClean="0"/>
              <a:pPr/>
              <a:t>4/16/2009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9203D6-4F53-467B-A90F-DFA085111C1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9203D6-4F53-467B-A90F-DFA085111C14}"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05D2B2-0200-42C5-99DA-12DECAD8A3B2}" type="datetimeFigureOut">
              <a:rPr lang="en-US" smtClean="0"/>
              <a:pPr/>
              <a:t>4/16/2009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2B527-4AB2-449F-9D66-14B607AA5F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05D2B2-0200-42C5-99DA-12DECAD8A3B2}" type="datetimeFigureOut">
              <a:rPr lang="en-US" smtClean="0"/>
              <a:pPr/>
              <a:t>4/16/2009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2B527-4AB2-449F-9D66-14B607AA5F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05D2B2-0200-42C5-99DA-12DECAD8A3B2}" type="datetimeFigureOut">
              <a:rPr lang="en-US" smtClean="0"/>
              <a:pPr/>
              <a:t>4/16/2009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2B527-4AB2-449F-9D66-14B607AA5F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05D2B2-0200-42C5-99DA-12DECAD8A3B2}" type="datetimeFigureOut">
              <a:rPr lang="en-US" smtClean="0"/>
              <a:pPr/>
              <a:t>4/16/2009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2B527-4AB2-449F-9D66-14B607AA5F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05D2B2-0200-42C5-99DA-12DECAD8A3B2}" type="datetimeFigureOut">
              <a:rPr lang="en-US" smtClean="0"/>
              <a:pPr/>
              <a:t>4/16/2009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2B527-4AB2-449F-9D66-14B607AA5F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05D2B2-0200-42C5-99DA-12DECAD8A3B2}" type="datetimeFigureOut">
              <a:rPr lang="en-US" smtClean="0"/>
              <a:pPr/>
              <a:t>4/16/2009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2B527-4AB2-449F-9D66-14B607AA5F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05D2B2-0200-42C5-99DA-12DECAD8A3B2}" type="datetimeFigureOut">
              <a:rPr lang="en-US" smtClean="0"/>
              <a:pPr/>
              <a:t>4/16/2009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A2B527-4AB2-449F-9D66-14B607AA5F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05D2B2-0200-42C5-99DA-12DECAD8A3B2}" type="datetimeFigureOut">
              <a:rPr lang="en-US" smtClean="0"/>
              <a:pPr/>
              <a:t>4/16/2009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A2B527-4AB2-449F-9D66-14B607AA5F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05D2B2-0200-42C5-99DA-12DECAD8A3B2}" type="datetimeFigureOut">
              <a:rPr lang="en-US" smtClean="0"/>
              <a:pPr/>
              <a:t>4/16/2009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A2B527-4AB2-449F-9D66-14B607AA5F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05D2B2-0200-42C5-99DA-12DECAD8A3B2}" type="datetimeFigureOut">
              <a:rPr lang="en-US" smtClean="0"/>
              <a:pPr/>
              <a:t>4/16/2009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2B527-4AB2-449F-9D66-14B607AA5F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05D2B2-0200-42C5-99DA-12DECAD8A3B2}" type="datetimeFigureOut">
              <a:rPr lang="en-US" smtClean="0"/>
              <a:pPr/>
              <a:t>4/16/2009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2B527-4AB2-449F-9D66-14B607AA5F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05D2B2-0200-42C5-99DA-12DECAD8A3B2}" type="datetimeFigureOut">
              <a:rPr lang="en-US" smtClean="0"/>
              <a:pPr/>
              <a:t>4/16/2009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A2B527-4AB2-449F-9D66-14B607AA5F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oleObject" Target="../embeddings/oleObject1.bin"/><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 Id="rId4" Type="http://schemas.openxmlformats.org/officeDocument/2006/relationships/image" Target="../media/image1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Chapter 33: Electromagnetic </a:t>
            </a:r>
            <a:r>
              <a:rPr lang="en-US" dirty="0"/>
              <a:t>Waves</a:t>
            </a:r>
            <a:r>
              <a:rPr lang="en-US" dirty="0" smtClean="0"/>
              <a:t> </a:t>
            </a:r>
            <a:endParaRPr lang="en-US" dirty="0"/>
          </a:p>
        </p:txBody>
      </p:sp>
      <p:pic>
        <p:nvPicPr>
          <p:cNvPr id="1026" name="Picture 2" descr="http://edugen.wiley.com/edugen/courses/crs1650/art/images/halliday8019c33/image_n/ngr001.gif"/>
          <p:cNvPicPr>
            <a:picLocks noChangeAspect="1" noChangeArrowheads="1"/>
          </p:cNvPicPr>
          <p:nvPr/>
        </p:nvPicPr>
        <p:blipFill>
          <a:blip r:embed="rId2"/>
          <a:srcRect/>
          <a:stretch>
            <a:fillRect/>
          </a:stretch>
        </p:blipFill>
        <p:spPr bwMode="auto">
          <a:xfrm>
            <a:off x="457200" y="1066800"/>
            <a:ext cx="4572000" cy="2724151"/>
          </a:xfrm>
          <a:prstGeom prst="rect">
            <a:avLst/>
          </a:prstGeom>
          <a:noFill/>
        </p:spPr>
      </p:pic>
      <p:sp>
        <p:nvSpPr>
          <p:cNvPr id="5" name="Rectangle 4"/>
          <p:cNvSpPr/>
          <p:nvPr/>
        </p:nvSpPr>
        <p:spPr>
          <a:xfrm>
            <a:off x="533400" y="3886200"/>
            <a:ext cx="4572000" cy="3293209"/>
          </a:xfrm>
          <a:prstGeom prst="rect">
            <a:avLst/>
          </a:prstGeom>
        </p:spPr>
        <p:txBody>
          <a:bodyPr>
            <a:spAutoFit/>
          </a:bodyPr>
          <a:lstStyle/>
          <a:p>
            <a:r>
              <a:rPr lang="en-US" sz="2000" i="1" dirty="0" smtClean="0"/>
              <a:t>The above is a </a:t>
            </a:r>
            <a:r>
              <a:rPr lang="en-US" sz="2400" i="1" dirty="0" smtClean="0"/>
              <a:t>sun </a:t>
            </a:r>
            <a:r>
              <a:rPr lang="en-US" sz="2400" i="1" dirty="0"/>
              <a:t>dog </a:t>
            </a:r>
            <a:r>
              <a:rPr lang="en-US" sz="2000" i="1" dirty="0"/>
              <a:t>that appears to the left or right of the Sun and sometimes on both sides. Because sun dogs often show colors, they can be mistaken for rainbows. However, sun dogs are not produced by water drops as rainbows are</a:t>
            </a:r>
            <a:r>
              <a:rPr lang="en-US" sz="2000" dirty="0"/>
              <a:t>.</a:t>
            </a:r>
            <a:r>
              <a:rPr lang="en-US" sz="2000" dirty="0" smtClean="0"/>
              <a:t> </a:t>
            </a:r>
          </a:p>
          <a:p>
            <a:endParaRPr lang="en-US" sz="2000" b="1" i="1" dirty="0"/>
          </a:p>
          <a:p>
            <a:r>
              <a:rPr lang="en-US" sz="2800" b="1" i="1" dirty="0" smtClean="0"/>
              <a:t>What </a:t>
            </a:r>
            <a:r>
              <a:rPr lang="en-US" sz="2800" b="1" i="1" dirty="0"/>
              <a:t>produces sun dogs</a:t>
            </a:r>
            <a:r>
              <a:rPr lang="en-US" sz="2800" b="1" dirty="0"/>
              <a:t>?</a:t>
            </a:r>
            <a:r>
              <a:rPr lang="en-US" sz="2800" dirty="0" smtClean="0"/>
              <a:t> </a:t>
            </a:r>
          </a:p>
          <a:p>
            <a:endParaRPr lang="en-US" dirty="0"/>
          </a:p>
          <a:p>
            <a:endParaRPr lang="en-US" dirty="0"/>
          </a:p>
        </p:txBody>
      </p:sp>
      <p:sp>
        <p:nvSpPr>
          <p:cNvPr id="6" name="Rectangle 5"/>
          <p:cNvSpPr/>
          <p:nvPr/>
        </p:nvSpPr>
        <p:spPr>
          <a:xfrm>
            <a:off x="5181600" y="1905000"/>
            <a:ext cx="3581400" cy="4524315"/>
          </a:xfrm>
          <a:prstGeom prst="rect">
            <a:avLst/>
          </a:prstGeom>
        </p:spPr>
        <p:txBody>
          <a:bodyPr wrap="square">
            <a:spAutoFit/>
          </a:bodyPr>
          <a:lstStyle/>
          <a:p>
            <a:r>
              <a:rPr lang="en-US" sz="2400" dirty="0" smtClean="0"/>
              <a:t>Today’s information age is based almost entirely on the physics of electromagnetic waves. The connection between electric and magnetic fields to produce light is one of the greatest achievements produced by physics, and electromagnetic waves are at the core of many fields in science and engineering.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505" name="Picture 33" descr="F33_01"/>
          <p:cNvPicPr>
            <a:picLocks noChangeAspect="1" noChangeArrowheads="1"/>
          </p:cNvPicPr>
          <p:nvPr/>
        </p:nvPicPr>
        <p:blipFill>
          <a:blip r:embed="rId3"/>
          <a:srcRect/>
          <a:stretch>
            <a:fillRect/>
          </a:stretch>
        </p:blipFill>
        <p:spPr bwMode="auto">
          <a:xfrm>
            <a:off x="153988" y="2286000"/>
            <a:ext cx="8245475" cy="4560888"/>
          </a:xfrm>
          <a:prstGeom prst="rect">
            <a:avLst/>
          </a:prstGeom>
          <a:noFill/>
        </p:spPr>
      </p:pic>
      <p:sp>
        <p:nvSpPr>
          <p:cNvPr id="105474" name="Rectangle 2"/>
          <p:cNvSpPr>
            <a:spLocks noChangeArrowheads="1"/>
          </p:cNvSpPr>
          <p:nvPr/>
        </p:nvSpPr>
        <p:spPr bwMode="auto">
          <a:xfrm>
            <a:off x="0" y="685800"/>
            <a:ext cx="9144000" cy="701675"/>
          </a:xfrm>
          <a:prstGeom prst="rect">
            <a:avLst/>
          </a:prstGeom>
          <a:noFill/>
          <a:ln w="9525">
            <a:noFill/>
            <a:miter lim="800000"/>
            <a:headEnd/>
            <a:tailEnd/>
          </a:ln>
          <a:effectLst/>
        </p:spPr>
        <p:txBody>
          <a:bodyPr>
            <a:spAutoFit/>
          </a:bodyPr>
          <a:lstStyle/>
          <a:p>
            <a:pPr>
              <a:spcBef>
                <a:spcPct val="50000"/>
              </a:spcBef>
            </a:pPr>
            <a:r>
              <a:rPr lang="en-US" dirty="0"/>
              <a:t>The wavelength/frequency </a:t>
            </a:r>
            <a:r>
              <a:rPr lang="en-US" b="1" dirty="0"/>
              <a:t>range</a:t>
            </a:r>
            <a:r>
              <a:rPr lang="en-US" dirty="0"/>
              <a:t> in which electromagnetic (EM) waves (light) are visible is only a tiny fraction of the entire electromagnetic </a:t>
            </a:r>
            <a:r>
              <a:rPr lang="en-US" b="1" dirty="0"/>
              <a:t>spectrum.</a:t>
            </a:r>
          </a:p>
        </p:txBody>
      </p:sp>
      <p:sp>
        <p:nvSpPr>
          <p:cNvPr id="105475" name="Rectangle 3"/>
          <p:cNvSpPr>
            <a:spLocks noGrp="1" noChangeArrowheads="1"/>
          </p:cNvSpPr>
          <p:nvPr>
            <p:ph type="title" idx="4294967295"/>
          </p:nvPr>
        </p:nvSpPr>
        <p:spPr>
          <a:xfrm>
            <a:off x="533400" y="0"/>
            <a:ext cx="7848600" cy="715962"/>
          </a:xfrm>
        </p:spPr>
        <p:txBody>
          <a:bodyPr/>
          <a:lstStyle/>
          <a:p>
            <a:r>
              <a:rPr lang="en-US" sz="2400" b="1" dirty="0">
                <a:solidFill>
                  <a:srgbClr val="FF3300"/>
                </a:solidFill>
              </a:rPr>
              <a:t>Maxwell’s Rainbow</a:t>
            </a:r>
          </a:p>
        </p:txBody>
      </p:sp>
      <p:pic>
        <p:nvPicPr>
          <p:cNvPr id="105510" name="Picture 38" descr="F33_02"/>
          <p:cNvPicPr>
            <a:picLocks noChangeAspect="1" noChangeArrowheads="1"/>
          </p:cNvPicPr>
          <p:nvPr/>
        </p:nvPicPr>
        <p:blipFill>
          <a:blip r:embed="rId4"/>
          <a:srcRect/>
          <a:stretch>
            <a:fillRect/>
          </a:stretch>
        </p:blipFill>
        <p:spPr bwMode="auto">
          <a:xfrm>
            <a:off x="0" y="1447800"/>
            <a:ext cx="2224088" cy="2419350"/>
          </a:xfrm>
          <a:prstGeom prst="rect">
            <a:avLst/>
          </a:prstGeom>
          <a:noFill/>
        </p:spPr>
      </p:pic>
      <p:sp>
        <p:nvSpPr>
          <p:cNvPr id="11" name="Rectangle 10"/>
          <p:cNvSpPr/>
          <p:nvPr/>
        </p:nvSpPr>
        <p:spPr>
          <a:xfrm>
            <a:off x="1981200" y="1524000"/>
            <a:ext cx="4572000" cy="923330"/>
          </a:xfrm>
          <a:prstGeom prst="rect">
            <a:avLst/>
          </a:prstGeom>
        </p:spPr>
        <p:txBody>
          <a:bodyPr>
            <a:spAutoFit/>
          </a:bodyPr>
          <a:lstStyle/>
          <a:p>
            <a:r>
              <a:rPr lang="en-US" dirty="0"/>
              <a:t>The relative sensitivity of the average human eye to electromagnetic waves at different wavelengths.</a:t>
            </a:r>
            <a:r>
              <a:rPr lang="en-US" dirty="0" smtClean="0"/>
              <a:t> </a:t>
            </a:r>
            <a:endParaRPr lang="en-US" dirty="0"/>
          </a:p>
        </p:txBody>
      </p:sp>
      <p:graphicFrame>
        <p:nvGraphicFramePr>
          <p:cNvPr id="19457" name="Object 1"/>
          <p:cNvGraphicFramePr>
            <a:graphicFrameLocks noChangeAspect="1"/>
          </p:cNvGraphicFramePr>
          <p:nvPr/>
        </p:nvGraphicFramePr>
        <p:xfrm>
          <a:off x="6511925" y="2057400"/>
          <a:ext cx="2632075" cy="354013"/>
        </p:xfrm>
        <a:graphic>
          <a:graphicData uri="http://schemas.openxmlformats.org/presentationml/2006/ole">
            <p:oleObj spid="_x0000_s19457" name="Equation" r:id="rId5" imgW="1320480" imgH="177480" progId="">
              <p:embed/>
            </p:oleObj>
          </a:graphicData>
        </a:graphic>
      </p:graphicFrame>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58" name="Picture 2"/>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7162800" y="2743200"/>
            <a:ext cx="1115291" cy="533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ChangeArrowheads="1"/>
          </p:cNvSpPr>
          <p:nvPr/>
        </p:nvSpPr>
        <p:spPr bwMode="auto">
          <a:xfrm>
            <a:off x="122238" y="930275"/>
            <a:ext cx="9144000" cy="701675"/>
          </a:xfrm>
          <a:prstGeom prst="rect">
            <a:avLst/>
          </a:prstGeom>
          <a:noFill/>
          <a:ln w="9525">
            <a:noFill/>
            <a:miter lim="800000"/>
            <a:headEnd/>
            <a:tailEnd/>
          </a:ln>
          <a:effectLst/>
        </p:spPr>
        <p:txBody>
          <a:bodyPr>
            <a:spAutoFit/>
          </a:bodyPr>
          <a:lstStyle/>
          <a:p>
            <a:pPr>
              <a:spcBef>
                <a:spcPct val="50000"/>
              </a:spcBef>
            </a:pPr>
            <a:r>
              <a:rPr lang="en-US"/>
              <a:t>Although light waves spread as they move from a source, often we can approximate its travel as being a straight line </a:t>
            </a:r>
            <a:r>
              <a:rPr lang="en-US">
                <a:sym typeface="Symbol" pitchFamily="18" charset="2"/>
              </a:rPr>
              <a:t> </a:t>
            </a:r>
            <a:r>
              <a:rPr lang="en-US" i="1">
                <a:sym typeface="Symbol" pitchFamily="18" charset="2"/>
              </a:rPr>
              <a:t>geometrical optics.</a:t>
            </a:r>
            <a:endParaRPr lang="en-US" i="1"/>
          </a:p>
        </p:txBody>
      </p:sp>
      <p:sp>
        <p:nvSpPr>
          <p:cNvPr id="148483" name="Rectangle 3"/>
          <p:cNvSpPr>
            <a:spLocks noGrp="1" noChangeArrowheads="1"/>
          </p:cNvSpPr>
          <p:nvPr>
            <p:ph type="title" idx="4294967295"/>
          </p:nvPr>
        </p:nvSpPr>
        <p:spPr>
          <a:xfrm>
            <a:off x="533400" y="274638"/>
            <a:ext cx="7848600" cy="715962"/>
          </a:xfrm>
        </p:spPr>
        <p:txBody>
          <a:bodyPr>
            <a:normAutofit/>
          </a:bodyPr>
          <a:lstStyle/>
          <a:p>
            <a:r>
              <a:rPr lang="en-US" sz="3600" b="1" dirty="0">
                <a:solidFill>
                  <a:srgbClr val="FF3300"/>
                </a:solidFill>
              </a:rPr>
              <a:t>Reflection and Refraction</a:t>
            </a:r>
          </a:p>
        </p:txBody>
      </p:sp>
      <p:pic>
        <p:nvPicPr>
          <p:cNvPr id="148486" name="Picture 6" descr="F33_17"/>
          <p:cNvPicPr>
            <a:picLocks noChangeAspect="1" noChangeArrowheads="1"/>
          </p:cNvPicPr>
          <p:nvPr/>
        </p:nvPicPr>
        <p:blipFill>
          <a:blip r:embed="rId3"/>
          <a:srcRect/>
          <a:stretch>
            <a:fillRect/>
          </a:stretch>
        </p:blipFill>
        <p:spPr bwMode="auto">
          <a:xfrm>
            <a:off x="300038" y="1898650"/>
            <a:ext cx="3684587" cy="4784725"/>
          </a:xfrm>
          <a:prstGeom prst="rect">
            <a:avLst/>
          </a:prstGeom>
          <a:noFill/>
        </p:spPr>
      </p:pic>
      <p:sp>
        <p:nvSpPr>
          <p:cNvPr id="148489" name="Rectangle 9"/>
          <p:cNvSpPr>
            <a:spLocks noChangeArrowheads="1"/>
          </p:cNvSpPr>
          <p:nvPr/>
        </p:nvSpPr>
        <p:spPr bwMode="auto">
          <a:xfrm>
            <a:off x="4038600" y="1981200"/>
            <a:ext cx="4886325" cy="701675"/>
          </a:xfrm>
          <a:prstGeom prst="rect">
            <a:avLst/>
          </a:prstGeom>
          <a:noFill/>
          <a:ln w="9525">
            <a:noFill/>
            <a:miter lim="800000"/>
            <a:headEnd/>
            <a:tailEnd/>
          </a:ln>
          <a:effectLst/>
        </p:spPr>
        <p:txBody>
          <a:bodyPr>
            <a:spAutoFit/>
          </a:bodyPr>
          <a:lstStyle/>
          <a:p>
            <a:pPr>
              <a:spcBef>
                <a:spcPct val="50000"/>
              </a:spcBef>
            </a:pPr>
            <a:r>
              <a:rPr lang="en-US" dirty="0"/>
              <a:t>What happens when a narrow beam of light encounters a glass surface?</a:t>
            </a:r>
            <a:endParaRPr lang="en-US" i="1" dirty="0"/>
          </a:p>
        </p:txBody>
      </p:sp>
      <p:grpSp>
        <p:nvGrpSpPr>
          <p:cNvPr id="3" name="Group 14"/>
          <p:cNvGrpSpPr>
            <a:grpSpLocks/>
          </p:cNvGrpSpPr>
          <p:nvPr/>
        </p:nvGrpSpPr>
        <p:grpSpPr bwMode="auto">
          <a:xfrm>
            <a:off x="4475163" y="3635375"/>
            <a:ext cx="2459037" cy="611188"/>
            <a:chOff x="2737" y="2514"/>
            <a:chExt cx="1549" cy="385"/>
          </a:xfrm>
        </p:grpSpPr>
        <p:sp>
          <p:nvSpPr>
            <p:cNvPr id="148491" name="Rectangle 11"/>
            <p:cNvSpPr>
              <a:spLocks noChangeArrowheads="1"/>
            </p:cNvSpPr>
            <p:nvPr/>
          </p:nvSpPr>
          <p:spPr bwMode="auto">
            <a:xfrm>
              <a:off x="2750" y="2514"/>
              <a:ext cx="1536" cy="385"/>
            </a:xfrm>
            <a:prstGeom prst="rect">
              <a:avLst/>
            </a:prstGeom>
            <a:solidFill>
              <a:srgbClr val="FFFF99"/>
            </a:solidFill>
            <a:ln w="9525">
              <a:solidFill>
                <a:srgbClr val="333399"/>
              </a:solidFill>
              <a:miter lim="800000"/>
              <a:headEnd/>
              <a:tailEnd/>
            </a:ln>
            <a:effectLst/>
          </p:spPr>
          <p:txBody>
            <a:bodyPr wrap="none" anchor="ctr"/>
            <a:lstStyle/>
            <a:p>
              <a:endParaRPr lang="en-US"/>
            </a:p>
          </p:txBody>
        </p:sp>
        <p:sp>
          <p:nvSpPr>
            <p:cNvPr id="148492" name="Text Box 12"/>
            <p:cNvSpPr txBox="1">
              <a:spLocks noChangeArrowheads="1"/>
            </p:cNvSpPr>
            <p:nvPr/>
          </p:nvSpPr>
          <p:spPr bwMode="auto">
            <a:xfrm>
              <a:off x="2737" y="2563"/>
              <a:ext cx="1333" cy="250"/>
            </a:xfrm>
            <a:prstGeom prst="rect">
              <a:avLst/>
            </a:prstGeom>
            <a:noFill/>
            <a:ln w="9525">
              <a:noFill/>
              <a:miter lim="800000"/>
              <a:headEnd/>
              <a:tailEnd/>
            </a:ln>
            <a:effectLst/>
          </p:spPr>
          <p:txBody>
            <a:bodyPr>
              <a:spAutoFit/>
            </a:bodyPr>
            <a:lstStyle/>
            <a:p>
              <a:r>
                <a:rPr lang="en-US"/>
                <a:t>Reflection:</a:t>
              </a:r>
            </a:p>
          </p:txBody>
        </p:sp>
        <p:graphicFrame>
          <p:nvGraphicFramePr>
            <p:cNvPr id="148493" name="Object 13"/>
            <p:cNvGraphicFramePr>
              <a:graphicFrameLocks noChangeAspect="1"/>
            </p:cNvGraphicFramePr>
            <p:nvPr/>
          </p:nvGraphicFramePr>
          <p:xfrm>
            <a:off x="3624" y="2556"/>
            <a:ext cx="618" cy="282"/>
          </p:xfrm>
          <a:graphic>
            <a:graphicData uri="http://schemas.openxmlformats.org/presentationml/2006/ole">
              <p:oleObj spid="_x0000_s25604" name="Equation" r:id="rId4" imgW="469800" imgH="215640" progId="">
                <p:embed/>
              </p:oleObj>
            </a:graphicData>
          </a:graphic>
        </p:graphicFrame>
      </p:grpSp>
      <p:grpSp>
        <p:nvGrpSpPr>
          <p:cNvPr id="4" name="Group 23"/>
          <p:cNvGrpSpPr>
            <a:grpSpLocks/>
          </p:cNvGrpSpPr>
          <p:nvPr/>
        </p:nvGrpSpPr>
        <p:grpSpPr bwMode="auto">
          <a:xfrm>
            <a:off x="4484688" y="4865688"/>
            <a:ext cx="3678237" cy="611187"/>
            <a:chOff x="2825" y="3065"/>
            <a:chExt cx="2317" cy="385"/>
          </a:xfrm>
        </p:grpSpPr>
        <p:sp>
          <p:nvSpPr>
            <p:cNvPr id="148496" name="Rectangle 16"/>
            <p:cNvSpPr>
              <a:spLocks noChangeArrowheads="1"/>
            </p:cNvSpPr>
            <p:nvPr/>
          </p:nvSpPr>
          <p:spPr bwMode="auto">
            <a:xfrm>
              <a:off x="2838" y="3065"/>
              <a:ext cx="2304" cy="385"/>
            </a:xfrm>
            <a:prstGeom prst="rect">
              <a:avLst/>
            </a:prstGeom>
            <a:solidFill>
              <a:srgbClr val="FFFF99"/>
            </a:solidFill>
            <a:ln w="9525">
              <a:solidFill>
                <a:srgbClr val="333399"/>
              </a:solidFill>
              <a:miter lim="800000"/>
              <a:headEnd/>
              <a:tailEnd/>
            </a:ln>
            <a:effectLst/>
          </p:spPr>
          <p:txBody>
            <a:bodyPr wrap="none" anchor="ctr"/>
            <a:lstStyle/>
            <a:p>
              <a:endParaRPr lang="en-US"/>
            </a:p>
          </p:txBody>
        </p:sp>
        <p:sp>
          <p:nvSpPr>
            <p:cNvPr id="148497" name="Text Box 17"/>
            <p:cNvSpPr txBox="1">
              <a:spLocks noChangeArrowheads="1"/>
            </p:cNvSpPr>
            <p:nvPr/>
          </p:nvSpPr>
          <p:spPr bwMode="auto">
            <a:xfrm>
              <a:off x="2825" y="3120"/>
              <a:ext cx="1333" cy="250"/>
            </a:xfrm>
            <a:prstGeom prst="rect">
              <a:avLst/>
            </a:prstGeom>
            <a:noFill/>
            <a:ln w="9525">
              <a:noFill/>
              <a:miter lim="800000"/>
              <a:headEnd/>
              <a:tailEnd/>
            </a:ln>
            <a:effectLst/>
          </p:spPr>
          <p:txBody>
            <a:bodyPr>
              <a:spAutoFit/>
            </a:bodyPr>
            <a:lstStyle/>
            <a:p>
              <a:r>
                <a:rPr lang="en-US"/>
                <a:t>Refraction:</a:t>
              </a:r>
            </a:p>
          </p:txBody>
        </p:sp>
        <p:graphicFrame>
          <p:nvGraphicFramePr>
            <p:cNvPr id="148498" name="Object 18"/>
            <p:cNvGraphicFramePr>
              <a:graphicFrameLocks noChangeAspect="1"/>
            </p:cNvGraphicFramePr>
            <p:nvPr/>
          </p:nvGraphicFramePr>
          <p:xfrm>
            <a:off x="3670" y="3106"/>
            <a:ext cx="1470" cy="282"/>
          </p:xfrm>
          <a:graphic>
            <a:graphicData uri="http://schemas.openxmlformats.org/presentationml/2006/ole">
              <p:oleObj spid="_x0000_s25603" name="Equation" r:id="rId5" imgW="1117440" imgH="215640" progId="">
                <p:embed/>
              </p:oleObj>
            </a:graphicData>
          </a:graphic>
        </p:graphicFrame>
      </p:grpSp>
      <p:sp>
        <p:nvSpPr>
          <p:cNvPr id="148500" name="Rectangle 20"/>
          <p:cNvSpPr>
            <a:spLocks noChangeArrowheads="1"/>
          </p:cNvSpPr>
          <p:nvPr/>
        </p:nvSpPr>
        <p:spPr bwMode="auto">
          <a:xfrm>
            <a:off x="4549775" y="3255963"/>
            <a:ext cx="2417763" cy="396875"/>
          </a:xfrm>
          <a:prstGeom prst="rect">
            <a:avLst/>
          </a:prstGeom>
          <a:noFill/>
          <a:ln w="9525">
            <a:noFill/>
            <a:miter lim="800000"/>
            <a:headEnd/>
            <a:tailEnd/>
          </a:ln>
          <a:effectLst/>
        </p:spPr>
        <p:txBody>
          <a:bodyPr>
            <a:spAutoFit/>
          </a:bodyPr>
          <a:lstStyle/>
          <a:p>
            <a:pPr>
              <a:spcBef>
                <a:spcPct val="50000"/>
              </a:spcBef>
            </a:pPr>
            <a:r>
              <a:rPr lang="en-US"/>
              <a:t>Law of Reflection</a:t>
            </a:r>
            <a:endParaRPr lang="en-US" i="1"/>
          </a:p>
        </p:txBody>
      </p:sp>
      <p:sp>
        <p:nvSpPr>
          <p:cNvPr id="148501" name="Rectangle 21"/>
          <p:cNvSpPr>
            <a:spLocks noChangeArrowheads="1"/>
          </p:cNvSpPr>
          <p:nvPr/>
        </p:nvSpPr>
        <p:spPr bwMode="auto">
          <a:xfrm>
            <a:off x="4527550" y="4497388"/>
            <a:ext cx="2417763" cy="396875"/>
          </a:xfrm>
          <a:prstGeom prst="rect">
            <a:avLst/>
          </a:prstGeom>
          <a:noFill/>
          <a:ln w="9525">
            <a:noFill/>
            <a:miter lim="800000"/>
            <a:headEnd/>
            <a:tailEnd/>
          </a:ln>
          <a:effectLst/>
        </p:spPr>
        <p:txBody>
          <a:bodyPr>
            <a:spAutoFit/>
          </a:bodyPr>
          <a:lstStyle/>
          <a:p>
            <a:pPr>
              <a:spcBef>
                <a:spcPct val="50000"/>
              </a:spcBef>
            </a:pPr>
            <a:r>
              <a:rPr lang="en-US"/>
              <a:t>Snell’s Law</a:t>
            </a:r>
            <a:endParaRPr lang="en-US" i="1"/>
          </a:p>
        </p:txBody>
      </p:sp>
      <p:graphicFrame>
        <p:nvGraphicFramePr>
          <p:cNvPr id="148502" name="Object 22"/>
          <p:cNvGraphicFramePr>
            <a:graphicFrameLocks noChangeAspect="1"/>
          </p:cNvGraphicFramePr>
          <p:nvPr/>
        </p:nvGraphicFramePr>
        <p:xfrm>
          <a:off x="4511675" y="5489575"/>
          <a:ext cx="2095500" cy="895350"/>
        </p:xfrm>
        <a:graphic>
          <a:graphicData uri="http://schemas.openxmlformats.org/presentationml/2006/ole">
            <p:oleObj spid="_x0000_s25602" name="Equation" r:id="rId6" imgW="1002960" imgH="431640" progId="">
              <p:embed/>
            </p:oleObj>
          </a:graphicData>
        </a:graphic>
      </p:graphicFrame>
      <p:sp>
        <p:nvSpPr>
          <p:cNvPr id="148504" name="Rectangle 24"/>
          <p:cNvSpPr>
            <a:spLocks noChangeArrowheads="1"/>
          </p:cNvSpPr>
          <p:nvPr/>
        </p:nvSpPr>
        <p:spPr bwMode="auto">
          <a:xfrm>
            <a:off x="1157288" y="6324600"/>
            <a:ext cx="6386512" cy="400110"/>
          </a:xfrm>
          <a:prstGeom prst="rect">
            <a:avLst/>
          </a:prstGeom>
          <a:noFill/>
          <a:ln w="9525">
            <a:noFill/>
            <a:miter lim="800000"/>
            <a:headEnd/>
            <a:tailEnd/>
          </a:ln>
          <a:effectLst/>
        </p:spPr>
        <p:txBody>
          <a:bodyPr wrap="square">
            <a:spAutoFit/>
          </a:bodyPr>
          <a:lstStyle/>
          <a:p>
            <a:pPr>
              <a:spcBef>
                <a:spcPct val="50000"/>
              </a:spcBef>
            </a:pPr>
            <a:r>
              <a:rPr lang="en-US" sz="2000" i="1" dirty="0"/>
              <a:t>n</a:t>
            </a:r>
            <a:r>
              <a:rPr lang="en-US" sz="2000" dirty="0"/>
              <a:t> is the index of refraction of the </a:t>
            </a:r>
            <a:r>
              <a:rPr lang="en-US" sz="2000" dirty="0" smtClean="0"/>
              <a:t>material, See Table 33-1 .</a:t>
            </a:r>
            <a:endParaRPr lang="en-US" sz="20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457200"/>
          <a:ext cx="2209800" cy="899160"/>
        </p:xfrm>
        <a:graphic>
          <a:graphicData uri="http://schemas.openxmlformats.org/drawingml/2006/table">
            <a:tbl>
              <a:tblPr/>
              <a:tblGrid>
                <a:gridCol w="914400"/>
                <a:gridCol w="1295400"/>
              </a:tblGrid>
              <a:tr h="0">
                <a:tc>
                  <a:txBody>
                    <a:bodyPr/>
                    <a:lstStyle/>
                    <a:p>
                      <a:pPr algn="l"/>
                      <a:r>
                        <a:rPr lang="en-US" b="1" dirty="0">
                          <a:solidFill>
                            <a:srgbClr val="00AA5A"/>
                          </a:solidFill>
                          <a:latin typeface="arial"/>
                        </a:rPr>
                        <a:t>TABLE </a:t>
                      </a:r>
                      <a:endParaRPr lang="en-US" b="1" dirty="0" smtClean="0">
                        <a:solidFill>
                          <a:srgbClr val="00AA5A"/>
                        </a:solidFill>
                        <a:latin typeface="arial"/>
                      </a:endParaRPr>
                    </a:p>
                    <a:p>
                      <a:pPr algn="l"/>
                      <a:r>
                        <a:rPr lang="en-US" b="1" dirty="0" smtClean="0">
                          <a:solidFill>
                            <a:srgbClr val="00AA5A"/>
                          </a:solidFill>
                          <a:latin typeface="arial"/>
                        </a:rPr>
                        <a:t>33-1</a:t>
                      </a:r>
                      <a:r>
                        <a:rPr lang="en-US" b="1" dirty="0">
                          <a:solidFill>
                            <a:srgbClr val="00AA5A"/>
                          </a:solidFill>
                          <a:latin typeface="arial"/>
                        </a:rPr>
                        <a:t>    </a:t>
                      </a:r>
                      <a:endParaRPr lang="en-US" dirty="0">
                        <a:latin typeface="Verdana"/>
                      </a:endParaRPr>
                    </a:p>
                  </a:txBody>
                  <a:tcPr marL="38100" marR="38100" marT="38100" marB="38100">
                    <a:lnL>
                      <a:noFill/>
                    </a:lnL>
                    <a:lnR>
                      <a:noFill/>
                    </a:lnR>
                    <a:lnT>
                      <a:noFill/>
                    </a:lnT>
                    <a:lnB>
                      <a:noFill/>
                    </a:lnB>
                  </a:tcPr>
                </a:tc>
                <a:tc>
                  <a:txBody>
                    <a:bodyPr/>
                    <a:lstStyle/>
                    <a:p>
                      <a:pPr algn="l"/>
                      <a:r>
                        <a:rPr lang="en-US" b="1" dirty="0">
                          <a:solidFill>
                            <a:srgbClr val="000000"/>
                          </a:solidFill>
                          <a:latin typeface="arial"/>
                        </a:rPr>
                        <a:t>Some Indexes of </a:t>
                      </a:r>
                      <a:r>
                        <a:rPr lang="en-US" b="1" dirty="0" smtClean="0">
                          <a:solidFill>
                            <a:srgbClr val="000000"/>
                          </a:solidFill>
                          <a:latin typeface="arial"/>
                        </a:rPr>
                        <a:t>Refraction</a:t>
                      </a:r>
                      <a:endParaRPr lang="en-US" b="1" dirty="0">
                        <a:solidFill>
                          <a:srgbClr val="000000"/>
                        </a:solidFill>
                        <a:latin typeface="arial"/>
                      </a:endParaRPr>
                    </a:p>
                  </a:txBody>
                  <a:tcPr marL="38100" marR="38100" marT="38100" marB="38100">
                    <a:lnL>
                      <a:noFill/>
                    </a:lnL>
                    <a:lnR>
                      <a:noFill/>
                    </a:lnR>
                    <a:lnT>
                      <a:noFill/>
                    </a:lnT>
                    <a:lnB>
                      <a:noFill/>
                    </a:lnB>
                  </a:tcPr>
                </a:tc>
              </a:tr>
            </a:tbl>
          </a:graphicData>
        </a:graphic>
      </p:graphicFrame>
      <p:graphicFrame>
        <p:nvGraphicFramePr>
          <p:cNvPr id="3" name="Table 2"/>
          <p:cNvGraphicFramePr>
            <a:graphicFrameLocks noGrp="1"/>
          </p:cNvGraphicFramePr>
          <p:nvPr/>
        </p:nvGraphicFramePr>
        <p:xfrm>
          <a:off x="2667000" y="533402"/>
          <a:ext cx="6477000" cy="5921815"/>
        </p:xfrm>
        <a:graphic>
          <a:graphicData uri="http://schemas.openxmlformats.org/drawingml/2006/table">
            <a:tbl>
              <a:tblPr/>
              <a:tblGrid>
                <a:gridCol w="1619250"/>
                <a:gridCol w="1619250"/>
                <a:gridCol w="1619250"/>
                <a:gridCol w="1619250"/>
              </a:tblGrid>
              <a:tr h="339099">
                <a:tc>
                  <a:txBody>
                    <a:bodyPr/>
                    <a:lstStyle/>
                    <a:p>
                      <a:pPr algn="l"/>
                      <a:r>
                        <a:rPr lang="en-US" sz="1800" b="1" dirty="0">
                          <a:latin typeface="Verdana"/>
                        </a:rPr>
                        <a:t>Medium</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c>
                  <a:txBody>
                    <a:bodyPr/>
                    <a:lstStyle/>
                    <a:p>
                      <a:pPr algn="l"/>
                      <a:r>
                        <a:rPr lang="en-US" sz="1800" b="1">
                          <a:latin typeface="Verdana"/>
                        </a:rPr>
                        <a:t>Index</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c>
                  <a:txBody>
                    <a:bodyPr/>
                    <a:lstStyle/>
                    <a:p>
                      <a:pPr algn="l"/>
                      <a:r>
                        <a:rPr lang="en-US" sz="1800" b="1">
                          <a:latin typeface="Verdana"/>
                        </a:rPr>
                        <a:t>Medium</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c>
                  <a:txBody>
                    <a:bodyPr/>
                    <a:lstStyle/>
                    <a:p>
                      <a:pPr algn="l"/>
                      <a:r>
                        <a:rPr lang="en-US" sz="1800" b="1">
                          <a:latin typeface="Verdana"/>
                        </a:rPr>
                        <a:t>Index</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r>
              <a:tr h="626091">
                <a:tc>
                  <a:txBody>
                    <a:bodyPr/>
                    <a:lstStyle/>
                    <a:p>
                      <a:pPr algn="l"/>
                      <a:r>
                        <a:rPr lang="en-US" sz="1800">
                          <a:latin typeface="Verdana"/>
                        </a:rPr>
                        <a:t>Vacuum</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c>
                  <a:txBody>
                    <a:bodyPr/>
                    <a:lstStyle/>
                    <a:p>
                      <a:pPr algn="l"/>
                      <a:r>
                        <a:rPr lang="en-US" sz="1800">
                          <a:latin typeface="Verdana"/>
                        </a:rPr>
                        <a:t>Exactly 1</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c>
                  <a:txBody>
                    <a:bodyPr/>
                    <a:lstStyle/>
                    <a:p>
                      <a:pPr algn="l"/>
                      <a:r>
                        <a:rPr lang="en-US" sz="1800">
                          <a:latin typeface="Verdana"/>
                        </a:rPr>
                        <a:t>Typical crown glass</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c>
                  <a:txBody>
                    <a:bodyPr/>
                    <a:lstStyle/>
                    <a:p>
                      <a:pPr algn="l"/>
                      <a:r>
                        <a:rPr lang="en-US" sz="1800">
                          <a:latin typeface="Verdana"/>
                        </a:rPr>
                        <a:t>1.52</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r>
              <a:tr h="626091">
                <a:tc>
                  <a:txBody>
                    <a:bodyPr/>
                    <a:lstStyle/>
                    <a:p>
                      <a:pPr algn="l"/>
                      <a:r>
                        <a:rPr lang="en-US" sz="1800" dirty="0">
                          <a:latin typeface="Verdana"/>
                        </a:rPr>
                        <a:t>Air (STP</a:t>
                      </a:r>
                      <a:r>
                        <a:rPr lang="en-US" sz="1800" dirty="0" smtClean="0">
                          <a:latin typeface="Verdana"/>
                        </a:rPr>
                        <a:t>)</a:t>
                      </a:r>
                      <a:endParaRPr lang="en-US" sz="1800" dirty="0">
                        <a:latin typeface="Verdana"/>
                      </a:endParaRP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c>
                  <a:txBody>
                    <a:bodyPr/>
                    <a:lstStyle/>
                    <a:p>
                      <a:pPr algn="l"/>
                      <a:r>
                        <a:rPr lang="en-US" sz="1800" dirty="0">
                          <a:latin typeface="Verdana"/>
                        </a:rPr>
                        <a:t>1.00029</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c>
                  <a:txBody>
                    <a:bodyPr/>
                    <a:lstStyle/>
                    <a:p>
                      <a:pPr algn="l"/>
                      <a:r>
                        <a:rPr lang="en-US" sz="1800">
                          <a:latin typeface="Verdana"/>
                        </a:rPr>
                        <a:t>Sodium chloride</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c>
                  <a:txBody>
                    <a:bodyPr/>
                    <a:lstStyle/>
                    <a:p>
                      <a:pPr algn="l"/>
                      <a:r>
                        <a:rPr lang="en-US" sz="1800" dirty="0">
                          <a:latin typeface="Verdana"/>
                        </a:rPr>
                        <a:t>1.54</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r>
              <a:tr h="626091">
                <a:tc>
                  <a:txBody>
                    <a:bodyPr/>
                    <a:lstStyle/>
                    <a:p>
                      <a:pPr algn="l"/>
                      <a:r>
                        <a:rPr lang="en-US" sz="1800" dirty="0">
                          <a:latin typeface="Verdana"/>
                        </a:rPr>
                        <a:t>Water </a:t>
                      </a:r>
                      <a:endParaRPr lang="en-US" sz="1800" dirty="0" smtClean="0">
                        <a:latin typeface="Verdana"/>
                      </a:endParaRPr>
                    </a:p>
                    <a:p>
                      <a:pPr algn="l"/>
                      <a:r>
                        <a:rPr lang="en-US" sz="1800" dirty="0" smtClean="0">
                          <a:latin typeface="Verdana"/>
                        </a:rPr>
                        <a:t>(</a:t>
                      </a:r>
                      <a:r>
                        <a:rPr lang="en-US" sz="1800" dirty="0">
                          <a:latin typeface="Verdana"/>
                        </a:rPr>
                        <a:t>20° C)</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c>
                  <a:txBody>
                    <a:bodyPr/>
                    <a:lstStyle/>
                    <a:p>
                      <a:pPr algn="l"/>
                      <a:r>
                        <a:rPr lang="en-US" sz="1800">
                          <a:latin typeface="Verdana"/>
                        </a:rPr>
                        <a:t>1.33</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c>
                  <a:txBody>
                    <a:bodyPr/>
                    <a:lstStyle/>
                    <a:p>
                      <a:pPr algn="l"/>
                      <a:r>
                        <a:rPr lang="en-US" sz="1800">
                          <a:latin typeface="Verdana"/>
                        </a:rPr>
                        <a:t>Polystyrene</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c>
                  <a:txBody>
                    <a:bodyPr/>
                    <a:lstStyle/>
                    <a:p>
                      <a:pPr algn="l"/>
                      <a:r>
                        <a:rPr lang="en-US" sz="1800">
                          <a:latin typeface="Verdana"/>
                        </a:rPr>
                        <a:t>1.55</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r>
              <a:tr h="626091">
                <a:tc>
                  <a:txBody>
                    <a:bodyPr/>
                    <a:lstStyle/>
                    <a:p>
                      <a:pPr algn="l"/>
                      <a:r>
                        <a:rPr lang="en-US" sz="1800" dirty="0">
                          <a:latin typeface="Verdana"/>
                        </a:rPr>
                        <a:t>Acetone</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c>
                  <a:txBody>
                    <a:bodyPr/>
                    <a:lstStyle/>
                    <a:p>
                      <a:pPr algn="l"/>
                      <a:r>
                        <a:rPr lang="en-US" sz="1800">
                          <a:latin typeface="Verdana"/>
                        </a:rPr>
                        <a:t>1.36</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c>
                  <a:txBody>
                    <a:bodyPr/>
                    <a:lstStyle/>
                    <a:p>
                      <a:pPr algn="l"/>
                      <a:r>
                        <a:rPr lang="en-US" sz="1800">
                          <a:latin typeface="Verdana"/>
                        </a:rPr>
                        <a:t>Carbon disulfide</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c>
                  <a:txBody>
                    <a:bodyPr/>
                    <a:lstStyle/>
                    <a:p>
                      <a:pPr algn="l"/>
                      <a:r>
                        <a:rPr lang="en-US" sz="1800">
                          <a:latin typeface="Verdana"/>
                        </a:rPr>
                        <a:t>1.63</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r>
              <a:tr h="626091">
                <a:tc>
                  <a:txBody>
                    <a:bodyPr/>
                    <a:lstStyle/>
                    <a:p>
                      <a:pPr algn="l"/>
                      <a:r>
                        <a:rPr lang="en-US" sz="1800">
                          <a:latin typeface="Verdana"/>
                        </a:rPr>
                        <a:t>Ethyl alcohol</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c>
                  <a:txBody>
                    <a:bodyPr/>
                    <a:lstStyle/>
                    <a:p>
                      <a:pPr algn="l"/>
                      <a:r>
                        <a:rPr lang="en-US" sz="1800">
                          <a:latin typeface="Verdana"/>
                        </a:rPr>
                        <a:t>1.36</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c>
                  <a:txBody>
                    <a:bodyPr/>
                    <a:lstStyle/>
                    <a:p>
                      <a:pPr algn="l"/>
                      <a:r>
                        <a:rPr lang="en-US" sz="1800">
                          <a:latin typeface="Verdana"/>
                        </a:rPr>
                        <a:t>Heavy flint glass</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c>
                  <a:txBody>
                    <a:bodyPr/>
                    <a:lstStyle/>
                    <a:p>
                      <a:pPr algn="l"/>
                      <a:r>
                        <a:rPr lang="en-US" sz="1800">
                          <a:latin typeface="Verdana"/>
                        </a:rPr>
                        <a:t>1.65</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r>
              <a:tr h="913085">
                <a:tc>
                  <a:txBody>
                    <a:bodyPr/>
                    <a:lstStyle/>
                    <a:p>
                      <a:pPr algn="l"/>
                      <a:r>
                        <a:rPr lang="en-US" sz="1800">
                          <a:latin typeface="Verdana"/>
                        </a:rPr>
                        <a:t>Sugar solution (30%)</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c>
                  <a:txBody>
                    <a:bodyPr/>
                    <a:lstStyle/>
                    <a:p>
                      <a:pPr algn="l"/>
                      <a:r>
                        <a:rPr lang="en-US" sz="1800">
                          <a:latin typeface="Verdana"/>
                        </a:rPr>
                        <a:t>1.38</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c>
                  <a:txBody>
                    <a:bodyPr/>
                    <a:lstStyle/>
                    <a:p>
                      <a:pPr algn="l"/>
                      <a:r>
                        <a:rPr lang="en-US" sz="1800">
                          <a:latin typeface="Verdana"/>
                        </a:rPr>
                        <a:t>Sapphire</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c>
                  <a:txBody>
                    <a:bodyPr/>
                    <a:lstStyle/>
                    <a:p>
                      <a:pPr algn="l"/>
                      <a:r>
                        <a:rPr lang="en-US" sz="1800">
                          <a:latin typeface="Verdana"/>
                        </a:rPr>
                        <a:t>1.77</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r>
              <a:tr h="626091">
                <a:tc>
                  <a:txBody>
                    <a:bodyPr/>
                    <a:lstStyle/>
                    <a:p>
                      <a:pPr algn="l"/>
                      <a:r>
                        <a:rPr lang="en-US" sz="1800">
                          <a:latin typeface="Verdana"/>
                        </a:rPr>
                        <a:t>Fused quartz</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c>
                  <a:txBody>
                    <a:bodyPr/>
                    <a:lstStyle/>
                    <a:p>
                      <a:pPr algn="l"/>
                      <a:r>
                        <a:rPr lang="en-US" sz="1800">
                          <a:latin typeface="Verdana"/>
                        </a:rPr>
                        <a:t>1.46</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c>
                  <a:txBody>
                    <a:bodyPr/>
                    <a:lstStyle/>
                    <a:p>
                      <a:pPr algn="l"/>
                      <a:r>
                        <a:rPr lang="en-US" sz="1800">
                          <a:latin typeface="Verdana"/>
                        </a:rPr>
                        <a:t>Heaviest flint glass</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c>
                  <a:txBody>
                    <a:bodyPr/>
                    <a:lstStyle/>
                    <a:p>
                      <a:pPr algn="l"/>
                      <a:r>
                        <a:rPr lang="en-US" sz="1800">
                          <a:latin typeface="Verdana"/>
                        </a:rPr>
                        <a:t>1.89</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AA5A"/>
                      </a:solidFill>
                      <a:prstDash val="solid"/>
                      <a:round/>
                      <a:headEnd type="none" w="med" len="med"/>
                      <a:tailEnd type="none" w="med" len="med"/>
                    </a:lnB>
                    <a:solidFill>
                      <a:srgbClr val="FFFFFF"/>
                    </a:solidFill>
                  </a:tcPr>
                </a:tc>
              </a:tr>
              <a:tr h="913085">
                <a:tc>
                  <a:txBody>
                    <a:bodyPr/>
                    <a:lstStyle/>
                    <a:p>
                      <a:pPr algn="l"/>
                      <a:r>
                        <a:rPr lang="en-US" sz="1800">
                          <a:latin typeface="Verdana"/>
                        </a:rPr>
                        <a:t>Sugar solution (80%)</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a:r>
                        <a:rPr lang="en-US" sz="1800">
                          <a:latin typeface="Verdana"/>
                        </a:rPr>
                        <a:t>1.49</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a:r>
                        <a:rPr lang="en-US" sz="1800">
                          <a:latin typeface="Verdana"/>
                        </a:rPr>
                        <a:t>Diamond</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a:r>
                        <a:rPr lang="en-US" sz="1800" dirty="0">
                          <a:latin typeface="Verdana"/>
                        </a:rPr>
                        <a:t>2.42</a:t>
                      </a:r>
                    </a:p>
                  </a:txBody>
                  <a:tcPr marL="22135" marR="22135" marT="22135" marB="22135">
                    <a:lnL>
                      <a:noFill/>
                    </a:lnL>
                    <a:lnR>
                      <a:noFill/>
                    </a:lnR>
                    <a:lnT w="9525" cap="flat" cmpd="sng" algn="ctr">
                      <a:solidFill>
                        <a:srgbClr val="00AA5A"/>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r>
            </a:tbl>
          </a:graphicData>
        </a:graphic>
      </p:graphicFrame>
      <p:sp>
        <p:nvSpPr>
          <p:cNvPr id="27649"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ChangeArrowheads="1"/>
          </p:cNvSpPr>
          <p:nvPr/>
        </p:nvSpPr>
        <p:spPr bwMode="auto">
          <a:xfrm>
            <a:off x="122238" y="930275"/>
            <a:ext cx="9144000" cy="1311275"/>
          </a:xfrm>
          <a:prstGeom prst="rect">
            <a:avLst/>
          </a:prstGeom>
          <a:noFill/>
          <a:ln w="9525">
            <a:noFill/>
            <a:miter lim="800000"/>
            <a:headEnd/>
            <a:tailEnd/>
          </a:ln>
          <a:effectLst/>
        </p:spPr>
        <p:txBody>
          <a:bodyPr>
            <a:spAutoFit/>
          </a:bodyPr>
          <a:lstStyle/>
          <a:p>
            <a:pPr>
              <a:spcBef>
                <a:spcPct val="50000"/>
              </a:spcBef>
            </a:pPr>
            <a:r>
              <a:rPr lang="en-US"/>
              <a:t>The index of refraction </a:t>
            </a:r>
            <a:r>
              <a:rPr lang="en-US" i="1"/>
              <a:t>n</a:t>
            </a:r>
            <a:r>
              <a:rPr lang="en-US"/>
              <a:t> encountered by light in any medium except vacuum depends on the wavelength of the light. So if light consisting of different wavelengths enters a material, the different wavelengths will be refracted differently </a:t>
            </a:r>
            <a:r>
              <a:rPr lang="en-US">
                <a:sym typeface="Symbol" pitchFamily="18" charset="2"/>
              </a:rPr>
              <a:t> chromatic dispersion.</a:t>
            </a:r>
          </a:p>
        </p:txBody>
      </p:sp>
      <p:sp>
        <p:nvSpPr>
          <p:cNvPr id="150531" name="Rectangle 3"/>
          <p:cNvSpPr>
            <a:spLocks noGrp="1" noChangeArrowheads="1"/>
          </p:cNvSpPr>
          <p:nvPr>
            <p:ph type="title" idx="4294967295"/>
          </p:nvPr>
        </p:nvSpPr>
        <p:spPr>
          <a:xfrm>
            <a:off x="533400" y="274638"/>
            <a:ext cx="7848600" cy="715962"/>
          </a:xfrm>
        </p:spPr>
        <p:txBody>
          <a:bodyPr/>
          <a:lstStyle/>
          <a:p>
            <a:r>
              <a:rPr lang="en-US" sz="2400" b="1">
                <a:solidFill>
                  <a:srgbClr val="FF3300"/>
                </a:solidFill>
              </a:rPr>
              <a:t>Chromatic Dispersion</a:t>
            </a:r>
          </a:p>
        </p:txBody>
      </p:sp>
      <p:grpSp>
        <p:nvGrpSpPr>
          <p:cNvPr id="2" name="Group 8"/>
          <p:cNvGrpSpPr>
            <a:grpSpLocks noChangeAspect="1"/>
          </p:cNvGrpSpPr>
          <p:nvPr/>
        </p:nvGrpSpPr>
        <p:grpSpPr bwMode="auto">
          <a:xfrm>
            <a:off x="122238" y="2384425"/>
            <a:ext cx="3592512" cy="3586163"/>
            <a:chOff x="434" y="1246"/>
            <a:chExt cx="2514" cy="2510"/>
          </a:xfrm>
        </p:grpSpPr>
        <p:pic>
          <p:nvPicPr>
            <p:cNvPr id="150534" name="Picture 6" descr="F33_19"/>
            <p:cNvPicPr>
              <a:picLocks noChangeAspect="1" noChangeArrowheads="1"/>
            </p:cNvPicPr>
            <p:nvPr/>
          </p:nvPicPr>
          <p:blipFill>
            <a:blip r:embed="rId2"/>
            <a:srcRect/>
            <a:stretch>
              <a:fillRect/>
            </a:stretch>
          </p:blipFill>
          <p:spPr bwMode="auto">
            <a:xfrm>
              <a:off x="487" y="1246"/>
              <a:ext cx="2461" cy="2510"/>
            </a:xfrm>
            <a:prstGeom prst="rect">
              <a:avLst/>
            </a:prstGeom>
            <a:noFill/>
          </p:spPr>
        </p:pic>
        <p:sp>
          <p:nvSpPr>
            <p:cNvPr id="150535" name="Text Box 7"/>
            <p:cNvSpPr txBox="1">
              <a:spLocks noChangeAspect="1" noChangeArrowheads="1"/>
            </p:cNvSpPr>
            <p:nvPr/>
          </p:nvSpPr>
          <p:spPr bwMode="auto">
            <a:xfrm>
              <a:off x="434" y="3337"/>
              <a:ext cx="959" cy="257"/>
            </a:xfrm>
            <a:prstGeom prst="rect">
              <a:avLst/>
            </a:prstGeom>
            <a:noFill/>
            <a:ln w="9525">
              <a:noFill/>
              <a:miter lim="800000"/>
              <a:headEnd/>
              <a:tailEnd/>
            </a:ln>
            <a:effectLst/>
          </p:spPr>
          <p:txBody>
            <a:bodyPr anchor="ctr">
              <a:spAutoFit/>
            </a:bodyPr>
            <a:lstStyle/>
            <a:p>
              <a:pPr>
                <a:spcBef>
                  <a:spcPct val="50000"/>
                </a:spcBef>
              </a:pPr>
              <a:r>
                <a:rPr lang="en-US" sz="1800" i="1">
                  <a:solidFill>
                    <a:srgbClr val="669900"/>
                  </a:solidFill>
                  <a:latin typeface="Arial Unicode MS" pitchFamily="34" charset="-128"/>
                </a:rPr>
                <a:t>Fig. 33-19</a:t>
              </a:r>
            </a:p>
          </p:txBody>
        </p:sp>
      </p:grpSp>
      <p:grpSp>
        <p:nvGrpSpPr>
          <p:cNvPr id="3" name="Group 9"/>
          <p:cNvGrpSpPr>
            <a:grpSpLocks noChangeAspect="1"/>
          </p:cNvGrpSpPr>
          <p:nvPr/>
        </p:nvGrpSpPr>
        <p:grpSpPr bwMode="auto">
          <a:xfrm>
            <a:off x="3879850" y="2595563"/>
            <a:ext cx="5219700" cy="3636962"/>
            <a:chOff x="517" y="1398"/>
            <a:chExt cx="3979" cy="2772"/>
          </a:xfrm>
        </p:grpSpPr>
        <p:pic>
          <p:nvPicPr>
            <p:cNvPr id="150538" name="Picture 10" descr="F33_20"/>
            <p:cNvPicPr>
              <a:picLocks noChangeAspect="1" noChangeArrowheads="1"/>
            </p:cNvPicPr>
            <p:nvPr/>
          </p:nvPicPr>
          <p:blipFill>
            <a:blip r:embed="rId3"/>
            <a:srcRect/>
            <a:stretch>
              <a:fillRect/>
            </a:stretch>
          </p:blipFill>
          <p:spPr bwMode="auto">
            <a:xfrm>
              <a:off x="564" y="1398"/>
              <a:ext cx="3932" cy="2772"/>
            </a:xfrm>
            <a:prstGeom prst="rect">
              <a:avLst/>
            </a:prstGeom>
            <a:noFill/>
          </p:spPr>
        </p:pic>
        <p:sp>
          <p:nvSpPr>
            <p:cNvPr id="150539" name="Text Box 11"/>
            <p:cNvSpPr txBox="1">
              <a:spLocks noChangeAspect="1" noChangeArrowheads="1"/>
            </p:cNvSpPr>
            <p:nvPr/>
          </p:nvSpPr>
          <p:spPr bwMode="auto">
            <a:xfrm>
              <a:off x="517" y="3497"/>
              <a:ext cx="958" cy="280"/>
            </a:xfrm>
            <a:prstGeom prst="rect">
              <a:avLst/>
            </a:prstGeom>
            <a:noFill/>
            <a:ln w="9525">
              <a:noFill/>
              <a:miter lim="800000"/>
              <a:headEnd/>
              <a:tailEnd/>
            </a:ln>
            <a:effectLst/>
          </p:spPr>
          <p:txBody>
            <a:bodyPr anchor="ctr">
              <a:spAutoFit/>
            </a:bodyPr>
            <a:lstStyle/>
            <a:p>
              <a:pPr>
                <a:spcBef>
                  <a:spcPct val="50000"/>
                </a:spcBef>
              </a:pPr>
              <a:r>
                <a:rPr lang="en-US" sz="1800" i="1">
                  <a:solidFill>
                    <a:srgbClr val="669900"/>
                  </a:solidFill>
                  <a:latin typeface="Arial Unicode MS" pitchFamily="34" charset="-128"/>
                </a:rPr>
                <a:t>Fig. 33-20</a:t>
              </a:r>
            </a:p>
          </p:txBody>
        </p:sp>
      </p:grpSp>
      <p:sp>
        <p:nvSpPr>
          <p:cNvPr id="150540" name="Text Box 12"/>
          <p:cNvSpPr txBox="1">
            <a:spLocks noChangeArrowheads="1"/>
          </p:cNvSpPr>
          <p:nvPr/>
        </p:nvSpPr>
        <p:spPr bwMode="auto">
          <a:xfrm>
            <a:off x="6399213" y="5021263"/>
            <a:ext cx="1485900" cy="396875"/>
          </a:xfrm>
          <a:prstGeom prst="rect">
            <a:avLst/>
          </a:prstGeom>
          <a:noFill/>
          <a:ln w="9525">
            <a:noFill/>
            <a:miter lim="800000"/>
            <a:headEnd/>
            <a:tailEnd/>
          </a:ln>
          <a:effectLst/>
        </p:spPr>
        <p:txBody>
          <a:bodyPr wrap="none">
            <a:spAutoFit/>
          </a:bodyPr>
          <a:lstStyle/>
          <a:p>
            <a:r>
              <a:rPr lang="en-US" i="1"/>
              <a:t>N</a:t>
            </a:r>
            <a:r>
              <a:rPr lang="en-US" baseline="-25000"/>
              <a:t>2,blue</a:t>
            </a:r>
            <a:r>
              <a:rPr lang="en-US"/>
              <a:t>&gt;</a:t>
            </a:r>
            <a:r>
              <a:rPr lang="en-US" i="1"/>
              <a:t>n</a:t>
            </a:r>
            <a:r>
              <a:rPr lang="en-US" baseline="-25000"/>
              <a:t>2,red</a:t>
            </a:r>
          </a:p>
        </p:txBody>
      </p:sp>
      <p:sp>
        <p:nvSpPr>
          <p:cNvPr id="150541" name="Line 13"/>
          <p:cNvSpPr>
            <a:spLocks noChangeShapeType="1"/>
          </p:cNvSpPr>
          <p:nvPr/>
        </p:nvSpPr>
        <p:spPr bwMode="auto">
          <a:xfrm>
            <a:off x="2657475" y="4368800"/>
            <a:ext cx="0" cy="457200"/>
          </a:xfrm>
          <a:prstGeom prst="line">
            <a:avLst/>
          </a:prstGeom>
          <a:noFill/>
          <a:ln w="38100">
            <a:solidFill>
              <a:srgbClr val="FF0000"/>
            </a:solidFill>
            <a:round/>
            <a:headEnd/>
            <a:tailEnd/>
          </a:ln>
          <a:effectLst/>
        </p:spPr>
        <p:txBody>
          <a:bodyPr/>
          <a:lstStyle/>
          <a:p>
            <a:endParaRPr lang="en-US"/>
          </a:p>
        </p:txBody>
      </p:sp>
      <p:sp>
        <p:nvSpPr>
          <p:cNvPr id="150542" name="Line 14"/>
          <p:cNvSpPr>
            <a:spLocks noChangeShapeType="1"/>
          </p:cNvSpPr>
          <p:nvPr/>
        </p:nvSpPr>
        <p:spPr bwMode="auto">
          <a:xfrm flipH="1">
            <a:off x="1600200" y="3708400"/>
            <a:ext cx="0" cy="1117600"/>
          </a:xfrm>
          <a:prstGeom prst="line">
            <a:avLst/>
          </a:prstGeom>
          <a:noFill/>
          <a:ln w="38100">
            <a:solidFill>
              <a:srgbClr val="3366FF"/>
            </a:solidFill>
            <a:round/>
            <a:headEnd/>
            <a:tailEnd/>
          </a:ln>
          <a:effectLst/>
        </p:spPr>
        <p:txBody>
          <a:bodyPr/>
          <a:lstStyle/>
          <a:p>
            <a:endParaRPr lang="en-US"/>
          </a:p>
        </p:txBody>
      </p:sp>
      <p:sp>
        <p:nvSpPr>
          <p:cNvPr id="150543" name="Rectangle 15"/>
          <p:cNvSpPr>
            <a:spLocks noChangeArrowheads="1"/>
          </p:cNvSpPr>
          <p:nvPr/>
        </p:nvSpPr>
        <p:spPr bwMode="auto">
          <a:xfrm>
            <a:off x="319088" y="5872163"/>
            <a:ext cx="8824912" cy="701675"/>
          </a:xfrm>
          <a:prstGeom prst="rect">
            <a:avLst/>
          </a:prstGeom>
          <a:noFill/>
          <a:ln w="9525">
            <a:noFill/>
            <a:miter lim="800000"/>
            <a:headEnd/>
            <a:tailEnd/>
          </a:ln>
          <a:effectLst/>
        </p:spPr>
        <p:txBody>
          <a:bodyPr>
            <a:spAutoFit/>
          </a:bodyPr>
          <a:lstStyle/>
          <a:p>
            <a:r>
              <a:rPr lang="en-US">
                <a:sym typeface="Symbol" pitchFamily="18" charset="2"/>
              </a:rPr>
              <a:t>Chromatic dispersion can be good (e.g., used to analyze wavelength composition of light) or bad (e.g., chromatic aberration in lenses).</a:t>
            </a:r>
          </a:p>
        </p:txBody>
      </p:sp>
      <p:sp>
        <p:nvSpPr>
          <p:cNvPr id="150544" name="Text Box 16"/>
          <p:cNvSpPr txBox="1">
            <a:spLocks noChangeArrowheads="1"/>
          </p:cNvSpPr>
          <p:nvPr/>
        </p:nvSpPr>
        <p:spPr bwMode="auto">
          <a:xfrm>
            <a:off x="8056563" y="6461125"/>
            <a:ext cx="1087437" cy="396875"/>
          </a:xfrm>
          <a:prstGeom prst="rect">
            <a:avLst/>
          </a:prstGeom>
          <a:noFill/>
          <a:ln w="9525">
            <a:noFill/>
            <a:miter lim="800000"/>
            <a:headEnd/>
            <a:tailEnd/>
          </a:ln>
          <a:effectLst/>
        </p:spPr>
        <p:txBody>
          <a:bodyPr>
            <a:spAutoFit/>
          </a:bodyPr>
          <a:lstStyle/>
          <a:p>
            <a:r>
              <a:rPr lang="en-US" b="1">
                <a:solidFill>
                  <a:srgbClr val="669900"/>
                </a:solidFill>
                <a:latin typeface="Times New Roman" charset="0"/>
              </a:rPr>
              <a:t>(33-19)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Rainbows</a:t>
            </a:r>
          </a:p>
        </p:txBody>
      </p:sp>
      <p:pic>
        <p:nvPicPr>
          <p:cNvPr id="29698" name="Picture 2" descr="http://edugen.wiley.com/edugen/courses/crs1650/art/images/halliday8019c33/image_t/tfg021.gif"/>
          <p:cNvPicPr>
            <a:picLocks noChangeAspect="1" noChangeArrowheads="1"/>
          </p:cNvPicPr>
          <p:nvPr/>
        </p:nvPicPr>
        <p:blipFill>
          <a:blip r:embed="rId2"/>
          <a:srcRect/>
          <a:stretch>
            <a:fillRect/>
          </a:stretch>
        </p:blipFill>
        <p:spPr bwMode="auto">
          <a:xfrm>
            <a:off x="6553200" y="-17585"/>
            <a:ext cx="2590800" cy="6875586"/>
          </a:xfrm>
          <a:prstGeom prst="rect">
            <a:avLst/>
          </a:prstGeom>
          <a:noFill/>
        </p:spPr>
      </p:pic>
      <p:sp>
        <p:nvSpPr>
          <p:cNvPr id="5" name="Rectangle 4"/>
          <p:cNvSpPr/>
          <p:nvPr/>
        </p:nvSpPr>
        <p:spPr>
          <a:xfrm>
            <a:off x="304800" y="1295400"/>
            <a:ext cx="4572000" cy="830997"/>
          </a:xfrm>
          <a:prstGeom prst="rect">
            <a:avLst/>
          </a:prstGeom>
        </p:spPr>
        <p:txBody>
          <a:bodyPr>
            <a:spAutoFit/>
          </a:bodyPr>
          <a:lstStyle/>
          <a:p>
            <a:r>
              <a:rPr lang="en-US" sz="2400" dirty="0"/>
              <a:t>The most charming example of chromatic dispersion is a </a:t>
            </a:r>
            <a:r>
              <a:rPr lang="en-US" sz="2400" dirty="0" smtClean="0"/>
              <a:t>rainbow. </a:t>
            </a:r>
            <a:endParaRPr lang="en-US" sz="2400" dirty="0"/>
          </a:p>
        </p:txBody>
      </p:sp>
      <p:sp>
        <p:nvSpPr>
          <p:cNvPr id="6" name="Rectangle 5"/>
          <p:cNvSpPr/>
          <p:nvPr/>
        </p:nvSpPr>
        <p:spPr>
          <a:xfrm>
            <a:off x="4343400" y="381000"/>
            <a:ext cx="2783454" cy="523220"/>
          </a:xfrm>
          <a:prstGeom prst="rect">
            <a:avLst/>
          </a:prstGeom>
        </p:spPr>
        <p:txBody>
          <a:bodyPr wrap="none">
            <a:spAutoFit/>
          </a:bodyPr>
          <a:lstStyle/>
          <a:p>
            <a:r>
              <a:rPr lang="en-US" sz="2800" dirty="0" smtClean="0"/>
              <a:t>Primary Rainbow</a:t>
            </a:r>
            <a:r>
              <a:rPr lang="en-US" dirty="0"/>
              <a:t> </a:t>
            </a:r>
            <a:r>
              <a:rPr lang="en-US" dirty="0" smtClean="0"/>
              <a:t> </a:t>
            </a:r>
            <a:endParaRPr lang="en-US" dirty="0"/>
          </a:p>
        </p:txBody>
      </p:sp>
      <p:sp>
        <p:nvSpPr>
          <p:cNvPr id="7" name="Rectangle 6"/>
          <p:cNvSpPr/>
          <p:nvPr/>
        </p:nvSpPr>
        <p:spPr>
          <a:xfrm>
            <a:off x="3657600" y="6019800"/>
            <a:ext cx="3245376" cy="523220"/>
          </a:xfrm>
          <a:prstGeom prst="rect">
            <a:avLst/>
          </a:prstGeom>
        </p:spPr>
        <p:txBody>
          <a:bodyPr wrap="none">
            <a:spAutoFit/>
          </a:bodyPr>
          <a:lstStyle/>
          <a:p>
            <a:r>
              <a:rPr lang="en-US" sz="2800" dirty="0" smtClean="0"/>
              <a:t>Secondary Rainbow</a:t>
            </a:r>
            <a:r>
              <a:rPr lang="en-US" dirty="0"/>
              <a:t> </a:t>
            </a:r>
            <a:r>
              <a:rPr lang="en-US" dirty="0" smtClean="0"/>
              <a:t> </a:t>
            </a:r>
            <a:endParaRPr lang="en-US" dirty="0"/>
          </a:p>
        </p:txBody>
      </p:sp>
      <p:pic>
        <p:nvPicPr>
          <p:cNvPr id="29700" name="Picture 4" descr="http://edugen.wiley.com/edugen/courses/crs1650/art/common/pixel.gif"/>
          <p:cNvPicPr>
            <a:picLocks noChangeAspect="1" noChangeArrowheads="1"/>
          </p:cNvPicPr>
          <p:nvPr/>
        </p:nvPicPr>
        <p:blipFill>
          <a:blip r:embed="rId3"/>
          <a:srcRect/>
          <a:stretch>
            <a:fillRect/>
          </a:stretch>
        </p:blipFill>
        <p:spPr bwMode="auto">
          <a:xfrm>
            <a:off x="0" y="-68263"/>
            <a:ext cx="9525" cy="57150"/>
          </a:xfrm>
          <a:prstGeom prst="rect">
            <a:avLst/>
          </a:prstGeom>
          <a:noFill/>
        </p:spPr>
      </p:pic>
      <p:sp>
        <p:nvSpPr>
          <p:cNvPr id="10" name="Rectangle 9"/>
          <p:cNvSpPr/>
          <p:nvPr/>
        </p:nvSpPr>
        <p:spPr>
          <a:xfrm>
            <a:off x="1828800" y="2743200"/>
            <a:ext cx="4572000" cy="2554545"/>
          </a:xfrm>
          <a:prstGeom prst="rect">
            <a:avLst/>
          </a:prstGeom>
        </p:spPr>
        <p:txBody>
          <a:bodyPr>
            <a:spAutoFit/>
          </a:bodyPr>
          <a:lstStyle/>
          <a:p>
            <a:r>
              <a:rPr lang="en-US" sz="2000" dirty="0" smtClean="0">
                <a:solidFill>
                  <a:srgbClr val="000000"/>
                </a:solidFill>
                <a:latin typeface="arial"/>
              </a:rPr>
              <a:t>(a) The separation of colors when sunlight refracts into and out of falling raindrops leads to a primary rainbow. The </a:t>
            </a:r>
            <a:r>
              <a:rPr lang="en-US" sz="2000" dirty="0" err="1" smtClean="0">
                <a:solidFill>
                  <a:srgbClr val="000000"/>
                </a:solidFill>
                <a:latin typeface="arial"/>
              </a:rPr>
              <a:t>antisolar</a:t>
            </a:r>
            <a:r>
              <a:rPr lang="en-US" sz="2000" dirty="0" smtClean="0">
                <a:solidFill>
                  <a:srgbClr val="000000"/>
                </a:solidFill>
                <a:latin typeface="arial"/>
              </a:rPr>
              <a:t> point </a:t>
            </a:r>
            <a:r>
              <a:rPr lang="en-US" sz="2000" i="1" dirty="0" smtClean="0">
                <a:solidFill>
                  <a:srgbClr val="000000"/>
                </a:solidFill>
                <a:latin typeface="arial"/>
              </a:rPr>
              <a:t>A</a:t>
            </a:r>
            <a:r>
              <a:rPr lang="en-US" sz="2000" dirty="0" smtClean="0">
                <a:solidFill>
                  <a:srgbClr val="000000"/>
                </a:solidFill>
                <a:latin typeface="arial"/>
              </a:rPr>
              <a:t> is on the horizon at the right. The rainbow colors appear at an angle of 42° from the direction of </a:t>
            </a:r>
            <a:r>
              <a:rPr lang="en-US" sz="2000" i="1" dirty="0" smtClean="0">
                <a:solidFill>
                  <a:srgbClr val="000000"/>
                </a:solidFill>
                <a:latin typeface="arial"/>
              </a:rPr>
              <a:t>A</a:t>
            </a:r>
            <a:r>
              <a:rPr lang="en-US" sz="2000" dirty="0" smtClean="0">
                <a:solidFill>
                  <a:srgbClr val="000000"/>
                </a:solidFill>
                <a:latin typeface="arial"/>
              </a:rPr>
              <a:t>. (</a:t>
            </a:r>
            <a:r>
              <a:rPr lang="en-US" sz="2000" i="1" dirty="0" smtClean="0">
                <a:solidFill>
                  <a:srgbClr val="000000"/>
                </a:solidFill>
                <a:latin typeface="arial"/>
              </a:rPr>
              <a:t>d</a:t>
            </a:r>
            <a:r>
              <a:rPr lang="en-US" sz="2000" dirty="0" smtClean="0">
                <a:solidFill>
                  <a:srgbClr val="000000"/>
                </a:solidFill>
                <a:latin typeface="arial"/>
              </a:rPr>
              <a:t>) The separation of colors leading to a secondary rainbow.</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a:t>Total Internal Reflection</a:t>
            </a:r>
            <a:endParaRPr lang="en-US" dirty="0"/>
          </a:p>
        </p:txBody>
      </p:sp>
      <p:pic>
        <p:nvPicPr>
          <p:cNvPr id="6146" name="Picture 2" descr="http://edugen.wiley.com/edugen/courses/crs1650/art/images/halliday8019c33/image_t/tfg024.gif"/>
          <p:cNvPicPr>
            <a:picLocks noChangeAspect="1" noChangeArrowheads="1"/>
          </p:cNvPicPr>
          <p:nvPr/>
        </p:nvPicPr>
        <p:blipFill>
          <a:blip r:embed="rId2"/>
          <a:srcRect/>
          <a:stretch>
            <a:fillRect/>
          </a:stretch>
        </p:blipFill>
        <p:spPr bwMode="auto">
          <a:xfrm>
            <a:off x="228600" y="914400"/>
            <a:ext cx="8734711" cy="2667000"/>
          </a:xfrm>
          <a:prstGeom prst="rect">
            <a:avLst/>
          </a:prstGeom>
          <a:noFill/>
        </p:spPr>
      </p:pic>
      <p:pic>
        <p:nvPicPr>
          <p:cNvPr id="6148" name="Picture 4" descr="http://edugen.wiley.com/edugen/courses/crs1650/art/math/halliday8019c33/math156.gif"/>
          <p:cNvPicPr>
            <a:picLocks noChangeAspect="1" noChangeArrowheads="1"/>
          </p:cNvPicPr>
          <p:nvPr/>
        </p:nvPicPr>
        <p:blipFill>
          <a:blip r:embed="rId3"/>
          <a:srcRect/>
          <a:stretch>
            <a:fillRect/>
          </a:stretch>
        </p:blipFill>
        <p:spPr bwMode="auto">
          <a:xfrm>
            <a:off x="685800" y="3810000"/>
            <a:ext cx="2533650" cy="304800"/>
          </a:xfrm>
          <a:prstGeom prst="rect">
            <a:avLst/>
          </a:prstGeom>
          <a:noFill/>
        </p:spPr>
      </p:pic>
      <p:pic>
        <p:nvPicPr>
          <p:cNvPr id="6150" name="Picture 6" descr="http://edugen.wiley.com/edugen/courses/crs1650/art/math/halliday8019c33/math157.gif"/>
          <p:cNvPicPr>
            <a:picLocks noChangeAspect="1" noChangeArrowheads="1"/>
          </p:cNvPicPr>
          <p:nvPr/>
        </p:nvPicPr>
        <p:blipFill>
          <a:blip r:embed="rId4"/>
          <a:srcRect/>
          <a:stretch>
            <a:fillRect/>
          </a:stretch>
        </p:blipFill>
        <p:spPr bwMode="auto">
          <a:xfrm>
            <a:off x="3886200" y="3733800"/>
            <a:ext cx="3763737" cy="543220"/>
          </a:xfrm>
          <a:prstGeom prst="rect">
            <a:avLst/>
          </a:prstGeom>
          <a:noFill/>
        </p:spPr>
      </p:pic>
      <p:sp>
        <p:nvSpPr>
          <p:cNvPr id="7" name="Rectangle 6"/>
          <p:cNvSpPr/>
          <p:nvPr/>
        </p:nvSpPr>
        <p:spPr>
          <a:xfrm>
            <a:off x="0" y="4648200"/>
            <a:ext cx="9144000" cy="1200329"/>
          </a:xfrm>
          <a:prstGeom prst="rect">
            <a:avLst/>
          </a:prstGeom>
        </p:spPr>
        <p:txBody>
          <a:bodyPr wrap="square">
            <a:spAutoFit/>
          </a:bodyPr>
          <a:lstStyle/>
          <a:p>
            <a:r>
              <a:rPr lang="en-US" sz="2400" dirty="0"/>
              <a:t>Total internal reflection </a:t>
            </a:r>
            <a:r>
              <a:rPr lang="en-US" sz="2400" dirty="0" smtClean="0"/>
              <a:t>takes place in optical fibers, which are used in many </a:t>
            </a:r>
            <a:r>
              <a:rPr lang="en-US" sz="2400" dirty="0"/>
              <a:t>applications </a:t>
            </a:r>
            <a:r>
              <a:rPr lang="en-US" sz="2400" dirty="0" smtClean="0"/>
              <a:t>including in communications and medical technologies.</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433</Words>
  <Application>Microsoft Office PowerPoint</Application>
  <PresentationFormat>On-screen Show (4:3)</PresentationFormat>
  <Paragraphs>71</Paragraphs>
  <Slides>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Office Theme</vt:lpstr>
      <vt:lpstr>Equation</vt:lpstr>
      <vt:lpstr>Chapter 33: Electromagnetic Waves </vt:lpstr>
      <vt:lpstr>Maxwell’s Rainbow</vt:lpstr>
      <vt:lpstr>Reflection and Refraction</vt:lpstr>
      <vt:lpstr>Slide 4</vt:lpstr>
      <vt:lpstr>Chromatic Dispersion</vt:lpstr>
      <vt:lpstr>Rainbows</vt:lpstr>
      <vt:lpstr>Total Internal Reflection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33: Electromagnetic Waves </dc:title>
  <dc:creator>mahesp</dc:creator>
  <cp:lastModifiedBy>mahesp</cp:lastModifiedBy>
  <cp:revision>3</cp:revision>
  <dcterms:created xsi:type="dcterms:W3CDTF">2009-04-16T01:33:01Z</dcterms:created>
  <dcterms:modified xsi:type="dcterms:W3CDTF">2009-04-16T16:53:42Z</dcterms:modified>
</cp:coreProperties>
</file>