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19A1-E102-40BC-A737-B773C962992B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6250-8399-4F0D-9A65-ABF49D57F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gif"/><Relationship Id="rId3" Type="http://schemas.openxmlformats.org/officeDocument/2006/relationships/image" Target="../media/image16.png"/><Relationship Id="rId7" Type="http://schemas.openxmlformats.org/officeDocument/2006/relationships/image" Target="../media/image25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Relationship Id="rId9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Inductors and Inductance </a:t>
            </a:r>
            <a:endParaRPr lang="en-US" dirty="0"/>
          </a:p>
        </p:txBody>
      </p:sp>
      <p:pic>
        <p:nvPicPr>
          <p:cNvPr id="1026" name="Picture 2" descr="http://edugen.wiley.com/edugen/courses/crs1650/art/math/halliday8019c30/math1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86200"/>
            <a:ext cx="5562600" cy="762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A capacitor can be used to produce a desired electric field.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Similarly, an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inductor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(symbol             ) can be used to produce a desired magnetic field. We shall consider a long solenoid (more specifically, a short length near the middle of a long solenoid) as our basic type of inductor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we establish a current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in the windings (turns) of the solenoid we are taking as our inductor, the current produces a magnetic flux    through the central region of the inductor.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inductance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of the inductor is then: </a:t>
            </a:r>
          </a:p>
        </p:txBody>
      </p:sp>
      <p:pic>
        <p:nvPicPr>
          <p:cNvPr id="1028" name="Picture 4" descr="http://edugen.wiley.com/edugen/courses/crs1650/art/images/halliday8019c30/image_n/ngr0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9363" y="-349250"/>
            <a:ext cx="323850" cy="114300"/>
          </a:xfrm>
          <a:prstGeom prst="rect">
            <a:avLst/>
          </a:prstGeom>
          <a:noFill/>
        </p:spPr>
      </p:pic>
      <p:pic>
        <p:nvPicPr>
          <p:cNvPr id="1029" name="Picture 5" descr="http://edugen.wiley.com/edugen/courses/crs1650/art/math/halliday8019c30/math00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5800" y="2819400"/>
            <a:ext cx="381000" cy="326571"/>
          </a:xfrm>
          <a:prstGeom prst="rect">
            <a:avLst/>
          </a:prstGeom>
          <a:noFill/>
        </p:spPr>
      </p:pic>
      <p:pic>
        <p:nvPicPr>
          <p:cNvPr id="1031" name="Picture 7" descr="http://edugen.wiley.com/edugen/courses/crs1650/art/images/halliday8019c30/image_n/ngr01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295400"/>
            <a:ext cx="762000" cy="268941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7244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 which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the number of turns. The windings of the inductor are said to be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linked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by the shared flux, and the product           is called the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magnetic flux linkage.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inductance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thus a measure of the flux linkage produced by the inductor per unit of current.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33" name="Picture 9" descr="http://edugen.wiley.com/edugen/courses/crs1650/art/math/halliday8019c30/math11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220575" y="-274638"/>
            <a:ext cx="323850" cy="180975"/>
          </a:xfrm>
          <a:prstGeom prst="rect">
            <a:avLst/>
          </a:prstGeom>
          <a:noFill/>
        </p:spPr>
      </p:pic>
      <p:pic>
        <p:nvPicPr>
          <p:cNvPr id="1035" name="Picture 11" descr="http://edugen.wiley.com/edugen/courses/crs1650/art/math/halliday8019c30/math11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5029200"/>
            <a:ext cx="596566" cy="333375"/>
          </a:xfrm>
          <a:prstGeom prst="rect">
            <a:avLst/>
          </a:prstGeom>
          <a:noFill/>
        </p:spPr>
      </p:pic>
      <p:pic>
        <p:nvPicPr>
          <p:cNvPr id="1037" name="Picture 13" descr="http://edugen.wiley.com/edugen/courses/crs1650/art/math/halliday8019c30/math12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05200"/>
            <a:ext cx="4423229" cy="50482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28600" y="6211669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P40. The </a:t>
            </a:r>
            <a:r>
              <a:rPr lang="en-US" sz="2000" dirty="0" smtClean="0"/>
              <a:t>inductance of a closely packed coil of 400 turns is 8.0 </a:t>
            </a:r>
            <a:r>
              <a:rPr lang="en-US" sz="2000" dirty="0" err="1" smtClean="0"/>
              <a:t>mH</a:t>
            </a:r>
            <a:r>
              <a:rPr lang="en-US" sz="2000" dirty="0" smtClean="0"/>
              <a:t>. Calculate the magnetic flux through the coil when the current is 5.0 </a:t>
            </a:r>
            <a:r>
              <a:rPr lang="en-US" sz="2000" dirty="0" err="1" smtClean="0"/>
              <a:t>mA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Inductance, </a:t>
            </a:r>
            <a:r>
              <a:rPr lang="en-US" i="1" dirty="0" smtClean="0"/>
              <a:t>L</a:t>
            </a:r>
            <a:r>
              <a:rPr lang="en-US" dirty="0" smtClean="0"/>
              <a:t> of a Solenoid</a:t>
            </a:r>
            <a:endParaRPr lang="en-US" dirty="0"/>
          </a:p>
        </p:txBody>
      </p:sp>
      <p:pic>
        <p:nvPicPr>
          <p:cNvPr id="4" name="Picture 4" descr="http://edugen.wiley.com/edugen/courses/crs1650/art/images/halliday8019c29/image_t/tfg0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838200"/>
            <a:ext cx="3543300" cy="2190750"/>
          </a:xfrm>
          <a:prstGeom prst="rect">
            <a:avLst/>
          </a:prstGeom>
          <a:noFill/>
        </p:spPr>
      </p:pic>
      <p:pic>
        <p:nvPicPr>
          <p:cNvPr id="5" name="Picture 2" descr="http://edugen.wiley.com/edugen/courses/crs1650/art/images/halliday8019c29/image_t/tfg01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66800"/>
            <a:ext cx="2304875" cy="1600200"/>
          </a:xfrm>
          <a:prstGeom prst="rect">
            <a:avLst/>
          </a:prstGeom>
          <a:noFill/>
        </p:spPr>
      </p:pic>
      <p:pic>
        <p:nvPicPr>
          <p:cNvPr id="6" name="Picture 10" descr="http://edugen.wiley.com/edugen/courses/crs1650/art/math/halliday8019c29/math10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3100" y="1295400"/>
            <a:ext cx="3390900" cy="304800"/>
          </a:xfrm>
          <a:prstGeom prst="rect">
            <a:avLst/>
          </a:prstGeom>
          <a:noFill/>
        </p:spPr>
      </p:pic>
      <p:pic>
        <p:nvPicPr>
          <p:cNvPr id="15362" name="Picture 2" descr="http://edugen.wiley.com/edugen/courses/crs1650/art/math/halliday8019c30/math12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048000"/>
            <a:ext cx="2569779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35814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Inductance—like capacitance—depends only on the geometry of the device.</a:t>
            </a:r>
            <a:endParaRPr lang="en-US" sz="2000" dirty="0"/>
          </a:p>
        </p:txBody>
      </p:sp>
      <p:pic>
        <p:nvPicPr>
          <p:cNvPr id="9" name="Picture 2" descr="http://edugen.wiley.com/edugen/courses/crs1650/art/math/halliday8019c30/math118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2286000"/>
            <a:ext cx="3200400" cy="438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Self-Induction</a:t>
            </a:r>
            <a:endParaRPr lang="en-US" dirty="0"/>
          </a:p>
        </p:txBody>
      </p:sp>
      <p:pic>
        <p:nvPicPr>
          <p:cNvPr id="18434" name="Picture 2" descr="http://edugen.wiley.com/edugen/courses/crs1650/art/images/halliday8019c30/image_t/tfg0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05328" cy="22098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657600" y="838200"/>
            <a:ext cx="5486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 the current in a coil is changed by varying the contact position on a variable resistor, a self-induced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emf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will appear in the coil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while the current is changing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://edugen.wiley.com/edugen/courses/crs1650/art/math/halliday8019c30/math4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8225" y="1524000"/>
            <a:ext cx="485775" cy="485775"/>
          </a:xfrm>
          <a:prstGeom prst="rect">
            <a:avLst/>
          </a:prstGeom>
          <a:noFill/>
        </p:spPr>
      </p:pic>
      <p:pic>
        <p:nvPicPr>
          <p:cNvPr id="18438" name="Picture 6" descr="http://edugen.wiley.com/edugen/courses/crs1650/art/math/halliday8019c30/math13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819400"/>
            <a:ext cx="4427811" cy="581025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819400" y="3505200"/>
            <a:ext cx="63246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You can find the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direction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of a self-induced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emf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from Lenz's law. The minus sign above indicates that—as the law states—the self-induced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emf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      has the orientation such that it opposes the change in current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We can drop the minus sign when we want only the magnitude of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8440" name="Picture 8" descr="http://edugen.wiley.com/edugen/courses/crs1650/art/math/halliday8019c30/math13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59825" y="-212725"/>
            <a:ext cx="161925" cy="161925"/>
          </a:xfrm>
          <a:prstGeom prst="rect">
            <a:avLst/>
          </a:prstGeom>
          <a:noFill/>
        </p:spPr>
      </p:pic>
      <p:pic>
        <p:nvPicPr>
          <p:cNvPr id="18441" name="Picture 9" descr="http://edugen.wiley.com/edugen/courses/crs1650/art/math/halliday8019c30/math13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43325" y="-212725"/>
            <a:ext cx="161925" cy="161925"/>
          </a:xfrm>
          <a:prstGeom prst="rect">
            <a:avLst/>
          </a:prstGeom>
          <a:noFill/>
        </p:spPr>
      </p:pic>
      <p:pic>
        <p:nvPicPr>
          <p:cNvPr id="11" name="Picture 4" descr="http://edugen.wiley.com/edugen/courses/crs1650/art/math/halliday8019c30/math4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419600"/>
            <a:ext cx="381000" cy="381000"/>
          </a:xfrm>
          <a:prstGeom prst="rect">
            <a:avLst/>
          </a:prstGeom>
          <a:noFill/>
        </p:spPr>
      </p:pic>
      <p:pic>
        <p:nvPicPr>
          <p:cNvPr id="12" name="Picture 4" descr="http://edugen.wiley.com/edugen/courses/crs1650/art/math/halliday8019c30/math4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334000"/>
            <a:ext cx="381000" cy="381000"/>
          </a:xfrm>
          <a:prstGeom prst="rect">
            <a:avLst/>
          </a:prstGeom>
          <a:noFill/>
        </p:spPr>
      </p:pic>
      <p:pic>
        <p:nvPicPr>
          <p:cNvPr id="18443" name="Picture 11" descr="http://edugen.wiley.com/edugen/courses/crs1650/art/images/halliday8019c30/image_t/tfg019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528353"/>
            <a:ext cx="2438400" cy="4329647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895600" y="5934670"/>
            <a:ext cx="624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P44. A </a:t>
            </a:r>
            <a:r>
              <a:rPr lang="en-US" sz="2000" dirty="0" smtClean="0"/>
              <a:t>12 H inductor carries a current of 2.0 A. At what rate must the current be changed to produce a 60 V </a:t>
            </a:r>
            <a:r>
              <a:rPr lang="en-US" sz="2000" dirty="0" err="1" smtClean="0"/>
              <a:t>emf</a:t>
            </a:r>
            <a:r>
              <a:rPr lang="en-US" sz="2000" dirty="0" smtClean="0"/>
              <a:t> in the inductor?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cap="all" dirty="0" smtClean="0"/>
              <a:t>RL</a:t>
            </a:r>
            <a:r>
              <a:rPr lang="en-US" dirty="0" smtClean="0"/>
              <a:t> Circuits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268496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838200"/>
            <a:ext cx="281690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971800" y="26670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Initially, an inductor acts to oppose changes in the current through it. A long time later, it acts like ordinary connecting wire.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823108"/>
            <a:ext cx="2362200" cy="403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edugen.wiley.com/edugen/courses/crs1650/art/math/halliday8019c30/math14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962400"/>
            <a:ext cx="4572000" cy="581526"/>
          </a:xfrm>
          <a:prstGeom prst="rect">
            <a:avLst/>
          </a:prstGeom>
          <a:noFill/>
        </p:spPr>
      </p:pic>
      <p:pic>
        <p:nvPicPr>
          <p:cNvPr id="2052" name="Picture 4" descr="http://edugen.wiley.com/edugen/courses/crs1650/art/math/halliday8019c30/math150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4724400"/>
            <a:ext cx="2795752" cy="533400"/>
          </a:xfrm>
          <a:prstGeom prst="rect">
            <a:avLst/>
          </a:prstGeom>
          <a:noFill/>
        </p:spPr>
      </p:pic>
      <p:pic>
        <p:nvPicPr>
          <p:cNvPr id="2053" name="Picture 5" descr="http://edugen.wiley.com/edugen/courses/crs1650/art/math/halliday8019c30/math37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6400800"/>
            <a:ext cx="946484" cy="304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19400" y="5380672"/>
            <a:ext cx="632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P55. A </a:t>
            </a:r>
            <a:r>
              <a:rPr lang="en-US" dirty="0" smtClean="0"/>
              <a:t>solenoid having an inductance of 6.30 </a:t>
            </a:r>
            <a:r>
              <a:rPr lang="en-US" dirty="0" err="1" smtClean="0"/>
              <a:t>μH</a:t>
            </a:r>
            <a:r>
              <a:rPr lang="en-US" dirty="0" smtClean="0"/>
              <a:t> is connected in series with a 1.20 </a:t>
            </a:r>
            <a:r>
              <a:rPr lang="en-US" dirty="0" err="1" smtClean="0"/>
              <a:t>kΩ</a:t>
            </a:r>
            <a:r>
              <a:rPr lang="en-US" dirty="0" smtClean="0"/>
              <a:t> resistor. (a) If a 14.0 V battery is connected across the pair, how long will it take for the current through the resistor to reach 80.0% of its final value? (b) What is the current through the resistor at time </a:t>
            </a:r>
            <a:r>
              <a:rPr lang="en-US" dirty="0" smtClean="0"/>
              <a:t>                 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Stored in a Magnetic Field</a:t>
            </a:r>
            <a:endParaRPr lang="en-US" dirty="0"/>
          </a:p>
        </p:txBody>
      </p:sp>
      <p:pic>
        <p:nvPicPr>
          <p:cNvPr id="1026" name="Picture 2" descr="http://edugen.wiley.com/edugen/courses/crs1650/art/math/halliday8019c30/math1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24578"/>
            <a:ext cx="2057400" cy="62804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43000"/>
            <a:ext cx="281690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edugen.wiley.com/edugen/courses/crs1650/art/math/halliday8019c30/math17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057400"/>
            <a:ext cx="2521496" cy="658769"/>
          </a:xfrm>
          <a:prstGeom prst="rect">
            <a:avLst/>
          </a:prstGeom>
          <a:noFill/>
        </p:spPr>
      </p:pic>
      <p:pic>
        <p:nvPicPr>
          <p:cNvPr id="1030" name="Picture 6" descr="http://edugen.wiley.com/edugen/courses/crs1650/art/math/halliday8019c30/math18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819400"/>
            <a:ext cx="2072640" cy="609600"/>
          </a:xfrm>
          <a:prstGeom prst="rect">
            <a:avLst/>
          </a:prstGeom>
          <a:noFill/>
        </p:spPr>
      </p:pic>
      <p:pic>
        <p:nvPicPr>
          <p:cNvPr id="1032" name="Picture 8" descr="http://edugen.wiley.com/edugen/courses/crs1650/art/math/halliday8019c30/math18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3657600"/>
            <a:ext cx="1771650" cy="295275"/>
          </a:xfrm>
          <a:prstGeom prst="rect">
            <a:avLst/>
          </a:prstGeom>
          <a:noFill/>
        </p:spPr>
      </p:pic>
      <p:pic>
        <p:nvPicPr>
          <p:cNvPr id="1034" name="Picture 10" descr="http://edugen.wiley.com/edugen/courses/crs1650/art/math/halliday8019c30/math18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191000"/>
            <a:ext cx="1943095" cy="597877"/>
          </a:xfrm>
          <a:prstGeom prst="rect">
            <a:avLst/>
          </a:prstGeom>
          <a:noFill/>
        </p:spPr>
      </p:pic>
      <p:pic>
        <p:nvPicPr>
          <p:cNvPr id="1036" name="Picture 12" descr="http://edugen.wiley.com/edugen/courses/crs1650/art/math/halliday8019c30/math185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05400" y="4876800"/>
            <a:ext cx="3807372" cy="533400"/>
          </a:xfrm>
          <a:prstGeom prst="rect">
            <a:avLst/>
          </a:prstGeom>
          <a:noFill/>
        </p:spPr>
      </p:pic>
      <p:pic>
        <p:nvPicPr>
          <p:cNvPr id="1038" name="Picture 14" descr="http://edugen.wiley.com/edugen/courses/crs1650/art/math/halliday8019c30/math203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01143" y="5486400"/>
            <a:ext cx="5242857" cy="77594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32004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P69. A </a:t>
            </a:r>
            <a:r>
              <a:rPr lang="en-US" sz="2000" dirty="0" smtClean="0"/>
              <a:t>solenoid that is 85.0 cm long has a cross-sectional area of 17.0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 There are 950 turns of wire carrying a current of 6.60 A. (a) Calculate the energy density of the magnetic field inside the solenoid. (b) Find the total energy stored in the magnetic field there (neglect end effects).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439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Inductors and Inductance </vt:lpstr>
      <vt:lpstr>Inductance, L of a Solenoid</vt:lpstr>
      <vt:lpstr>Self-Induction</vt:lpstr>
      <vt:lpstr>RL Circuits</vt:lpstr>
      <vt:lpstr>Energy Stored in a Magnetic Field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6</cp:revision>
  <dcterms:created xsi:type="dcterms:W3CDTF">2009-04-05T15:18:57Z</dcterms:created>
  <dcterms:modified xsi:type="dcterms:W3CDTF">2009-04-05T20:24:02Z</dcterms:modified>
</cp:coreProperties>
</file>