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88" r:id="rId4"/>
    <p:sldId id="29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accent2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FF00"/>
    <a:srgbClr val="CCECFF"/>
    <a:srgbClr val="3399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556" autoAdjust="0"/>
    <p:restoredTop sz="96388" autoAdjust="0"/>
  </p:normalViewPr>
  <p:slideViewPr>
    <p:cSldViewPr>
      <p:cViewPr varScale="1">
        <p:scale>
          <a:sx n="79" d="100"/>
          <a:sy n="79" d="100"/>
        </p:scale>
        <p:origin x="-9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62513-9ABC-4310-881C-4BD287F4FC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5A0E5-6A9D-4D6E-8E48-780817082E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04F94-EA79-4814-B895-95888C7EE8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46C92-FD59-416E-9964-C5FB89338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CA966-A5A6-4E65-A656-1ADC53497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8680E-470E-4608-A933-3C226DED0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86D38-E86A-4930-A06C-FF6A2D0D58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FFE15-96FA-4F18-A08F-B844BD748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8C2D6-5DB0-4262-99DC-18F4CFBC18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17A3F-15C9-4B25-899D-731D6DF67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AF7C3-A5D5-4DCC-9809-D93D1CD6A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6283194C-15DB-441E-A81C-93BA2C79D1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8.gif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0.png"/><Relationship Id="rId4" Type="http://schemas.openxmlformats.org/officeDocument/2006/relationships/image" Target="../media/image9.gi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FF3300"/>
                </a:solidFill>
              </a:rPr>
              <a:t>Chapter </a:t>
            </a:r>
            <a:r>
              <a:rPr lang="en-US" sz="4000" b="1" dirty="0" smtClean="0">
                <a:solidFill>
                  <a:srgbClr val="FF3300"/>
                </a:solidFill>
              </a:rPr>
              <a:t>30: Induction and Inductance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5334000" y="1981200"/>
            <a:ext cx="3810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This chapter covers the following topics:</a:t>
            </a:r>
            <a:r>
              <a:rPr lang="en-US" dirty="0" smtClean="0"/>
              <a:t>                               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-Faraday’s law of induction                                                                     -Lenz’s Law                                                                                              -Electric field induced by a changing magnetic field                                -Inductance and mutual inductance                                                          - </a:t>
            </a:r>
            <a:r>
              <a:rPr lang="en-US" i="1" dirty="0" smtClean="0"/>
              <a:t>RL</a:t>
            </a:r>
            <a:r>
              <a:rPr lang="en-US" dirty="0" smtClean="0"/>
              <a:t> circuits                                                                                               -Energy stored in a magnetic field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524000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Chapter 29: A </a:t>
            </a:r>
            <a:r>
              <a:rPr lang="en-US" dirty="0" smtClean="0"/>
              <a:t>current </a:t>
            </a:r>
            <a:r>
              <a:rPr lang="en-US" dirty="0" smtClean="0"/>
              <a:t>can produce </a:t>
            </a:r>
            <a:r>
              <a:rPr lang="en-US" dirty="0" smtClean="0"/>
              <a:t>a magnetic field.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about the reverse effect?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magnetic field can produce an electric field that can drive a current.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</a:t>
            </a:r>
            <a:r>
              <a:rPr lang="en-US" dirty="0" smtClean="0"/>
              <a:t>link between a magnetic field and the electric field it produces (induces) is now called Faraday's law of induction.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Faraday’s Experiments</a:t>
            </a:r>
            <a:endParaRPr lang="en-US" dirty="0"/>
          </a:p>
        </p:txBody>
      </p:sp>
      <p:pic>
        <p:nvPicPr>
          <p:cNvPr id="4" name="Picture 3" descr="http://edugen.wiley.com/edugen/courses/crs1650/art/images/halliday8019c30/image_t/tfg00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66800"/>
            <a:ext cx="24574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edugen.wiley.com/edugen/courses/crs1650/art/images/halliday8019c30/image_t/tfg00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838200"/>
            <a:ext cx="25146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33400" y="3276600"/>
            <a:ext cx="4572000" cy="11314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An ammeter registers a current</a:t>
            </a:r>
            <a:br>
              <a:rPr lang="en-US" sz="20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en-US" sz="20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in the wire loop when the magnet </a:t>
            </a:r>
            <a:br>
              <a:rPr lang="en-US" sz="20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en-US" sz="20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is moving with respect to the loop.</a:t>
            </a:r>
            <a:endParaRPr lang="en-US" sz="20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9200" y="2667000"/>
            <a:ext cx="411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An ammeter registers a current in the </a:t>
            </a:r>
            <a:br>
              <a:rPr lang="en-US" sz="2000" dirty="0" smtClean="0"/>
            </a:br>
            <a:r>
              <a:rPr lang="en-US" sz="2000" dirty="0" smtClean="0"/>
              <a:t>left-hand wire loop just as switch S is </a:t>
            </a:r>
            <a:br>
              <a:rPr lang="en-US" sz="2000" dirty="0" smtClean="0"/>
            </a:br>
            <a:r>
              <a:rPr lang="en-US" sz="2000" dirty="0" smtClean="0"/>
              <a:t>closed (to turn on the current in the </a:t>
            </a:r>
            <a:br>
              <a:rPr lang="en-US" sz="2000" dirty="0" smtClean="0"/>
            </a:br>
            <a:r>
              <a:rPr lang="en-US" sz="2000" dirty="0" smtClean="0"/>
              <a:t>right-hand wire loop) or opened </a:t>
            </a:r>
            <a:br>
              <a:rPr lang="en-US" sz="2000" dirty="0" smtClean="0"/>
            </a:br>
            <a:r>
              <a:rPr lang="en-US" sz="2000" dirty="0" smtClean="0"/>
              <a:t>(to turn of the current in the right-hand loop). </a:t>
            </a:r>
            <a:br>
              <a:rPr lang="en-US" sz="2000" dirty="0" smtClean="0"/>
            </a:br>
            <a:r>
              <a:rPr lang="en-US" sz="2000" dirty="0" smtClean="0"/>
              <a:t>No motion of the coils is involved.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81000" y="51054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emf</a:t>
            </a:r>
            <a:r>
              <a:rPr lang="en-US" dirty="0" smtClean="0"/>
              <a:t> is induced in the loop at the left in Figs. 30-1 and 30-2 when the number of magnetic field lines that pass through the loop is changing.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205649" y="2057400"/>
            <a:ext cx="1938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FIGURE 30-2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81200" y="2590800"/>
            <a:ext cx="1938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FIGURE 30-1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/>
              <a:t>Faraday's Law of Induction</a:t>
            </a:r>
            <a:endParaRPr lang="en-US" dirty="0"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182880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The magnitude of the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emf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   induced in a conducting loop is equal to the rate at which the magnetic flux    through that loop changes with time.</a:t>
            </a:r>
          </a:p>
        </p:txBody>
      </p:sp>
      <p:pic>
        <p:nvPicPr>
          <p:cNvPr id="47106" name="Picture 2" descr="http://edugen.wiley.com/edugen/courses/crs1650/art/images/emf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981200"/>
            <a:ext cx="257908" cy="304800"/>
          </a:xfrm>
          <a:prstGeom prst="rect">
            <a:avLst/>
          </a:prstGeom>
          <a:noFill/>
        </p:spPr>
      </p:pic>
      <p:pic>
        <p:nvPicPr>
          <p:cNvPr id="47107" name="Picture 3" descr="http://edugen.wiley.com/edugen/courses/crs1650/art/math/halliday8019c30/math00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2819400"/>
            <a:ext cx="355600" cy="304800"/>
          </a:xfrm>
          <a:prstGeom prst="rect">
            <a:avLst/>
          </a:prstGeom>
          <a:noFill/>
        </p:spPr>
      </p:pic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990600" y="3200400"/>
            <a:ext cx="2895600" cy="1484312"/>
            <a:chOff x="960" y="682"/>
            <a:chExt cx="1824" cy="935"/>
          </a:xfrm>
        </p:grpSpPr>
        <p:sp>
          <p:nvSpPr>
            <p:cNvPr id="8" name="Oval 20"/>
            <p:cNvSpPr>
              <a:spLocks noChangeArrowheads="1"/>
            </p:cNvSpPr>
            <p:nvPr/>
          </p:nvSpPr>
          <p:spPr bwMode="auto">
            <a:xfrm>
              <a:off x="960" y="1089"/>
              <a:ext cx="1728" cy="528"/>
            </a:xfrm>
            <a:prstGeom prst="ellipse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1"/>
            <p:cNvSpPr>
              <a:spLocks noChangeArrowheads="1"/>
            </p:cNvSpPr>
            <p:nvPr/>
          </p:nvSpPr>
          <p:spPr bwMode="auto">
            <a:xfrm>
              <a:off x="1920" y="1440"/>
              <a:ext cx="240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flipV="1">
              <a:off x="2064" y="1056"/>
              <a:ext cx="0" cy="432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flipV="1">
              <a:off x="2064" y="960"/>
              <a:ext cx="576" cy="528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auto">
            <a:xfrm>
              <a:off x="2034" y="1287"/>
              <a:ext cx="144" cy="11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96" y="16"/>
                </a:cxn>
                <a:cxn ang="0">
                  <a:pos x="144" y="112"/>
                </a:cxn>
              </a:cxnLst>
              <a:rect l="0" t="0" r="r" b="b"/>
              <a:pathLst>
                <a:path w="144" h="112">
                  <a:moveTo>
                    <a:pt x="0" y="16"/>
                  </a:moveTo>
                  <a:cubicBezTo>
                    <a:pt x="36" y="8"/>
                    <a:pt x="72" y="0"/>
                    <a:pt x="96" y="16"/>
                  </a:cubicBezTo>
                  <a:cubicBezTo>
                    <a:pt x="120" y="32"/>
                    <a:pt x="132" y="72"/>
                    <a:pt x="144" y="1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" name="Object 25"/>
            <p:cNvGraphicFramePr>
              <a:graphicFrameLocks noChangeAspect="1"/>
            </p:cNvGraphicFramePr>
            <p:nvPr/>
          </p:nvGraphicFramePr>
          <p:xfrm>
            <a:off x="2611" y="682"/>
            <a:ext cx="173" cy="230"/>
          </p:xfrm>
          <a:graphic>
            <a:graphicData uri="http://schemas.openxmlformats.org/presentationml/2006/ole">
              <p:oleObj spid="_x0000_s47108" name="Equation" r:id="rId5" imgW="152280" imgH="203040" progId="">
                <p:embed/>
              </p:oleObj>
            </a:graphicData>
          </a:graphic>
        </p:graphicFrame>
        <p:graphicFrame>
          <p:nvGraphicFramePr>
            <p:cNvPr id="14" name="Object 26"/>
            <p:cNvGraphicFramePr>
              <a:graphicFrameLocks noChangeAspect="1"/>
            </p:cNvGraphicFramePr>
            <p:nvPr/>
          </p:nvGraphicFramePr>
          <p:xfrm>
            <a:off x="2016" y="855"/>
            <a:ext cx="144" cy="201"/>
          </p:xfrm>
          <a:graphic>
            <a:graphicData uri="http://schemas.openxmlformats.org/presentationml/2006/ole">
              <p:oleObj spid="_x0000_s47109" name="Equation" r:id="rId6" imgW="126720" imgH="177480" progId="">
                <p:embed/>
              </p:oleObj>
            </a:graphicData>
          </a:graphic>
        </p:graphicFrame>
        <p:graphicFrame>
          <p:nvGraphicFramePr>
            <p:cNvPr id="15" name="Object 27"/>
            <p:cNvGraphicFramePr>
              <a:graphicFrameLocks noChangeAspect="1"/>
            </p:cNvGraphicFramePr>
            <p:nvPr/>
          </p:nvGraphicFramePr>
          <p:xfrm>
            <a:off x="2112" y="1104"/>
            <a:ext cx="144" cy="230"/>
          </p:xfrm>
          <a:graphic>
            <a:graphicData uri="http://schemas.openxmlformats.org/presentationml/2006/ole">
              <p:oleObj spid="_x0000_s47110" name="Equation" r:id="rId7" imgW="126720" imgH="203040" progId="">
                <p:embed/>
              </p:oleObj>
            </a:graphicData>
          </a:graphic>
        </p:graphicFrame>
        <p:graphicFrame>
          <p:nvGraphicFramePr>
            <p:cNvPr id="16" name="Object 28"/>
            <p:cNvGraphicFramePr>
              <a:graphicFrameLocks noChangeAspect="1"/>
            </p:cNvGraphicFramePr>
            <p:nvPr/>
          </p:nvGraphicFramePr>
          <p:xfrm>
            <a:off x="1680" y="1383"/>
            <a:ext cx="245" cy="201"/>
          </p:xfrm>
          <a:graphic>
            <a:graphicData uri="http://schemas.openxmlformats.org/presentationml/2006/ole">
              <p:oleObj spid="_x0000_s47111" name="Equation" r:id="rId8" imgW="215640" imgH="177480" progId="">
                <p:embed/>
              </p:oleObj>
            </a:graphicData>
          </a:graphic>
        </p:graphicFrame>
      </p:grpSp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4267200" y="4114800"/>
          <a:ext cx="1836738" cy="558800"/>
        </p:xfrm>
        <a:graphic>
          <a:graphicData uri="http://schemas.openxmlformats.org/presentationml/2006/ole">
            <p:oleObj spid="_x0000_s47112" name="Equation" r:id="rId9" imgW="914400" imgH="279360" progId="">
              <p:embed/>
            </p:oleObj>
          </a:graphicData>
        </a:graphic>
      </p:graphicFrame>
      <p:pic>
        <p:nvPicPr>
          <p:cNvPr id="47115" name="Picture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19400" y="5791200"/>
            <a:ext cx="20097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ctangle 19"/>
          <p:cNvSpPr/>
          <p:nvPr/>
        </p:nvSpPr>
        <p:spPr>
          <a:xfrm>
            <a:off x="1295400" y="5257800"/>
            <a:ext cx="4649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Faraday's Law for a coil of N turns: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Lenz's Law</a:t>
            </a:r>
            <a:endParaRPr lang="en-US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990600"/>
            <a:ext cx="20097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1676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minus sign in the Faraday’s law of induction is due to the fact that the induced </a:t>
            </a:r>
            <a:r>
              <a:rPr lang="en-US" dirty="0" err="1" smtClean="0"/>
              <a:t>emf</a:t>
            </a:r>
            <a:r>
              <a:rPr lang="en-US" dirty="0" smtClean="0"/>
              <a:t> will always oppose the change. It is also known as the Lenz’s law and it is stated as follows:</a:t>
            </a:r>
          </a:p>
          <a:p>
            <a:endParaRPr lang="en-US" b="1" dirty="0" smtClean="0"/>
          </a:p>
          <a:p>
            <a:r>
              <a:rPr lang="en-US" b="1" dirty="0" smtClean="0"/>
              <a:t>The current from the induced </a:t>
            </a:r>
            <a:r>
              <a:rPr lang="en-US" b="1" dirty="0" err="1" smtClean="0"/>
              <a:t>emf</a:t>
            </a:r>
            <a:r>
              <a:rPr lang="en-US" b="1" dirty="0" smtClean="0"/>
              <a:t> will produce a magnetic field, which will always oppose the original change in the magnetic flux.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1066800"/>
            <a:ext cx="2137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Faraday's Law: </a:t>
            </a:r>
            <a:endParaRPr lang="en-US" dirty="0"/>
          </a:p>
        </p:txBody>
      </p:sp>
      <p:pic>
        <p:nvPicPr>
          <p:cNvPr id="9" name="Picture 5" descr="fig22_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389437"/>
            <a:ext cx="6332538" cy="2468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211</Words>
  <Application>Microsoft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Equation</vt:lpstr>
      <vt:lpstr>Chapter 30: Induction and Inductance</vt:lpstr>
      <vt:lpstr>Faraday’s Experiments</vt:lpstr>
      <vt:lpstr>Faraday's Law of Induction</vt:lpstr>
      <vt:lpstr>Lenz's Law</vt:lpstr>
    </vt:vector>
  </TitlesOfParts>
  <Company>JWS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apetrou</dc:creator>
  <cp:lastModifiedBy>Mithu</cp:lastModifiedBy>
  <cp:revision>196</cp:revision>
  <dcterms:created xsi:type="dcterms:W3CDTF">2006-07-04T06:55:30Z</dcterms:created>
  <dcterms:modified xsi:type="dcterms:W3CDTF">2011-04-04T00:33:11Z</dcterms:modified>
</cp:coreProperties>
</file>