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93C234-07E0-426D-96C6-0DB6D880CB0E}"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EF187-3497-4F9F-8EC5-7D5B4558B5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3C234-07E0-426D-96C6-0DB6D880CB0E}"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EF187-3497-4F9F-8EC5-7D5B4558B5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3C234-07E0-426D-96C6-0DB6D880CB0E}"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EF187-3497-4F9F-8EC5-7D5B4558B5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3C234-07E0-426D-96C6-0DB6D880CB0E}"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EF187-3497-4F9F-8EC5-7D5B4558B5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93C234-07E0-426D-96C6-0DB6D880CB0E}"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EF187-3497-4F9F-8EC5-7D5B4558B5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93C234-07E0-426D-96C6-0DB6D880CB0E}" type="datetimeFigureOut">
              <a:rPr lang="en-US" smtClean="0"/>
              <a:pPr/>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EF187-3497-4F9F-8EC5-7D5B4558B5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93C234-07E0-426D-96C6-0DB6D880CB0E}" type="datetimeFigureOut">
              <a:rPr lang="en-US" smtClean="0"/>
              <a:pPr/>
              <a:t>3/27/2013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4EF187-3497-4F9F-8EC5-7D5B4558B5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93C234-07E0-426D-96C6-0DB6D880CB0E}" type="datetimeFigureOut">
              <a:rPr lang="en-US" smtClean="0"/>
              <a:pPr/>
              <a:t>3/27/2013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4EF187-3497-4F9F-8EC5-7D5B4558B5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3C234-07E0-426D-96C6-0DB6D880CB0E}" type="datetimeFigureOut">
              <a:rPr lang="en-US" smtClean="0"/>
              <a:pPr/>
              <a:t>3/27/2013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4EF187-3497-4F9F-8EC5-7D5B4558B5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93C234-07E0-426D-96C6-0DB6D880CB0E}" type="datetimeFigureOut">
              <a:rPr lang="en-US" smtClean="0"/>
              <a:pPr/>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EF187-3497-4F9F-8EC5-7D5B4558B5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93C234-07E0-426D-96C6-0DB6D880CB0E}" type="datetimeFigureOut">
              <a:rPr lang="en-US" smtClean="0"/>
              <a:pPr/>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EF187-3497-4F9F-8EC5-7D5B4558B5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93C234-07E0-426D-96C6-0DB6D880CB0E}" type="datetimeFigureOut">
              <a:rPr lang="en-US" smtClean="0"/>
              <a:pPr/>
              <a:t>3/27/2013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EF187-3497-4F9F-8EC5-7D5B4558B5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t4Z-ESf7CKo"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 Id="rId9" Type="http://schemas.openxmlformats.org/officeDocument/2006/relationships/image" Target="../media/image9.gif"/></Relationships>
</file>

<file path=ppt/slides/_rels/slide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13.gif"/><Relationship Id="rId4" Type="http://schemas.openxmlformats.org/officeDocument/2006/relationships/image" Target="../media/image12.gif"/></Relationships>
</file>

<file path=ppt/slides/_rels/slide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6" Type="http://schemas.openxmlformats.org/officeDocument/2006/relationships/image" Target="../media/image18.gif"/><Relationship Id="rId5" Type="http://schemas.openxmlformats.org/officeDocument/2006/relationships/image" Target="../media/image17.gif"/><Relationship Id="rId4" Type="http://schemas.openxmlformats.org/officeDocument/2006/relationships/image" Target="../media/image1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Magnetic Fields Due to Currents</a:t>
            </a:r>
            <a:br>
              <a:rPr lang="en-US" dirty="0" smtClean="0"/>
            </a:br>
            <a:r>
              <a:rPr lang="en-US" dirty="0" smtClean="0"/>
              <a:t/>
            </a:r>
            <a:br>
              <a:rPr lang="en-US" dirty="0" smtClean="0"/>
            </a:br>
            <a:r>
              <a:rPr lang="en-US" dirty="0" smtClean="0"/>
              <a:t>    </a:t>
            </a:r>
            <a:endParaRPr lang="en-US" dirty="0"/>
          </a:p>
        </p:txBody>
      </p:sp>
      <p:pic>
        <p:nvPicPr>
          <p:cNvPr id="1026" name="Picture 2" descr="http://edugen.wiley.com/edugen/courses/crs1650/art/images/halliday8019c29/image_n/ngr001.gif"/>
          <p:cNvPicPr>
            <a:picLocks noChangeAspect="1" noChangeArrowheads="1"/>
          </p:cNvPicPr>
          <p:nvPr/>
        </p:nvPicPr>
        <p:blipFill>
          <a:blip r:embed="rId2" cstate="print"/>
          <a:srcRect/>
          <a:stretch>
            <a:fillRect/>
          </a:stretch>
        </p:blipFill>
        <p:spPr bwMode="auto">
          <a:xfrm>
            <a:off x="152400" y="914400"/>
            <a:ext cx="3137263" cy="4991101"/>
          </a:xfrm>
          <a:prstGeom prst="rect">
            <a:avLst/>
          </a:prstGeom>
          <a:noFill/>
        </p:spPr>
      </p:pic>
      <p:sp>
        <p:nvSpPr>
          <p:cNvPr id="5" name="Rectangle 4"/>
          <p:cNvSpPr/>
          <p:nvPr/>
        </p:nvSpPr>
        <p:spPr>
          <a:xfrm>
            <a:off x="3505200" y="838200"/>
            <a:ext cx="5638800" cy="5632311"/>
          </a:xfrm>
          <a:prstGeom prst="rect">
            <a:avLst/>
          </a:prstGeom>
        </p:spPr>
        <p:txBody>
          <a:bodyPr wrap="square">
            <a:spAutoFit/>
          </a:bodyPr>
          <a:lstStyle/>
          <a:p>
            <a:r>
              <a:rPr lang="en-US" sz="2400" i="1" dirty="0" smtClean="0"/>
              <a:t>When you read this sentence, a certain region of your brain is activated. When you smell a rose or feel a pencil in your grip, other regions are activated. One of the best ways to determine which regions are activated is to detect the magnetic field produced by the activation. The apparatus in the photograph can detect the magnetic field set up by a person's brain so that a </a:t>
            </a:r>
            <a:r>
              <a:rPr lang="en-US" sz="2400" i="1" dirty="0" smtClean="0">
                <a:hlinkClick r:id="rId3"/>
              </a:rPr>
              <a:t>map of brain activity </a:t>
            </a:r>
            <a:r>
              <a:rPr lang="en-US" sz="2400" i="1" dirty="0" smtClean="0"/>
              <a:t>can be correlated with what the person does. However, there are no magnetic materials in the brain. </a:t>
            </a:r>
          </a:p>
          <a:p>
            <a:endParaRPr lang="en-US" sz="2400" i="1" dirty="0"/>
          </a:p>
          <a:p>
            <a:r>
              <a:rPr lang="en-US" sz="2400" i="1" dirty="0" smtClean="0"/>
              <a:t>So, how can brain activation produce a magnetic field?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t>Calculating the Magnetic Field Due to a Current</a:t>
            </a:r>
            <a:endParaRPr lang="en-US" sz="3200" dirty="0"/>
          </a:p>
        </p:txBody>
      </p:sp>
      <p:pic>
        <p:nvPicPr>
          <p:cNvPr id="6146" name="Picture 2" descr="http://edugen.wiley.com/edugen/courses/crs1650/art/images/halliday8019c29/image_t/tfg001.gif"/>
          <p:cNvPicPr>
            <a:picLocks noChangeAspect="1" noChangeArrowheads="1"/>
          </p:cNvPicPr>
          <p:nvPr/>
        </p:nvPicPr>
        <p:blipFill>
          <a:blip r:embed="rId2" cstate="print"/>
          <a:srcRect/>
          <a:stretch>
            <a:fillRect/>
          </a:stretch>
        </p:blipFill>
        <p:spPr bwMode="auto">
          <a:xfrm>
            <a:off x="0" y="838200"/>
            <a:ext cx="2512830" cy="2276476"/>
          </a:xfrm>
          <a:prstGeom prst="rect">
            <a:avLst/>
          </a:prstGeom>
          <a:noFill/>
        </p:spPr>
      </p:pic>
      <p:pic>
        <p:nvPicPr>
          <p:cNvPr id="6148" name="Picture 4" descr="http://edugen.wiley.com/edugen/courses/crs1650/art/math/halliday8019c29/math010.gif"/>
          <p:cNvPicPr>
            <a:picLocks noChangeAspect="1" noChangeArrowheads="1"/>
          </p:cNvPicPr>
          <p:nvPr/>
        </p:nvPicPr>
        <p:blipFill>
          <a:blip r:embed="rId3" cstate="print"/>
          <a:srcRect/>
          <a:stretch>
            <a:fillRect/>
          </a:stretch>
        </p:blipFill>
        <p:spPr bwMode="auto">
          <a:xfrm>
            <a:off x="3886200" y="1143000"/>
            <a:ext cx="4533894" cy="647701"/>
          </a:xfrm>
          <a:prstGeom prst="rect">
            <a:avLst/>
          </a:prstGeom>
          <a:noFill/>
        </p:spPr>
      </p:pic>
      <p:pic>
        <p:nvPicPr>
          <p:cNvPr id="6150" name="Picture 6" descr="http://edugen.wiley.com/edugen/courses/crs1650/art/math/halliday8019c29/math004.gif"/>
          <p:cNvPicPr>
            <a:picLocks noChangeAspect="1" noChangeArrowheads="1"/>
          </p:cNvPicPr>
          <p:nvPr/>
        </p:nvPicPr>
        <p:blipFill>
          <a:blip r:embed="rId4" cstate="print"/>
          <a:srcRect/>
          <a:stretch>
            <a:fillRect/>
          </a:stretch>
        </p:blipFill>
        <p:spPr bwMode="auto">
          <a:xfrm>
            <a:off x="4038600" y="1828800"/>
            <a:ext cx="2244535" cy="605668"/>
          </a:xfrm>
          <a:prstGeom prst="rect">
            <a:avLst/>
          </a:prstGeom>
          <a:noFill/>
        </p:spPr>
      </p:pic>
      <p:sp>
        <p:nvSpPr>
          <p:cNvPr id="7" name="Rectangle 6"/>
          <p:cNvSpPr/>
          <p:nvPr/>
        </p:nvSpPr>
        <p:spPr>
          <a:xfrm>
            <a:off x="0" y="3352800"/>
            <a:ext cx="5334000" cy="369332"/>
          </a:xfrm>
          <a:prstGeom prst="rect">
            <a:avLst/>
          </a:prstGeom>
        </p:spPr>
        <p:txBody>
          <a:bodyPr wrap="square">
            <a:spAutoFit/>
          </a:bodyPr>
          <a:lstStyle/>
          <a:p>
            <a:r>
              <a:rPr lang="en-US" dirty="0" smtClean="0"/>
              <a:t>Magnetic Field Due to a Current in a Long Straight Wire</a:t>
            </a:r>
            <a:endParaRPr lang="en-US" dirty="0"/>
          </a:p>
        </p:txBody>
      </p:sp>
      <p:pic>
        <p:nvPicPr>
          <p:cNvPr id="6152" name="Picture 8" descr="http://edugen.wiley.com/edugen/courses/crs1650/art/images/halliday8019c29/image_t/tfg002.gif"/>
          <p:cNvPicPr>
            <a:picLocks noChangeAspect="1" noChangeArrowheads="1"/>
          </p:cNvPicPr>
          <p:nvPr/>
        </p:nvPicPr>
        <p:blipFill>
          <a:blip r:embed="rId5" cstate="print"/>
          <a:srcRect/>
          <a:stretch>
            <a:fillRect/>
          </a:stretch>
        </p:blipFill>
        <p:spPr bwMode="auto">
          <a:xfrm>
            <a:off x="228600" y="3886200"/>
            <a:ext cx="2276475" cy="2228850"/>
          </a:xfrm>
          <a:prstGeom prst="rect">
            <a:avLst/>
          </a:prstGeom>
          <a:noFill/>
        </p:spPr>
      </p:pic>
      <p:pic>
        <p:nvPicPr>
          <p:cNvPr id="6154" name="Picture 10" descr="http://edugen.wiley.com/edugen/courses/crs1650/art/images/halliday8019c29/image_t/tfg004.gif"/>
          <p:cNvPicPr>
            <a:picLocks noChangeAspect="1" noChangeArrowheads="1"/>
          </p:cNvPicPr>
          <p:nvPr/>
        </p:nvPicPr>
        <p:blipFill>
          <a:blip r:embed="rId6" cstate="print"/>
          <a:srcRect/>
          <a:stretch>
            <a:fillRect/>
          </a:stretch>
        </p:blipFill>
        <p:spPr bwMode="auto">
          <a:xfrm>
            <a:off x="7543800" y="2943224"/>
            <a:ext cx="1409700" cy="3914776"/>
          </a:xfrm>
          <a:prstGeom prst="rect">
            <a:avLst/>
          </a:prstGeom>
          <a:noFill/>
        </p:spPr>
      </p:pic>
      <p:pic>
        <p:nvPicPr>
          <p:cNvPr id="6156" name="Picture 12" descr="http://edugen.wiley.com/edugen/courses/crs1650/art/math/halliday8019c29/math011.gif"/>
          <p:cNvPicPr>
            <a:picLocks noChangeAspect="1" noChangeArrowheads="1"/>
          </p:cNvPicPr>
          <p:nvPr/>
        </p:nvPicPr>
        <p:blipFill>
          <a:blip r:embed="rId7" cstate="print"/>
          <a:srcRect/>
          <a:stretch>
            <a:fillRect/>
          </a:stretch>
        </p:blipFill>
        <p:spPr bwMode="auto">
          <a:xfrm>
            <a:off x="2743200" y="3657600"/>
            <a:ext cx="3976370" cy="590550"/>
          </a:xfrm>
          <a:prstGeom prst="rect">
            <a:avLst/>
          </a:prstGeom>
          <a:noFill/>
        </p:spPr>
      </p:pic>
      <p:pic>
        <p:nvPicPr>
          <p:cNvPr id="6158" name="Picture 14" descr="http://edugen.wiley.com/edugen/courses/crs1650/art/math/halliday8019c29/math008.gif"/>
          <p:cNvPicPr>
            <a:picLocks noChangeAspect="1" noChangeArrowheads="1"/>
          </p:cNvPicPr>
          <p:nvPr/>
        </p:nvPicPr>
        <p:blipFill>
          <a:blip r:embed="rId8" cstate="print"/>
          <a:srcRect/>
          <a:stretch>
            <a:fillRect/>
          </a:stretch>
        </p:blipFill>
        <p:spPr bwMode="auto">
          <a:xfrm>
            <a:off x="3124200" y="2546230"/>
            <a:ext cx="4343400" cy="273170"/>
          </a:xfrm>
          <a:prstGeom prst="rect">
            <a:avLst/>
          </a:prstGeom>
          <a:noFill/>
        </p:spPr>
      </p:pic>
      <p:pic>
        <p:nvPicPr>
          <p:cNvPr id="6160" name="Picture 16" descr="http://edugen.wiley.com/edugen/courses/crs1650/art/images/halliday8019c29/image_t/tfg003.gif"/>
          <p:cNvPicPr>
            <a:picLocks noChangeAspect="1" noChangeArrowheads="1"/>
          </p:cNvPicPr>
          <p:nvPr/>
        </p:nvPicPr>
        <p:blipFill>
          <a:blip r:embed="rId9" cstate="print"/>
          <a:srcRect/>
          <a:stretch>
            <a:fillRect/>
          </a:stretch>
        </p:blipFill>
        <p:spPr bwMode="auto">
          <a:xfrm>
            <a:off x="3581400" y="4476750"/>
            <a:ext cx="3714750" cy="2381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fade">
                                      <p:cBhvr>
                                        <p:cTn id="12" dur="2000"/>
                                        <p:tgtEl>
                                          <p:spTgt spid="614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50"/>
                                        </p:tgtEl>
                                        <p:attrNameLst>
                                          <p:attrName>style.visibility</p:attrName>
                                        </p:attrNameLst>
                                      </p:cBhvr>
                                      <p:to>
                                        <p:strVal val="visible"/>
                                      </p:to>
                                    </p:set>
                                    <p:animEffect transition="in" filter="fade">
                                      <p:cBhvr>
                                        <p:cTn id="17" dur="2000"/>
                                        <p:tgtEl>
                                          <p:spTgt spid="615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58"/>
                                        </p:tgtEl>
                                        <p:attrNameLst>
                                          <p:attrName>style.visibility</p:attrName>
                                        </p:attrNameLst>
                                      </p:cBhvr>
                                      <p:to>
                                        <p:strVal val="visible"/>
                                      </p:to>
                                    </p:set>
                                    <p:animEffect transition="in" filter="fade">
                                      <p:cBhvr>
                                        <p:cTn id="22" dur="2000"/>
                                        <p:tgtEl>
                                          <p:spTgt spid="615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20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160"/>
                                        </p:tgtEl>
                                        <p:attrNameLst>
                                          <p:attrName>style.visibility</p:attrName>
                                        </p:attrNameLst>
                                      </p:cBhvr>
                                      <p:to>
                                        <p:strVal val="visible"/>
                                      </p:to>
                                    </p:set>
                                    <p:animEffect transition="in" filter="fade">
                                      <p:cBhvr>
                                        <p:cTn id="32" dur="2000"/>
                                        <p:tgtEl>
                                          <p:spTgt spid="616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152"/>
                                        </p:tgtEl>
                                        <p:attrNameLst>
                                          <p:attrName>style.visibility</p:attrName>
                                        </p:attrNameLst>
                                      </p:cBhvr>
                                      <p:to>
                                        <p:strVal val="visible"/>
                                      </p:to>
                                    </p:set>
                                    <p:animEffect transition="in" filter="fade">
                                      <p:cBhvr>
                                        <p:cTn id="37" dur="2000"/>
                                        <p:tgtEl>
                                          <p:spTgt spid="615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156"/>
                                        </p:tgtEl>
                                        <p:attrNameLst>
                                          <p:attrName>style.visibility</p:attrName>
                                        </p:attrNameLst>
                                      </p:cBhvr>
                                      <p:to>
                                        <p:strVal val="visible"/>
                                      </p:to>
                                    </p:set>
                                    <p:animEffect transition="in" filter="fade">
                                      <p:cBhvr>
                                        <p:cTn id="42" dur="2000"/>
                                        <p:tgtEl>
                                          <p:spTgt spid="615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154"/>
                                        </p:tgtEl>
                                        <p:attrNameLst>
                                          <p:attrName>style.visibility</p:attrName>
                                        </p:attrNameLst>
                                      </p:cBhvr>
                                      <p:to>
                                        <p:strVal val="visible"/>
                                      </p:to>
                                    </p:set>
                                    <p:animEffect transition="in" filter="fade">
                                      <p:cBhvr>
                                        <p:cTn id="47" dur="20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Ampere's Law</a:t>
            </a:r>
            <a:endParaRPr lang="en-US" dirty="0"/>
          </a:p>
        </p:txBody>
      </p:sp>
      <p:pic>
        <p:nvPicPr>
          <p:cNvPr id="16386" name="Picture 2" descr="http://edugen.wiley.com/edugen/courses/crs1650/art/math/halliday8019c29/math069.gif"/>
          <p:cNvPicPr>
            <a:picLocks noChangeAspect="1" noChangeArrowheads="1"/>
          </p:cNvPicPr>
          <p:nvPr/>
        </p:nvPicPr>
        <p:blipFill>
          <a:blip r:embed="rId2" cstate="print"/>
          <a:srcRect/>
          <a:stretch>
            <a:fillRect/>
          </a:stretch>
        </p:blipFill>
        <p:spPr bwMode="auto">
          <a:xfrm>
            <a:off x="3124200" y="1066800"/>
            <a:ext cx="3826329" cy="352425"/>
          </a:xfrm>
          <a:prstGeom prst="rect">
            <a:avLst/>
          </a:prstGeom>
          <a:noFill/>
        </p:spPr>
      </p:pic>
      <p:pic>
        <p:nvPicPr>
          <p:cNvPr id="16388" name="Picture 4" descr="http://edugen.wiley.com/edugen/courses/crs1650/art/images/halliday8019c29/image_t/tfg012.gif"/>
          <p:cNvPicPr>
            <a:picLocks noChangeAspect="1" noChangeArrowheads="1"/>
          </p:cNvPicPr>
          <p:nvPr/>
        </p:nvPicPr>
        <p:blipFill>
          <a:blip r:embed="rId3" cstate="print"/>
          <a:srcRect/>
          <a:stretch>
            <a:fillRect/>
          </a:stretch>
        </p:blipFill>
        <p:spPr bwMode="auto">
          <a:xfrm>
            <a:off x="0" y="914400"/>
            <a:ext cx="2929597" cy="1600200"/>
          </a:xfrm>
          <a:prstGeom prst="rect">
            <a:avLst/>
          </a:prstGeom>
          <a:noFill/>
        </p:spPr>
      </p:pic>
      <p:pic>
        <p:nvPicPr>
          <p:cNvPr id="16390" name="Picture 6" descr="http://edugen.wiley.com/edugen/courses/crs1650/art/images/halliday8019c29/image_t/tfg013.gif"/>
          <p:cNvPicPr>
            <a:picLocks noChangeAspect="1" noChangeArrowheads="1"/>
          </p:cNvPicPr>
          <p:nvPr/>
        </p:nvPicPr>
        <p:blipFill>
          <a:blip r:embed="rId4" cstate="print"/>
          <a:srcRect/>
          <a:stretch>
            <a:fillRect/>
          </a:stretch>
        </p:blipFill>
        <p:spPr bwMode="auto">
          <a:xfrm>
            <a:off x="6965332" y="914400"/>
            <a:ext cx="2178668" cy="1647826"/>
          </a:xfrm>
          <a:prstGeom prst="rect">
            <a:avLst/>
          </a:prstGeom>
          <a:noFill/>
        </p:spPr>
      </p:pic>
      <p:sp>
        <p:nvSpPr>
          <p:cNvPr id="7" name="Rectangle 6"/>
          <p:cNvSpPr/>
          <p:nvPr/>
        </p:nvSpPr>
        <p:spPr>
          <a:xfrm>
            <a:off x="228600" y="3200400"/>
            <a:ext cx="8686800" cy="646331"/>
          </a:xfrm>
          <a:prstGeom prst="rect">
            <a:avLst/>
          </a:prstGeom>
        </p:spPr>
        <p:txBody>
          <a:bodyPr wrap="square">
            <a:spAutoFit/>
          </a:bodyPr>
          <a:lstStyle/>
          <a:p>
            <a:r>
              <a:rPr lang="en-US" dirty="0" smtClean="0"/>
              <a:t>The line integral in this equation is evaluated around a closed loop called an </a:t>
            </a:r>
            <a:r>
              <a:rPr lang="en-US" i="1" dirty="0" err="1" smtClean="0"/>
              <a:t>Amperian</a:t>
            </a:r>
            <a:r>
              <a:rPr lang="en-US" i="1" dirty="0" smtClean="0"/>
              <a:t> loop</a:t>
            </a:r>
            <a:r>
              <a:rPr lang="en-US" dirty="0" smtClean="0"/>
              <a:t>. The current </a:t>
            </a:r>
            <a:r>
              <a:rPr lang="en-US" i="1" dirty="0" err="1" smtClean="0"/>
              <a:t>i</a:t>
            </a:r>
            <a:r>
              <a:rPr lang="en-US" dirty="0" smtClean="0"/>
              <a:t> is the </a:t>
            </a:r>
            <a:r>
              <a:rPr lang="en-US" i="1" dirty="0" smtClean="0"/>
              <a:t>net</a:t>
            </a:r>
            <a:r>
              <a:rPr lang="en-US" dirty="0" smtClean="0"/>
              <a:t> current encircled by the loop.</a:t>
            </a:r>
            <a:endParaRPr lang="en-US" dirty="0"/>
          </a:p>
        </p:txBody>
      </p:sp>
      <p:pic>
        <p:nvPicPr>
          <p:cNvPr id="16392" name="Picture 8" descr="http://edugen.wiley.com/edugen/courses/crs1650/art/images/halliday8019c29/image_t/tfg014.gif"/>
          <p:cNvPicPr>
            <a:picLocks noChangeAspect="1" noChangeArrowheads="1"/>
          </p:cNvPicPr>
          <p:nvPr/>
        </p:nvPicPr>
        <p:blipFill>
          <a:blip r:embed="rId5" cstate="print"/>
          <a:srcRect/>
          <a:stretch>
            <a:fillRect/>
          </a:stretch>
        </p:blipFill>
        <p:spPr bwMode="auto">
          <a:xfrm>
            <a:off x="609600" y="5029200"/>
            <a:ext cx="2181225" cy="1533526"/>
          </a:xfrm>
          <a:prstGeom prst="rect">
            <a:avLst/>
          </a:prstGeom>
          <a:noFill/>
        </p:spPr>
      </p:pic>
      <p:sp>
        <p:nvSpPr>
          <p:cNvPr id="9" name="Rectangle 8"/>
          <p:cNvSpPr/>
          <p:nvPr/>
        </p:nvSpPr>
        <p:spPr>
          <a:xfrm>
            <a:off x="304800" y="4191000"/>
            <a:ext cx="5867400" cy="369332"/>
          </a:xfrm>
          <a:prstGeom prst="rect">
            <a:avLst/>
          </a:prstGeom>
        </p:spPr>
        <p:txBody>
          <a:bodyPr wrap="square">
            <a:spAutoFit/>
          </a:bodyPr>
          <a:lstStyle/>
          <a:p>
            <a:r>
              <a:rPr lang="en-US" dirty="0" smtClean="0"/>
              <a:t>Magnetic Field Outside a Long Straight Wire with Current:</a:t>
            </a:r>
            <a:endParaRPr lang="en-US" dirty="0"/>
          </a:p>
        </p:txBody>
      </p:sp>
      <p:pic>
        <p:nvPicPr>
          <p:cNvPr id="10" name="Picture 12" descr="http://edugen.wiley.com/edugen/courses/crs1650/art/math/halliday8019c29/math011.gif"/>
          <p:cNvPicPr>
            <a:picLocks noChangeAspect="1" noChangeArrowheads="1"/>
          </p:cNvPicPr>
          <p:nvPr/>
        </p:nvPicPr>
        <p:blipFill>
          <a:blip r:embed="rId6" cstate="print"/>
          <a:srcRect/>
          <a:stretch>
            <a:fillRect/>
          </a:stretch>
        </p:blipFill>
        <p:spPr bwMode="auto">
          <a:xfrm>
            <a:off x="2667000" y="4495800"/>
            <a:ext cx="3976370" cy="590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8"/>
                                        </p:tgtEl>
                                        <p:attrNameLst>
                                          <p:attrName>style.visibility</p:attrName>
                                        </p:attrNameLst>
                                      </p:cBhvr>
                                      <p:to>
                                        <p:strVal val="visible"/>
                                      </p:to>
                                    </p:set>
                                    <p:animEffect transition="in" filter="fade">
                                      <p:cBhvr>
                                        <p:cTn id="12" dur="2000"/>
                                        <p:tgtEl>
                                          <p:spTgt spid="1638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90"/>
                                        </p:tgtEl>
                                        <p:attrNameLst>
                                          <p:attrName>style.visibility</p:attrName>
                                        </p:attrNameLst>
                                      </p:cBhvr>
                                      <p:to>
                                        <p:strVal val="visible"/>
                                      </p:to>
                                    </p:set>
                                    <p:animEffect transition="in" filter="fade">
                                      <p:cBhvr>
                                        <p:cTn id="17" dur="2000"/>
                                        <p:tgtEl>
                                          <p:spTgt spid="1639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2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392"/>
                                        </p:tgtEl>
                                        <p:attrNameLst>
                                          <p:attrName>style.visibility</p:attrName>
                                        </p:attrNameLst>
                                      </p:cBhvr>
                                      <p:to>
                                        <p:strVal val="visible"/>
                                      </p:to>
                                    </p:set>
                                    <p:animEffect transition="in" filter="fade">
                                      <p:cBhvr>
                                        <p:cTn id="32" dur="2000"/>
                                        <p:tgtEl>
                                          <p:spTgt spid="1639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Field of a Solenoid</a:t>
            </a:r>
            <a:endParaRPr lang="en-US" dirty="0"/>
          </a:p>
        </p:txBody>
      </p:sp>
      <p:pic>
        <p:nvPicPr>
          <p:cNvPr id="17410" name="Picture 2" descr="http://edugen.wiley.com/edugen/courses/crs1650/art/images/halliday8019c29/image_t/tfg017.gif"/>
          <p:cNvPicPr>
            <a:picLocks noChangeAspect="1" noChangeArrowheads="1"/>
          </p:cNvPicPr>
          <p:nvPr/>
        </p:nvPicPr>
        <p:blipFill>
          <a:blip r:embed="rId2" cstate="print"/>
          <a:srcRect/>
          <a:stretch>
            <a:fillRect/>
          </a:stretch>
        </p:blipFill>
        <p:spPr bwMode="auto">
          <a:xfrm>
            <a:off x="533400" y="1676400"/>
            <a:ext cx="1981200" cy="1375483"/>
          </a:xfrm>
          <a:prstGeom prst="rect">
            <a:avLst/>
          </a:prstGeom>
          <a:noFill/>
        </p:spPr>
      </p:pic>
      <p:pic>
        <p:nvPicPr>
          <p:cNvPr id="17412" name="Picture 4" descr="http://edugen.wiley.com/edugen/courses/crs1650/art/images/halliday8019c29/image_t/tfg018.gif"/>
          <p:cNvPicPr>
            <a:picLocks noChangeAspect="1" noChangeArrowheads="1"/>
          </p:cNvPicPr>
          <p:nvPr/>
        </p:nvPicPr>
        <p:blipFill>
          <a:blip r:embed="rId3" cstate="print"/>
          <a:srcRect/>
          <a:stretch>
            <a:fillRect/>
          </a:stretch>
        </p:blipFill>
        <p:spPr bwMode="auto">
          <a:xfrm>
            <a:off x="3505200" y="1371600"/>
            <a:ext cx="3543300" cy="2190750"/>
          </a:xfrm>
          <a:prstGeom prst="rect">
            <a:avLst/>
          </a:prstGeom>
          <a:noFill/>
        </p:spPr>
      </p:pic>
      <p:pic>
        <p:nvPicPr>
          <p:cNvPr id="17416" name="Picture 8" descr="http://edugen.wiley.com/edugen/courses/crs1650/art/images/halliday8019c29/image_t/tfg020.gif"/>
          <p:cNvPicPr>
            <a:picLocks noChangeAspect="1" noChangeArrowheads="1"/>
          </p:cNvPicPr>
          <p:nvPr/>
        </p:nvPicPr>
        <p:blipFill>
          <a:blip r:embed="rId4" cstate="print"/>
          <a:srcRect/>
          <a:stretch>
            <a:fillRect/>
          </a:stretch>
        </p:blipFill>
        <p:spPr bwMode="auto">
          <a:xfrm>
            <a:off x="228600" y="4038600"/>
            <a:ext cx="3276600" cy="1480641"/>
          </a:xfrm>
          <a:prstGeom prst="rect">
            <a:avLst/>
          </a:prstGeom>
          <a:noFill/>
        </p:spPr>
      </p:pic>
      <p:pic>
        <p:nvPicPr>
          <p:cNvPr id="17418" name="Picture 10" descr="http://edugen.wiley.com/edugen/courses/crs1650/art/math/halliday8019c29/math109.gif"/>
          <p:cNvPicPr>
            <a:picLocks noChangeAspect="1" noChangeArrowheads="1"/>
          </p:cNvPicPr>
          <p:nvPr/>
        </p:nvPicPr>
        <p:blipFill>
          <a:blip r:embed="rId5" cstate="print"/>
          <a:srcRect/>
          <a:stretch>
            <a:fillRect/>
          </a:stretch>
        </p:blipFill>
        <p:spPr bwMode="auto">
          <a:xfrm>
            <a:off x="457200" y="5638800"/>
            <a:ext cx="3390900" cy="304800"/>
          </a:xfrm>
          <a:prstGeom prst="rect">
            <a:avLst/>
          </a:prstGeom>
          <a:noFill/>
        </p:spPr>
      </p:pic>
      <p:pic>
        <p:nvPicPr>
          <p:cNvPr id="17420" name="Picture 12" descr="http://edugen.wiley.com/edugen/courses/crs1650/art/math/halliday8019c29/math103.gif"/>
          <p:cNvPicPr>
            <a:picLocks noChangeAspect="1" noChangeArrowheads="1"/>
          </p:cNvPicPr>
          <p:nvPr/>
        </p:nvPicPr>
        <p:blipFill>
          <a:blip r:embed="rId6" cstate="print"/>
          <a:srcRect/>
          <a:stretch>
            <a:fillRect/>
          </a:stretch>
        </p:blipFill>
        <p:spPr bwMode="auto">
          <a:xfrm>
            <a:off x="4267200" y="3962400"/>
            <a:ext cx="2428875" cy="428625"/>
          </a:xfrm>
          <a:prstGeom prst="rect">
            <a:avLst/>
          </a:prstGeom>
          <a:noFill/>
        </p:spPr>
      </p:pic>
      <p:sp>
        <p:nvSpPr>
          <p:cNvPr id="10" name="Rectangle 9"/>
          <p:cNvSpPr/>
          <p:nvPr/>
        </p:nvSpPr>
        <p:spPr>
          <a:xfrm>
            <a:off x="304800" y="6019800"/>
            <a:ext cx="3048000" cy="646331"/>
          </a:xfrm>
          <a:prstGeom prst="rect">
            <a:avLst/>
          </a:prstGeom>
        </p:spPr>
        <p:txBody>
          <a:bodyPr wrap="square">
            <a:spAutoFit/>
          </a:bodyPr>
          <a:lstStyle/>
          <a:p>
            <a:r>
              <a:rPr lang="en-US" i="1" dirty="0" smtClean="0"/>
              <a:t>n</a:t>
            </a:r>
            <a:r>
              <a:rPr lang="en-US" dirty="0" smtClean="0"/>
              <a:t> is the number of turns per unit length of the solenoid.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fade">
                                      <p:cBhvr>
                                        <p:cTn id="12" dur="2000"/>
                                        <p:tgtEl>
                                          <p:spTgt spid="174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16"/>
                                        </p:tgtEl>
                                        <p:attrNameLst>
                                          <p:attrName>style.visibility</p:attrName>
                                        </p:attrNameLst>
                                      </p:cBhvr>
                                      <p:to>
                                        <p:strVal val="visible"/>
                                      </p:to>
                                    </p:set>
                                    <p:animEffect transition="in" filter="fade">
                                      <p:cBhvr>
                                        <p:cTn id="17" dur="2000"/>
                                        <p:tgtEl>
                                          <p:spTgt spid="174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420"/>
                                        </p:tgtEl>
                                        <p:attrNameLst>
                                          <p:attrName>style.visibility</p:attrName>
                                        </p:attrNameLst>
                                      </p:cBhvr>
                                      <p:to>
                                        <p:strVal val="visible"/>
                                      </p:to>
                                    </p:set>
                                    <p:animEffect transition="in" filter="fade">
                                      <p:cBhvr>
                                        <p:cTn id="22" dur="2000"/>
                                        <p:tgtEl>
                                          <p:spTgt spid="174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418"/>
                                        </p:tgtEl>
                                        <p:attrNameLst>
                                          <p:attrName>style.visibility</p:attrName>
                                        </p:attrNameLst>
                                      </p:cBhvr>
                                      <p:to>
                                        <p:strVal val="visible"/>
                                      </p:to>
                                    </p:set>
                                    <p:animEffect transition="in" filter="fade">
                                      <p:cBhvr>
                                        <p:cTn id="27" dur="2000"/>
                                        <p:tgtEl>
                                          <p:spTgt spid="174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fade">
                                      <p:cBhvr>
                                        <p:cTn id="32"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192</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Magnetic Fields Due to Currents      </vt:lpstr>
      <vt:lpstr>Calculating the Magnetic Field Due to a Current</vt:lpstr>
      <vt:lpstr>Ampere's Law</vt:lpstr>
      <vt:lpstr>Magnetic Field of a Solenoid</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mahesp</dc:creator>
  <cp:lastModifiedBy>mahesp</cp:lastModifiedBy>
  <cp:revision>7</cp:revision>
  <dcterms:created xsi:type="dcterms:W3CDTF">2009-03-31T14:51:25Z</dcterms:created>
  <dcterms:modified xsi:type="dcterms:W3CDTF">2013-03-27T14:20:39Z</dcterms:modified>
</cp:coreProperties>
</file>