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2"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9F0FFE-38AC-4FFA-A9FC-2A659370C5C2}"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3906D-1E53-4D32-8383-8AB0114117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F0FFE-38AC-4FFA-A9FC-2A659370C5C2}"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3906D-1E53-4D32-8383-8AB0114117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F0FFE-38AC-4FFA-A9FC-2A659370C5C2}"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3906D-1E53-4D32-8383-8AB0114117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F0FFE-38AC-4FFA-A9FC-2A659370C5C2}"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3906D-1E53-4D32-8383-8AB0114117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9F0FFE-38AC-4FFA-A9FC-2A659370C5C2}" type="datetimeFigureOut">
              <a:rPr lang="en-US" smtClean="0"/>
              <a:pPr/>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3906D-1E53-4D32-8383-8AB0114117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9F0FFE-38AC-4FFA-A9FC-2A659370C5C2}" type="datetimeFigureOut">
              <a:rPr lang="en-US" smtClean="0"/>
              <a:pPr/>
              <a:t>3/27/2012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3906D-1E53-4D32-8383-8AB0114117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9F0FFE-38AC-4FFA-A9FC-2A659370C5C2}" type="datetimeFigureOut">
              <a:rPr lang="en-US" smtClean="0"/>
              <a:pPr/>
              <a:t>3/27/2012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23906D-1E53-4D32-8383-8AB0114117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9F0FFE-38AC-4FFA-A9FC-2A659370C5C2}" type="datetimeFigureOut">
              <a:rPr lang="en-US" smtClean="0"/>
              <a:pPr/>
              <a:t>3/27/2012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23906D-1E53-4D32-8383-8AB0114117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9F0FFE-38AC-4FFA-A9FC-2A659370C5C2}" type="datetimeFigureOut">
              <a:rPr lang="en-US" smtClean="0"/>
              <a:pPr/>
              <a:t>3/27/2012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23906D-1E53-4D32-8383-8AB0114117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9F0FFE-38AC-4FFA-A9FC-2A659370C5C2}" type="datetimeFigureOut">
              <a:rPr lang="en-US" smtClean="0"/>
              <a:pPr/>
              <a:t>3/27/2012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3906D-1E53-4D32-8383-8AB0114117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9F0FFE-38AC-4FFA-A9FC-2A659370C5C2}" type="datetimeFigureOut">
              <a:rPr lang="en-US" smtClean="0"/>
              <a:pPr/>
              <a:t>3/27/2012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3906D-1E53-4D32-8383-8AB0114117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9F0FFE-38AC-4FFA-A9FC-2A659370C5C2}" type="datetimeFigureOut">
              <a:rPr lang="en-US" smtClean="0"/>
              <a:pPr/>
              <a:t>3/27/2012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23906D-1E53-4D32-8383-8AB0114117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gif"/></Relationships>
</file>

<file path=ppt/slides/_rels/slide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hyperlink" Target="http://www.youtube.com/watch?v=_L4U6ImYSj0"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 Id="rId5" Type="http://schemas.openxmlformats.org/officeDocument/2006/relationships/image" Target="../media/image12.gif"/><Relationship Id="rId4" Type="http://schemas.openxmlformats.org/officeDocument/2006/relationships/hyperlink" Target="http://www.youtube.com/watch?v=cNnNM2ZqIsc"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19.gif"/><Relationship Id="rId3" Type="http://schemas.openxmlformats.org/officeDocument/2006/relationships/image" Target="../media/image14.gif"/><Relationship Id="rId7" Type="http://schemas.openxmlformats.org/officeDocument/2006/relationships/image" Target="../media/image18.gif"/><Relationship Id="rId2" Type="http://schemas.openxmlformats.org/officeDocument/2006/relationships/image" Target="../media/image13.gif"/><Relationship Id="rId1" Type="http://schemas.openxmlformats.org/officeDocument/2006/relationships/slideLayout" Target="../slideLayouts/slideLayout2.xml"/><Relationship Id="rId6" Type="http://schemas.openxmlformats.org/officeDocument/2006/relationships/image" Target="../media/image17.gif"/><Relationship Id="rId5" Type="http://schemas.openxmlformats.org/officeDocument/2006/relationships/image" Target="../media/image16.gif"/><Relationship Id="rId4" Type="http://schemas.openxmlformats.org/officeDocument/2006/relationships/image" Target="../media/image15.gif"/></Relationships>
</file>

<file path=ppt/slides/_rels/slide6.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20.gif"/><Relationship Id="rId1" Type="http://schemas.openxmlformats.org/officeDocument/2006/relationships/slideLayout" Target="../slideLayouts/slideLayout2.xml"/><Relationship Id="rId5" Type="http://schemas.openxmlformats.org/officeDocument/2006/relationships/image" Target="../media/image23.gif"/><Relationship Id="rId4" Type="http://schemas.openxmlformats.org/officeDocument/2006/relationships/image" Target="../media/image2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Crossed Fields: Velocity Selector</a:t>
            </a:r>
            <a:endParaRPr lang="en-US" dirty="0"/>
          </a:p>
        </p:txBody>
      </p:sp>
      <p:pic>
        <p:nvPicPr>
          <p:cNvPr id="3074" name="Picture 2" descr="http://edugen.wiley.com/edugen/courses/crs1650/art/images/halliday8019c28/image_t/tfg007.gif"/>
          <p:cNvPicPr>
            <a:picLocks noChangeAspect="1" noChangeArrowheads="1"/>
          </p:cNvPicPr>
          <p:nvPr/>
        </p:nvPicPr>
        <p:blipFill>
          <a:blip r:embed="rId2" cstate="print"/>
          <a:srcRect/>
          <a:stretch>
            <a:fillRect/>
          </a:stretch>
        </p:blipFill>
        <p:spPr bwMode="auto">
          <a:xfrm>
            <a:off x="0" y="1143000"/>
            <a:ext cx="6347457" cy="2590800"/>
          </a:xfrm>
          <a:prstGeom prst="rect">
            <a:avLst/>
          </a:prstGeom>
          <a:noFill/>
        </p:spPr>
      </p:pic>
      <p:pic>
        <p:nvPicPr>
          <p:cNvPr id="3076" name="Picture 4" descr="http://edugen.wiley.com/edugen/courses/crs1650/art/math/halliday8019c28/math031.gif"/>
          <p:cNvPicPr>
            <a:picLocks noChangeAspect="1" noChangeArrowheads="1"/>
          </p:cNvPicPr>
          <p:nvPr/>
        </p:nvPicPr>
        <p:blipFill>
          <a:blip r:embed="rId3" cstate="print"/>
          <a:srcRect/>
          <a:stretch>
            <a:fillRect/>
          </a:stretch>
        </p:blipFill>
        <p:spPr bwMode="auto">
          <a:xfrm>
            <a:off x="6997592" y="2057400"/>
            <a:ext cx="974834" cy="533400"/>
          </a:xfrm>
          <a:prstGeom prst="rect">
            <a:avLst/>
          </a:prstGeom>
          <a:noFill/>
        </p:spPr>
      </p:pic>
      <p:pic>
        <p:nvPicPr>
          <p:cNvPr id="1026" name="Picture 2"/>
          <p:cNvPicPr>
            <a:picLocks noChangeAspect="1" noChangeArrowheads="1"/>
          </p:cNvPicPr>
          <p:nvPr/>
        </p:nvPicPr>
        <p:blipFill>
          <a:blip r:embed="rId4" cstate="print"/>
          <a:srcRect/>
          <a:stretch>
            <a:fillRect/>
          </a:stretch>
        </p:blipFill>
        <p:spPr bwMode="auto">
          <a:xfrm>
            <a:off x="-28575" y="4038600"/>
            <a:ext cx="9172575" cy="2524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 Circulating Charged Particle</a:t>
            </a:r>
            <a:endParaRPr lang="en-US" dirty="0"/>
          </a:p>
        </p:txBody>
      </p:sp>
      <p:pic>
        <p:nvPicPr>
          <p:cNvPr id="17410" name="Picture 2" descr="http://edugen.wiley.com/edugen/courses/crs1650/art/images/halliday8019c28/image_t/tfg010.gif"/>
          <p:cNvPicPr>
            <a:picLocks noChangeAspect="1" noChangeArrowheads="1"/>
          </p:cNvPicPr>
          <p:nvPr/>
        </p:nvPicPr>
        <p:blipFill>
          <a:blip r:embed="rId2" cstate="print"/>
          <a:srcRect/>
          <a:stretch>
            <a:fillRect/>
          </a:stretch>
        </p:blipFill>
        <p:spPr bwMode="auto">
          <a:xfrm>
            <a:off x="5524500" y="914400"/>
            <a:ext cx="3619500" cy="3714751"/>
          </a:xfrm>
          <a:prstGeom prst="rect">
            <a:avLst/>
          </a:prstGeom>
          <a:noFill/>
        </p:spPr>
      </p:pic>
      <p:pic>
        <p:nvPicPr>
          <p:cNvPr id="6" name="Picture 5" descr="fig21_10"/>
          <p:cNvPicPr>
            <a:picLocks noChangeAspect="1" noChangeArrowheads="1"/>
          </p:cNvPicPr>
          <p:nvPr/>
        </p:nvPicPr>
        <p:blipFill>
          <a:blip r:embed="rId3" cstate="print"/>
          <a:srcRect/>
          <a:stretch>
            <a:fillRect/>
          </a:stretch>
        </p:blipFill>
        <p:spPr bwMode="auto">
          <a:xfrm>
            <a:off x="0" y="1066800"/>
            <a:ext cx="5464175" cy="2811463"/>
          </a:xfrm>
          <a:prstGeom prst="rect">
            <a:avLst/>
          </a:prstGeom>
          <a:noFill/>
        </p:spPr>
      </p:pic>
      <p:pic>
        <p:nvPicPr>
          <p:cNvPr id="17412" name="Picture 4" descr="http://edugen.wiley.com/edugen/courses/crs1650/art/math/halliday8019c28/math059.gif"/>
          <p:cNvPicPr>
            <a:picLocks noChangeAspect="1" noChangeArrowheads="1"/>
          </p:cNvPicPr>
          <p:nvPr/>
        </p:nvPicPr>
        <p:blipFill>
          <a:blip r:embed="rId4" cstate="print"/>
          <a:srcRect/>
          <a:stretch>
            <a:fillRect/>
          </a:stretch>
        </p:blipFill>
        <p:spPr bwMode="auto">
          <a:xfrm>
            <a:off x="1447800" y="4038600"/>
            <a:ext cx="3362940" cy="523875"/>
          </a:xfrm>
          <a:prstGeom prst="rect">
            <a:avLst/>
          </a:prstGeom>
          <a:noFill/>
        </p:spPr>
      </p:pic>
      <p:pic>
        <p:nvPicPr>
          <p:cNvPr id="17414" name="Picture 6" descr="http://edugen.wiley.com/edugen/courses/crs1650/art/math/halliday8019c28/math060.gif"/>
          <p:cNvPicPr>
            <a:picLocks noChangeAspect="1" noChangeArrowheads="1"/>
          </p:cNvPicPr>
          <p:nvPr/>
        </p:nvPicPr>
        <p:blipFill>
          <a:blip r:embed="rId5" cstate="print"/>
          <a:srcRect/>
          <a:stretch>
            <a:fillRect/>
          </a:stretch>
        </p:blipFill>
        <p:spPr bwMode="auto">
          <a:xfrm>
            <a:off x="609600" y="4800600"/>
            <a:ext cx="4653455" cy="533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i="1" dirty="0" smtClean="0">
                <a:hlinkClick r:id="rId2"/>
              </a:rPr>
              <a:t>Mass Spectrometer</a:t>
            </a:r>
            <a:endParaRPr lang="en-US" dirty="0"/>
          </a:p>
        </p:txBody>
      </p:sp>
      <p:pic>
        <p:nvPicPr>
          <p:cNvPr id="18434" name="Picture 2" descr="http://edugen.wiley.com/edugen/courses/crs1650/art/images/halliday8019c28/image_t/tfg014.gif"/>
          <p:cNvPicPr>
            <a:picLocks noChangeAspect="1" noChangeArrowheads="1"/>
          </p:cNvPicPr>
          <p:nvPr/>
        </p:nvPicPr>
        <p:blipFill>
          <a:blip r:embed="rId3" cstate="print"/>
          <a:srcRect/>
          <a:stretch>
            <a:fillRect/>
          </a:stretch>
        </p:blipFill>
        <p:spPr bwMode="auto">
          <a:xfrm>
            <a:off x="0" y="1066800"/>
            <a:ext cx="3844720" cy="3276600"/>
          </a:xfrm>
          <a:prstGeom prst="rect">
            <a:avLst/>
          </a:prstGeom>
          <a:noFill/>
        </p:spPr>
      </p:pic>
      <p:pic>
        <p:nvPicPr>
          <p:cNvPr id="18439" name="Picture 7"/>
          <p:cNvPicPr>
            <a:picLocks noChangeAspect="1" noChangeArrowheads="1"/>
          </p:cNvPicPr>
          <p:nvPr/>
        </p:nvPicPr>
        <p:blipFill>
          <a:blip r:embed="rId4" cstate="print"/>
          <a:srcRect/>
          <a:stretch>
            <a:fillRect/>
          </a:stretch>
        </p:blipFill>
        <p:spPr bwMode="auto">
          <a:xfrm>
            <a:off x="1524000" y="3505200"/>
            <a:ext cx="1504950" cy="7034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Cyclotron</a:t>
            </a:r>
            <a:br>
              <a:rPr lang="en-US" dirty="0" smtClean="0"/>
            </a:br>
            <a:endParaRPr lang="en-US" dirty="0"/>
          </a:p>
        </p:txBody>
      </p:sp>
      <p:pic>
        <p:nvPicPr>
          <p:cNvPr id="19458" name="Picture 2" descr="http://edugen.wiley.com/edugen/courses/crs1650/art/images/halliday8019c28/image_t/tfg015.gif"/>
          <p:cNvPicPr>
            <a:picLocks noChangeAspect="1" noChangeArrowheads="1"/>
          </p:cNvPicPr>
          <p:nvPr/>
        </p:nvPicPr>
        <p:blipFill>
          <a:blip r:embed="rId2" cstate="print"/>
          <a:srcRect/>
          <a:stretch>
            <a:fillRect/>
          </a:stretch>
        </p:blipFill>
        <p:spPr bwMode="auto">
          <a:xfrm>
            <a:off x="304800" y="2743200"/>
            <a:ext cx="2883877" cy="3124200"/>
          </a:xfrm>
          <a:prstGeom prst="rect">
            <a:avLst/>
          </a:prstGeom>
          <a:noFill/>
        </p:spPr>
      </p:pic>
      <p:pic>
        <p:nvPicPr>
          <p:cNvPr id="19460" name="Picture 4" descr="http://edugen.wiley.com/edugen/courses/crs1650/art/math/halliday8019c28/math082.gif"/>
          <p:cNvPicPr>
            <a:picLocks noChangeAspect="1" noChangeArrowheads="1"/>
          </p:cNvPicPr>
          <p:nvPr/>
        </p:nvPicPr>
        <p:blipFill>
          <a:blip r:embed="rId3" cstate="print"/>
          <a:srcRect/>
          <a:stretch>
            <a:fillRect/>
          </a:stretch>
        </p:blipFill>
        <p:spPr bwMode="auto">
          <a:xfrm>
            <a:off x="5638800" y="4800600"/>
            <a:ext cx="2242457" cy="304800"/>
          </a:xfrm>
          <a:prstGeom prst="rect">
            <a:avLst/>
          </a:prstGeom>
          <a:noFill/>
        </p:spPr>
      </p:pic>
      <p:sp>
        <p:nvSpPr>
          <p:cNvPr id="6" name="Rectangle 5"/>
          <p:cNvSpPr/>
          <p:nvPr/>
        </p:nvSpPr>
        <p:spPr>
          <a:xfrm>
            <a:off x="152400" y="914400"/>
            <a:ext cx="8763000" cy="1200329"/>
          </a:xfrm>
          <a:prstGeom prst="rect">
            <a:avLst/>
          </a:prstGeom>
        </p:spPr>
        <p:txBody>
          <a:bodyPr wrap="square">
            <a:spAutoFit/>
          </a:bodyPr>
          <a:lstStyle/>
          <a:p>
            <a:r>
              <a:rPr lang="en-US" dirty="0" smtClean="0"/>
              <a:t>Beams of high-energy particles, such as high-energy electrons and protons, have been enormously useful in probing atoms and nuclei to reveal the fundamental structure of matter. Such beams were instrumental in the discovery that atomic nuclei consist of protons and neutrons and in the discovery that protons and neutrons consist of quarks and gluons.</a:t>
            </a:r>
            <a:endParaRPr lang="en-US" dirty="0"/>
          </a:p>
        </p:txBody>
      </p:sp>
      <p:sp>
        <p:nvSpPr>
          <p:cNvPr id="7" name="Rectangle 6"/>
          <p:cNvSpPr/>
          <p:nvPr/>
        </p:nvSpPr>
        <p:spPr>
          <a:xfrm>
            <a:off x="3657600" y="2362200"/>
            <a:ext cx="5105400" cy="1477328"/>
          </a:xfrm>
          <a:prstGeom prst="rect">
            <a:avLst/>
          </a:prstGeom>
        </p:spPr>
        <p:txBody>
          <a:bodyPr wrap="square">
            <a:spAutoFit/>
          </a:bodyPr>
          <a:lstStyle/>
          <a:p>
            <a:r>
              <a:rPr lang="en-US" dirty="0" smtClean="0"/>
              <a:t>The key to the operation of the </a:t>
            </a:r>
            <a:r>
              <a:rPr lang="en-US" dirty="0" smtClean="0">
                <a:hlinkClick r:id="rId4"/>
              </a:rPr>
              <a:t>cyclotron</a:t>
            </a:r>
            <a:r>
              <a:rPr lang="en-US" dirty="0" smtClean="0"/>
              <a:t> is that the frequency </a:t>
            </a:r>
            <a:r>
              <a:rPr lang="en-US" i="1" dirty="0" smtClean="0"/>
              <a:t>f</a:t>
            </a:r>
            <a:r>
              <a:rPr lang="en-US" dirty="0" smtClean="0"/>
              <a:t> at which the proton circulates in the magnetic field (and that does </a:t>
            </a:r>
            <a:r>
              <a:rPr lang="en-US" i="1" dirty="0" smtClean="0"/>
              <a:t>not</a:t>
            </a:r>
            <a:r>
              <a:rPr lang="en-US" dirty="0" smtClean="0"/>
              <a:t> depend on its speed) must be equal to the fixed frequency </a:t>
            </a:r>
            <a:r>
              <a:rPr lang="en-US" i="1" dirty="0" err="1" smtClean="0"/>
              <a:t>f</a:t>
            </a:r>
            <a:r>
              <a:rPr lang="en-US" baseline="-25000" dirty="0" err="1" smtClean="0"/>
              <a:t>osc</a:t>
            </a:r>
            <a:r>
              <a:rPr lang="en-US" dirty="0" smtClean="0"/>
              <a:t> of the electrical oscillator, or </a:t>
            </a:r>
            <a:endParaRPr lang="en-US" dirty="0"/>
          </a:p>
        </p:txBody>
      </p:sp>
      <p:pic>
        <p:nvPicPr>
          <p:cNvPr id="4098" name="Picture 2" descr="http://edugen.wiley.com/edugen/courses/crs4957/halliday9118/halliday9088c28/image_n/nt0064-y.gif"/>
          <p:cNvPicPr>
            <a:picLocks noChangeAspect="1" noChangeArrowheads="1"/>
          </p:cNvPicPr>
          <p:nvPr/>
        </p:nvPicPr>
        <p:blipFill>
          <a:blip r:embed="rId5" cstate="print"/>
          <a:srcRect/>
          <a:stretch>
            <a:fillRect/>
          </a:stretch>
        </p:blipFill>
        <p:spPr bwMode="auto">
          <a:xfrm>
            <a:off x="4724400" y="4038600"/>
            <a:ext cx="3829050" cy="228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Magnetic Force on a Current-Carrying Wire</a:t>
            </a:r>
            <a:endParaRPr lang="en-US" dirty="0"/>
          </a:p>
        </p:txBody>
      </p:sp>
      <p:pic>
        <p:nvPicPr>
          <p:cNvPr id="2050" name="Picture 2" descr="http://edugen.wiley.com/edugen/courses/crs1650/art/images/halliday8019c28/image_t/tfg017.gif"/>
          <p:cNvPicPr>
            <a:picLocks noChangeAspect="1" noChangeArrowheads="1"/>
          </p:cNvPicPr>
          <p:nvPr/>
        </p:nvPicPr>
        <p:blipFill>
          <a:blip r:embed="rId2" cstate="print"/>
          <a:srcRect/>
          <a:stretch>
            <a:fillRect/>
          </a:stretch>
        </p:blipFill>
        <p:spPr bwMode="auto">
          <a:xfrm>
            <a:off x="0" y="1295400"/>
            <a:ext cx="2851048" cy="3733800"/>
          </a:xfrm>
          <a:prstGeom prst="rect">
            <a:avLst/>
          </a:prstGeom>
          <a:noFill/>
        </p:spPr>
      </p:pic>
      <p:pic>
        <p:nvPicPr>
          <p:cNvPr id="2052" name="Picture 4" descr="http://edugen.wiley.com/edugen/courses/crs1650/art/math/halliday8019c28/math096.gif"/>
          <p:cNvPicPr>
            <a:picLocks noChangeAspect="1" noChangeArrowheads="1"/>
          </p:cNvPicPr>
          <p:nvPr/>
        </p:nvPicPr>
        <p:blipFill>
          <a:blip r:embed="rId3" cstate="print"/>
          <a:srcRect/>
          <a:stretch>
            <a:fillRect/>
          </a:stretch>
        </p:blipFill>
        <p:spPr bwMode="auto">
          <a:xfrm>
            <a:off x="4724400" y="1905000"/>
            <a:ext cx="3323771" cy="304800"/>
          </a:xfrm>
          <a:prstGeom prst="rect">
            <a:avLst/>
          </a:prstGeom>
          <a:noFill/>
        </p:spPr>
      </p:pic>
      <p:sp>
        <p:nvSpPr>
          <p:cNvPr id="2053" name="Rectangle 5"/>
          <p:cNvSpPr>
            <a:spLocks noChangeArrowheads="1"/>
          </p:cNvSpPr>
          <p:nvPr/>
        </p:nvSpPr>
        <p:spPr bwMode="auto">
          <a:xfrm>
            <a:off x="3581400" y="2362200"/>
            <a:ext cx="55626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Here   </a:t>
            </a:r>
            <a:r>
              <a:rPr kumimoji="0" lang="en-US" sz="15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smtClean="0">
                <a:ln>
                  <a:noFill/>
                </a:ln>
                <a:solidFill>
                  <a:schemeClr val="tx1"/>
                </a:solidFill>
                <a:effectLst/>
                <a:latin typeface="Arial" pitchFamily="34" charset="0"/>
              </a:rPr>
              <a:t>is a </a:t>
            </a:r>
            <a:r>
              <a:rPr kumimoji="0" lang="en-US" sz="1800" b="0" i="1" u="none" strike="noStrike" cap="none" normalizeH="0" baseline="0" dirty="0" smtClean="0">
                <a:ln>
                  <a:noFill/>
                </a:ln>
                <a:solidFill>
                  <a:schemeClr val="tx1"/>
                </a:solidFill>
                <a:effectLst/>
                <a:latin typeface="Arial" pitchFamily="34" charset="0"/>
              </a:rPr>
              <a:t>length vector</a:t>
            </a:r>
            <a:r>
              <a:rPr kumimoji="0" lang="en-US" sz="1800" b="0" i="0" u="none" strike="noStrike" cap="none" normalizeH="0" baseline="0" dirty="0" smtClean="0">
                <a:ln>
                  <a:noFill/>
                </a:ln>
                <a:solidFill>
                  <a:schemeClr val="tx1"/>
                </a:solidFill>
                <a:effectLst/>
                <a:latin typeface="Arial" pitchFamily="34" charset="0"/>
              </a:rPr>
              <a:t> that has magnitude </a:t>
            </a:r>
            <a:r>
              <a:rPr kumimoji="0" lang="en-US" sz="1800" b="0" i="1" u="none" strike="noStrike" cap="none" normalizeH="0" baseline="0" dirty="0" smtClean="0">
                <a:ln>
                  <a:noFill/>
                </a:ln>
                <a:solidFill>
                  <a:schemeClr val="tx1"/>
                </a:solidFill>
                <a:effectLst/>
                <a:latin typeface="Arial" pitchFamily="34" charset="0"/>
              </a:rPr>
              <a:t>L</a:t>
            </a:r>
            <a:r>
              <a:rPr kumimoji="0" lang="en-US" sz="1800" b="0" i="0" u="none" strike="noStrike" cap="none" normalizeH="0" baseline="0" dirty="0" smtClean="0">
                <a:ln>
                  <a:noFill/>
                </a:ln>
                <a:solidFill>
                  <a:schemeClr val="tx1"/>
                </a:solidFill>
                <a:effectLst/>
                <a:latin typeface="Arial" pitchFamily="34" charset="0"/>
              </a:rPr>
              <a:t> and is directed along the wire segment in the direction of the (conventional) current. The force magnitude </a:t>
            </a:r>
            <a:r>
              <a:rPr kumimoji="0" lang="en-US" sz="1800" b="0" i="1" u="none" strike="noStrike" cap="none" normalizeH="0" baseline="0" dirty="0" smtClean="0">
                <a:ln>
                  <a:noFill/>
                </a:ln>
                <a:solidFill>
                  <a:schemeClr val="tx1"/>
                </a:solidFill>
                <a:effectLst/>
                <a:latin typeface="Arial" pitchFamily="34" charset="0"/>
              </a:rPr>
              <a:t>F</a:t>
            </a:r>
            <a:r>
              <a:rPr kumimoji="0" lang="en-US" sz="1800" b="0" i="1" u="none" strike="noStrike" cap="none" normalizeH="0" baseline="-30000" dirty="0" smtClean="0">
                <a:ln>
                  <a:noFill/>
                </a:ln>
                <a:solidFill>
                  <a:schemeClr val="tx1"/>
                </a:solidFill>
                <a:effectLst/>
                <a:latin typeface="Arial" pitchFamily="34" charset="0"/>
              </a:rPr>
              <a:t>B</a:t>
            </a:r>
            <a:r>
              <a:rPr kumimoji="0" lang="en-US" sz="1800" b="0" i="0" u="none" strike="noStrike" cap="none" normalizeH="0" baseline="0" dirty="0" smtClean="0">
                <a:ln>
                  <a:noFill/>
                </a:ln>
                <a:solidFill>
                  <a:schemeClr val="tx1"/>
                </a:solidFill>
                <a:effectLst/>
                <a:latin typeface="Arial" pitchFamily="34" charset="0"/>
              </a:rPr>
              <a:t> is: </a:t>
            </a:r>
          </a:p>
        </p:txBody>
      </p:sp>
      <p:pic>
        <p:nvPicPr>
          <p:cNvPr id="2054" name="Picture 6" descr="http://edugen.wiley.com/edugen/courses/crs1650/art/math/halliday8019c28/math097.gif"/>
          <p:cNvPicPr>
            <a:picLocks noChangeAspect="1" noChangeArrowheads="1"/>
          </p:cNvPicPr>
          <p:nvPr/>
        </p:nvPicPr>
        <p:blipFill>
          <a:blip r:embed="rId4" cstate="print"/>
          <a:srcRect/>
          <a:stretch>
            <a:fillRect/>
          </a:stretch>
        </p:blipFill>
        <p:spPr bwMode="auto">
          <a:xfrm>
            <a:off x="4191000" y="2438400"/>
            <a:ext cx="234462" cy="304800"/>
          </a:xfrm>
          <a:prstGeom prst="rect">
            <a:avLst/>
          </a:prstGeom>
          <a:noFill/>
        </p:spPr>
      </p:pic>
      <p:pic>
        <p:nvPicPr>
          <p:cNvPr id="2056" name="Picture 8" descr="http://edugen.wiley.com/edugen/courses/crs1650/art/math/halliday8019c28/math098.gif"/>
          <p:cNvPicPr>
            <a:picLocks noChangeAspect="1" noChangeArrowheads="1"/>
          </p:cNvPicPr>
          <p:nvPr/>
        </p:nvPicPr>
        <p:blipFill>
          <a:blip r:embed="rId5" cstate="print"/>
          <a:srcRect/>
          <a:stretch>
            <a:fillRect/>
          </a:stretch>
        </p:blipFill>
        <p:spPr bwMode="auto">
          <a:xfrm>
            <a:off x="4800600" y="3429000"/>
            <a:ext cx="1695450" cy="279662"/>
          </a:xfrm>
          <a:prstGeom prst="rect">
            <a:avLst/>
          </a:prstGeom>
          <a:noFill/>
        </p:spPr>
      </p:pic>
      <p:sp>
        <p:nvSpPr>
          <p:cNvPr id="2057" name="Rectangle 9"/>
          <p:cNvSpPr>
            <a:spLocks noChangeArrowheads="1"/>
          </p:cNvSpPr>
          <p:nvPr/>
        </p:nvSpPr>
        <p:spPr bwMode="auto">
          <a:xfrm>
            <a:off x="3733800" y="3886200"/>
            <a:ext cx="5410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where   </a:t>
            </a:r>
            <a:r>
              <a:rPr kumimoji="0" lang="en-US" sz="8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smtClean="0">
                <a:ln>
                  <a:noFill/>
                </a:ln>
                <a:solidFill>
                  <a:schemeClr val="tx1"/>
                </a:solidFill>
                <a:effectLst/>
                <a:latin typeface="Arial" pitchFamily="34" charset="0"/>
              </a:rPr>
              <a:t>is the angle between the directions of   </a:t>
            </a:r>
            <a:r>
              <a:rPr kumimoji="0" lang="en-US" sz="1500" b="0" i="0" u="none" strike="noStrike" cap="none" normalizeH="0" baseline="0" dirty="0" smtClean="0">
                <a:ln>
                  <a:noFill/>
                </a:ln>
                <a:solidFill>
                  <a:schemeClr val="tx1"/>
                </a:solidFill>
                <a:effectLst/>
                <a:latin typeface="Arial" pitchFamily="34" charset="0"/>
              </a:rPr>
              <a:t> </a:t>
            </a:r>
            <a:r>
              <a:rPr kumimoji="0" lang="en-US" sz="1800" b="0" i="0" u="none" strike="noStrike" cap="none" normalizeH="0" baseline="0" dirty="0" smtClean="0">
                <a:ln>
                  <a:noFill/>
                </a:ln>
                <a:solidFill>
                  <a:schemeClr val="tx1"/>
                </a:solidFill>
                <a:effectLst/>
                <a:latin typeface="Arial" pitchFamily="34" charset="0"/>
              </a:rPr>
              <a:t>and   </a:t>
            </a:r>
            <a:r>
              <a:rPr kumimoji="0" lang="en-US" sz="1500" b="0" i="0" u="none" strike="noStrike" cap="none" normalizeH="0" baseline="0" dirty="0" smtClean="0">
                <a:ln>
                  <a:noFill/>
                </a:ln>
                <a:solidFill>
                  <a:schemeClr val="tx1"/>
                </a:solidFill>
                <a:effectLst/>
                <a:latin typeface="Arial" pitchFamily="34" charset="0"/>
              </a:rPr>
              <a:t> .</a:t>
            </a:r>
            <a:endParaRPr kumimoji="0" lang="en-US" sz="1800" b="0" i="0" u="none" strike="noStrike" cap="none" normalizeH="0" baseline="0" dirty="0" smtClean="0">
              <a:ln>
                <a:noFill/>
              </a:ln>
              <a:solidFill>
                <a:schemeClr val="tx1"/>
              </a:solidFill>
              <a:effectLst/>
              <a:latin typeface="Arial" pitchFamily="34" charset="0"/>
            </a:endParaRPr>
          </a:p>
        </p:txBody>
      </p:sp>
      <p:pic>
        <p:nvPicPr>
          <p:cNvPr id="2058" name="Picture 10" descr="http://edugen.wiley.com/edugen/courses/crs1650/art/math/halliday8019c28/math008.gif"/>
          <p:cNvPicPr>
            <a:picLocks noChangeAspect="1" noChangeArrowheads="1"/>
          </p:cNvPicPr>
          <p:nvPr/>
        </p:nvPicPr>
        <p:blipFill>
          <a:blip r:embed="rId6" cstate="print"/>
          <a:srcRect/>
          <a:stretch>
            <a:fillRect/>
          </a:stretch>
        </p:blipFill>
        <p:spPr bwMode="auto">
          <a:xfrm>
            <a:off x="4495800" y="3962400"/>
            <a:ext cx="152400" cy="266700"/>
          </a:xfrm>
          <a:prstGeom prst="rect">
            <a:avLst/>
          </a:prstGeom>
          <a:noFill/>
        </p:spPr>
      </p:pic>
      <p:pic>
        <p:nvPicPr>
          <p:cNvPr id="2059" name="Picture 11" descr="http://edugen.wiley.com/edugen/courses/crs1650/art/math/halliday8019c28/math097.gif"/>
          <p:cNvPicPr>
            <a:picLocks noChangeAspect="1" noChangeArrowheads="1"/>
          </p:cNvPicPr>
          <p:nvPr/>
        </p:nvPicPr>
        <p:blipFill>
          <a:blip r:embed="rId4" cstate="print"/>
          <a:srcRect/>
          <a:stretch>
            <a:fillRect/>
          </a:stretch>
        </p:blipFill>
        <p:spPr bwMode="auto">
          <a:xfrm>
            <a:off x="8534400" y="3962400"/>
            <a:ext cx="249115" cy="323850"/>
          </a:xfrm>
          <a:prstGeom prst="rect">
            <a:avLst/>
          </a:prstGeom>
          <a:noFill/>
        </p:spPr>
      </p:pic>
      <p:pic>
        <p:nvPicPr>
          <p:cNvPr id="2060" name="Picture 12" descr="http://edugen.wiley.com/edugen/courses/crs1650/art/math/halliday8019c28/math002.gif"/>
          <p:cNvPicPr>
            <a:picLocks noChangeAspect="1" noChangeArrowheads="1"/>
          </p:cNvPicPr>
          <p:nvPr/>
        </p:nvPicPr>
        <p:blipFill>
          <a:blip r:embed="rId7" cstate="print"/>
          <a:srcRect/>
          <a:stretch>
            <a:fillRect/>
          </a:stretch>
        </p:blipFill>
        <p:spPr bwMode="auto">
          <a:xfrm>
            <a:off x="4191000" y="4191000"/>
            <a:ext cx="228600" cy="297180"/>
          </a:xfrm>
          <a:prstGeom prst="rect">
            <a:avLst/>
          </a:prstGeom>
          <a:noFill/>
        </p:spPr>
      </p:pic>
      <p:pic>
        <p:nvPicPr>
          <p:cNvPr id="2062" name="Picture 14" descr="http://edugen.wiley.com/edugen/courses/crs1650/art/images/halliday8019c28/image_t/tfg019.gif"/>
          <p:cNvPicPr>
            <a:picLocks noChangeAspect="1" noChangeArrowheads="1"/>
          </p:cNvPicPr>
          <p:nvPr/>
        </p:nvPicPr>
        <p:blipFill>
          <a:blip r:embed="rId8" cstate="print"/>
          <a:srcRect/>
          <a:stretch>
            <a:fillRect/>
          </a:stretch>
        </p:blipFill>
        <p:spPr bwMode="auto">
          <a:xfrm>
            <a:off x="4267200" y="4916714"/>
            <a:ext cx="2743200" cy="169817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l"/>
            <a:r>
              <a:rPr lang="en-US" dirty="0" smtClean="0"/>
              <a:t>Torque on a Current Loop</a:t>
            </a:r>
            <a:endParaRPr lang="en-US" dirty="0"/>
          </a:p>
        </p:txBody>
      </p:sp>
      <p:pic>
        <p:nvPicPr>
          <p:cNvPr id="1026" name="Picture 2" descr="http://edugen.wiley.com/edugen/courses/crs1650/art/images/halliday8019c28/image_t/tfg021.gif"/>
          <p:cNvPicPr>
            <a:picLocks noChangeAspect="1" noChangeArrowheads="1"/>
          </p:cNvPicPr>
          <p:nvPr/>
        </p:nvPicPr>
        <p:blipFill>
          <a:blip r:embed="rId2" cstate="print"/>
          <a:srcRect/>
          <a:stretch>
            <a:fillRect/>
          </a:stretch>
        </p:blipFill>
        <p:spPr bwMode="auto">
          <a:xfrm>
            <a:off x="1676400" y="1143000"/>
            <a:ext cx="2966188" cy="2057400"/>
          </a:xfrm>
          <a:prstGeom prst="rect">
            <a:avLst/>
          </a:prstGeom>
          <a:noFill/>
        </p:spPr>
      </p:pic>
      <p:pic>
        <p:nvPicPr>
          <p:cNvPr id="1028" name="Picture 4" descr="http://edugen.wiley.com/edugen/courses/crs1650/art/images/halliday8019c28/image_t/tfg022.gif"/>
          <p:cNvPicPr>
            <a:picLocks noChangeAspect="1" noChangeArrowheads="1"/>
          </p:cNvPicPr>
          <p:nvPr/>
        </p:nvPicPr>
        <p:blipFill>
          <a:blip r:embed="rId3" cstate="print"/>
          <a:srcRect/>
          <a:stretch>
            <a:fillRect/>
          </a:stretch>
        </p:blipFill>
        <p:spPr bwMode="auto">
          <a:xfrm>
            <a:off x="457200" y="4038600"/>
            <a:ext cx="7143750" cy="2114550"/>
          </a:xfrm>
          <a:prstGeom prst="rect">
            <a:avLst/>
          </a:prstGeom>
          <a:noFill/>
        </p:spPr>
      </p:pic>
      <p:pic>
        <p:nvPicPr>
          <p:cNvPr id="1030" name="Picture 6" descr="http://edugen.wiley.com/edugen/courses/crs1650/art/math/halliday8019c28/math122.gif"/>
          <p:cNvPicPr>
            <a:picLocks noChangeAspect="1" noChangeArrowheads="1"/>
          </p:cNvPicPr>
          <p:nvPr/>
        </p:nvPicPr>
        <p:blipFill>
          <a:blip r:embed="rId4" cstate="print"/>
          <a:srcRect/>
          <a:stretch>
            <a:fillRect/>
          </a:stretch>
        </p:blipFill>
        <p:spPr bwMode="auto">
          <a:xfrm>
            <a:off x="1828800" y="3352800"/>
            <a:ext cx="5143500" cy="381000"/>
          </a:xfrm>
          <a:prstGeom prst="rect">
            <a:avLst/>
          </a:prstGeom>
          <a:noFill/>
        </p:spPr>
      </p:pic>
      <p:pic>
        <p:nvPicPr>
          <p:cNvPr id="1032" name="Picture 8" descr="http://edugen.wiley.com/edugen/courses/crs1650/art/images/halliday8019c28/image_t/tfg023.gif"/>
          <p:cNvPicPr>
            <a:picLocks noChangeAspect="1" noChangeArrowheads="1"/>
          </p:cNvPicPr>
          <p:nvPr/>
        </p:nvPicPr>
        <p:blipFill>
          <a:blip r:embed="rId5" cstate="print"/>
          <a:srcRect/>
          <a:stretch>
            <a:fillRect/>
          </a:stretch>
        </p:blipFill>
        <p:spPr bwMode="auto">
          <a:xfrm>
            <a:off x="6629400" y="152400"/>
            <a:ext cx="2147251" cy="31242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170</Words>
  <Application>Microsoft Office PowerPoint</Application>
  <PresentationFormat>On-screen Show (4:3)</PresentationFormat>
  <Paragraphs>10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Crossed Fields: Velocity Selector</vt:lpstr>
      <vt:lpstr>A Circulating Charged Particle</vt:lpstr>
      <vt:lpstr>Mass Spectrometer</vt:lpstr>
      <vt:lpstr>The Cyclotron </vt:lpstr>
      <vt:lpstr>Magnetic Force on a Current-Carrying Wire</vt:lpstr>
      <vt:lpstr>Torque on a Current Loop</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mahesp</dc:creator>
  <cp:lastModifiedBy>mahesp</cp:lastModifiedBy>
  <cp:revision>8</cp:revision>
  <dcterms:created xsi:type="dcterms:W3CDTF">2009-03-27T18:16:13Z</dcterms:created>
  <dcterms:modified xsi:type="dcterms:W3CDTF">2012-03-27T20:13:40Z</dcterms:modified>
</cp:coreProperties>
</file>