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0" r:id="rId2"/>
    <p:sldId id="261" r:id="rId3"/>
    <p:sldId id="262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48047-C20C-437B-8CA4-94B8F0743E59}" type="datetimeFigureOut">
              <a:rPr lang="en-US" smtClean="0"/>
              <a:t>3/24/2009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12A3E-A0DE-4C01-A54A-45D8075E1E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2802-3AA4-4F69-A12D-CD9EC6C9AF7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8821-ABFC-4D8B-889F-B355E0AC7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2802-3AA4-4F69-A12D-CD9EC6C9AF7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8821-ABFC-4D8B-889F-B355E0AC7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2802-3AA4-4F69-A12D-CD9EC6C9AF7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8821-ABFC-4D8B-889F-B355E0AC7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2802-3AA4-4F69-A12D-CD9EC6C9AF7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8821-ABFC-4D8B-889F-B355E0AC7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2802-3AA4-4F69-A12D-CD9EC6C9AF7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8821-ABFC-4D8B-889F-B355E0AC7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2802-3AA4-4F69-A12D-CD9EC6C9AF7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8821-ABFC-4D8B-889F-B355E0AC7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2802-3AA4-4F69-A12D-CD9EC6C9AF7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8821-ABFC-4D8B-889F-B355E0AC7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2802-3AA4-4F69-A12D-CD9EC6C9AF7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8821-ABFC-4D8B-889F-B355E0AC7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2802-3AA4-4F69-A12D-CD9EC6C9AF7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8821-ABFC-4D8B-889F-B355E0AC7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2802-3AA4-4F69-A12D-CD9EC6C9AF7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8821-ABFC-4D8B-889F-B355E0AC7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2802-3AA4-4F69-A12D-CD9EC6C9AF7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8821-ABFC-4D8B-889F-B355E0AC7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92802-3AA4-4F69-A12D-CD9EC6C9AF7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78821-ABFC-4D8B-889F-B355E0AC7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Multiloop</a:t>
            </a:r>
            <a:r>
              <a:rPr lang="en-US" dirty="0" smtClean="0"/>
              <a:t> Circuits</a:t>
            </a:r>
            <a:endParaRPr lang="en-US" dirty="0"/>
          </a:p>
        </p:txBody>
      </p:sp>
      <p:pic>
        <p:nvPicPr>
          <p:cNvPr id="8194" name="Picture 2" descr="http://edugen.wiley.com/edugen/courses/crs1650/art/images/halliday8019c27/image_t/tfg00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0"/>
            <a:ext cx="4419600" cy="2932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Resistances in Parallel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9218" name="Picture 2" descr="http://edugen.wiley.com/edugen/courses/crs1650/art/images/halliday8019c27/image_t/tfg01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304800"/>
            <a:ext cx="3893379" cy="6158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Resistors           Capacitors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676400"/>
            <a:ext cx="1990032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Series</a:t>
            </a:r>
          </a:p>
          <a:p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smtClean="0"/>
              <a:t> </a:t>
            </a:r>
          </a:p>
          <a:p>
            <a:r>
              <a:rPr lang="en-US" sz="4400" dirty="0" smtClean="0"/>
              <a:t>Parallel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Ammeter and the Voltmeter</a:t>
            </a:r>
            <a:endParaRPr lang="en-US" dirty="0"/>
          </a:p>
        </p:txBody>
      </p:sp>
      <p:pic>
        <p:nvPicPr>
          <p:cNvPr id="1026" name="Picture 2" descr="http://edugen.wiley.com/edugen/courses/crs1650/art/images/halliday8019c27/image_t/tfg0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286000"/>
            <a:ext cx="3058593" cy="335661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286000"/>
            <a:ext cx="1981200" cy="3412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800" y="1371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will you connect an ammeter and a voltmeter in the circuit to measure the current through and the voltage across R</a:t>
            </a:r>
            <a:r>
              <a:rPr lang="en-US" sz="2000" dirty="0" smtClean="0"/>
              <a:t>1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cap="all" dirty="0" smtClean="0"/>
              <a:t>RC</a:t>
            </a:r>
            <a:r>
              <a:rPr lang="en-US" dirty="0" smtClean="0"/>
              <a:t> Circuits: Charging a Capacitor</a:t>
            </a:r>
            <a:endParaRPr lang="en-US" dirty="0"/>
          </a:p>
        </p:txBody>
      </p:sp>
      <p:pic>
        <p:nvPicPr>
          <p:cNvPr id="6146" name="Picture 2" descr="http://edugen.wiley.com/edugen/courses/crs1650/art/images/halliday8019c27/image_t/tfg01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14400"/>
            <a:ext cx="2895600" cy="1642696"/>
          </a:xfrm>
          <a:prstGeom prst="rect">
            <a:avLst/>
          </a:prstGeom>
          <a:noFill/>
        </p:spPr>
      </p:pic>
      <p:pic>
        <p:nvPicPr>
          <p:cNvPr id="6148" name="Picture 4" descr="http://edugen.wiley.com/edugen/courses/crs1650/art/images/halliday8019c27/image_t/tfg01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704901"/>
            <a:ext cx="2286000" cy="4153099"/>
          </a:xfrm>
          <a:prstGeom prst="rect">
            <a:avLst/>
          </a:prstGeom>
          <a:noFill/>
        </p:spPr>
      </p:pic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828800" y="4343400"/>
          <a:ext cx="968375" cy="357188"/>
        </p:xfrm>
        <a:graphic>
          <a:graphicData uri="http://schemas.openxmlformats.org/presentationml/2006/ole">
            <p:oleObj spid="_x0000_s6149" name="Equation" r:id="rId5" imgW="482400" imgH="177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Discharging a Capacitor</a:t>
            </a:r>
            <a:endParaRPr lang="en-US" dirty="0"/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304800" y="1143000"/>
            <a:ext cx="3268662" cy="2667000"/>
            <a:chOff x="581" y="624"/>
            <a:chExt cx="2059" cy="1680"/>
          </a:xfrm>
        </p:grpSpPr>
        <p:pic>
          <p:nvPicPr>
            <p:cNvPr id="7" name="Picture 18" descr="F27_1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1" y="739"/>
              <a:ext cx="1891" cy="1565"/>
            </a:xfrm>
            <a:prstGeom prst="rect">
              <a:avLst/>
            </a:prstGeom>
            <a:noFill/>
          </p:spPr>
        </p:pic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2368" y="1115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2400" y="1363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tx1"/>
                  </a:solidFill>
                </a:rPr>
                <a:t>-</a:t>
              </a:r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1728" y="768"/>
              <a:ext cx="336" cy="0"/>
            </a:xfrm>
            <a:prstGeom prst="line">
              <a:avLst/>
            </a:prstGeom>
            <a:noFill/>
            <a:ln w="28575">
              <a:solidFill>
                <a:srgbClr val="339933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22"/>
            <p:cNvSpPr txBox="1">
              <a:spLocks noChangeArrowheads="1"/>
            </p:cNvSpPr>
            <p:nvPr/>
          </p:nvSpPr>
          <p:spPr bwMode="auto">
            <a:xfrm>
              <a:off x="2112" y="624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339933"/>
                  </a:solidFill>
                </a:rPr>
                <a:t>i</a:t>
              </a:r>
            </a:p>
          </p:txBody>
        </p:sp>
      </p:grp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219200" y="3352800"/>
          <a:ext cx="968375" cy="357188"/>
        </p:xfrm>
        <a:graphic>
          <a:graphicData uri="http://schemas.openxmlformats.org/presentationml/2006/ole">
            <p:oleObj spid="_x0000_s7170" name="Equation" r:id="rId4" imgW="482400" imgH="177480" progId="">
              <p:embed/>
            </p:oleObj>
          </a:graphicData>
        </a:graphic>
      </p:graphicFrame>
      <p:grpSp>
        <p:nvGrpSpPr>
          <p:cNvPr id="13" name="Group 15"/>
          <p:cNvGrpSpPr>
            <a:grpSpLocks/>
          </p:cNvGrpSpPr>
          <p:nvPr/>
        </p:nvGrpSpPr>
        <p:grpSpPr bwMode="auto">
          <a:xfrm>
            <a:off x="457200" y="4038600"/>
            <a:ext cx="3048000" cy="1993900"/>
            <a:chOff x="2976" y="1776"/>
            <a:chExt cx="1920" cy="1256"/>
          </a:xfrm>
        </p:grpSpPr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3072" y="2832"/>
              <a:ext cx="1680" cy="0"/>
            </a:xfrm>
            <a:prstGeom prst="line">
              <a:avLst/>
            </a:prstGeom>
            <a:noFill/>
            <a:ln w="28575">
              <a:solidFill>
                <a:srgbClr val="3399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 flipV="1">
              <a:off x="3216" y="1880"/>
              <a:ext cx="0" cy="1104"/>
            </a:xfrm>
            <a:prstGeom prst="line">
              <a:avLst/>
            </a:prstGeom>
            <a:noFill/>
            <a:ln w="28575">
              <a:solidFill>
                <a:srgbClr val="3399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216" y="2080"/>
              <a:ext cx="1104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576"/>
                </a:cxn>
                <a:cxn ang="0">
                  <a:pos x="1104" y="720"/>
                </a:cxn>
              </a:cxnLst>
              <a:rect l="0" t="0" r="r" b="b"/>
              <a:pathLst>
                <a:path w="1104" h="720">
                  <a:moveTo>
                    <a:pt x="0" y="0"/>
                  </a:moveTo>
                  <a:cubicBezTo>
                    <a:pt x="76" y="228"/>
                    <a:pt x="152" y="456"/>
                    <a:pt x="336" y="576"/>
                  </a:cubicBezTo>
                  <a:cubicBezTo>
                    <a:pt x="520" y="696"/>
                    <a:pt x="812" y="708"/>
                    <a:pt x="1104" y="720"/>
                  </a:cubicBezTo>
                </a:path>
              </a:pathLst>
            </a:custGeom>
            <a:noFill/>
            <a:ln w="38100" cmpd="sng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3264" y="1776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339933"/>
                  </a:solidFill>
                </a:rPr>
                <a:t>q</a:t>
              </a:r>
            </a:p>
          </p:txBody>
        </p:sp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4512" y="2592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339933"/>
                  </a:solidFill>
                </a:rPr>
                <a:t>t</a:t>
              </a: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2976" y="1928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D60093"/>
                  </a:solidFill>
                </a:rPr>
                <a:t>q</a:t>
              </a:r>
              <a:r>
                <a:rPr lang="en-US" sz="2000" b="1" i="1" baseline="-25000">
                  <a:solidFill>
                    <a:srgbClr val="D60093"/>
                  </a:solidFill>
                </a:rPr>
                <a:t>o</a:t>
              </a:r>
              <a:endParaRPr lang="en-US" sz="2000" b="1" i="1">
                <a:solidFill>
                  <a:srgbClr val="D60093"/>
                </a:solidFill>
              </a:endParaRP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3008" y="2782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339933"/>
                  </a:solidFill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52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Multiloop Circuits</vt:lpstr>
      <vt:lpstr>Resistances in Parallel </vt:lpstr>
      <vt:lpstr>                         Resistors           Capacitors </vt:lpstr>
      <vt:lpstr>The Ammeter and the Voltmeter</vt:lpstr>
      <vt:lpstr>RC Circuits: Charging a Capacitor</vt:lpstr>
      <vt:lpstr>Discharging a Capacitor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Multiloop Circuits</dc:title>
  <dc:creator>mahesp</dc:creator>
  <cp:lastModifiedBy>mahesp</cp:lastModifiedBy>
  <cp:revision>4</cp:revision>
  <dcterms:created xsi:type="dcterms:W3CDTF">2009-03-23T02:04:54Z</dcterms:created>
  <dcterms:modified xsi:type="dcterms:W3CDTF">2009-03-24T16:20:36Z</dcterms:modified>
</cp:coreProperties>
</file>