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8" r:id="rId3"/>
    <p:sldId id="259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1DC66-0FF0-4981-86A7-E3009A53BA1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90746-6B63-4CE5-8284-AA8480C7A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90746-6B63-4CE5-8284-AA8480C7A2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C1F2D-E369-41C4-9E5A-330F1663DB25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E5C42-986E-4CDE-9EBB-5C32F6D8A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Chapter-27: Circuits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267200" y="609600"/>
            <a:ext cx="4876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chapter deals with DC (direct current) Circuits. We will cover the following topics: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-Electromotive force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         -Ideal and real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devices                                                                       -Kirchhoff’s loop rule                                                                               -Kirchhoff’s junction rule                                                                               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Multiloop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circuits                                                                                   -Resistors in series                                                                                       -Resistors in parallel                                                                                           -RC circuits: charging and       discharging of a capacitor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27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2598738" cy="2630488"/>
          </a:xfrm>
          <a:prstGeom prst="rect">
            <a:avLst/>
          </a:prstGeom>
          <a:noFill/>
        </p:spPr>
      </p:pic>
      <p:grpSp>
        <p:nvGrpSpPr>
          <p:cNvPr id="39" name="Group 37"/>
          <p:cNvGrpSpPr>
            <a:grpSpLocks/>
          </p:cNvGrpSpPr>
          <p:nvPr/>
        </p:nvGrpSpPr>
        <p:grpSpPr bwMode="auto">
          <a:xfrm>
            <a:off x="1295400" y="4111625"/>
            <a:ext cx="5300663" cy="2746375"/>
            <a:chOff x="1481" y="2040"/>
            <a:chExt cx="3339" cy="1730"/>
          </a:xfrm>
        </p:grpSpPr>
        <p:grpSp>
          <p:nvGrpSpPr>
            <p:cNvPr id="40" name="Group 33"/>
            <p:cNvGrpSpPr>
              <a:grpSpLocks/>
            </p:cNvGrpSpPr>
            <p:nvPr/>
          </p:nvGrpSpPr>
          <p:grpSpPr bwMode="auto">
            <a:xfrm>
              <a:off x="1481" y="2277"/>
              <a:ext cx="2568" cy="1493"/>
              <a:chOff x="2472" y="1680"/>
              <a:chExt cx="2568" cy="2088"/>
            </a:xfrm>
          </p:grpSpPr>
          <p:sp>
            <p:nvSpPr>
              <p:cNvPr id="47" name="Line 5"/>
              <p:cNvSpPr>
                <a:spLocks noChangeShapeType="1"/>
              </p:cNvSpPr>
              <p:nvPr/>
            </p:nvSpPr>
            <p:spPr bwMode="auto">
              <a:xfrm>
                <a:off x="3120" y="1968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6"/>
              <p:cNvSpPr>
                <a:spLocks noChangeShapeType="1"/>
              </p:cNvSpPr>
              <p:nvPr/>
            </p:nvSpPr>
            <p:spPr bwMode="auto">
              <a:xfrm>
                <a:off x="3648" y="1968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7"/>
              <p:cNvSpPr>
                <a:spLocks noChangeShapeType="1"/>
              </p:cNvSpPr>
              <p:nvPr/>
            </p:nvSpPr>
            <p:spPr bwMode="auto">
              <a:xfrm>
                <a:off x="3120" y="2544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8"/>
              <p:cNvSpPr>
                <a:spLocks noChangeShapeType="1"/>
              </p:cNvSpPr>
              <p:nvPr/>
            </p:nvSpPr>
            <p:spPr bwMode="auto">
              <a:xfrm>
                <a:off x="4512" y="3744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9"/>
              <p:cNvSpPr>
                <a:spLocks noChangeShapeType="1"/>
              </p:cNvSpPr>
              <p:nvPr/>
            </p:nvSpPr>
            <p:spPr bwMode="auto">
              <a:xfrm>
                <a:off x="5040" y="3168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10"/>
              <p:cNvSpPr>
                <a:spLocks noChangeShapeType="1"/>
              </p:cNvSpPr>
              <p:nvPr/>
            </p:nvSpPr>
            <p:spPr bwMode="auto">
              <a:xfrm>
                <a:off x="3648" y="2400"/>
                <a:ext cx="1152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>
                <a:off x="3648" y="2544"/>
                <a:ext cx="1152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12"/>
              <p:cNvSpPr>
                <a:spLocks/>
              </p:cNvSpPr>
              <p:nvPr/>
            </p:nvSpPr>
            <p:spPr bwMode="auto">
              <a:xfrm>
                <a:off x="3132" y="2121"/>
                <a:ext cx="495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0" y="27"/>
                  </a:cxn>
                  <a:cxn ang="0">
                    <a:pos x="153" y="18"/>
                  </a:cxn>
                  <a:cxn ang="0">
                    <a:pos x="207" y="36"/>
                  </a:cxn>
                  <a:cxn ang="0">
                    <a:pos x="234" y="9"/>
                  </a:cxn>
                  <a:cxn ang="0">
                    <a:pos x="288" y="27"/>
                  </a:cxn>
                  <a:cxn ang="0">
                    <a:pos x="396" y="45"/>
                  </a:cxn>
                  <a:cxn ang="0">
                    <a:pos x="468" y="27"/>
                  </a:cxn>
                  <a:cxn ang="0">
                    <a:pos x="495" y="36"/>
                  </a:cxn>
                </a:cxnLst>
                <a:rect l="0" t="0" r="r" b="b"/>
                <a:pathLst>
                  <a:path w="495" h="45">
                    <a:moveTo>
                      <a:pt x="0" y="0"/>
                    </a:moveTo>
                    <a:cubicBezTo>
                      <a:pt x="64" y="43"/>
                      <a:pt x="33" y="41"/>
                      <a:pt x="90" y="27"/>
                    </a:cubicBezTo>
                    <a:cubicBezTo>
                      <a:pt x="125" y="4"/>
                      <a:pt x="109" y="5"/>
                      <a:pt x="153" y="18"/>
                    </a:cubicBezTo>
                    <a:cubicBezTo>
                      <a:pt x="171" y="23"/>
                      <a:pt x="207" y="36"/>
                      <a:pt x="207" y="36"/>
                    </a:cubicBezTo>
                    <a:cubicBezTo>
                      <a:pt x="216" y="27"/>
                      <a:pt x="221" y="10"/>
                      <a:pt x="234" y="9"/>
                    </a:cubicBezTo>
                    <a:cubicBezTo>
                      <a:pt x="253" y="7"/>
                      <a:pt x="288" y="27"/>
                      <a:pt x="288" y="27"/>
                    </a:cubicBezTo>
                    <a:cubicBezTo>
                      <a:pt x="338" y="14"/>
                      <a:pt x="349" y="29"/>
                      <a:pt x="396" y="45"/>
                    </a:cubicBezTo>
                    <a:cubicBezTo>
                      <a:pt x="420" y="40"/>
                      <a:pt x="443" y="27"/>
                      <a:pt x="468" y="27"/>
                    </a:cubicBezTo>
                    <a:cubicBezTo>
                      <a:pt x="477" y="27"/>
                      <a:pt x="495" y="36"/>
                      <a:pt x="495" y="36"/>
                    </a:cubicBez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13"/>
              <p:cNvSpPr>
                <a:spLocks/>
              </p:cNvSpPr>
              <p:nvPr/>
            </p:nvSpPr>
            <p:spPr bwMode="auto">
              <a:xfrm>
                <a:off x="4545" y="3315"/>
                <a:ext cx="495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0" y="27"/>
                  </a:cxn>
                  <a:cxn ang="0">
                    <a:pos x="153" y="18"/>
                  </a:cxn>
                  <a:cxn ang="0">
                    <a:pos x="207" y="36"/>
                  </a:cxn>
                  <a:cxn ang="0">
                    <a:pos x="234" y="9"/>
                  </a:cxn>
                  <a:cxn ang="0">
                    <a:pos x="288" y="27"/>
                  </a:cxn>
                  <a:cxn ang="0">
                    <a:pos x="396" y="45"/>
                  </a:cxn>
                  <a:cxn ang="0">
                    <a:pos x="468" y="27"/>
                  </a:cxn>
                  <a:cxn ang="0">
                    <a:pos x="495" y="36"/>
                  </a:cxn>
                </a:cxnLst>
                <a:rect l="0" t="0" r="r" b="b"/>
                <a:pathLst>
                  <a:path w="495" h="45">
                    <a:moveTo>
                      <a:pt x="0" y="0"/>
                    </a:moveTo>
                    <a:cubicBezTo>
                      <a:pt x="64" y="43"/>
                      <a:pt x="33" y="41"/>
                      <a:pt x="90" y="27"/>
                    </a:cubicBezTo>
                    <a:cubicBezTo>
                      <a:pt x="125" y="4"/>
                      <a:pt x="109" y="5"/>
                      <a:pt x="153" y="18"/>
                    </a:cubicBezTo>
                    <a:cubicBezTo>
                      <a:pt x="171" y="23"/>
                      <a:pt x="207" y="36"/>
                      <a:pt x="207" y="36"/>
                    </a:cubicBezTo>
                    <a:cubicBezTo>
                      <a:pt x="216" y="27"/>
                      <a:pt x="221" y="10"/>
                      <a:pt x="234" y="9"/>
                    </a:cubicBezTo>
                    <a:cubicBezTo>
                      <a:pt x="253" y="7"/>
                      <a:pt x="288" y="27"/>
                      <a:pt x="288" y="27"/>
                    </a:cubicBezTo>
                    <a:cubicBezTo>
                      <a:pt x="338" y="14"/>
                      <a:pt x="349" y="29"/>
                      <a:pt x="396" y="45"/>
                    </a:cubicBezTo>
                    <a:cubicBezTo>
                      <a:pt x="420" y="40"/>
                      <a:pt x="443" y="27"/>
                      <a:pt x="468" y="27"/>
                    </a:cubicBezTo>
                    <a:cubicBezTo>
                      <a:pt x="477" y="27"/>
                      <a:pt x="495" y="36"/>
                      <a:pt x="495" y="36"/>
                    </a:cubicBez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>
                <a:off x="4512" y="316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5"/>
              <p:cNvSpPr>
                <a:spLocks/>
              </p:cNvSpPr>
              <p:nvPr/>
            </p:nvSpPr>
            <p:spPr bwMode="auto">
              <a:xfrm>
                <a:off x="4797" y="3003"/>
                <a:ext cx="153" cy="3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" y="36"/>
                  </a:cxn>
                  <a:cxn ang="0">
                    <a:pos x="153" y="315"/>
                  </a:cxn>
                </a:cxnLst>
                <a:rect l="0" t="0" r="r" b="b"/>
                <a:pathLst>
                  <a:path w="153" h="315">
                    <a:moveTo>
                      <a:pt x="0" y="0"/>
                    </a:moveTo>
                    <a:cubicBezTo>
                      <a:pt x="64" y="21"/>
                      <a:pt x="38" y="7"/>
                      <a:pt x="81" y="36"/>
                    </a:cubicBezTo>
                    <a:cubicBezTo>
                      <a:pt x="129" y="107"/>
                      <a:pt x="153" y="230"/>
                      <a:pt x="153" y="315"/>
                    </a:cubicBez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6"/>
              <p:cNvSpPr>
                <a:spLocks/>
              </p:cNvSpPr>
              <p:nvPr/>
            </p:nvSpPr>
            <p:spPr bwMode="auto">
              <a:xfrm>
                <a:off x="4743" y="3003"/>
                <a:ext cx="144" cy="3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" y="144"/>
                  </a:cxn>
                  <a:cxn ang="0">
                    <a:pos x="144" y="351"/>
                  </a:cxn>
                </a:cxnLst>
                <a:rect l="0" t="0" r="r" b="b"/>
                <a:pathLst>
                  <a:path w="144" h="351">
                    <a:moveTo>
                      <a:pt x="0" y="0"/>
                    </a:moveTo>
                    <a:cubicBezTo>
                      <a:pt x="68" y="23"/>
                      <a:pt x="81" y="91"/>
                      <a:pt x="117" y="144"/>
                    </a:cubicBezTo>
                    <a:cubicBezTo>
                      <a:pt x="135" y="214"/>
                      <a:pt x="144" y="277"/>
                      <a:pt x="144" y="351"/>
                    </a:cubicBez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Oval 17"/>
              <p:cNvSpPr>
                <a:spLocks noChangeArrowheads="1"/>
              </p:cNvSpPr>
              <p:nvPr/>
            </p:nvSpPr>
            <p:spPr bwMode="auto">
              <a:xfrm>
                <a:off x="2472" y="3304"/>
                <a:ext cx="464" cy="46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18"/>
              <p:cNvSpPr>
                <a:spLocks noChangeShapeType="1"/>
              </p:cNvSpPr>
              <p:nvPr/>
            </p:nvSpPr>
            <p:spPr bwMode="auto">
              <a:xfrm>
                <a:off x="2928" y="3648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9"/>
              <p:cNvSpPr>
                <a:spLocks noChangeShapeType="1"/>
              </p:cNvSpPr>
              <p:nvPr/>
            </p:nvSpPr>
            <p:spPr bwMode="auto">
              <a:xfrm>
                <a:off x="2784" y="3744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20"/>
              <p:cNvSpPr>
                <a:spLocks noChangeShapeType="1"/>
              </p:cNvSpPr>
              <p:nvPr/>
            </p:nvSpPr>
            <p:spPr bwMode="auto">
              <a:xfrm>
                <a:off x="2544" y="1688"/>
                <a:ext cx="0" cy="16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21"/>
              <p:cNvSpPr>
                <a:spLocks noChangeShapeType="1"/>
              </p:cNvSpPr>
              <p:nvPr/>
            </p:nvSpPr>
            <p:spPr bwMode="auto">
              <a:xfrm>
                <a:off x="2640" y="1752"/>
                <a:ext cx="0" cy="15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22"/>
              <p:cNvSpPr>
                <a:spLocks noChangeShapeType="1"/>
              </p:cNvSpPr>
              <p:nvPr/>
            </p:nvSpPr>
            <p:spPr bwMode="auto">
              <a:xfrm>
                <a:off x="2544" y="1680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23"/>
              <p:cNvSpPr>
                <a:spLocks noChangeShapeType="1"/>
              </p:cNvSpPr>
              <p:nvPr/>
            </p:nvSpPr>
            <p:spPr bwMode="auto">
              <a:xfrm>
                <a:off x="2640" y="17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24"/>
              <p:cNvSpPr>
                <a:spLocks noChangeShapeType="1"/>
              </p:cNvSpPr>
              <p:nvPr/>
            </p:nvSpPr>
            <p:spPr bwMode="auto">
              <a:xfrm>
                <a:off x="3504" y="16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25"/>
              <p:cNvSpPr>
                <a:spLocks noChangeShapeType="1"/>
              </p:cNvSpPr>
              <p:nvPr/>
            </p:nvSpPr>
            <p:spPr bwMode="auto">
              <a:xfrm>
                <a:off x="3408" y="173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26"/>
              <p:cNvSpPr>
                <a:spLocks/>
              </p:cNvSpPr>
              <p:nvPr/>
            </p:nvSpPr>
            <p:spPr bwMode="auto">
              <a:xfrm>
                <a:off x="3420" y="1887"/>
                <a:ext cx="27" cy="24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243"/>
                  </a:cxn>
                </a:cxnLst>
                <a:rect l="0" t="0" r="r" b="b"/>
                <a:pathLst>
                  <a:path w="27" h="243">
                    <a:moveTo>
                      <a:pt x="27" y="0"/>
                    </a:moveTo>
                    <a:cubicBezTo>
                      <a:pt x="1" y="79"/>
                      <a:pt x="0" y="160"/>
                      <a:pt x="0" y="243"/>
                    </a:cubicBez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27"/>
              <p:cNvSpPr>
                <a:spLocks/>
              </p:cNvSpPr>
              <p:nvPr/>
            </p:nvSpPr>
            <p:spPr bwMode="auto">
              <a:xfrm>
                <a:off x="3483" y="1896"/>
                <a:ext cx="27" cy="2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89"/>
                  </a:cxn>
                  <a:cxn ang="0">
                    <a:pos x="27" y="243"/>
                  </a:cxn>
                </a:cxnLst>
                <a:rect l="0" t="0" r="r" b="b"/>
                <a:pathLst>
                  <a:path w="27" h="243">
                    <a:moveTo>
                      <a:pt x="0" y="0"/>
                    </a:moveTo>
                    <a:cubicBezTo>
                      <a:pt x="3" y="63"/>
                      <a:pt x="2" y="126"/>
                      <a:pt x="9" y="189"/>
                    </a:cubicBezTo>
                    <a:cubicBezTo>
                      <a:pt x="11" y="208"/>
                      <a:pt x="27" y="243"/>
                      <a:pt x="27" y="243"/>
                    </a:cubicBez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" name="Line 28"/>
            <p:cNvSpPr>
              <a:spLocks noChangeShapeType="1"/>
            </p:cNvSpPr>
            <p:nvPr/>
          </p:nvSpPr>
          <p:spPr bwMode="auto">
            <a:xfrm>
              <a:off x="2400" y="3624"/>
              <a:ext cx="349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29"/>
            <p:cNvSpPr>
              <a:spLocks noChangeShapeType="1"/>
            </p:cNvSpPr>
            <p:nvPr/>
          </p:nvSpPr>
          <p:spPr bwMode="auto">
            <a:xfrm rot="5400000">
              <a:off x="1473" y="3015"/>
              <a:ext cx="41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0"/>
            <p:cNvSpPr txBox="1">
              <a:spLocks noChangeArrowheads="1"/>
            </p:cNvSpPr>
            <p:nvPr/>
          </p:nvSpPr>
          <p:spPr bwMode="auto">
            <a:xfrm>
              <a:off x="1776" y="3240"/>
              <a:ext cx="5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/>
                <a:t>pump</a:t>
              </a:r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>
              <a:off x="3065" y="2810"/>
              <a:ext cx="310" cy="1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34"/>
            <p:cNvSpPr txBox="1">
              <a:spLocks noChangeArrowheads="1"/>
            </p:cNvSpPr>
            <p:nvPr/>
          </p:nvSpPr>
          <p:spPr bwMode="auto">
            <a:xfrm>
              <a:off x="2544" y="2040"/>
              <a:ext cx="73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/>
                <a:t>High  </a:t>
              </a:r>
              <a:r>
                <a:rPr lang="en-US" sz="1600" b="1" dirty="0">
                  <a:solidFill>
                    <a:srgbClr val="FF0000"/>
                  </a:solidFill>
                </a:rPr>
                <a:t>(+)  </a:t>
              </a:r>
              <a:r>
                <a:rPr lang="en-US" sz="1600" b="1" dirty="0"/>
                <a:t>reservoir</a:t>
              </a:r>
            </a:p>
          </p:txBody>
        </p:sp>
        <p:sp>
          <p:nvSpPr>
            <p:cNvPr id="46" name="Text Box 35"/>
            <p:cNvSpPr txBox="1">
              <a:spLocks noChangeArrowheads="1"/>
            </p:cNvSpPr>
            <p:nvPr/>
          </p:nvSpPr>
          <p:spPr bwMode="auto">
            <a:xfrm>
              <a:off x="4128" y="3402"/>
              <a:ext cx="69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/>
                <a:t>Low </a:t>
              </a:r>
              <a:r>
                <a:rPr lang="en-US" sz="1600" b="1" dirty="0">
                  <a:solidFill>
                    <a:schemeClr val="tx2"/>
                  </a:solidFill>
                </a:rPr>
                <a:t> (-)  </a:t>
              </a:r>
              <a:r>
                <a:rPr lang="en-US" sz="1600" b="1" dirty="0"/>
                <a:t>reservoir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Work, Energy, and </a:t>
            </a:r>
            <a:r>
              <a:rPr lang="en-US" dirty="0" err="1" smtClean="0"/>
              <a:t>Emf</a:t>
            </a:r>
            <a:endParaRPr lang="en-US" dirty="0"/>
          </a:p>
        </p:txBody>
      </p:sp>
      <p:pic>
        <p:nvPicPr>
          <p:cNvPr id="20482" name="Picture 2" descr="http://edugen.wiley.com/edugen/courses/crs1650/art/images/halliday8019c27/image_t/tfg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3010365" cy="23622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429000" y="1143000"/>
            <a:ext cx="5410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simple electric circuit, in which a device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emf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does work on the charge carriers and maintains a steady current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in a resistor of resistance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http://edugen.wiley.com/edugen/courses/crs1650/art/images/em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0600" y="1219200"/>
            <a:ext cx="257909" cy="3048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3200400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any time interval </a:t>
            </a:r>
            <a:r>
              <a:rPr lang="en-US" i="1" dirty="0" err="1" smtClean="0"/>
              <a:t>dt</a:t>
            </a:r>
            <a:r>
              <a:rPr lang="en-US" dirty="0" smtClean="0"/>
              <a:t>, a charge </a:t>
            </a:r>
            <a:r>
              <a:rPr lang="en-US" i="1" dirty="0" err="1" smtClean="0"/>
              <a:t>dq</a:t>
            </a:r>
            <a:r>
              <a:rPr lang="en-US" dirty="0" smtClean="0"/>
              <a:t> passes through any cross section of this circuit, such as </a:t>
            </a:r>
            <a:r>
              <a:rPr lang="en-US" i="1" dirty="0" err="1" smtClean="0"/>
              <a:t>aa</a:t>
            </a:r>
            <a:r>
              <a:rPr lang="en-US" dirty="0" smtClean="0"/>
              <a:t>′. This same amount of charge must enter the </a:t>
            </a:r>
            <a:r>
              <a:rPr lang="en-US" dirty="0" err="1" smtClean="0"/>
              <a:t>emf</a:t>
            </a:r>
            <a:r>
              <a:rPr lang="en-US" dirty="0" smtClean="0"/>
              <a:t> device at its low-potential end and leave at its high-potential end. The device must do an amount of work </a:t>
            </a:r>
            <a:r>
              <a:rPr lang="en-US" i="1" dirty="0" err="1" smtClean="0"/>
              <a:t>dW</a:t>
            </a:r>
            <a:r>
              <a:rPr lang="en-US" dirty="0" smtClean="0"/>
              <a:t> on the charge </a:t>
            </a:r>
            <a:r>
              <a:rPr lang="en-US" i="1" dirty="0" err="1" smtClean="0"/>
              <a:t>dq</a:t>
            </a:r>
            <a:r>
              <a:rPr lang="en-US" dirty="0" smtClean="0"/>
              <a:t> to force it to move in this way. We define the </a:t>
            </a:r>
            <a:r>
              <a:rPr lang="en-US" dirty="0" err="1" smtClean="0"/>
              <a:t>emf</a:t>
            </a:r>
            <a:r>
              <a:rPr lang="en-US" dirty="0" smtClean="0"/>
              <a:t> of the </a:t>
            </a:r>
            <a:r>
              <a:rPr lang="en-US" dirty="0" err="1" smtClean="0"/>
              <a:t>emf</a:t>
            </a:r>
            <a:r>
              <a:rPr lang="en-US" dirty="0" smtClean="0"/>
              <a:t> device in terms of this work: </a:t>
            </a:r>
            <a:endParaRPr lang="en-US" dirty="0"/>
          </a:p>
        </p:txBody>
      </p:sp>
      <p:pic>
        <p:nvPicPr>
          <p:cNvPr id="20486" name="Picture 6" descr="http://edugen.wiley.com/edugen/courses/crs1650/art/math/halliday8019c27/math0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495800"/>
            <a:ext cx="2844791" cy="5334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04800" y="51816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ideal </a:t>
            </a:r>
            <a:r>
              <a:rPr lang="en-US" b="1" dirty="0" err="1" smtClean="0"/>
              <a:t>emf</a:t>
            </a:r>
            <a:r>
              <a:rPr lang="en-US" b="1" dirty="0" smtClean="0"/>
              <a:t> device</a:t>
            </a:r>
            <a:r>
              <a:rPr lang="en-US" dirty="0" smtClean="0"/>
              <a:t> is one that lacks any internal resistance to the internal movement of charge from terminal to terminal. 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/>
              <a:t>real </a:t>
            </a:r>
            <a:r>
              <a:rPr lang="en-US" b="1" dirty="0" err="1" smtClean="0"/>
              <a:t>emf</a:t>
            </a:r>
            <a:r>
              <a:rPr lang="en-US" b="1" dirty="0" smtClean="0"/>
              <a:t> device</a:t>
            </a:r>
            <a:r>
              <a:rPr lang="en-US" dirty="0" smtClean="0"/>
              <a:t>, such as any real battery, has internal resistance to the internal movement of charge.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7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the Current in a </a:t>
            </a:r>
            <a:br>
              <a:rPr lang="en-US" dirty="0" smtClean="0"/>
            </a:br>
            <a:r>
              <a:rPr lang="en-US" dirty="0" smtClean="0"/>
              <a:t>Single-Loop Circuit</a:t>
            </a:r>
            <a:endParaRPr lang="en-US" dirty="0"/>
          </a:p>
        </p:txBody>
      </p:sp>
      <p:pic>
        <p:nvPicPr>
          <p:cNvPr id="6146" name="Picture 2" descr="http://edugen.wiley.com/edugen/courses/crs1650/art/images/halliday8019c27/image_t/tfg0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0800"/>
            <a:ext cx="2907090" cy="175260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1447800"/>
            <a:ext cx="1800225" cy="695136"/>
          </a:xfrm>
          <a:prstGeom prst="rect">
            <a:avLst/>
          </a:prstGeom>
          <a:noFill/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07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356996"/>
            <a:ext cx="914400" cy="79248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200400" y="2438400"/>
            <a:ext cx="1631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Energy Method</a:t>
            </a:r>
            <a:endParaRPr lang="en-US" u="sng" dirty="0"/>
          </a:p>
        </p:txBody>
      </p:sp>
      <p:sp>
        <p:nvSpPr>
          <p:cNvPr id="15" name="Rectangle 14"/>
          <p:cNvSpPr/>
          <p:nvPr/>
        </p:nvSpPr>
        <p:spPr>
          <a:xfrm>
            <a:off x="533400" y="4953000"/>
            <a:ext cx="79248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Potential Method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Kirchhoff’s LOOP RULE:</a:t>
            </a:r>
            <a:r>
              <a:rPr lang="en-US" dirty="0" smtClean="0"/>
              <a:t> The algebraic sum of the changes in potential encountered in a complete traversal of any loop of a circuit must be zero.</a:t>
            </a:r>
          </a:p>
          <a:p>
            <a:endParaRPr lang="en-US" dirty="0"/>
          </a:p>
          <a:p>
            <a:r>
              <a:rPr lang="en-US" dirty="0" smtClean="0"/>
              <a:t>	Potential Rise = Potential Drop    </a:t>
            </a:r>
            <a:r>
              <a:rPr lang="en-US" sz="2800" dirty="0" smtClean="0"/>
              <a:t>or</a:t>
            </a:r>
            <a:r>
              <a:rPr lang="en-US" dirty="0" smtClean="0"/>
              <a:t>      Potential Rise – Potential Drop = 0</a:t>
            </a:r>
            <a:endParaRPr lang="en-US" dirty="0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1721" y="1447800"/>
            <a:ext cx="95693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Other Single-Loop Circuits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2177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a. Internal Resistance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81200"/>
            <a:ext cx="55626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705600" y="1219200"/>
            <a:ext cx="2332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b. Resistances in Series</a:t>
            </a:r>
            <a:endParaRPr 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676400"/>
            <a:ext cx="24003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249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Chapter-27: Circuits</vt:lpstr>
      <vt:lpstr>Work, Energy, and Emf</vt:lpstr>
      <vt:lpstr>Calculating the Current in a  Single-Loop Circuit</vt:lpstr>
      <vt:lpstr>Other Single-Loop Circuits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14</cp:revision>
  <dcterms:created xsi:type="dcterms:W3CDTF">2009-03-19T14:53:40Z</dcterms:created>
  <dcterms:modified xsi:type="dcterms:W3CDTF">2011-03-21T12:29:05Z</dcterms:modified>
</cp:coreProperties>
</file>