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1"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7FD477-9DAF-4151-AAF8-09182DC204FC}"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FD477-9DAF-4151-AAF8-09182DC204FC}"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FD477-9DAF-4151-AAF8-09182DC204FC}"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FD477-9DAF-4151-AAF8-09182DC204FC}"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FD477-9DAF-4151-AAF8-09182DC204FC}"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7FD477-9DAF-4151-AAF8-09182DC204FC}"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7FD477-9DAF-4151-AAF8-09182DC204FC}" type="datetimeFigureOut">
              <a:rPr lang="en-US" smtClean="0"/>
              <a:pPr/>
              <a:t>3/14/2014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7FD477-9DAF-4151-AAF8-09182DC204FC}" type="datetimeFigureOut">
              <a:rPr lang="en-US" smtClean="0"/>
              <a:pPr/>
              <a:t>3/14/2014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FD477-9DAF-4151-AAF8-09182DC204FC}" type="datetimeFigureOut">
              <a:rPr lang="en-US" smtClean="0"/>
              <a:pPr/>
              <a:t>3/14/2014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FD477-9DAF-4151-AAF8-09182DC204FC}"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FD477-9DAF-4151-AAF8-09182DC204FC}"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1A54C-9A13-4EDD-BCC9-340969F056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FD477-9DAF-4151-AAF8-09182DC204FC}" type="datetimeFigureOut">
              <a:rPr lang="en-US" smtClean="0"/>
              <a:pPr/>
              <a:t>3/14/2014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1A54C-9A13-4EDD-BCC9-340969F056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www.youtube.com/watch?v=X9Z3D_o8m5s"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www.youtube.com/watch?v=IcrBqCFLHI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s://www.youtube.com/watch?v=8yCX1WAhK2M"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Ohm's Law</a:t>
            </a:r>
            <a:endParaRPr lang="en-US" dirty="0"/>
          </a:p>
        </p:txBody>
      </p:sp>
      <p:sp>
        <p:nvSpPr>
          <p:cNvPr id="4" name="Rectangle 3"/>
          <p:cNvSpPr/>
          <p:nvPr/>
        </p:nvSpPr>
        <p:spPr>
          <a:xfrm>
            <a:off x="228600" y="914400"/>
            <a:ext cx="8686800" cy="923330"/>
          </a:xfrm>
          <a:prstGeom prst="rect">
            <a:avLst/>
          </a:prstGeom>
        </p:spPr>
        <p:txBody>
          <a:bodyPr wrap="square">
            <a:spAutoFit/>
          </a:bodyPr>
          <a:lstStyle/>
          <a:p>
            <a:r>
              <a:rPr lang="en-US" dirty="0" smtClean="0"/>
              <a:t>Ohm's law is an assertion that the current through a device is </a:t>
            </a:r>
            <a:r>
              <a:rPr lang="en-US" i="1" dirty="0" smtClean="0"/>
              <a:t>always</a:t>
            </a:r>
            <a:r>
              <a:rPr lang="en-US" dirty="0" smtClean="0"/>
              <a:t> directly proportional to the potential difference applied to the device. This assertion is correct only in certain situations; still, for historical reasons, the term “law” is used.</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52400" y="1828800"/>
            <a:ext cx="2419350" cy="4829175"/>
          </a:xfrm>
          <a:prstGeom prst="rect">
            <a:avLst/>
          </a:prstGeom>
          <a:noFill/>
          <a:ln w="9525">
            <a:noFill/>
            <a:miter lim="800000"/>
            <a:headEnd/>
            <a:tailEnd/>
          </a:ln>
          <a:effectLst/>
        </p:spPr>
      </p:pic>
      <p:pic>
        <p:nvPicPr>
          <p:cNvPr id="2052" name="Picture 4" descr="http://edugen.wiley.com/edugen/courses/crs4957/common/art/pixel.gif"/>
          <p:cNvPicPr>
            <a:picLocks noChangeAspect="1" noChangeArrowheads="1"/>
          </p:cNvPicPr>
          <p:nvPr/>
        </p:nvPicPr>
        <p:blipFill>
          <a:blip r:embed="rId3"/>
          <a:srcRect/>
          <a:stretch>
            <a:fillRect/>
          </a:stretch>
        </p:blipFill>
        <p:spPr bwMode="auto">
          <a:xfrm>
            <a:off x="0" y="0"/>
            <a:ext cx="9525" cy="57150"/>
          </a:xfrm>
          <a:prstGeom prst="rect">
            <a:avLst/>
          </a:prstGeom>
          <a:noFill/>
        </p:spPr>
      </p:pic>
      <p:sp>
        <p:nvSpPr>
          <p:cNvPr id="10" name="Rectangle 9"/>
          <p:cNvSpPr/>
          <p:nvPr/>
        </p:nvSpPr>
        <p:spPr>
          <a:xfrm>
            <a:off x="2895600" y="2514600"/>
            <a:ext cx="5867400" cy="2308324"/>
          </a:xfrm>
          <a:prstGeom prst="rect">
            <a:avLst/>
          </a:prstGeom>
        </p:spPr>
        <p:txBody>
          <a:bodyPr wrap="square">
            <a:spAutoFit/>
          </a:bodyPr>
          <a:lstStyle/>
          <a:p>
            <a:pPr marL="342900" indent="-342900">
              <a:buAutoNum type="alphaLcParenBoth"/>
            </a:pPr>
            <a:r>
              <a:rPr lang="en-US" dirty="0" smtClean="0"/>
              <a:t>A potential difference </a:t>
            </a:r>
            <a:r>
              <a:rPr lang="en-US" i="1" dirty="0" smtClean="0"/>
              <a:t>V</a:t>
            </a:r>
            <a:r>
              <a:rPr lang="en-US" dirty="0" smtClean="0"/>
              <a:t> is applied to the terminals of a device, establishing a current </a:t>
            </a:r>
            <a:r>
              <a:rPr lang="en-US" i="1" dirty="0" err="1" smtClean="0"/>
              <a:t>i</a:t>
            </a:r>
            <a:r>
              <a:rPr lang="en-US" dirty="0" smtClean="0"/>
              <a:t>.</a:t>
            </a:r>
          </a:p>
          <a:p>
            <a:pPr marL="342900" indent="-342900"/>
            <a:endParaRPr lang="en-US" dirty="0" smtClean="0"/>
          </a:p>
          <a:p>
            <a:r>
              <a:rPr lang="en-US" dirty="0" smtClean="0"/>
              <a:t>(</a:t>
            </a:r>
            <a:r>
              <a:rPr lang="en-US" i="1" dirty="0" smtClean="0"/>
              <a:t>b</a:t>
            </a:r>
            <a:r>
              <a:rPr lang="en-US" dirty="0" smtClean="0"/>
              <a:t>) A plot of current </a:t>
            </a:r>
            <a:r>
              <a:rPr lang="en-US" i="1" dirty="0" err="1" smtClean="0"/>
              <a:t>i</a:t>
            </a:r>
            <a:r>
              <a:rPr lang="en-US" dirty="0" smtClean="0"/>
              <a:t> versus applied potential difference </a:t>
            </a:r>
            <a:r>
              <a:rPr lang="en-US" i="1" dirty="0" smtClean="0"/>
              <a:t>V</a:t>
            </a:r>
            <a:r>
              <a:rPr lang="en-US" dirty="0" smtClean="0"/>
              <a:t> when the device is a 1000 </a:t>
            </a:r>
            <a:r>
              <a:rPr lang="en-US" i="1" dirty="0" smtClean="0"/>
              <a:t>Ω</a:t>
            </a:r>
            <a:r>
              <a:rPr lang="en-US" dirty="0" smtClean="0"/>
              <a:t> resistor. </a:t>
            </a:r>
          </a:p>
          <a:p>
            <a:endParaRPr lang="en-US" dirty="0" smtClean="0"/>
          </a:p>
          <a:p>
            <a:r>
              <a:rPr lang="en-US" dirty="0" smtClean="0"/>
              <a:t>(</a:t>
            </a:r>
            <a:r>
              <a:rPr lang="en-US" i="1" dirty="0" smtClean="0"/>
              <a:t>c</a:t>
            </a:r>
            <a:r>
              <a:rPr lang="en-US" dirty="0" smtClean="0"/>
              <a:t>) A plot when the device is a semiconducting </a:t>
            </a:r>
            <a:r>
              <a:rPr lang="en-US" i="1" dirty="0" err="1" smtClean="0"/>
              <a:t>pn</a:t>
            </a:r>
            <a:r>
              <a:rPr lang="en-US" dirty="0" smtClean="0"/>
              <a:t> junction diode</a:t>
            </a:r>
            <a:endParaRPr lang="en-US" dirty="0"/>
          </a:p>
        </p:txBody>
      </p:sp>
      <p:sp>
        <p:nvSpPr>
          <p:cNvPr id="11" name="Rectangle 10"/>
          <p:cNvSpPr/>
          <p:nvPr/>
        </p:nvSpPr>
        <p:spPr>
          <a:xfrm>
            <a:off x="3124200" y="4876800"/>
            <a:ext cx="5791200" cy="646331"/>
          </a:xfrm>
          <a:prstGeom prst="rect">
            <a:avLst/>
          </a:prstGeom>
        </p:spPr>
        <p:txBody>
          <a:bodyPr wrap="square">
            <a:spAutoFit/>
          </a:bodyPr>
          <a:lstStyle/>
          <a:p>
            <a:r>
              <a:rPr lang="en-US" dirty="0" smtClean="0"/>
              <a:t>The power </a:t>
            </a:r>
            <a:r>
              <a:rPr lang="en-US" i="1" dirty="0" smtClean="0"/>
              <a:t>P</a:t>
            </a:r>
            <a:r>
              <a:rPr lang="en-US" dirty="0" smtClean="0"/>
              <a:t>, or rate of energy transfer, in an electrical device across which a potential difference </a:t>
            </a:r>
            <a:r>
              <a:rPr lang="en-US" i="1" dirty="0" smtClean="0"/>
              <a:t>V</a:t>
            </a:r>
            <a:r>
              <a:rPr lang="en-US" dirty="0" smtClean="0"/>
              <a:t> is:</a:t>
            </a:r>
            <a:endParaRPr lang="en-US" dirty="0"/>
          </a:p>
        </p:txBody>
      </p:sp>
      <p:sp>
        <p:nvSpPr>
          <p:cNvPr id="13" name="Rectangle 12"/>
          <p:cNvSpPr/>
          <p:nvPr/>
        </p:nvSpPr>
        <p:spPr>
          <a:xfrm>
            <a:off x="4495800" y="1905000"/>
            <a:ext cx="1371600" cy="523220"/>
          </a:xfrm>
          <a:prstGeom prst="rect">
            <a:avLst/>
          </a:prstGeom>
        </p:spPr>
        <p:txBody>
          <a:bodyPr wrap="square">
            <a:spAutoFit/>
          </a:bodyPr>
          <a:lstStyle/>
          <a:p>
            <a:r>
              <a:rPr lang="en-US" sz="2800" i="1" dirty="0" smtClean="0"/>
              <a:t>V</a:t>
            </a:r>
            <a:r>
              <a:rPr lang="en-US" sz="2800" dirty="0" smtClean="0"/>
              <a:t> = </a:t>
            </a:r>
            <a:r>
              <a:rPr lang="en-US" sz="2800" i="1" dirty="0" err="1" smtClean="0"/>
              <a:t>iR</a:t>
            </a:r>
            <a:r>
              <a:rPr lang="en-US" sz="2800" dirty="0" smtClean="0"/>
              <a:t>.</a:t>
            </a:r>
            <a:endParaRPr lang="en-US" sz="2800" dirty="0"/>
          </a:p>
        </p:txBody>
      </p:sp>
      <p:pic>
        <p:nvPicPr>
          <p:cNvPr id="2055" name="Picture 7"/>
          <p:cNvPicPr>
            <a:picLocks noChangeAspect="1" noChangeArrowheads="1"/>
          </p:cNvPicPr>
          <p:nvPr/>
        </p:nvPicPr>
        <p:blipFill>
          <a:blip r:embed="rId4" cstate="print"/>
          <a:srcRect/>
          <a:stretch>
            <a:fillRect/>
          </a:stretch>
        </p:blipFill>
        <p:spPr bwMode="auto">
          <a:xfrm>
            <a:off x="6324600" y="1905000"/>
            <a:ext cx="1262743" cy="457200"/>
          </a:xfrm>
          <a:prstGeom prst="rect">
            <a:avLst/>
          </a:prstGeom>
          <a:noFill/>
          <a:ln w="9525">
            <a:noFill/>
            <a:miter lim="800000"/>
            <a:headEnd/>
            <a:tailEnd/>
          </a:ln>
          <a:effectLst/>
        </p:spPr>
      </p:pic>
      <p:pic>
        <p:nvPicPr>
          <p:cNvPr id="17" name="Picture 16" descr="http://edugen.wiley.com/edugen/courses/crs1650/art/math/halliday8019c26/math144.gif"/>
          <p:cNvPicPr/>
          <p:nvPr/>
        </p:nvPicPr>
        <p:blipFill>
          <a:blip r:embed="rId5" cstate="print"/>
          <a:srcRect/>
          <a:stretch>
            <a:fillRect/>
          </a:stretch>
        </p:blipFill>
        <p:spPr bwMode="auto">
          <a:xfrm>
            <a:off x="4724400" y="6248400"/>
            <a:ext cx="3667125" cy="609600"/>
          </a:xfrm>
          <a:prstGeom prst="rect">
            <a:avLst/>
          </a:prstGeom>
          <a:noFill/>
          <a:ln w="9525">
            <a:noFill/>
            <a:miter lim="800000"/>
            <a:headEnd/>
            <a:tailEnd/>
          </a:ln>
        </p:spPr>
      </p:pic>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6" name="Picture 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105400" y="5674242"/>
            <a:ext cx="1070610" cy="4979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5"/>
                                        </p:tgtEl>
                                        <p:attrNameLst>
                                          <p:attrName>style.visibility</p:attrName>
                                        </p:attrNameLst>
                                      </p:cBhvr>
                                      <p:to>
                                        <p:strVal val="visible"/>
                                      </p:to>
                                    </p:set>
                                    <p:animEffect transition="in" filter="fade">
                                      <p:cBhvr>
                                        <p:cTn id="22" dur="2000"/>
                                        <p:tgtEl>
                                          <p:spTgt spid="20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fade">
                                      <p:cBhvr>
                                        <p:cTn id="32" dur="20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4" end="4"/>
                                            </p:txEl>
                                          </p:spTgt>
                                        </p:tgtEl>
                                        <p:attrNameLst>
                                          <p:attrName>style.visibility</p:attrName>
                                        </p:attrNameLst>
                                      </p:cBhvr>
                                      <p:to>
                                        <p:strVal val="visible"/>
                                      </p:to>
                                    </p:set>
                                    <p:animEffect transition="in" filter="fade">
                                      <p:cBhvr>
                                        <p:cTn id="37" dur="2000"/>
                                        <p:tgtEl>
                                          <p:spTgt spid="1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56"/>
                                        </p:tgtEl>
                                        <p:attrNameLst>
                                          <p:attrName>style.visibility</p:attrName>
                                        </p:attrNameLst>
                                      </p:cBhvr>
                                      <p:to>
                                        <p:strVal val="visible"/>
                                      </p:to>
                                    </p:set>
                                    <p:animEffect transition="in" filter="fade">
                                      <p:cBhvr>
                                        <p:cTn id="47" dur="2000"/>
                                        <p:tgtEl>
                                          <p:spTgt spid="205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build="p"/>
      <p:bldP spid="11" grpId="0" build="p"/>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Semiconductors</a:t>
            </a:r>
            <a:endParaRPr lang="en-US" dirty="0"/>
          </a:p>
        </p:txBody>
      </p:sp>
      <p:sp>
        <p:nvSpPr>
          <p:cNvPr id="4" name="Rectangle 3"/>
          <p:cNvSpPr/>
          <p:nvPr/>
        </p:nvSpPr>
        <p:spPr>
          <a:xfrm>
            <a:off x="1905000" y="1066800"/>
            <a:ext cx="7239000" cy="1754326"/>
          </a:xfrm>
          <a:prstGeom prst="rect">
            <a:avLst/>
          </a:prstGeom>
        </p:spPr>
        <p:txBody>
          <a:bodyPr wrap="square">
            <a:spAutoFit/>
          </a:bodyPr>
          <a:lstStyle/>
          <a:p>
            <a:r>
              <a:rPr lang="en-US" dirty="0" smtClean="0"/>
              <a:t>Semiconducting devices are at the heart of the microelectronic revolution that ushered in the information age. Pure silicon has such a high resistivity that it is effectively an insulator and thus not of much direct use in microelectronic circuits. However, its resistivity can be greatly reduced in a controlled way by adding minute amounts of specific “impurity” atoms in a process called doping.</a:t>
            </a:r>
            <a:endParaRPr lang="en-US" dirty="0"/>
          </a:p>
        </p:txBody>
      </p:sp>
      <p:pic>
        <p:nvPicPr>
          <p:cNvPr id="3073" name="Picture 1"/>
          <p:cNvPicPr>
            <a:picLocks noChangeAspect="1" noChangeArrowheads="1"/>
          </p:cNvPicPr>
          <p:nvPr/>
        </p:nvPicPr>
        <p:blipFill>
          <a:blip r:embed="rId2" cstate="print"/>
          <a:srcRect/>
          <a:stretch>
            <a:fillRect/>
          </a:stretch>
        </p:blipFill>
        <p:spPr bwMode="auto">
          <a:xfrm>
            <a:off x="0" y="838200"/>
            <a:ext cx="1619250" cy="5829300"/>
          </a:xfrm>
          <a:prstGeom prst="rect">
            <a:avLst/>
          </a:prstGeom>
          <a:noFill/>
          <a:ln w="9525">
            <a:noFill/>
            <a:miter lim="800000"/>
            <a:headEnd/>
            <a:tailEnd/>
          </a:ln>
          <a:effectLst/>
        </p:spPr>
      </p:pic>
      <p:sp>
        <p:nvSpPr>
          <p:cNvPr id="6" name="Rectangle 5"/>
          <p:cNvSpPr/>
          <p:nvPr/>
        </p:nvSpPr>
        <p:spPr>
          <a:xfrm>
            <a:off x="1828800" y="4826675"/>
            <a:ext cx="6858000" cy="1785104"/>
          </a:xfrm>
          <a:prstGeom prst="rect">
            <a:avLst/>
          </a:prstGeom>
        </p:spPr>
        <p:txBody>
          <a:bodyPr wrap="square">
            <a:spAutoFit/>
          </a:bodyPr>
          <a:lstStyle/>
          <a:p>
            <a:r>
              <a:rPr lang="en-US" sz="2000" b="1" dirty="0" smtClean="0"/>
              <a:t>P-type semiconductor:</a:t>
            </a:r>
            <a:r>
              <a:rPr lang="en-US" dirty="0" smtClean="0"/>
              <a:t/>
            </a:r>
            <a:br>
              <a:rPr lang="en-US" dirty="0" smtClean="0"/>
            </a:br>
            <a:r>
              <a:rPr lang="en-US" dirty="0" smtClean="0"/>
              <a:t>(</a:t>
            </a:r>
            <a:r>
              <a:rPr lang="en-US" i="1" dirty="0" smtClean="0"/>
              <a:t>c</a:t>
            </a:r>
            <a:r>
              <a:rPr lang="en-US" dirty="0" smtClean="0"/>
              <a:t>) One silicon atom is replaced by an aluminum atom (valence = 3). There is now a hole in one of the covalent bonds and thus in the valence band of the sample. The hole can easily migrate through the lattice as electrons from neighboring bonds move in to fill it. Here the hole migrates rightward.</a:t>
            </a:r>
            <a:endParaRPr lang="en-US" dirty="0"/>
          </a:p>
        </p:txBody>
      </p:sp>
      <p:sp>
        <p:nvSpPr>
          <p:cNvPr id="7" name="Rectangle 6"/>
          <p:cNvSpPr/>
          <p:nvPr/>
        </p:nvSpPr>
        <p:spPr>
          <a:xfrm>
            <a:off x="228600" y="457200"/>
            <a:ext cx="1327479" cy="369332"/>
          </a:xfrm>
          <a:prstGeom prst="rect">
            <a:avLst/>
          </a:prstGeom>
        </p:spPr>
        <p:txBody>
          <a:bodyPr wrap="none">
            <a:spAutoFit/>
          </a:bodyPr>
          <a:lstStyle/>
          <a:p>
            <a:r>
              <a:rPr lang="en-US" dirty="0" smtClean="0"/>
              <a:t>Pure Silicon </a:t>
            </a:r>
            <a:endParaRPr lang="en-US" dirty="0"/>
          </a:p>
        </p:txBody>
      </p:sp>
      <p:sp>
        <p:nvSpPr>
          <p:cNvPr id="8" name="Rectangle 7"/>
          <p:cNvSpPr/>
          <p:nvPr/>
        </p:nvSpPr>
        <p:spPr>
          <a:xfrm>
            <a:off x="1905000" y="3048000"/>
            <a:ext cx="7239000" cy="1508105"/>
          </a:xfrm>
          <a:prstGeom prst="rect">
            <a:avLst/>
          </a:prstGeom>
        </p:spPr>
        <p:txBody>
          <a:bodyPr wrap="square">
            <a:spAutoFit/>
          </a:bodyPr>
          <a:lstStyle/>
          <a:p>
            <a:r>
              <a:rPr lang="en-US" sz="2000" b="1" dirty="0" smtClean="0"/>
              <a:t>n-type semiconductor:</a:t>
            </a:r>
          </a:p>
          <a:p>
            <a:r>
              <a:rPr lang="en-US" dirty="0" smtClean="0"/>
              <a:t>(</a:t>
            </a:r>
            <a:r>
              <a:rPr lang="en-US" i="1" dirty="0" smtClean="0"/>
              <a:t>b</a:t>
            </a:r>
            <a:r>
              <a:rPr lang="en-US" dirty="0" smtClean="0"/>
              <a:t>) One silicon atom is replaced by a phosphorus atom (valence = 5). The “extra” electron is only loosely bound to its ion core and may easily be elevated to the conduction band, where it is free to wander through the volume of the lattice.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3"/>
                                        </p:tgtEl>
                                        <p:attrNameLst>
                                          <p:attrName>style.visibility</p:attrName>
                                        </p:attrNameLst>
                                      </p:cBhvr>
                                      <p:to>
                                        <p:strVal val="visible"/>
                                      </p:to>
                                    </p:set>
                                    <p:animEffect transition="in" filter="fade">
                                      <p:cBhvr>
                                        <p:cTn id="12" dur="2000"/>
                                        <p:tgtEl>
                                          <p:spTgt spid="30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20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build="p"/>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pPr algn="r"/>
            <a:r>
              <a:rPr lang="en-US" sz="3600" smtClean="0"/>
              <a:t>Semiconductor Technology</a:t>
            </a:r>
            <a:endParaRPr lang="en-US" sz="3600" dirty="0"/>
          </a:p>
        </p:txBody>
      </p:sp>
      <p:sp>
        <p:nvSpPr>
          <p:cNvPr id="4" name="Rectangle 3"/>
          <p:cNvSpPr/>
          <p:nvPr/>
        </p:nvSpPr>
        <p:spPr>
          <a:xfrm>
            <a:off x="0" y="5657671"/>
            <a:ext cx="9144000" cy="1200329"/>
          </a:xfrm>
          <a:prstGeom prst="rect">
            <a:avLst/>
          </a:prstGeom>
        </p:spPr>
        <p:txBody>
          <a:bodyPr wrap="square">
            <a:spAutoFit/>
          </a:bodyPr>
          <a:lstStyle/>
          <a:p>
            <a:r>
              <a:rPr lang="en-US" dirty="0" smtClean="0"/>
              <a:t>Computers and other electronic devices employ thousands (if not millions) of transistors and other electronic components, such as capacitors and resistors. These are not assembled as separate units but are crafted into a single semiconducting chip, forming an integrated circuit with millions of transistors and many other electronic components.</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0" y="762000"/>
            <a:ext cx="1695450" cy="4343400"/>
          </a:xfrm>
          <a:prstGeom prst="rect">
            <a:avLst/>
          </a:prstGeom>
          <a:noFill/>
          <a:ln w="9525">
            <a:noFill/>
            <a:miter lim="800000"/>
            <a:headEnd/>
            <a:tailEnd/>
          </a:ln>
          <a:effectLst/>
        </p:spPr>
      </p:pic>
      <p:sp>
        <p:nvSpPr>
          <p:cNvPr id="6" name="Rectangle 5"/>
          <p:cNvSpPr/>
          <p:nvPr/>
        </p:nvSpPr>
        <p:spPr>
          <a:xfrm>
            <a:off x="0" y="228600"/>
            <a:ext cx="2961067" cy="523220"/>
          </a:xfrm>
          <a:prstGeom prst="rect">
            <a:avLst/>
          </a:prstGeom>
        </p:spPr>
        <p:txBody>
          <a:bodyPr wrap="none">
            <a:spAutoFit/>
          </a:bodyPr>
          <a:lstStyle/>
          <a:p>
            <a:r>
              <a:rPr lang="en-US" sz="2800" i="1" dirty="0" smtClean="0"/>
              <a:t>p-n</a:t>
            </a:r>
            <a:r>
              <a:rPr lang="en-US" sz="2800" dirty="0" smtClean="0"/>
              <a:t> Junction diode</a:t>
            </a:r>
            <a:endParaRPr lang="en-US" sz="2800" dirty="0"/>
          </a:p>
        </p:txBody>
      </p:sp>
      <p:pic>
        <p:nvPicPr>
          <p:cNvPr id="7" name="Picture 5" descr="The current-versus-voltage characteristics of a typical p-n junction diode."/>
          <p:cNvPicPr>
            <a:picLocks noChangeAspect="1" noChangeArrowheads="1"/>
          </p:cNvPicPr>
          <p:nvPr/>
        </p:nvPicPr>
        <p:blipFill>
          <a:blip r:embed="rId3" cstate="print"/>
          <a:srcRect/>
          <a:stretch>
            <a:fillRect/>
          </a:stretch>
        </p:blipFill>
        <p:spPr>
          <a:xfrm>
            <a:off x="1828800" y="762000"/>
            <a:ext cx="2472390" cy="2209800"/>
          </a:xfrm>
          <a:prstGeom prst="rect">
            <a:avLst/>
          </a:prstGeom>
          <a:noFill/>
          <a:ln/>
        </p:spPr>
      </p:pic>
      <p:sp>
        <p:nvSpPr>
          <p:cNvPr id="9" name="Rectangle 8"/>
          <p:cNvSpPr/>
          <p:nvPr/>
        </p:nvSpPr>
        <p:spPr>
          <a:xfrm>
            <a:off x="5334000" y="1600200"/>
            <a:ext cx="2803140" cy="584775"/>
          </a:xfrm>
          <a:prstGeom prst="rect">
            <a:avLst/>
          </a:prstGeom>
        </p:spPr>
        <p:txBody>
          <a:bodyPr wrap="none">
            <a:spAutoFit/>
          </a:bodyPr>
          <a:lstStyle/>
          <a:p>
            <a:r>
              <a:rPr lang="en-US" sz="3200" dirty="0" smtClean="0"/>
              <a:t>p-n-p </a:t>
            </a:r>
            <a:r>
              <a:rPr lang="en-US" sz="3200" dirty="0" smtClean="0">
                <a:hlinkClick r:id="rId4"/>
              </a:rPr>
              <a:t>Transistor</a:t>
            </a:r>
            <a:endParaRPr lang="en-US" sz="3200" dirty="0"/>
          </a:p>
        </p:txBody>
      </p:sp>
      <p:pic>
        <p:nvPicPr>
          <p:cNvPr id="10" name="Picture 5" descr="Integrated circuit (IC) chips are manufactured on wafers of semiconductor material. Shown here is one wafer containing many chips. Some of the so-called smart cards in which the chips are used are also shown. (Courtesy ORGA Card Systems, Inc.)"/>
          <p:cNvPicPr>
            <a:picLocks noChangeAspect="1" noChangeArrowheads="1"/>
          </p:cNvPicPr>
          <p:nvPr/>
        </p:nvPicPr>
        <p:blipFill>
          <a:blip r:embed="rId5" cstate="print"/>
          <a:srcRect/>
          <a:stretch>
            <a:fillRect/>
          </a:stretch>
        </p:blipFill>
        <p:spPr>
          <a:xfrm>
            <a:off x="1981200" y="3505200"/>
            <a:ext cx="2324100" cy="2193925"/>
          </a:xfrm>
          <a:prstGeom prst="rect">
            <a:avLst/>
          </a:prstGeom>
          <a:noFill/>
          <a:ln/>
        </p:spPr>
      </p:pic>
      <p:pic>
        <p:nvPicPr>
          <p:cNvPr id="18434" name="Picture 2"/>
          <p:cNvPicPr>
            <a:picLocks noChangeAspect="1" noChangeArrowheads="1"/>
          </p:cNvPicPr>
          <p:nvPr/>
        </p:nvPicPr>
        <p:blipFill>
          <a:blip r:embed="rId6" cstate="print"/>
          <a:srcRect/>
          <a:stretch>
            <a:fillRect/>
          </a:stretch>
        </p:blipFill>
        <p:spPr bwMode="auto">
          <a:xfrm>
            <a:off x="4696760" y="2362200"/>
            <a:ext cx="4447240" cy="2952750"/>
          </a:xfrm>
          <a:prstGeom prst="rect">
            <a:avLst/>
          </a:prstGeom>
          <a:noFill/>
          <a:ln w="9525">
            <a:noFill/>
            <a:miter lim="800000"/>
            <a:headEnd/>
            <a:tailEnd/>
          </a:ln>
          <a:effectLst/>
        </p:spPr>
      </p:pic>
      <p:sp>
        <p:nvSpPr>
          <p:cNvPr id="13" name="Rectangle 12"/>
          <p:cNvSpPr/>
          <p:nvPr/>
        </p:nvSpPr>
        <p:spPr>
          <a:xfrm>
            <a:off x="1981200" y="3200400"/>
            <a:ext cx="2115964" cy="369332"/>
          </a:xfrm>
          <a:prstGeom prst="rect">
            <a:avLst/>
          </a:prstGeom>
        </p:spPr>
        <p:txBody>
          <a:bodyPr wrap="none">
            <a:spAutoFit/>
          </a:bodyPr>
          <a:lstStyle/>
          <a:p>
            <a:r>
              <a:rPr lang="en-US" dirty="0" smtClean="0">
                <a:hlinkClick r:id="rId7"/>
              </a:rPr>
              <a:t>semiconducting chip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34"/>
                                        </p:tgtEl>
                                        <p:attrNameLst>
                                          <p:attrName>style.visibility</p:attrName>
                                        </p:attrNameLst>
                                      </p:cBhvr>
                                      <p:to>
                                        <p:strVal val="visible"/>
                                      </p:to>
                                    </p:set>
                                    <p:animEffect transition="in" filter="fade">
                                      <p:cBhvr>
                                        <p:cTn id="27" dur="2000"/>
                                        <p:tgtEl>
                                          <p:spTgt spid="184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fade">
                                      <p:cBhvr>
                                        <p:cTn id="37" dur="2000"/>
                                        <p:tgtEl>
                                          <p:spTgt spid="1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9" grpId="0" build="p"/>
      <p:bldP spid="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pPr algn="r"/>
            <a:r>
              <a:rPr lang="en-US" dirty="0" smtClean="0">
                <a:hlinkClick r:id="rId2"/>
              </a:rPr>
              <a:t>Superconductivity</a:t>
            </a:r>
            <a:endParaRPr lang="en-US" dirty="0"/>
          </a:p>
        </p:txBody>
      </p:sp>
      <p:pic>
        <p:nvPicPr>
          <p:cNvPr id="1026" name="Picture 2" descr="http://www.superconductors.org/ybcodrop.gif"/>
          <p:cNvPicPr>
            <a:picLocks noChangeAspect="1" noChangeArrowheads="1"/>
          </p:cNvPicPr>
          <p:nvPr/>
        </p:nvPicPr>
        <p:blipFill>
          <a:blip r:embed="rId3" cstate="print"/>
          <a:srcRect/>
          <a:stretch>
            <a:fillRect/>
          </a:stretch>
        </p:blipFill>
        <p:spPr bwMode="auto">
          <a:xfrm>
            <a:off x="457200" y="4381361"/>
            <a:ext cx="3124200" cy="2476639"/>
          </a:xfrm>
          <a:prstGeom prst="rect">
            <a:avLst/>
          </a:prstGeom>
          <a:noFill/>
        </p:spPr>
      </p:pic>
      <p:pic>
        <p:nvPicPr>
          <p:cNvPr id="5" name="Picture 3"/>
          <p:cNvPicPr>
            <a:picLocks noChangeAspect="1" noChangeArrowheads="1"/>
          </p:cNvPicPr>
          <p:nvPr/>
        </p:nvPicPr>
        <p:blipFill>
          <a:blip r:embed="rId4" cstate="print"/>
          <a:srcRect/>
          <a:stretch>
            <a:fillRect/>
          </a:stretch>
        </p:blipFill>
        <p:spPr bwMode="auto">
          <a:xfrm>
            <a:off x="4992680" y="2514600"/>
            <a:ext cx="4151320" cy="4343400"/>
          </a:xfrm>
          <a:prstGeom prst="rect">
            <a:avLst/>
          </a:prstGeom>
          <a:noFill/>
          <a:ln w="9525">
            <a:noFill/>
            <a:round/>
            <a:headEnd/>
            <a:tailEnd/>
          </a:ln>
        </p:spPr>
      </p:pic>
      <p:pic>
        <p:nvPicPr>
          <p:cNvPr id="3" name="Picture 2"/>
          <p:cNvPicPr>
            <a:picLocks noChangeAspect="1" noChangeArrowheads="1"/>
          </p:cNvPicPr>
          <p:nvPr/>
        </p:nvPicPr>
        <p:blipFill>
          <a:blip r:embed="rId5" cstate="print"/>
          <a:srcRect/>
          <a:stretch>
            <a:fillRect/>
          </a:stretch>
        </p:blipFill>
        <p:spPr bwMode="auto">
          <a:xfrm>
            <a:off x="0" y="381000"/>
            <a:ext cx="4686300" cy="3562350"/>
          </a:xfrm>
          <a:prstGeom prst="rect">
            <a:avLst/>
          </a:prstGeom>
          <a:noFill/>
          <a:ln w="9525">
            <a:noFill/>
            <a:miter lim="800000"/>
            <a:headEnd/>
            <a:tailEnd/>
          </a:ln>
          <a:effectLst/>
        </p:spPr>
      </p:pic>
      <p:sp>
        <p:nvSpPr>
          <p:cNvPr id="6" name="Rectangle 5"/>
          <p:cNvSpPr/>
          <p:nvPr/>
        </p:nvSpPr>
        <p:spPr>
          <a:xfrm>
            <a:off x="5105400" y="838200"/>
            <a:ext cx="4038600" cy="1754326"/>
          </a:xfrm>
          <a:prstGeom prst="rect">
            <a:avLst/>
          </a:prstGeom>
        </p:spPr>
        <p:txBody>
          <a:bodyPr wrap="square">
            <a:spAutoFit/>
          </a:bodyPr>
          <a:lstStyle/>
          <a:p>
            <a:r>
              <a:rPr lang="en-US" dirty="0" smtClean="0"/>
              <a:t>The best of the normal conductors, such as silver and copper, cannot become superconducting at any temperature, and the new ceramic superconductors are actually good insulators at room temperature.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2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358</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Ohm's Law</vt:lpstr>
      <vt:lpstr>Semiconductors</vt:lpstr>
      <vt:lpstr>Semiconductor Technology</vt:lpstr>
      <vt:lpstr>Superconductivity</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15</cp:revision>
  <dcterms:created xsi:type="dcterms:W3CDTF">2011-03-04T21:06:12Z</dcterms:created>
  <dcterms:modified xsi:type="dcterms:W3CDTF">2014-03-14T13:01:57Z</dcterms:modified>
</cp:coreProperties>
</file>