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9"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C76EEE-F47D-4073-B1E2-AD7B1DFF9444}"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76EEE-F47D-4073-B1E2-AD7B1DFF9444}"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76EEE-F47D-4073-B1E2-AD7B1DFF9444}"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76EEE-F47D-4073-B1E2-AD7B1DFF9444}"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C76EEE-F47D-4073-B1E2-AD7B1DFF9444}"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C76EEE-F47D-4073-B1E2-AD7B1DFF9444}"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C76EEE-F47D-4073-B1E2-AD7B1DFF9444}" type="datetimeFigureOut">
              <a:rPr lang="en-US" smtClean="0"/>
              <a:pPr/>
              <a:t>2/27/2013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C76EEE-F47D-4073-B1E2-AD7B1DFF9444}" type="datetimeFigureOut">
              <a:rPr lang="en-US" smtClean="0"/>
              <a:pPr/>
              <a:t>2/27/2013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76EEE-F47D-4073-B1E2-AD7B1DFF9444}" type="datetimeFigureOut">
              <a:rPr lang="en-US" smtClean="0"/>
              <a:pPr/>
              <a:t>2/27/2013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76EEE-F47D-4073-B1E2-AD7B1DFF9444}"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76EEE-F47D-4073-B1E2-AD7B1DFF9444}"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14474-FDCF-45B4-8DC8-C0DC259540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76EEE-F47D-4073-B1E2-AD7B1DFF9444}" type="datetimeFigureOut">
              <a:rPr lang="en-US" smtClean="0"/>
              <a:pPr/>
              <a:t>2/27/2013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14474-FDCF-45B4-8DC8-C0DC259540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image" Target="../media/image11.gif"/></Relationships>
</file>

<file path=ppt/slides/_rels/slide3.xml.rels><?xml version="1.0" encoding="UTF-8" standalone="yes"?>
<Relationships xmlns="http://schemas.openxmlformats.org/package/2006/relationships"><Relationship Id="rId8" Type="http://schemas.openxmlformats.org/officeDocument/2006/relationships/image" Target="../media/image18.gif"/><Relationship Id="rId3" Type="http://schemas.openxmlformats.org/officeDocument/2006/relationships/image" Target="../media/image13.gif"/><Relationship Id="rId7" Type="http://schemas.openxmlformats.org/officeDocument/2006/relationships/image" Target="../media/image17.gif"/><Relationship Id="rId2" Type="http://schemas.openxmlformats.org/officeDocument/2006/relationships/image" Target="../media/image12.gif"/><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gif"/><Relationship Id="rId10" Type="http://schemas.openxmlformats.org/officeDocument/2006/relationships/image" Target="../media/image20.gif"/><Relationship Id="rId4" Type="http://schemas.openxmlformats.org/officeDocument/2006/relationships/image" Target="../media/image14.gif"/><Relationship Id="rId9" Type="http://schemas.openxmlformats.org/officeDocument/2006/relationships/image" Target="../media/image19.gif"/></Relationships>
</file>

<file path=ppt/slides/_rels/slide4.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Chap-26: Current and Resistance</a:t>
            </a:r>
            <a:endParaRPr lang="en-US" dirty="0"/>
          </a:p>
        </p:txBody>
      </p:sp>
      <p:sp>
        <p:nvSpPr>
          <p:cNvPr id="4" name="Rectangle 3"/>
          <p:cNvSpPr/>
          <p:nvPr/>
        </p:nvSpPr>
        <p:spPr>
          <a:xfrm>
            <a:off x="0" y="914400"/>
            <a:ext cx="9144000" cy="923330"/>
          </a:xfrm>
          <a:prstGeom prst="rect">
            <a:avLst/>
          </a:prstGeom>
        </p:spPr>
        <p:txBody>
          <a:bodyPr wrap="square">
            <a:spAutoFit/>
          </a:bodyPr>
          <a:lstStyle/>
          <a:p>
            <a:r>
              <a:rPr lang="en-US" dirty="0" smtClean="0"/>
              <a:t>In the last five chapters we discussed electrostatics—the physics of stationary charges. In this and the next chapter, we discuss the physics of electric currents—that is, charges in motion.  Examples of electric currents abound and involve many professions.</a:t>
            </a:r>
            <a:endParaRPr lang="en-US" dirty="0"/>
          </a:p>
        </p:txBody>
      </p:sp>
      <p:pic>
        <p:nvPicPr>
          <p:cNvPr id="1026" name="Picture 2" descr="http://edugen.wiley.com/edugen/courses/crs4957/halliday9118/halliday9088c26/image_n/nt0001-y.gif"/>
          <p:cNvPicPr>
            <a:picLocks noChangeAspect="1" noChangeArrowheads="1"/>
          </p:cNvPicPr>
          <p:nvPr/>
        </p:nvPicPr>
        <p:blipFill>
          <a:blip r:embed="rId2" cstate="print"/>
          <a:srcRect/>
          <a:stretch>
            <a:fillRect/>
          </a:stretch>
        </p:blipFill>
        <p:spPr bwMode="auto">
          <a:xfrm>
            <a:off x="6477000" y="1905000"/>
            <a:ext cx="1971675" cy="2647951"/>
          </a:xfrm>
          <a:prstGeom prst="rect">
            <a:avLst/>
          </a:prstGeom>
          <a:noFill/>
        </p:spPr>
      </p:pic>
      <p:sp>
        <p:nvSpPr>
          <p:cNvPr id="7" name="Rectangle 6"/>
          <p:cNvSpPr/>
          <p:nvPr/>
        </p:nvSpPr>
        <p:spPr>
          <a:xfrm>
            <a:off x="1066800" y="1981200"/>
            <a:ext cx="5410200" cy="2308324"/>
          </a:xfrm>
          <a:prstGeom prst="rect">
            <a:avLst/>
          </a:prstGeom>
        </p:spPr>
        <p:txBody>
          <a:bodyPr wrap="square">
            <a:spAutoFit/>
          </a:bodyPr>
          <a:lstStyle/>
          <a:p>
            <a:r>
              <a:rPr lang="en-US" dirty="0" smtClean="0"/>
              <a:t>(</a:t>
            </a:r>
            <a:r>
              <a:rPr lang="en-US" i="1" dirty="0" smtClean="0"/>
              <a:t>a</a:t>
            </a:r>
            <a:r>
              <a:rPr lang="en-US" dirty="0" smtClean="0"/>
              <a:t>) A loop of copper in electrostatic equilibrium, the electric field is zero at all points inside the copper. </a:t>
            </a:r>
            <a:br>
              <a:rPr lang="en-US" dirty="0" smtClean="0"/>
            </a:br>
            <a:r>
              <a:rPr lang="en-US" dirty="0" smtClean="0"/>
              <a:t/>
            </a:r>
            <a:br>
              <a:rPr lang="en-US" dirty="0" smtClean="0"/>
            </a:br>
            <a:r>
              <a:rPr lang="en-US" dirty="0" smtClean="0"/>
              <a:t>(</a:t>
            </a:r>
            <a:r>
              <a:rPr lang="en-US" i="1" dirty="0" smtClean="0"/>
              <a:t>b</a:t>
            </a:r>
            <a:r>
              <a:rPr lang="en-US" dirty="0" smtClean="0"/>
              <a:t>) Adding a battery produces an electric field within the loop, from terminal to terminal, and the field causes charges to move around the loop. This movement of charges is a current </a:t>
            </a:r>
            <a:r>
              <a:rPr lang="en-US" i="1" dirty="0" err="1" smtClean="0"/>
              <a:t>i</a:t>
            </a:r>
            <a:r>
              <a:rPr lang="en-US" dirty="0" smtClean="0"/>
              <a:t>.</a:t>
            </a:r>
            <a:br>
              <a:rPr lang="en-US" dirty="0" smtClean="0"/>
            </a:br>
            <a:endParaRPr lang="en-US" dirty="0"/>
          </a:p>
        </p:txBody>
      </p:sp>
      <p:pic>
        <p:nvPicPr>
          <p:cNvPr id="1028" name="Picture 4" descr="http://edugen.wiley.com/edugen/courses/crs4957/halliday9118/halliday9088c26/image_n/nt0040-y.gif"/>
          <p:cNvPicPr>
            <a:picLocks noChangeAspect="1" noChangeArrowheads="1"/>
          </p:cNvPicPr>
          <p:nvPr/>
        </p:nvPicPr>
        <p:blipFill>
          <a:blip r:embed="rId3" cstate="print"/>
          <a:srcRect/>
          <a:stretch>
            <a:fillRect/>
          </a:stretch>
        </p:blipFill>
        <p:spPr bwMode="auto">
          <a:xfrm>
            <a:off x="2667000" y="4038600"/>
            <a:ext cx="3128310" cy="533400"/>
          </a:xfrm>
          <a:prstGeom prst="rect">
            <a:avLst/>
          </a:prstGeom>
          <a:noFill/>
        </p:spPr>
      </p:pic>
      <p:pic>
        <p:nvPicPr>
          <p:cNvPr id="1030" name="Picture 6" descr="http://edugen.wiley.com/edugen/courses/crs4957/halliday9118/halliday9088c26/image_n/nt0002-y.gif"/>
          <p:cNvPicPr>
            <a:picLocks noChangeAspect="1" noChangeArrowheads="1"/>
          </p:cNvPicPr>
          <p:nvPr/>
        </p:nvPicPr>
        <p:blipFill>
          <a:blip r:embed="rId4" cstate="print"/>
          <a:srcRect/>
          <a:stretch>
            <a:fillRect/>
          </a:stretch>
        </p:blipFill>
        <p:spPr bwMode="auto">
          <a:xfrm>
            <a:off x="0" y="4724400"/>
            <a:ext cx="3826930" cy="1524000"/>
          </a:xfrm>
          <a:prstGeom prst="rect">
            <a:avLst/>
          </a:prstGeom>
          <a:noFill/>
        </p:spPr>
      </p:pic>
      <p:pic>
        <p:nvPicPr>
          <p:cNvPr id="1032" name="Picture 8" descr="http://edugen.wiley.com/edugen/courses/crs4957/halliday9118/halliday9088c26/math/math001.gif"/>
          <p:cNvPicPr>
            <a:picLocks noChangeAspect="1" noChangeArrowheads="1"/>
          </p:cNvPicPr>
          <p:nvPr/>
        </p:nvPicPr>
        <p:blipFill>
          <a:blip r:embed="rId5" cstate="print"/>
          <a:srcRect/>
          <a:stretch>
            <a:fillRect/>
          </a:stretch>
        </p:blipFill>
        <p:spPr bwMode="auto">
          <a:xfrm>
            <a:off x="6096000" y="5638800"/>
            <a:ext cx="1752600" cy="552001"/>
          </a:xfrm>
          <a:prstGeom prst="rect">
            <a:avLst/>
          </a:prstGeom>
          <a:noFill/>
        </p:spPr>
      </p:pic>
      <p:sp>
        <p:nvSpPr>
          <p:cNvPr id="11" name="Rectangle 10"/>
          <p:cNvSpPr/>
          <p:nvPr/>
        </p:nvSpPr>
        <p:spPr>
          <a:xfrm>
            <a:off x="4572000" y="4876800"/>
            <a:ext cx="4572000" cy="923330"/>
          </a:xfrm>
          <a:prstGeom prst="rect">
            <a:avLst/>
          </a:prstGeom>
        </p:spPr>
        <p:txBody>
          <a:bodyPr>
            <a:spAutoFit/>
          </a:bodyPr>
          <a:lstStyle/>
          <a:p>
            <a:r>
              <a:rPr lang="en-US" dirty="0" smtClean="0"/>
              <a:t>We can find the charge that passes through the plane in a time interval extending from 0 to </a:t>
            </a:r>
            <a:r>
              <a:rPr lang="en-US" i="1" dirty="0" smtClean="0"/>
              <a:t>t</a:t>
            </a:r>
            <a:r>
              <a:rPr lang="en-US" dirty="0" smtClean="0"/>
              <a:t> by integration: </a:t>
            </a:r>
            <a:endParaRPr lang="en-US" dirty="0"/>
          </a:p>
        </p:txBody>
      </p:sp>
      <p:sp>
        <p:nvSpPr>
          <p:cNvPr id="10" name="TextBox 9"/>
          <p:cNvSpPr txBox="1"/>
          <p:nvPr/>
        </p:nvSpPr>
        <p:spPr>
          <a:xfrm>
            <a:off x="2057400" y="6488668"/>
            <a:ext cx="7086600" cy="369332"/>
          </a:xfrm>
          <a:prstGeom prst="rect">
            <a:avLst/>
          </a:prstGeom>
          <a:noFill/>
        </p:spPr>
        <p:txBody>
          <a:bodyPr wrap="square" rtlCol="0">
            <a:spAutoFit/>
          </a:bodyPr>
          <a:lstStyle/>
          <a:p>
            <a:r>
              <a:rPr lang="en-US" dirty="0" smtClean="0"/>
              <a:t>The direction of current flow is in the opposite direction of electron flow.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fade">
                                      <p:cBhvr>
                                        <p:cTn id="22" dur="20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animEffect transition="in" filter="fade">
                                      <p:cBhvr>
                                        <p:cTn id="27" dur="2000"/>
                                        <p:tgtEl>
                                          <p:spTgt spid="103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20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32"/>
                                        </p:tgtEl>
                                        <p:attrNameLst>
                                          <p:attrName>style.visibility</p:attrName>
                                        </p:attrNameLst>
                                      </p:cBhvr>
                                      <p:to>
                                        <p:strVal val="visible"/>
                                      </p:to>
                                    </p:set>
                                    <p:animEffect transition="in" filter="fade">
                                      <p:cBhvr>
                                        <p:cTn id="37" dur="2000"/>
                                        <p:tgtEl>
                                          <p:spTgt spid="103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fade">
                                      <p:cBhvr>
                                        <p:cTn id="4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P spid="11" grpId="0" build="p"/>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96" name="Object 56"/>
          <p:cNvGraphicFramePr>
            <a:graphicFrameLocks noChangeAspect="1"/>
          </p:cNvGraphicFramePr>
          <p:nvPr/>
        </p:nvGraphicFramePr>
        <p:xfrm>
          <a:off x="0" y="0"/>
          <a:ext cx="914400" cy="198438"/>
        </p:xfrm>
        <a:graphic>
          <a:graphicData uri="http://schemas.openxmlformats.org/presentationml/2006/ole">
            <p:oleObj spid="_x0000_s18434" name="Equation" r:id="rId3" imgW="914400" imgH="198720" progId="">
              <p:embed/>
            </p:oleObj>
          </a:graphicData>
        </a:graphic>
      </p:graphicFrame>
      <p:graphicFrame>
        <p:nvGraphicFramePr>
          <p:cNvPr id="10297" name="Object 57"/>
          <p:cNvGraphicFramePr>
            <a:graphicFrameLocks noChangeAspect="1"/>
          </p:cNvGraphicFramePr>
          <p:nvPr/>
        </p:nvGraphicFramePr>
        <p:xfrm>
          <a:off x="3208338" y="96838"/>
          <a:ext cx="5311775" cy="3430587"/>
        </p:xfrm>
        <a:graphic>
          <a:graphicData uri="http://schemas.openxmlformats.org/presentationml/2006/ole">
            <p:oleObj spid="_x0000_s18435" name="Equation" r:id="rId4" imgW="3225600" imgH="2082600" progId="">
              <p:embed/>
            </p:oleObj>
          </a:graphicData>
        </a:graphic>
      </p:graphicFrame>
      <p:grpSp>
        <p:nvGrpSpPr>
          <p:cNvPr id="4" name="Group 60"/>
          <p:cNvGrpSpPr>
            <a:grpSpLocks/>
          </p:cNvGrpSpPr>
          <p:nvPr/>
        </p:nvGrpSpPr>
        <p:grpSpPr bwMode="auto">
          <a:xfrm>
            <a:off x="228600" y="76200"/>
            <a:ext cx="2265363" cy="1763713"/>
            <a:chOff x="499" y="3047"/>
            <a:chExt cx="1427" cy="1111"/>
          </a:xfrm>
        </p:grpSpPr>
        <p:sp>
          <p:nvSpPr>
            <p:cNvPr id="10244" name="Oval 4"/>
            <p:cNvSpPr>
              <a:spLocks noChangeArrowheads="1"/>
            </p:cNvSpPr>
            <p:nvPr/>
          </p:nvSpPr>
          <p:spPr bwMode="auto">
            <a:xfrm rot="-5400000">
              <a:off x="358" y="3482"/>
              <a:ext cx="455" cy="174"/>
            </a:xfrm>
            <a:prstGeom prst="ellipse">
              <a:avLst/>
            </a:prstGeom>
            <a:noFill/>
            <a:ln w="28575">
              <a:solidFill>
                <a:srgbClr val="996633"/>
              </a:solidFill>
              <a:round/>
              <a:headEnd/>
              <a:tailEnd/>
            </a:ln>
          </p:spPr>
          <p:txBody>
            <a:bodyPr/>
            <a:lstStyle/>
            <a:p>
              <a:endParaRPr lang="en-US"/>
            </a:p>
          </p:txBody>
        </p:sp>
        <p:sp>
          <p:nvSpPr>
            <p:cNvPr id="10245" name="Line 5"/>
            <p:cNvSpPr>
              <a:spLocks noChangeShapeType="1"/>
            </p:cNvSpPr>
            <p:nvPr/>
          </p:nvSpPr>
          <p:spPr bwMode="auto">
            <a:xfrm rot="-5400000">
              <a:off x="1224" y="3187"/>
              <a:ext cx="0" cy="1219"/>
            </a:xfrm>
            <a:prstGeom prst="line">
              <a:avLst/>
            </a:prstGeom>
            <a:noFill/>
            <a:ln w="28575">
              <a:solidFill>
                <a:srgbClr val="996633"/>
              </a:solidFill>
              <a:round/>
              <a:headEnd/>
              <a:tailEnd/>
            </a:ln>
          </p:spPr>
          <p:txBody>
            <a:bodyPr/>
            <a:lstStyle/>
            <a:p>
              <a:endParaRPr lang="en-US"/>
            </a:p>
          </p:txBody>
        </p:sp>
        <p:sp>
          <p:nvSpPr>
            <p:cNvPr id="10246" name="Line 6"/>
            <p:cNvSpPr>
              <a:spLocks noChangeShapeType="1"/>
            </p:cNvSpPr>
            <p:nvPr/>
          </p:nvSpPr>
          <p:spPr bwMode="auto">
            <a:xfrm rot="-5400000">
              <a:off x="1224" y="2732"/>
              <a:ext cx="0" cy="1219"/>
            </a:xfrm>
            <a:prstGeom prst="line">
              <a:avLst/>
            </a:prstGeom>
            <a:noFill/>
            <a:ln w="28575">
              <a:solidFill>
                <a:srgbClr val="996633"/>
              </a:solidFill>
              <a:round/>
              <a:headEnd/>
              <a:tailEnd/>
            </a:ln>
          </p:spPr>
          <p:txBody>
            <a:bodyPr/>
            <a:lstStyle/>
            <a:p>
              <a:endParaRPr lang="en-US"/>
            </a:p>
          </p:txBody>
        </p:sp>
        <p:sp>
          <p:nvSpPr>
            <p:cNvPr id="10247" name="Freeform 7"/>
            <p:cNvSpPr>
              <a:spLocks/>
            </p:cNvSpPr>
            <p:nvPr/>
          </p:nvSpPr>
          <p:spPr bwMode="auto">
            <a:xfrm rot="-5400000">
              <a:off x="1649" y="3525"/>
              <a:ext cx="455" cy="87"/>
            </a:xfrm>
            <a:custGeom>
              <a:avLst/>
              <a:gdLst/>
              <a:ahLst/>
              <a:cxnLst>
                <a:cxn ang="0">
                  <a:pos x="0" y="0"/>
                </a:cxn>
                <a:cxn ang="0">
                  <a:pos x="561" y="187"/>
                </a:cxn>
                <a:cxn ang="0">
                  <a:pos x="1122" y="0"/>
                </a:cxn>
              </a:cxnLst>
              <a:rect l="0" t="0" r="r" b="b"/>
              <a:pathLst>
                <a:path w="1122" h="187">
                  <a:moveTo>
                    <a:pt x="0" y="0"/>
                  </a:moveTo>
                  <a:cubicBezTo>
                    <a:pt x="187" y="93"/>
                    <a:pt x="374" y="187"/>
                    <a:pt x="561" y="187"/>
                  </a:cubicBezTo>
                  <a:cubicBezTo>
                    <a:pt x="748" y="187"/>
                    <a:pt x="935" y="93"/>
                    <a:pt x="1122" y="0"/>
                  </a:cubicBezTo>
                </a:path>
              </a:pathLst>
            </a:custGeom>
            <a:noFill/>
            <a:ln w="28575" cmpd="sng">
              <a:solidFill>
                <a:srgbClr val="996633"/>
              </a:solidFill>
              <a:round/>
              <a:headEnd/>
              <a:tailEnd/>
            </a:ln>
          </p:spPr>
          <p:txBody>
            <a:bodyPr/>
            <a:lstStyle/>
            <a:p>
              <a:endParaRPr lang="en-US"/>
            </a:p>
          </p:txBody>
        </p:sp>
        <p:sp>
          <p:nvSpPr>
            <p:cNvPr id="10248" name="Line 8"/>
            <p:cNvSpPr>
              <a:spLocks noChangeShapeType="1"/>
            </p:cNvSpPr>
            <p:nvPr/>
          </p:nvSpPr>
          <p:spPr bwMode="auto">
            <a:xfrm>
              <a:off x="787" y="4013"/>
              <a:ext cx="506" cy="0"/>
            </a:xfrm>
            <a:prstGeom prst="line">
              <a:avLst/>
            </a:prstGeom>
            <a:noFill/>
            <a:ln w="38100">
              <a:solidFill>
                <a:srgbClr val="339966"/>
              </a:solidFill>
              <a:round/>
              <a:headEnd/>
              <a:tailEnd type="triangle" w="med" len="med"/>
            </a:ln>
            <a:effectLst/>
          </p:spPr>
          <p:txBody>
            <a:bodyPr/>
            <a:lstStyle/>
            <a:p>
              <a:endParaRPr lang="en-US"/>
            </a:p>
          </p:txBody>
        </p:sp>
        <p:sp>
          <p:nvSpPr>
            <p:cNvPr id="10249" name="Oval 9"/>
            <p:cNvSpPr>
              <a:spLocks noChangeArrowheads="1"/>
            </p:cNvSpPr>
            <p:nvPr/>
          </p:nvSpPr>
          <p:spPr bwMode="auto">
            <a:xfrm>
              <a:off x="1055" y="3538"/>
              <a:ext cx="56" cy="71"/>
            </a:xfrm>
            <a:prstGeom prst="ellipse">
              <a:avLst/>
            </a:prstGeom>
            <a:solidFill>
              <a:srgbClr val="FF0066"/>
            </a:solidFill>
            <a:ln w="9525">
              <a:solidFill>
                <a:srgbClr val="FF0066"/>
              </a:solidFill>
              <a:round/>
              <a:headEnd/>
              <a:tailEnd/>
            </a:ln>
            <a:effectLst/>
          </p:spPr>
          <p:txBody>
            <a:bodyPr wrap="none" anchor="ctr"/>
            <a:lstStyle/>
            <a:p>
              <a:endParaRPr lang="en-US"/>
            </a:p>
          </p:txBody>
        </p:sp>
        <p:sp>
          <p:nvSpPr>
            <p:cNvPr id="10255" name="Line 15"/>
            <p:cNvSpPr>
              <a:spLocks noChangeShapeType="1"/>
            </p:cNvSpPr>
            <p:nvPr/>
          </p:nvSpPr>
          <p:spPr bwMode="auto">
            <a:xfrm>
              <a:off x="1380" y="4019"/>
              <a:ext cx="337" cy="0"/>
            </a:xfrm>
            <a:prstGeom prst="line">
              <a:avLst/>
            </a:prstGeom>
            <a:noFill/>
            <a:ln w="38100">
              <a:solidFill>
                <a:srgbClr val="FF6600"/>
              </a:solidFill>
              <a:round/>
              <a:headEnd/>
              <a:tailEnd type="triangle" w="med" len="med"/>
            </a:ln>
            <a:effectLst/>
          </p:spPr>
          <p:txBody>
            <a:bodyPr wrap="none" anchor="ctr"/>
            <a:lstStyle/>
            <a:p>
              <a:endParaRPr lang="en-US"/>
            </a:p>
          </p:txBody>
        </p:sp>
        <p:sp>
          <p:nvSpPr>
            <p:cNvPr id="10258" name="Oval 18"/>
            <p:cNvSpPr>
              <a:spLocks noChangeArrowheads="1"/>
            </p:cNvSpPr>
            <p:nvPr/>
          </p:nvSpPr>
          <p:spPr bwMode="auto">
            <a:xfrm rot="-5400000">
              <a:off x="1313" y="3476"/>
              <a:ext cx="455" cy="174"/>
            </a:xfrm>
            <a:prstGeom prst="ellipse">
              <a:avLst/>
            </a:prstGeom>
            <a:solidFill>
              <a:srgbClr val="CC99FF"/>
            </a:solidFill>
            <a:ln w="28575">
              <a:solidFill>
                <a:srgbClr val="996633"/>
              </a:solidFill>
              <a:round/>
              <a:headEnd/>
              <a:tailEnd/>
            </a:ln>
          </p:spPr>
          <p:txBody>
            <a:bodyPr/>
            <a:lstStyle/>
            <a:p>
              <a:endParaRPr lang="en-US"/>
            </a:p>
          </p:txBody>
        </p:sp>
        <p:sp>
          <p:nvSpPr>
            <p:cNvPr id="10260" name="Line 20"/>
            <p:cNvSpPr>
              <a:spLocks noChangeShapeType="1"/>
            </p:cNvSpPr>
            <p:nvPr/>
          </p:nvSpPr>
          <p:spPr bwMode="auto">
            <a:xfrm>
              <a:off x="1134" y="3573"/>
              <a:ext cx="449" cy="0"/>
            </a:xfrm>
            <a:prstGeom prst="line">
              <a:avLst/>
            </a:prstGeom>
            <a:noFill/>
            <a:ln w="28575">
              <a:solidFill>
                <a:srgbClr val="0000FF"/>
              </a:solidFill>
              <a:round/>
              <a:headEnd/>
              <a:tailEnd type="triangle" w="med" len="med"/>
            </a:ln>
            <a:effectLst/>
          </p:spPr>
          <p:txBody>
            <a:bodyPr/>
            <a:lstStyle/>
            <a:p>
              <a:endParaRPr lang="en-US"/>
            </a:p>
          </p:txBody>
        </p:sp>
        <p:sp>
          <p:nvSpPr>
            <p:cNvPr id="10271" name="Text Box 31"/>
            <p:cNvSpPr txBox="1">
              <a:spLocks noChangeArrowheads="1"/>
            </p:cNvSpPr>
            <p:nvPr/>
          </p:nvSpPr>
          <p:spPr bwMode="auto">
            <a:xfrm>
              <a:off x="931" y="3790"/>
              <a:ext cx="336" cy="250"/>
            </a:xfrm>
            <a:prstGeom prst="rect">
              <a:avLst/>
            </a:prstGeom>
            <a:noFill/>
            <a:ln w="9525">
              <a:noFill/>
              <a:miter lim="800000"/>
              <a:headEnd/>
              <a:tailEnd/>
            </a:ln>
            <a:effectLst/>
          </p:spPr>
          <p:txBody>
            <a:bodyPr>
              <a:spAutoFit/>
            </a:bodyPr>
            <a:lstStyle/>
            <a:p>
              <a:pPr>
                <a:spcBef>
                  <a:spcPct val="50000"/>
                </a:spcBef>
              </a:pPr>
              <a:r>
                <a:rPr lang="en-US" sz="2000" b="1" i="1">
                  <a:solidFill>
                    <a:srgbClr val="339933"/>
                  </a:solidFill>
                </a:rPr>
                <a:t>i</a:t>
              </a:r>
            </a:p>
          </p:txBody>
        </p:sp>
        <p:sp>
          <p:nvSpPr>
            <p:cNvPr id="10272" name="Text Box 32"/>
            <p:cNvSpPr txBox="1">
              <a:spLocks noChangeArrowheads="1"/>
            </p:cNvSpPr>
            <p:nvPr/>
          </p:nvSpPr>
          <p:spPr bwMode="auto">
            <a:xfrm>
              <a:off x="679" y="3421"/>
              <a:ext cx="450" cy="250"/>
            </a:xfrm>
            <a:prstGeom prst="rect">
              <a:avLst/>
            </a:prstGeom>
            <a:noFill/>
            <a:ln w="9525">
              <a:noFill/>
              <a:miter lim="800000"/>
              <a:headEnd/>
              <a:tailEnd/>
            </a:ln>
            <a:effectLst/>
          </p:spPr>
          <p:txBody>
            <a:bodyPr>
              <a:spAutoFit/>
            </a:bodyPr>
            <a:lstStyle/>
            <a:p>
              <a:pPr>
                <a:spcBef>
                  <a:spcPct val="50000"/>
                </a:spcBef>
              </a:pPr>
              <a:r>
                <a:rPr lang="en-US" sz="2000" b="1" i="1">
                  <a:solidFill>
                    <a:srgbClr val="FF0066"/>
                  </a:solidFill>
                </a:rPr>
                <a:t>+ q</a:t>
              </a:r>
            </a:p>
          </p:txBody>
        </p:sp>
        <p:sp>
          <p:nvSpPr>
            <p:cNvPr id="10273" name="Text Box 33"/>
            <p:cNvSpPr txBox="1">
              <a:spLocks noChangeArrowheads="1"/>
            </p:cNvSpPr>
            <p:nvPr/>
          </p:nvSpPr>
          <p:spPr bwMode="auto">
            <a:xfrm>
              <a:off x="883" y="3047"/>
              <a:ext cx="834" cy="250"/>
            </a:xfrm>
            <a:prstGeom prst="rect">
              <a:avLst/>
            </a:prstGeom>
            <a:noFill/>
            <a:ln w="9525">
              <a:noFill/>
              <a:miter lim="800000"/>
              <a:headEnd/>
              <a:tailEnd/>
            </a:ln>
            <a:effectLst/>
          </p:spPr>
          <p:txBody>
            <a:bodyPr>
              <a:spAutoFit/>
            </a:bodyPr>
            <a:lstStyle/>
            <a:p>
              <a:pPr>
                <a:spcBef>
                  <a:spcPct val="50000"/>
                </a:spcBef>
              </a:pPr>
              <a:r>
                <a:rPr lang="en-US" sz="2000" b="1">
                  <a:solidFill>
                    <a:srgbClr val="CC6600"/>
                  </a:solidFill>
                </a:rPr>
                <a:t>conductor</a:t>
              </a:r>
            </a:p>
          </p:txBody>
        </p:sp>
        <p:graphicFrame>
          <p:nvGraphicFramePr>
            <p:cNvPr id="10274" name="Object 34"/>
            <p:cNvGraphicFramePr>
              <a:graphicFrameLocks noChangeAspect="1"/>
            </p:cNvGraphicFramePr>
            <p:nvPr/>
          </p:nvGraphicFramePr>
          <p:xfrm>
            <a:off x="1219" y="3335"/>
            <a:ext cx="161" cy="225"/>
          </p:xfrm>
          <a:graphic>
            <a:graphicData uri="http://schemas.openxmlformats.org/presentationml/2006/ole">
              <p:oleObj spid="_x0000_s18438" name="Equation" r:id="rId5" imgW="126720" imgH="177480" progId="">
                <p:embed/>
              </p:oleObj>
            </a:graphicData>
          </a:graphic>
        </p:graphicFrame>
        <p:sp>
          <p:nvSpPr>
            <p:cNvPr id="10257" name="Text Box 17"/>
            <p:cNvSpPr txBox="1">
              <a:spLocks noChangeArrowheads="1"/>
            </p:cNvSpPr>
            <p:nvPr/>
          </p:nvSpPr>
          <p:spPr bwMode="auto">
            <a:xfrm>
              <a:off x="1429" y="3298"/>
              <a:ext cx="288" cy="250"/>
            </a:xfrm>
            <a:prstGeom prst="rect">
              <a:avLst/>
            </a:prstGeom>
            <a:noFill/>
            <a:ln w="9525">
              <a:noFill/>
              <a:miter lim="800000"/>
              <a:headEnd/>
              <a:tailEnd/>
            </a:ln>
            <a:effectLst/>
          </p:spPr>
          <p:txBody>
            <a:bodyPr>
              <a:spAutoFit/>
            </a:bodyPr>
            <a:lstStyle/>
            <a:p>
              <a:pPr>
                <a:spcBef>
                  <a:spcPct val="50000"/>
                </a:spcBef>
              </a:pPr>
              <a:r>
                <a:rPr lang="en-US" sz="2000" b="1" i="1">
                  <a:solidFill>
                    <a:schemeClr val="tx1"/>
                  </a:solidFill>
                </a:rPr>
                <a:t>A</a:t>
              </a:r>
            </a:p>
          </p:txBody>
        </p:sp>
        <p:graphicFrame>
          <p:nvGraphicFramePr>
            <p:cNvPr id="10298" name="Object 58"/>
            <p:cNvGraphicFramePr>
              <a:graphicFrameLocks noChangeAspect="1"/>
            </p:cNvGraphicFramePr>
            <p:nvPr/>
          </p:nvGraphicFramePr>
          <p:xfrm>
            <a:off x="1749" y="3885"/>
            <a:ext cx="177" cy="273"/>
          </p:xfrm>
          <a:graphic>
            <a:graphicData uri="http://schemas.openxmlformats.org/presentationml/2006/ole">
              <p:oleObj spid="_x0000_s18439" name="Equation" r:id="rId6" imgW="139680" imgH="215640" progId="">
                <p:embed/>
              </p:oleObj>
            </a:graphicData>
          </a:graphic>
        </p:graphicFrame>
      </p:grpSp>
      <p:graphicFrame>
        <p:nvGraphicFramePr>
          <p:cNvPr id="10306" name="Object 66"/>
          <p:cNvGraphicFramePr>
            <a:graphicFrameLocks noChangeAspect="1"/>
          </p:cNvGraphicFramePr>
          <p:nvPr/>
        </p:nvGraphicFramePr>
        <p:xfrm>
          <a:off x="1066800" y="2133600"/>
          <a:ext cx="914400" cy="787400"/>
        </p:xfrm>
        <a:graphic>
          <a:graphicData uri="http://schemas.openxmlformats.org/presentationml/2006/ole">
            <p:oleObj spid="_x0000_s18437" name="Equation" r:id="rId7" imgW="457200" imgH="393480" progId="">
              <p:embed/>
            </p:oleObj>
          </a:graphicData>
        </a:graphic>
      </p:graphicFrame>
      <p:pic>
        <p:nvPicPr>
          <p:cNvPr id="39" name="Picture 5" descr="F26_05"/>
          <p:cNvPicPr>
            <a:picLocks noChangeAspect="1" noChangeArrowheads="1"/>
          </p:cNvPicPr>
          <p:nvPr/>
        </p:nvPicPr>
        <p:blipFill>
          <a:blip r:embed="rId8" cstate="print"/>
          <a:srcRect/>
          <a:stretch>
            <a:fillRect/>
          </a:stretch>
        </p:blipFill>
        <p:spPr bwMode="auto">
          <a:xfrm>
            <a:off x="457200" y="3733800"/>
            <a:ext cx="3213100" cy="2514600"/>
          </a:xfrm>
          <a:prstGeom prst="rect">
            <a:avLst/>
          </a:prstGeom>
          <a:noFill/>
        </p:spPr>
      </p:pic>
      <p:pic>
        <p:nvPicPr>
          <p:cNvPr id="40" name="Picture 10" descr="http://edugen.wiley.com/edugen/courses/crs4957/halliday9118/halliday9088c26/image_n/nt0042-y.gif"/>
          <p:cNvPicPr>
            <a:picLocks noChangeAspect="1" noChangeArrowheads="1"/>
          </p:cNvPicPr>
          <p:nvPr/>
        </p:nvPicPr>
        <p:blipFill>
          <a:blip r:embed="rId9" cstate="print"/>
          <a:srcRect/>
          <a:stretch>
            <a:fillRect/>
          </a:stretch>
        </p:blipFill>
        <p:spPr bwMode="auto">
          <a:xfrm>
            <a:off x="7086600" y="4267200"/>
            <a:ext cx="1524000" cy="381000"/>
          </a:xfrm>
          <a:prstGeom prst="rect">
            <a:avLst/>
          </a:prstGeom>
          <a:noFill/>
        </p:spPr>
      </p:pic>
      <p:sp>
        <p:nvSpPr>
          <p:cNvPr id="41" name="Rectangle 40"/>
          <p:cNvSpPr/>
          <p:nvPr/>
        </p:nvSpPr>
        <p:spPr>
          <a:xfrm>
            <a:off x="3810000" y="3962400"/>
            <a:ext cx="3172343" cy="369332"/>
          </a:xfrm>
          <a:prstGeom prst="rect">
            <a:avLst/>
          </a:prstGeom>
        </p:spPr>
        <p:txBody>
          <a:bodyPr wrap="none">
            <a:spAutoFit/>
          </a:bodyPr>
          <a:lstStyle/>
          <a:p>
            <a:r>
              <a:rPr lang="en-US" dirty="0" smtClean="0"/>
              <a:t>Current Density and Drift Speed</a:t>
            </a:r>
            <a:endParaRPr lang="en-US" dirty="0"/>
          </a:p>
        </p:txBody>
      </p:sp>
      <p:sp>
        <p:nvSpPr>
          <p:cNvPr id="24" name="Rectangle 23"/>
          <p:cNvSpPr/>
          <p:nvPr/>
        </p:nvSpPr>
        <p:spPr>
          <a:xfrm>
            <a:off x="3276600" y="3581400"/>
            <a:ext cx="4427238" cy="369332"/>
          </a:xfrm>
          <a:prstGeom prst="rect">
            <a:avLst/>
          </a:prstGeom>
        </p:spPr>
        <p:txBody>
          <a:bodyPr wrap="none">
            <a:spAutoFit/>
          </a:bodyPr>
          <a:lstStyle/>
          <a:p>
            <a:r>
              <a:rPr lang="en-US" dirty="0" smtClean="0"/>
              <a:t>Current is a scalar. Current density is a vector.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06"/>
                                        </p:tgtEl>
                                        <p:attrNameLst>
                                          <p:attrName>style.visibility</p:attrName>
                                        </p:attrNameLst>
                                      </p:cBhvr>
                                      <p:to>
                                        <p:strVal val="visible"/>
                                      </p:to>
                                    </p:set>
                                    <p:animEffect transition="in" filter="fade">
                                      <p:cBhvr>
                                        <p:cTn id="12" dur="2000"/>
                                        <p:tgtEl>
                                          <p:spTgt spid="1030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97"/>
                                        </p:tgtEl>
                                        <p:attrNameLst>
                                          <p:attrName>style.visibility</p:attrName>
                                        </p:attrNameLst>
                                      </p:cBhvr>
                                      <p:to>
                                        <p:strVal val="visible"/>
                                      </p:to>
                                    </p:set>
                                    <p:animEffect transition="in" filter="fade">
                                      <p:cBhvr>
                                        <p:cTn id="17" dur="2000"/>
                                        <p:tgtEl>
                                          <p:spTgt spid="1029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xEl>
                                              <p:pRg st="0" end="0"/>
                                            </p:txEl>
                                          </p:spTgt>
                                        </p:tgtEl>
                                        <p:attrNameLst>
                                          <p:attrName>style.visibility</p:attrName>
                                        </p:attrNameLst>
                                      </p:cBhvr>
                                      <p:to>
                                        <p:strVal val="visible"/>
                                      </p:to>
                                    </p:set>
                                    <p:animEffect transition="in" filter="fade">
                                      <p:cBhvr>
                                        <p:cTn id="22" dur="2000"/>
                                        <p:tgtEl>
                                          <p:spTgt spid="2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
                                            <p:txEl>
                                              <p:pRg st="0" end="0"/>
                                            </p:txEl>
                                          </p:spTgt>
                                        </p:tgtEl>
                                        <p:attrNameLst>
                                          <p:attrName>style.visibility</p:attrName>
                                        </p:attrNameLst>
                                      </p:cBhvr>
                                      <p:to>
                                        <p:strVal val="visible"/>
                                      </p:to>
                                    </p:set>
                                    <p:animEffect transition="in" filter="fade">
                                      <p:cBhvr>
                                        <p:cTn id="27" dur="2000"/>
                                        <p:tgtEl>
                                          <p:spTgt spid="4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20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P spid="2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Resistance and Resistivity</a:t>
            </a:r>
            <a:endParaRPr lang="en-US" dirty="0"/>
          </a:p>
        </p:txBody>
      </p:sp>
      <p:pic>
        <p:nvPicPr>
          <p:cNvPr id="6146" name="Picture 2" descr="http://edugen.wiley.com/edugen/courses/crs4957/halliday9118/halliday9088c26/image_n/nt0011-y.gif"/>
          <p:cNvPicPr>
            <a:picLocks noChangeAspect="1" noChangeArrowheads="1"/>
          </p:cNvPicPr>
          <p:nvPr/>
        </p:nvPicPr>
        <p:blipFill>
          <a:blip r:embed="rId2" cstate="print"/>
          <a:srcRect/>
          <a:stretch>
            <a:fillRect/>
          </a:stretch>
        </p:blipFill>
        <p:spPr bwMode="auto">
          <a:xfrm>
            <a:off x="6324600" y="5334000"/>
            <a:ext cx="2431420" cy="1524000"/>
          </a:xfrm>
          <a:prstGeom prst="rect">
            <a:avLst/>
          </a:prstGeom>
          <a:noFill/>
        </p:spPr>
      </p:pic>
      <p:grpSp>
        <p:nvGrpSpPr>
          <p:cNvPr id="5" name="Group 36"/>
          <p:cNvGrpSpPr>
            <a:grpSpLocks/>
          </p:cNvGrpSpPr>
          <p:nvPr/>
        </p:nvGrpSpPr>
        <p:grpSpPr bwMode="auto">
          <a:xfrm>
            <a:off x="5791200" y="1676400"/>
            <a:ext cx="2613025" cy="1531938"/>
            <a:chOff x="610" y="2635"/>
            <a:chExt cx="1646" cy="965"/>
          </a:xfrm>
        </p:grpSpPr>
        <p:grpSp>
          <p:nvGrpSpPr>
            <p:cNvPr id="6" name="Group 37"/>
            <p:cNvGrpSpPr>
              <a:grpSpLocks/>
            </p:cNvGrpSpPr>
            <p:nvPr/>
          </p:nvGrpSpPr>
          <p:grpSpPr bwMode="auto">
            <a:xfrm rot="-5400000">
              <a:off x="1334" y="2358"/>
              <a:ext cx="304" cy="928"/>
              <a:chOff x="5914" y="2188"/>
              <a:chExt cx="1122" cy="2992"/>
            </a:xfrm>
          </p:grpSpPr>
          <p:sp>
            <p:nvSpPr>
              <p:cNvPr id="20" name="Freeform 38"/>
              <p:cNvSpPr>
                <a:spLocks/>
              </p:cNvSpPr>
              <p:nvPr/>
            </p:nvSpPr>
            <p:spPr bwMode="auto">
              <a:xfrm>
                <a:off x="5914" y="4993"/>
                <a:ext cx="1122" cy="187"/>
              </a:xfrm>
              <a:custGeom>
                <a:avLst/>
                <a:gdLst/>
                <a:ahLst/>
                <a:cxnLst>
                  <a:cxn ang="0">
                    <a:pos x="0" y="0"/>
                  </a:cxn>
                  <a:cxn ang="0">
                    <a:pos x="561" y="187"/>
                  </a:cxn>
                  <a:cxn ang="0">
                    <a:pos x="1122" y="0"/>
                  </a:cxn>
                </a:cxnLst>
                <a:rect l="0" t="0" r="r" b="b"/>
                <a:pathLst>
                  <a:path w="1122" h="187">
                    <a:moveTo>
                      <a:pt x="0" y="0"/>
                    </a:moveTo>
                    <a:cubicBezTo>
                      <a:pt x="187" y="93"/>
                      <a:pt x="374" y="187"/>
                      <a:pt x="561" y="187"/>
                    </a:cubicBezTo>
                    <a:cubicBezTo>
                      <a:pt x="748" y="187"/>
                      <a:pt x="935" y="93"/>
                      <a:pt x="1122" y="0"/>
                    </a:cubicBezTo>
                  </a:path>
                </a:pathLst>
              </a:custGeom>
              <a:noFill/>
              <a:ln w="28575" cmpd="sng">
                <a:solidFill>
                  <a:srgbClr val="333333"/>
                </a:solidFill>
                <a:round/>
                <a:headEnd/>
                <a:tailEnd/>
              </a:ln>
            </p:spPr>
            <p:txBody>
              <a:bodyPr/>
              <a:lstStyle/>
              <a:p>
                <a:endParaRPr lang="en-US"/>
              </a:p>
            </p:txBody>
          </p:sp>
          <p:sp>
            <p:nvSpPr>
              <p:cNvPr id="21" name="Oval 39"/>
              <p:cNvSpPr>
                <a:spLocks noChangeArrowheads="1"/>
              </p:cNvSpPr>
              <p:nvPr/>
            </p:nvSpPr>
            <p:spPr bwMode="auto">
              <a:xfrm>
                <a:off x="5914" y="2188"/>
                <a:ext cx="1122" cy="374"/>
              </a:xfrm>
              <a:prstGeom prst="ellipse">
                <a:avLst/>
              </a:prstGeom>
              <a:noFill/>
              <a:ln w="28575">
                <a:solidFill>
                  <a:srgbClr val="000000"/>
                </a:solidFill>
                <a:round/>
                <a:headEnd/>
                <a:tailEnd/>
              </a:ln>
            </p:spPr>
            <p:txBody>
              <a:bodyPr/>
              <a:lstStyle/>
              <a:p>
                <a:endParaRPr lang="en-US"/>
              </a:p>
            </p:txBody>
          </p:sp>
          <p:sp>
            <p:nvSpPr>
              <p:cNvPr id="22" name="Line 40"/>
              <p:cNvSpPr>
                <a:spLocks noChangeShapeType="1"/>
              </p:cNvSpPr>
              <p:nvPr/>
            </p:nvSpPr>
            <p:spPr bwMode="auto">
              <a:xfrm>
                <a:off x="5914" y="2375"/>
                <a:ext cx="0" cy="2618"/>
              </a:xfrm>
              <a:prstGeom prst="line">
                <a:avLst/>
              </a:prstGeom>
              <a:noFill/>
              <a:ln w="28575">
                <a:solidFill>
                  <a:srgbClr val="000000"/>
                </a:solidFill>
                <a:round/>
                <a:headEnd/>
                <a:tailEnd/>
              </a:ln>
            </p:spPr>
            <p:txBody>
              <a:bodyPr/>
              <a:lstStyle/>
              <a:p>
                <a:endParaRPr lang="en-US"/>
              </a:p>
            </p:txBody>
          </p:sp>
          <p:sp>
            <p:nvSpPr>
              <p:cNvPr id="23" name="Line 41"/>
              <p:cNvSpPr>
                <a:spLocks noChangeShapeType="1"/>
              </p:cNvSpPr>
              <p:nvPr/>
            </p:nvSpPr>
            <p:spPr bwMode="auto">
              <a:xfrm>
                <a:off x="7036" y="2375"/>
                <a:ext cx="0" cy="2618"/>
              </a:xfrm>
              <a:prstGeom prst="line">
                <a:avLst/>
              </a:prstGeom>
              <a:noFill/>
              <a:ln w="28575">
                <a:solidFill>
                  <a:srgbClr val="000000"/>
                </a:solidFill>
                <a:round/>
                <a:headEnd/>
                <a:tailEnd/>
              </a:ln>
            </p:spPr>
            <p:txBody>
              <a:bodyPr/>
              <a:lstStyle/>
              <a:p>
                <a:endParaRPr lang="en-US"/>
              </a:p>
            </p:txBody>
          </p:sp>
        </p:grpSp>
        <p:sp>
          <p:nvSpPr>
            <p:cNvPr id="7" name="Line 42"/>
            <p:cNvSpPr>
              <a:spLocks noChangeShapeType="1"/>
            </p:cNvSpPr>
            <p:nvPr/>
          </p:nvSpPr>
          <p:spPr bwMode="auto">
            <a:xfrm>
              <a:off x="763" y="2833"/>
              <a:ext cx="299" cy="0"/>
            </a:xfrm>
            <a:prstGeom prst="line">
              <a:avLst/>
            </a:prstGeom>
            <a:noFill/>
            <a:ln w="28575">
              <a:solidFill>
                <a:schemeClr val="tx1"/>
              </a:solidFill>
              <a:round/>
              <a:headEnd/>
              <a:tailEnd/>
            </a:ln>
            <a:effectLst/>
          </p:spPr>
          <p:txBody>
            <a:bodyPr wrap="none" anchor="ctr"/>
            <a:lstStyle/>
            <a:p>
              <a:endParaRPr lang="en-US"/>
            </a:p>
          </p:txBody>
        </p:sp>
        <p:sp>
          <p:nvSpPr>
            <p:cNvPr id="8" name="Line 43"/>
            <p:cNvSpPr>
              <a:spLocks noChangeShapeType="1"/>
            </p:cNvSpPr>
            <p:nvPr/>
          </p:nvSpPr>
          <p:spPr bwMode="auto">
            <a:xfrm>
              <a:off x="1958" y="2833"/>
              <a:ext cx="298" cy="0"/>
            </a:xfrm>
            <a:prstGeom prst="line">
              <a:avLst/>
            </a:prstGeom>
            <a:noFill/>
            <a:ln w="28575">
              <a:solidFill>
                <a:schemeClr val="tx1"/>
              </a:solidFill>
              <a:round/>
              <a:headEnd/>
              <a:tailEnd/>
            </a:ln>
            <a:effectLst/>
          </p:spPr>
          <p:txBody>
            <a:bodyPr wrap="none" anchor="ctr"/>
            <a:lstStyle/>
            <a:p>
              <a:endParaRPr lang="en-US"/>
            </a:p>
          </p:txBody>
        </p:sp>
        <p:sp>
          <p:nvSpPr>
            <p:cNvPr id="9" name="Line 44"/>
            <p:cNvSpPr>
              <a:spLocks noChangeShapeType="1"/>
            </p:cNvSpPr>
            <p:nvPr/>
          </p:nvSpPr>
          <p:spPr bwMode="auto">
            <a:xfrm>
              <a:off x="763" y="2833"/>
              <a:ext cx="0" cy="391"/>
            </a:xfrm>
            <a:prstGeom prst="line">
              <a:avLst/>
            </a:prstGeom>
            <a:noFill/>
            <a:ln w="28575">
              <a:solidFill>
                <a:schemeClr val="tx1"/>
              </a:solidFill>
              <a:round/>
              <a:headEnd/>
              <a:tailEnd/>
            </a:ln>
            <a:effectLst/>
          </p:spPr>
          <p:txBody>
            <a:bodyPr wrap="none" anchor="ctr"/>
            <a:lstStyle/>
            <a:p>
              <a:endParaRPr lang="en-US"/>
            </a:p>
          </p:txBody>
        </p:sp>
        <p:sp>
          <p:nvSpPr>
            <p:cNvPr id="10" name="Line 45"/>
            <p:cNvSpPr>
              <a:spLocks noChangeShapeType="1"/>
            </p:cNvSpPr>
            <p:nvPr/>
          </p:nvSpPr>
          <p:spPr bwMode="auto">
            <a:xfrm>
              <a:off x="2256" y="2833"/>
              <a:ext cx="0" cy="391"/>
            </a:xfrm>
            <a:prstGeom prst="line">
              <a:avLst/>
            </a:prstGeom>
            <a:noFill/>
            <a:ln w="28575">
              <a:solidFill>
                <a:schemeClr val="tx1"/>
              </a:solidFill>
              <a:round/>
              <a:headEnd/>
              <a:tailEnd/>
            </a:ln>
            <a:effectLst/>
          </p:spPr>
          <p:txBody>
            <a:bodyPr wrap="none" anchor="ctr"/>
            <a:lstStyle/>
            <a:p>
              <a:endParaRPr lang="en-US"/>
            </a:p>
          </p:txBody>
        </p:sp>
        <p:sp>
          <p:nvSpPr>
            <p:cNvPr id="11" name="Line 46"/>
            <p:cNvSpPr>
              <a:spLocks noChangeShapeType="1"/>
            </p:cNvSpPr>
            <p:nvPr/>
          </p:nvSpPr>
          <p:spPr bwMode="auto">
            <a:xfrm>
              <a:off x="1398" y="3061"/>
              <a:ext cx="0" cy="326"/>
            </a:xfrm>
            <a:prstGeom prst="line">
              <a:avLst/>
            </a:prstGeom>
            <a:noFill/>
            <a:ln w="57150">
              <a:solidFill>
                <a:schemeClr val="tx1"/>
              </a:solidFill>
              <a:round/>
              <a:headEnd/>
              <a:tailEnd/>
            </a:ln>
            <a:effectLst/>
          </p:spPr>
          <p:txBody>
            <a:bodyPr wrap="none" anchor="ctr"/>
            <a:lstStyle/>
            <a:p>
              <a:endParaRPr lang="en-US"/>
            </a:p>
          </p:txBody>
        </p:sp>
        <p:sp>
          <p:nvSpPr>
            <p:cNvPr id="12" name="Line 47"/>
            <p:cNvSpPr>
              <a:spLocks noChangeShapeType="1"/>
            </p:cNvSpPr>
            <p:nvPr/>
          </p:nvSpPr>
          <p:spPr bwMode="auto">
            <a:xfrm>
              <a:off x="1472" y="3140"/>
              <a:ext cx="0" cy="163"/>
            </a:xfrm>
            <a:prstGeom prst="line">
              <a:avLst/>
            </a:prstGeom>
            <a:noFill/>
            <a:ln w="57150">
              <a:solidFill>
                <a:schemeClr val="tx1"/>
              </a:solidFill>
              <a:round/>
              <a:headEnd/>
              <a:tailEnd/>
            </a:ln>
            <a:effectLst/>
          </p:spPr>
          <p:txBody>
            <a:bodyPr wrap="none" anchor="ctr"/>
            <a:lstStyle/>
            <a:p>
              <a:endParaRPr lang="en-US"/>
            </a:p>
          </p:txBody>
        </p:sp>
        <p:sp>
          <p:nvSpPr>
            <p:cNvPr id="13" name="Line 48"/>
            <p:cNvSpPr>
              <a:spLocks noChangeShapeType="1"/>
            </p:cNvSpPr>
            <p:nvPr/>
          </p:nvSpPr>
          <p:spPr bwMode="auto">
            <a:xfrm>
              <a:off x="763" y="3224"/>
              <a:ext cx="635" cy="0"/>
            </a:xfrm>
            <a:prstGeom prst="line">
              <a:avLst/>
            </a:prstGeom>
            <a:noFill/>
            <a:ln w="28575">
              <a:solidFill>
                <a:schemeClr val="tx1"/>
              </a:solidFill>
              <a:round/>
              <a:headEnd/>
              <a:tailEnd/>
            </a:ln>
            <a:effectLst/>
          </p:spPr>
          <p:txBody>
            <a:bodyPr wrap="none" anchor="ctr"/>
            <a:lstStyle/>
            <a:p>
              <a:endParaRPr lang="en-US"/>
            </a:p>
          </p:txBody>
        </p:sp>
        <p:sp>
          <p:nvSpPr>
            <p:cNvPr id="14" name="Line 49"/>
            <p:cNvSpPr>
              <a:spLocks noChangeShapeType="1"/>
            </p:cNvSpPr>
            <p:nvPr/>
          </p:nvSpPr>
          <p:spPr bwMode="auto">
            <a:xfrm>
              <a:off x="1472" y="3224"/>
              <a:ext cx="784" cy="0"/>
            </a:xfrm>
            <a:prstGeom prst="line">
              <a:avLst/>
            </a:prstGeom>
            <a:noFill/>
            <a:ln w="28575">
              <a:solidFill>
                <a:schemeClr val="tx1"/>
              </a:solidFill>
              <a:round/>
              <a:headEnd/>
              <a:tailEnd/>
            </a:ln>
            <a:effectLst/>
          </p:spPr>
          <p:txBody>
            <a:bodyPr wrap="none" anchor="ctr"/>
            <a:lstStyle/>
            <a:p>
              <a:endParaRPr lang="en-US"/>
            </a:p>
          </p:txBody>
        </p:sp>
        <p:sp>
          <p:nvSpPr>
            <p:cNvPr id="15" name="Text Box 50"/>
            <p:cNvSpPr txBox="1">
              <a:spLocks noChangeArrowheads="1"/>
            </p:cNvSpPr>
            <p:nvPr/>
          </p:nvSpPr>
          <p:spPr bwMode="auto">
            <a:xfrm>
              <a:off x="1182" y="3175"/>
              <a:ext cx="485" cy="250"/>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a:t>
              </a:r>
            </a:p>
          </p:txBody>
        </p:sp>
        <p:sp>
          <p:nvSpPr>
            <p:cNvPr id="16" name="Text Box 51"/>
            <p:cNvSpPr txBox="1">
              <a:spLocks noChangeArrowheads="1"/>
            </p:cNvSpPr>
            <p:nvPr/>
          </p:nvSpPr>
          <p:spPr bwMode="auto">
            <a:xfrm>
              <a:off x="1472" y="3065"/>
              <a:ext cx="443" cy="365"/>
            </a:xfrm>
            <a:prstGeom prst="rect">
              <a:avLst/>
            </a:prstGeom>
            <a:noFill/>
            <a:ln w="9525">
              <a:noFill/>
              <a:miter lim="800000"/>
              <a:headEnd/>
              <a:tailEnd/>
            </a:ln>
            <a:effectLst/>
          </p:spPr>
          <p:txBody>
            <a:bodyPr>
              <a:spAutoFit/>
            </a:bodyPr>
            <a:lstStyle/>
            <a:p>
              <a:pPr>
                <a:spcBef>
                  <a:spcPct val="50000"/>
                </a:spcBef>
              </a:pPr>
              <a:r>
                <a:rPr lang="en-US" sz="3200">
                  <a:solidFill>
                    <a:schemeClr val="tx1"/>
                  </a:solidFill>
                </a:rPr>
                <a:t>-</a:t>
              </a:r>
            </a:p>
          </p:txBody>
        </p:sp>
        <p:sp>
          <p:nvSpPr>
            <p:cNvPr id="17" name="Text Box 52"/>
            <p:cNvSpPr txBox="1">
              <a:spLocks noChangeArrowheads="1"/>
            </p:cNvSpPr>
            <p:nvPr/>
          </p:nvSpPr>
          <p:spPr bwMode="auto">
            <a:xfrm>
              <a:off x="610" y="2635"/>
              <a:ext cx="384" cy="250"/>
            </a:xfrm>
            <a:prstGeom prst="rect">
              <a:avLst/>
            </a:prstGeom>
            <a:noFill/>
            <a:ln w="9525">
              <a:noFill/>
              <a:miter lim="800000"/>
              <a:headEnd/>
              <a:tailEnd/>
            </a:ln>
            <a:effectLst/>
          </p:spPr>
          <p:txBody>
            <a:bodyPr>
              <a:spAutoFit/>
            </a:bodyPr>
            <a:lstStyle/>
            <a:p>
              <a:pPr>
                <a:spcBef>
                  <a:spcPct val="50000"/>
                </a:spcBef>
              </a:pPr>
              <a:r>
                <a:rPr lang="en-US" sz="2000" b="1" i="1">
                  <a:solidFill>
                    <a:srgbClr val="006600"/>
                  </a:solidFill>
                </a:rPr>
                <a:t>i</a:t>
              </a:r>
            </a:p>
          </p:txBody>
        </p:sp>
        <p:sp>
          <p:nvSpPr>
            <p:cNvPr id="18" name="Text Box 53"/>
            <p:cNvSpPr txBox="1">
              <a:spLocks noChangeArrowheads="1"/>
            </p:cNvSpPr>
            <p:nvPr/>
          </p:nvSpPr>
          <p:spPr bwMode="auto">
            <a:xfrm>
              <a:off x="1331" y="3350"/>
              <a:ext cx="384" cy="250"/>
            </a:xfrm>
            <a:prstGeom prst="rect">
              <a:avLst/>
            </a:prstGeom>
            <a:noFill/>
            <a:ln w="9525">
              <a:noFill/>
              <a:miter lim="800000"/>
              <a:headEnd/>
              <a:tailEnd/>
            </a:ln>
            <a:effectLst/>
          </p:spPr>
          <p:txBody>
            <a:bodyPr>
              <a:spAutoFit/>
            </a:bodyPr>
            <a:lstStyle/>
            <a:p>
              <a:pPr>
                <a:spcBef>
                  <a:spcPct val="50000"/>
                </a:spcBef>
              </a:pPr>
              <a:r>
                <a:rPr lang="en-US" sz="2000" b="1" i="1"/>
                <a:t>V</a:t>
              </a:r>
            </a:p>
          </p:txBody>
        </p:sp>
        <p:sp>
          <p:nvSpPr>
            <p:cNvPr id="19" name="Line 54"/>
            <p:cNvSpPr>
              <a:spLocks noChangeShapeType="1"/>
            </p:cNvSpPr>
            <p:nvPr/>
          </p:nvSpPr>
          <p:spPr bwMode="auto">
            <a:xfrm>
              <a:off x="768" y="2763"/>
              <a:ext cx="240" cy="0"/>
            </a:xfrm>
            <a:prstGeom prst="line">
              <a:avLst/>
            </a:prstGeom>
            <a:noFill/>
            <a:ln w="38100">
              <a:solidFill>
                <a:srgbClr val="008000"/>
              </a:solidFill>
              <a:round/>
              <a:headEnd/>
              <a:tailEnd type="triangle" w="med" len="med"/>
            </a:ln>
            <a:effectLst/>
          </p:spPr>
          <p:txBody>
            <a:bodyPr/>
            <a:lstStyle/>
            <a:p>
              <a:endParaRPr lang="en-US"/>
            </a:p>
          </p:txBody>
        </p:sp>
      </p:grpSp>
      <p:sp>
        <p:nvSpPr>
          <p:cNvPr id="24" name="Rectangle 23"/>
          <p:cNvSpPr/>
          <p:nvPr/>
        </p:nvSpPr>
        <p:spPr>
          <a:xfrm>
            <a:off x="0" y="914400"/>
            <a:ext cx="9144000" cy="923330"/>
          </a:xfrm>
          <a:prstGeom prst="rect">
            <a:avLst/>
          </a:prstGeom>
        </p:spPr>
        <p:txBody>
          <a:bodyPr wrap="square">
            <a:spAutoFit/>
          </a:bodyPr>
          <a:lstStyle/>
          <a:p>
            <a:r>
              <a:rPr lang="en-US" dirty="0" smtClean="0"/>
              <a:t>We determine the resistance between any two points of a conductor by applying a potential difference </a:t>
            </a:r>
            <a:r>
              <a:rPr lang="en-US" i="1" dirty="0" smtClean="0"/>
              <a:t>V</a:t>
            </a:r>
            <a:r>
              <a:rPr lang="en-US" dirty="0" smtClean="0"/>
              <a:t> between those points and measuring the current </a:t>
            </a:r>
            <a:r>
              <a:rPr lang="en-US" i="1" dirty="0" err="1" smtClean="0"/>
              <a:t>i</a:t>
            </a:r>
            <a:r>
              <a:rPr lang="en-US" dirty="0" smtClean="0"/>
              <a:t> that results. The resistance </a:t>
            </a:r>
            <a:r>
              <a:rPr lang="en-US" i="1" dirty="0" smtClean="0"/>
              <a:t>R</a:t>
            </a:r>
            <a:r>
              <a:rPr lang="en-US" dirty="0" smtClean="0"/>
              <a:t> is then </a:t>
            </a:r>
            <a:endParaRPr lang="en-US" dirty="0"/>
          </a:p>
        </p:txBody>
      </p:sp>
      <p:pic>
        <p:nvPicPr>
          <p:cNvPr id="6148" name="Picture 4" descr="http://edugen.wiley.com/edugen/courses/crs4957/halliday9118/halliday9088c26/image_n/nt0043-y.gif"/>
          <p:cNvPicPr>
            <a:picLocks noChangeAspect="1" noChangeArrowheads="1"/>
          </p:cNvPicPr>
          <p:nvPr/>
        </p:nvPicPr>
        <p:blipFill>
          <a:blip r:embed="rId3" cstate="print"/>
          <a:srcRect/>
          <a:stretch>
            <a:fillRect/>
          </a:stretch>
        </p:blipFill>
        <p:spPr bwMode="auto">
          <a:xfrm>
            <a:off x="1447800" y="1752600"/>
            <a:ext cx="3239579" cy="609600"/>
          </a:xfrm>
          <a:prstGeom prst="rect">
            <a:avLst/>
          </a:prstGeom>
          <a:noFill/>
        </p:spPr>
      </p:pic>
      <p:pic>
        <p:nvPicPr>
          <p:cNvPr id="6150" name="Picture 6" descr="http://edugen.wiley.com/edugen/courses/crs4957/halliday9118/halliday9088c26/math/math017.gif"/>
          <p:cNvPicPr>
            <a:picLocks noChangeAspect="1" noChangeArrowheads="1"/>
          </p:cNvPicPr>
          <p:nvPr/>
        </p:nvPicPr>
        <p:blipFill>
          <a:blip r:embed="rId4" cstate="print"/>
          <a:srcRect/>
          <a:stretch>
            <a:fillRect/>
          </a:stretch>
        </p:blipFill>
        <p:spPr bwMode="auto">
          <a:xfrm>
            <a:off x="2819400" y="2743200"/>
            <a:ext cx="2719129" cy="457200"/>
          </a:xfrm>
          <a:prstGeom prst="rect">
            <a:avLst/>
          </a:prstGeom>
          <a:noFill/>
        </p:spPr>
      </p:pic>
      <p:sp>
        <p:nvSpPr>
          <p:cNvPr id="27" name="Rectangle 26"/>
          <p:cNvSpPr/>
          <p:nvPr/>
        </p:nvSpPr>
        <p:spPr>
          <a:xfrm>
            <a:off x="0" y="2667000"/>
            <a:ext cx="2607958" cy="369332"/>
          </a:xfrm>
          <a:prstGeom prst="rect">
            <a:avLst/>
          </a:prstGeom>
        </p:spPr>
        <p:txBody>
          <a:bodyPr wrap="none">
            <a:spAutoFit/>
          </a:bodyPr>
          <a:lstStyle/>
          <a:p>
            <a:r>
              <a:rPr lang="en-US" dirty="0" smtClean="0"/>
              <a:t>The SI unit for resistance: </a:t>
            </a:r>
            <a:endParaRPr lang="en-US" dirty="0"/>
          </a:p>
        </p:txBody>
      </p:sp>
      <p:pic>
        <p:nvPicPr>
          <p:cNvPr id="6152" name="Picture 8" descr="http://edugen.wiley.com/edugen/courses/crs4957/halliday9118/halliday9088c26/image_n/nt0044-y.gif"/>
          <p:cNvPicPr>
            <a:picLocks noChangeAspect="1" noChangeArrowheads="1"/>
          </p:cNvPicPr>
          <p:nvPr/>
        </p:nvPicPr>
        <p:blipFill>
          <a:blip r:embed="rId5" cstate="print"/>
          <a:srcRect/>
          <a:stretch>
            <a:fillRect/>
          </a:stretch>
        </p:blipFill>
        <p:spPr bwMode="auto">
          <a:xfrm>
            <a:off x="1905000" y="3733800"/>
            <a:ext cx="2652176" cy="533400"/>
          </a:xfrm>
          <a:prstGeom prst="rect">
            <a:avLst/>
          </a:prstGeom>
          <a:noFill/>
        </p:spPr>
      </p:pic>
      <p:pic>
        <p:nvPicPr>
          <p:cNvPr id="6153" name="Picture 9"/>
          <p:cNvPicPr>
            <a:picLocks noChangeAspect="1" noChangeArrowheads="1"/>
          </p:cNvPicPr>
          <p:nvPr/>
        </p:nvPicPr>
        <p:blipFill>
          <a:blip r:embed="rId6" cstate="print"/>
          <a:srcRect/>
          <a:stretch>
            <a:fillRect/>
          </a:stretch>
        </p:blipFill>
        <p:spPr bwMode="auto">
          <a:xfrm>
            <a:off x="5257800" y="3200400"/>
            <a:ext cx="2476500" cy="1524000"/>
          </a:xfrm>
          <a:prstGeom prst="rect">
            <a:avLst/>
          </a:prstGeom>
          <a:noFill/>
          <a:ln w="9525">
            <a:noFill/>
            <a:miter lim="800000"/>
            <a:headEnd/>
            <a:tailEnd/>
          </a:ln>
        </p:spPr>
      </p:pic>
      <p:pic>
        <p:nvPicPr>
          <p:cNvPr id="6155" name="Picture 11" descr="http://edugen.wiley.com/edugen/courses/crs4957/halliday9118/halliday9088c26/image_n/nt0045-y.gif"/>
          <p:cNvPicPr>
            <a:picLocks noChangeAspect="1" noChangeArrowheads="1"/>
          </p:cNvPicPr>
          <p:nvPr/>
        </p:nvPicPr>
        <p:blipFill>
          <a:blip r:embed="rId7" cstate="print"/>
          <a:srcRect/>
          <a:stretch>
            <a:fillRect/>
          </a:stretch>
        </p:blipFill>
        <p:spPr bwMode="auto">
          <a:xfrm>
            <a:off x="1676400" y="4572000"/>
            <a:ext cx="1262743" cy="457200"/>
          </a:xfrm>
          <a:prstGeom prst="rect">
            <a:avLst/>
          </a:prstGeom>
          <a:noFill/>
        </p:spPr>
      </p:pic>
      <p:pic>
        <p:nvPicPr>
          <p:cNvPr id="6157" name="Picture 13" descr="http://edugen.wiley.com/edugen/courses/crs4957/halliday9118/halliday9088c26/image_n/nt0046-y.gif"/>
          <p:cNvPicPr>
            <a:picLocks noChangeAspect="1" noChangeArrowheads="1"/>
          </p:cNvPicPr>
          <p:nvPr/>
        </p:nvPicPr>
        <p:blipFill>
          <a:blip r:embed="rId8" cstate="print"/>
          <a:srcRect/>
          <a:stretch>
            <a:fillRect/>
          </a:stretch>
        </p:blipFill>
        <p:spPr bwMode="auto">
          <a:xfrm>
            <a:off x="3581400" y="4648200"/>
            <a:ext cx="1695450" cy="371475"/>
          </a:xfrm>
          <a:prstGeom prst="rect">
            <a:avLst/>
          </a:prstGeom>
          <a:noFill/>
        </p:spPr>
      </p:pic>
      <p:pic>
        <p:nvPicPr>
          <p:cNvPr id="6159" name="Picture 15" descr="http://edugen.wiley.com/edugen/courses/crs4957/halliday9118/halliday9088c26/math/math020.gif"/>
          <p:cNvPicPr>
            <a:picLocks noChangeAspect="1" noChangeArrowheads="1"/>
          </p:cNvPicPr>
          <p:nvPr/>
        </p:nvPicPr>
        <p:blipFill>
          <a:blip r:embed="rId9" cstate="print"/>
          <a:srcRect/>
          <a:stretch>
            <a:fillRect/>
          </a:stretch>
        </p:blipFill>
        <p:spPr bwMode="auto">
          <a:xfrm>
            <a:off x="2362200" y="5257800"/>
            <a:ext cx="1376136" cy="466110"/>
          </a:xfrm>
          <a:prstGeom prst="rect">
            <a:avLst/>
          </a:prstGeom>
          <a:noFill/>
        </p:spPr>
      </p:pic>
      <p:sp>
        <p:nvSpPr>
          <p:cNvPr id="46" name="Rectangle 45"/>
          <p:cNvSpPr/>
          <p:nvPr/>
        </p:nvSpPr>
        <p:spPr>
          <a:xfrm>
            <a:off x="0" y="3276600"/>
            <a:ext cx="4170309" cy="369332"/>
          </a:xfrm>
          <a:prstGeom prst="rect">
            <a:avLst/>
          </a:prstGeom>
        </p:spPr>
        <p:txBody>
          <a:bodyPr wrap="none">
            <a:spAutoFit/>
          </a:bodyPr>
          <a:lstStyle/>
          <a:p>
            <a:r>
              <a:rPr lang="en-US" dirty="0" smtClean="0"/>
              <a:t>The resistivity </a:t>
            </a:r>
            <a:r>
              <a:rPr lang="en-US" i="1" dirty="0" smtClean="0"/>
              <a:t>ρ</a:t>
            </a:r>
            <a:r>
              <a:rPr lang="en-US" dirty="0" smtClean="0"/>
              <a:t> of a material is defined as:</a:t>
            </a:r>
            <a:endParaRPr lang="en-US" dirty="0"/>
          </a:p>
        </p:txBody>
      </p:sp>
      <p:pic>
        <p:nvPicPr>
          <p:cNvPr id="6161" name="Picture 17" descr="http://edugen.wiley.com/edugen/courses/crs4957/halliday9118/halliday9088c26/image_n/nt0047-y.gif"/>
          <p:cNvPicPr>
            <a:picLocks noChangeAspect="1" noChangeArrowheads="1"/>
          </p:cNvPicPr>
          <p:nvPr/>
        </p:nvPicPr>
        <p:blipFill>
          <a:blip r:embed="rId10" cstate="print"/>
          <a:srcRect/>
          <a:stretch>
            <a:fillRect/>
          </a:stretch>
        </p:blipFill>
        <p:spPr bwMode="auto">
          <a:xfrm>
            <a:off x="4724400" y="5943600"/>
            <a:ext cx="1219200" cy="5931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20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fade">
                                      <p:cBhvr>
                                        <p:cTn id="17" dur="20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fade">
                                      <p:cBhvr>
                                        <p:cTn id="22" dur="2000"/>
                                        <p:tgtEl>
                                          <p:spTgt spid="2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50"/>
                                        </p:tgtEl>
                                        <p:attrNameLst>
                                          <p:attrName>style.visibility</p:attrName>
                                        </p:attrNameLst>
                                      </p:cBhvr>
                                      <p:to>
                                        <p:strVal val="visible"/>
                                      </p:to>
                                    </p:set>
                                    <p:animEffect transition="in" filter="fade">
                                      <p:cBhvr>
                                        <p:cTn id="27" dur="2000"/>
                                        <p:tgtEl>
                                          <p:spTgt spid="61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53"/>
                                        </p:tgtEl>
                                        <p:attrNameLst>
                                          <p:attrName>style.visibility</p:attrName>
                                        </p:attrNameLst>
                                      </p:cBhvr>
                                      <p:to>
                                        <p:strVal val="visible"/>
                                      </p:to>
                                    </p:set>
                                    <p:animEffect transition="in" filter="fade">
                                      <p:cBhvr>
                                        <p:cTn id="32" dur="2000"/>
                                        <p:tgtEl>
                                          <p:spTgt spid="615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
                                            <p:txEl>
                                              <p:pRg st="0" end="0"/>
                                            </p:txEl>
                                          </p:spTgt>
                                        </p:tgtEl>
                                        <p:attrNameLst>
                                          <p:attrName>style.visibility</p:attrName>
                                        </p:attrNameLst>
                                      </p:cBhvr>
                                      <p:to>
                                        <p:strVal val="visible"/>
                                      </p:to>
                                    </p:set>
                                    <p:animEffect transition="in" filter="fade">
                                      <p:cBhvr>
                                        <p:cTn id="37" dur="2000"/>
                                        <p:tgtEl>
                                          <p:spTgt spid="4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152"/>
                                        </p:tgtEl>
                                        <p:attrNameLst>
                                          <p:attrName>style.visibility</p:attrName>
                                        </p:attrNameLst>
                                      </p:cBhvr>
                                      <p:to>
                                        <p:strVal val="visible"/>
                                      </p:to>
                                    </p:set>
                                    <p:animEffect transition="in" filter="fade">
                                      <p:cBhvr>
                                        <p:cTn id="42" dur="2000"/>
                                        <p:tgtEl>
                                          <p:spTgt spid="615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155"/>
                                        </p:tgtEl>
                                        <p:attrNameLst>
                                          <p:attrName>style.visibility</p:attrName>
                                        </p:attrNameLst>
                                      </p:cBhvr>
                                      <p:to>
                                        <p:strVal val="visible"/>
                                      </p:to>
                                    </p:set>
                                    <p:animEffect transition="in" filter="fade">
                                      <p:cBhvr>
                                        <p:cTn id="47" dur="2000"/>
                                        <p:tgtEl>
                                          <p:spTgt spid="615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157"/>
                                        </p:tgtEl>
                                        <p:attrNameLst>
                                          <p:attrName>style.visibility</p:attrName>
                                        </p:attrNameLst>
                                      </p:cBhvr>
                                      <p:to>
                                        <p:strVal val="visible"/>
                                      </p:to>
                                    </p:set>
                                    <p:animEffect transition="in" filter="fade">
                                      <p:cBhvr>
                                        <p:cTn id="52" dur="2000"/>
                                        <p:tgtEl>
                                          <p:spTgt spid="615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159"/>
                                        </p:tgtEl>
                                        <p:attrNameLst>
                                          <p:attrName>style.visibility</p:attrName>
                                        </p:attrNameLst>
                                      </p:cBhvr>
                                      <p:to>
                                        <p:strVal val="visible"/>
                                      </p:to>
                                    </p:set>
                                    <p:animEffect transition="in" filter="fade">
                                      <p:cBhvr>
                                        <p:cTn id="57" dur="2000"/>
                                        <p:tgtEl>
                                          <p:spTgt spid="615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6146"/>
                                        </p:tgtEl>
                                        <p:attrNameLst>
                                          <p:attrName>style.visibility</p:attrName>
                                        </p:attrNameLst>
                                      </p:cBhvr>
                                      <p:to>
                                        <p:strVal val="visible"/>
                                      </p:to>
                                    </p:set>
                                    <p:animEffect transition="in" filter="fade">
                                      <p:cBhvr>
                                        <p:cTn id="62" dur="2000"/>
                                        <p:tgtEl>
                                          <p:spTgt spid="614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6161"/>
                                        </p:tgtEl>
                                        <p:attrNameLst>
                                          <p:attrName>style.visibility</p:attrName>
                                        </p:attrNameLst>
                                      </p:cBhvr>
                                      <p:to>
                                        <p:strVal val="visible"/>
                                      </p:to>
                                    </p:set>
                                    <p:animEffect transition="in" filter="fade">
                                      <p:cBhvr>
                                        <p:cTn id="67" dur="2000"/>
                                        <p:tgtEl>
                                          <p:spTgt spid="6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27" grpId="0" build="p"/>
      <p:bldP spid="4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edugen.wiley.com/edugen/courses/crs4957/halliday9118/halliday9088c26/image_n/nt0004-y.gif"/>
          <p:cNvPicPr>
            <a:picLocks noChangeAspect="1" noChangeArrowheads="1"/>
          </p:cNvPicPr>
          <p:nvPr/>
        </p:nvPicPr>
        <p:blipFill>
          <a:blip r:embed="rId2" cstate="print"/>
          <a:srcRect/>
          <a:stretch>
            <a:fillRect/>
          </a:stretch>
        </p:blipFill>
        <p:spPr bwMode="auto">
          <a:xfrm>
            <a:off x="5410200" y="152400"/>
            <a:ext cx="2238375" cy="1133476"/>
          </a:xfrm>
          <a:prstGeom prst="rect">
            <a:avLst/>
          </a:prstGeom>
          <a:noFill/>
        </p:spPr>
      </p:pic>
      <p:sp>
        <p:nvSpPr>
          <p:cNvPr id="5" name="Rectangle 4"/>
          <p:cNvSpPr/>
          <p:nvPr/>
        </p:nvSpPr>
        <p:spPr>
          <a:xfrm>
            <a:off x="304800" y="304800"/>
            <a:ext cx="5029200" cy="646331"/>
          </a:xfrm>
          <a:prstGeom prst="rect">
            <a:avLst/>
          </a:prstGeom>
        </p:spPr>
        <p:txBody>
          <a:bodyPr wrap="square">
            <a:spAutoFit/>
          </a:bodyPr>
          <a:lstStyle/>
          <a:p>
            <a:r>
              <a:rPr lang="en-US" dirty="0" smtClean="0"/>
              <a:t>CP1: The figure here shows a portion of a circuit. What is the current </a:t>
            </a:r>
            <a:r>
              <a:rPr lang="en-US" i="1" dirty="0" err="1" smtClean="0"/>
              <a:t>i</a:t>
            </a:r>
            <a:r>
              <a:rPr lang="en-US" dirty="0" smtClean="0"/>
              <a:t> in the lower right-hand wire?</a:t>
            </a:r>
            <a:endParaRPr lang="en-US" dirty="0"/>
          </a:p>
        </p:txBody>
      </p:sp>
      <p:sp>
        <p:nvSpPr>
          <p:cNvPr id="6" name="Rectangle 5"/>
          <p:cNvSpPr/>
          <p:nvPr/>
        </p:nvSpPr>
        <p:spPr>
          <a:xfrm>
            <a:off x="0" y="1752600"/>
            <a:ext cx="9144000" cy="1477328"/>
          </a:xfrm>
          <a:prstGeom prst="rect">
            <a:avLst/>
          </a:prstGeom>
        </p:spPr>
        <p:txBody>
          <a:bodyPr wrap="square">
            <a:spAutoFit/>
          </a:bodyPr>
          <a:lstStyle/>
          <a:p>
            <a:r>
              <a:rPr lang="en-US" dirty="0" smtClean="0"/>
              <a:t>P10. The magnitude </a:t>
            </a:r>
            <a:r>
              <a:rPr lang="en-US" i="1" dirty="0" smtClean="0"/>
              <a:t>J</a:t>
            </a:r>
            <a:r>
              <a:rPr lang="en-US" dirty="0" smtClean="0"/>
              <a:t> of the current density in a certain lab wire with a circular cross section of radius </a:t>
            </a:r>
            <a:r>
              <a:rPr lang="en-US" i="1" dirty="0" smtClean="0"/>
              <a:t>R</a:t>
            </a:r>
            <a:r>
              <a:rPr lang="en-US" dirty="0" smtClean="0"/>
              <a:t> = 2.00 mm is given by </a:t>
            </a:r>
            <a:r>
              <a:rPr lang="en-US" i="1" dirty="0" smtClean="0"/>
              <a:t>J</a:t>
            </a:r>
            <a:r>
              <a:rPr lang="en-US" dirty="0" smtClean="0"/>
              <a:t> = (3.00 × 10</a:t>
            </a:r>
            <a:r>
              <a:rPr lang="en-US" baseline="30000" dirty="0" smtClean="0"/>
              <a:t>8</a:t>
            </a:r>
            <a:r>
              <a:rPr lang="en-US" dirty="0" smtClean="0"/>
              <a:t>)</a:t>
            </a:r>
            <a:r>
              <a:rPr lang="en-US" i="1" dirty="0" smtClean="0"/>
              <a:t>r</a:t>
            </a:r>
            <a:r>
              <a:rPr lang="en-US" baseline="30000" dirty="0" smtClean="0"/>
              <a:t>2</a:t>
            </a:r>
            <a:r>
              <a:rPr lang="en-US" dirty="0" smtClean="0"/>
              <a:t>, with </a:t>
            </a:r>
            <a:r>
              <a:rPr lang="en-US" i="1" dirty="0" smtClean="0"/>
              <a:t>J</a:t>
            </a:r>
            <a:r>
              <a:rPr lang="en-US" dirty="0" smtClean="0"/>
              <a:t> in amperes per square meter and radial distance </a:t>
            </a:r>
            <a:r>
              <a:rPr lang="en-US" i="1" dirty="0" smtClean="0"/>
              <a:t>r</a:t>
            </a:r>
            <a:r>
              <a:rPr lang="en-US" dirty="0" smtClean="0"/>
              <a:t> in meters. </a:t>
            </a:r>
            <a:r>
              <a:rPr lang="en-US" dirty="0" smtClean="0"/>
              <a:t/>
            </a:r>
            <a:br>
              <a:rPr lang="en-US" dirty="0" smtClean="0"/>
            </a:br>
            <a:r>
              <a:rPr lang="en-US" dirty="0" smtClean="0"/>
              <a:t>a</a:t>
            </a:r>
            <a:r>
              <a:rPr lang="en-US" dirty="0" smtClean="0"/>
              <a:t>. What is the current through the </a:t>
            </a:r>
            <a:r>
              <a:rPr lang="en-US" dirty="0" smtClean="0"/>
              <a:t>wire?</a:t>
            </a:r>
            <a:r>
              <a:rPr lang="en-US" dirty="0" smtClean="0"/>
              <a:t/>
            </a:r>
            <a:br>
              <a:rPr lang="en-US" dirty="0" smtClean="0"/>
            </a:br>
            <a:r>
              <a:rPr lang="en-US" dirty="0" smtClean="0"/>
              <a:t>b. What </a:t>
            </a:r>
            <a:r>
              <a:rPr lang="en-US" dirty="0" smtClean="0"/>
              <a:t>is the current through the outer section bounded by </a:t>
            </a:r>
            <a:r>
              <a:rPr lang="en-US" i="1" dirty="0" smtClean="0"/>
              <a:t>r</a:t>
            </a:r>
            <a:r>
              <a:rPr lang="en-US" dirty="0" smtClean="0"/>
              <a:t> = </a:t>
            </a:r>
            <a:r>
              <a:rPr lang="en-US" dirty="0" smtClean="0"/>
              <a:t>0.6</a:t>
            </a:r>
            <a:r>
              <a:rPr lang="en-US" i="1" dirty="0" smtClean="0"/>
              <a:t>R</a:t>
            </a:r>
            <a:r>
              <a:rPr lang="en-US" dirty="0" smtClean="0"/>
              <a:t> </a:t>
            </a:r>
            <a:r>
              <a:rPr lang="en-US" dirty="0" smtClean="0"/>
              <a:t>and </a:t>
            </a:r>
            <a:r>
              <a:rPr lang="en-US" i="1" dirty="0" smtClean="0"/>
              <a:t>r</a:t>
            </a:r>
            <a:r>
              <a:rPr lang="en-US" dirty="0" smtClean="0"/>
              <a:t> = </a:t>
            </a:r>
            <a:r>
              <a:rPr lang="en-US" i="1" dirty="0" smtClean="0"/>
              <a:t>R</a:t>
            </a:r>
            <a:r>
              <a:rPr lang="en-US" dirty="0" smtClean="0"/>
              <a:t>?</a:t>
            </a:r>
            <a:endParaRPr lang="en-US" dirty="0"/>
          </a:p>
        </p:txBody>
      </p:sp>
      <p:sp>
        <p:nvSpPr>
          <p:cNvPr id="9" name="Rectangle 8"/>
          <p:cNvSpPr/>
          <p:nvPr/>
        </p:nvSpPr>
        <p:spPr>
          <a:xfrm>
            <a:off x="0" y="4800600"/>
            <a:ext cx="9144000" cy="1477328"/>
          </a:xfrm>
          <a:prstGeom prst="rect">
            <a:avLst/>
          </a:prstGeom>
        </p:spPr>
        <p:txBody>
          <a:bodyPr wrap="square">
            <a:spAutoFit/>
          </a:bodyPr>
          <a:lstStyle/>
          <a:p>
            <a:r>
              <a:rPr lang="en-US" dirty="0" smtClean="0"/>
              <a:t>P22. Suppose a kite string of radius 2.00 mm extends directly upward by 0.800 km and is coated with a 0.500 mm layer of water having resistivity 150 </a:t>
            </a:r>
            <a:r>
              <a:rPr lang="en-US" i="1" dirty="0" err="1" smtClean="0"/>
              <a:t>Ω</a:t>
            </a:r>
            <a:r>
              <a:rPr lang="en-US" dirty="0" err="1" smtClean="0"/>
              <a:t>.m</a:t>
            </a:r>
            <a:r>
              <a:rPr lang="en-US" dirty="0" smtClean="0"/>
              <a:t>. If the potential difference between the two ends of the string is 160 MV, what is the current through the water layer? The danger is not this current but the chance that the string draws a lightning strike, which can have a current as large as 500 000 A (way beyond just being lethal).</a:t>
            </a:r>
            <a:endParaRPr lang="en-US" dirty="0"/>
          </a:p>
        </p:txBody>
      </p:sp>
      <p:sp>
        <p:nvSpPr>
          <p:cNvPr id="10" name="Rectangle 9"/>
          <p:cNvSpPr/>
          <p:nvPr/>
        </p:nvSpPr>
        <p:spPr>
          <a:xfrm>
            <a:off x="0" y="3429000"/>
            <a:ext cx="9144000" cy="923330"/>
          </a:xfrm>
          <a:prstGeom prst="rect">
            <a:avLst/>
          </a:prstGeom>
        </p:spPr>
        <p:txBody>
          <a:bodyPr wrap="square">
            <a:spAutoFit/>
          </a:bodyPr>
          <a:lstStyle/>
          <a:p>
            <a:r>
              <a:rPr lang="en-US" dirty="0" smtClean="0"/>
              <a:t>P17. A wire of </a:t>
            </a:r>
            <a:r>
              <a:rPr lang="en-US" dirty="0" err="1" smtClean="0"/>
              <a:t>Nichrome</a:t>
            </a:r>
            <a:r>
              <a:rPr lang="en-US" dirty="0" smtClean="0"/>
              <a:t> (a nickel–chromium–iron alloy commonly used in heating elements) is 1.0 m long and 1.0 mm</a:t>
            </a:r>
            <a:r>
              <a:rPr lang="en-US" baseline="30000" dirty="0" smtClean="0"/>
              <a:t>2</a:t>
            </a:r>
            <a:r>
              <a:rPr lang="en-US" dirty="0" smtClean="0"/>
              <a:t> in cross-sectional area. It carries a current of 4.0 A when a 2.0 V potential difference is applied between its ends. Calculate the conductivity </a:t>
            </a:r>
            <a:r>
              <a:rPr lang="en-US" i="1" dirty="0" smtClean="0"/>
              <a:t>σ</a:t>
            </a:r>
            <a:r>
              <a:rPr lang="en-US" dirty="0" smtClean="0"/>
              <a:t> of </a:t>
            </a:r>
            <a:r>
              <a:rPr lang="en-US" dirty="0" err="1" smtClean="0"/>
              <a:t>Nichrome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20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9" grpId="0" build="p"/>
      <p:bldP spid="1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399</Words>
  <Application>Microsoft Office PowerPoint</Application>
  <PresentationFormat>On-screen Show (4:3)</PresentationFormat>
  <Paragraphs>23</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Equation</vt:lpstr>
      <vt:lpstr>Chap-26: Current and Resistance</vt:lpstr>
      <vt:lpstr>Slide 2</vt:lpstr>
      <vt:lpstr>Resistance and Resistivity</vt:lpstr>
      <vt:lpstr>Slide 4</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mahesp</dc:creator>
  <cp:lastModifiedBy>mahesp</cp:lastModifiedBy>
  <cp:revision>13</cp:revision>
  <dcterms:created xsi:type="dcterms:W3CDTF">2011-03-01T20:00:29Z</dcterms:created>
  <dcterms:modified xsi:type="dcterms:W3CDTF">2013-02-27T14:02:58Z</dcterms:modified>
</cp:coreProperties>
</file>