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102-C311-4A9C-8869-82A449FCA36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FACF-E7DC-4A14-A92E-CE6989671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102-C311-4A9C-8869-82A449FCA36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FACF-E7DC-4A14-A92E-CE6989671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102-C311-4A9C-8869-82A449FCA36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FACF-E7DC-4A14-A92E-CE6989671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102-C311-4A9C-8869-82A449FCA36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FACF-E7DC-4A14-A92E-CE6989671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102-C311-4A9C-8869-82A449FCA36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FACF-E7DC-4A14-A92E-CE6989671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102-C311-4A9C-8869-82A449FCA36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FACF-E7DC-4A14-A92E-CE6989671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102-C311-4A9C-8869-82A449FCA36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FACF-E7DC-4A14-A92E-CE6989671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102-C311-4A9C-8869-82A449FCA36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FACF-E7DC-4A14-A92E-CE6989671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102-C311-4A9C-8869-82A449FCA36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FACF-E7DC-4A14-A92E-CE6989671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102-C311-4A9C-8869-82A449FCA36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FACF-E7DC-4A14-A92E-CE6989671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0102-C311-4A9C-8869-82A449FCA36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FACF-E7DC-4A14-A92E-CE6989671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C0102-C311-4A9C-8869-82A449FCA369}" type="datetimeFigureOut">
              <a:rPr lang="en-US" smtClean="0"/>
              <a:pPr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FACF-E7DC-4A14-A92E-CE6989671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Capacitors in Parallel and in Series</a:t>
            </a:r>
            <a:endParaRPr lang="en-US" dirty="0"/>
          </a:p>
        </p:txBody>
      </p:sp>
      <p:pic>
        <p:nvPicPr>
          <p:cNvPr id="1026" name="Picture 2" descr="http://edugen.wiley.com/edugen/courses/crs1650/art/images/halliday8019c25/image_t/tfg00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2591401" cy="2743200"/>
          </a:xfrm>
          <a:prstGeom prst="rect">
            <a:avLst/>
          </a:prstGeom>
          <a:noFill/>
        </p:spPr>
      </p:pic>
      <p:pic>
        <p:nvPicPr>
          <p:cNvPr id="1028" name="Picture 4" descr="http://edugen.wiley.com/edugen/courses/crs1650/art/images/halliday8019c25/image_t/tfg00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838200"/>
            <a:ext cx="1600200" cy="425258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38100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When a potential difference </a:t>
            </a:r>
            <a:r>
              <a:rPr lang="en-US" i="1" dirty="0" smtClean="0"/>
              <a:t>V</a:t>
            </a:r>
            <a:r>
              <a:rPr lang="en-US" dirty="0" smtClean="0"/>
              <a:t> is applied across several capacitors connected in parallel, that potential difference </a:t>
            </a:r>
            <a:r>
              <a:rPr lang="en-US" i="1" dirty="0" smtClean="0"/>
              <a:t>V</a:t>
            </a:r>
            <a:r>
              <a:rPr lang="en-US" dirty="0" smtClean="0"/>
              <a:t> is applied across each capacitor. The total charge </a:t>
            </a:r>
            <a:r>
              <a:rPr lang="en-US" i="1" dirty="0" smtClean="0"/>
              <a:t>q</a:t>
            </a:r>
            <a:r>
              <a:rPr lang="en-US" dirty="0" smtClean="0"/>
              <a:t> stored on the capacitors is the sum of the charges stored on all the capacitors.</a:t>
            </a:r>
            <a:endParaRPr lang="en-US" dirty="0"/>
          </a:p>
        </p:txBody>
      </p:sp>
      <p:pic>
        <p:nvPicPr>
          <p:cNvPr id="1030" name="Picture 6" descr="http://edugen.wiley.com/edugen/courses/crs1650/art/math/halliday8019c25/math04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248400"/>
            <a:ext cx="3845169" cy="609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800600" y="1371600"/>
            <a:ext cx="2438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When a potential difference </a:t>
            </a:r>
            <a:r>
              <a:rPr lang="en-US" i="1" dirty="0" smtClean="0"/>
              <a:t>V</a:t>
            </a:r>
            <a:r>
              <a:rPr lang="en-US" dirty="0" smtClean="0"/>
              <a:t> is applied across several capacitors connected in series, the capacitors have identical charge </a:t>
            </a:r>
            <a:r>
              <a:rPr lang="en-US" i="1" dirty="0" smtClean="0"/>
              <a:t>q</a:t>
            </a:r>
            <a:r>
              <a:rPr lang="en-US" dirty="0" smtClean="0"/>
              <a:t>. The sum of the potential differences across all the capacitors is equal to the applied potential difference </a:t>
            </a:r>
            <a:r>
              <a:rPr lang="en-US" i="1" dirty="0" smtClean="0"/>
              <a:t>V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32" name="Picture 8" descr="http://edugen.wiley.com/edugen/courses/crs1650/art/math/halliday8019c25/math04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5181600"/>
            <a:ext cx="2636512" cy="533400"/>
          </a:xfrm>
          <a:prstGeom prst="rect">
            <a:avLst/>
          </a:prstGeom>
          <a:noFill/>
        </p:spPr>
      </p:pic>
      <p:pic>
        <p:nvPicPr>
          <p:cNvPr id="1034" name="Picture 10" descr="http://edugen.wiley.com/edugen/courses/crs1650/art/math/halliday8019c25/math046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12752" y="6019800"/>
            <a:ext cx="3831248" cy="600075"/>
          </a:xfrm>
          <a:prstGeom prst="rect">
            <a:avLst/>
          </a:prstGeom>
          <a:noFill/>
        </p:spPr>
      </p:pic>
      <p:pic>
        <p:nvPicPr>
          <p:cNvPr id="1036" name="Picture 12" descr="http://edugen.wiley.com/edugen/courses/crs1650/art/math/halliday8019c25/math040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5638800"/>
            <a:ext cx="2700161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Stored in an Electric Field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2954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Suppose that, at a given instant, a charge </a:t>
            </a:r>
            <a:r>
              <a:rPr lang="en-US" i="1" dirty="0" smtClean="0"/>
              <a:t>q</a:t>
            </a:r>
            <a:r>
              <a:rPr lang="en-US" dirty="0" smtClean="0"/>
              <a:t>′ has been transferred from one plate of a capacitor to the other. The potential difference </a:t>
            </a:r>
            <a:r>
              <a:rPr lang="en-US" i="1" dirty="0" smtClean="0"/>
              <a:t>V</a:t>
            </a:r>
            <a:r>
              <a:rPr lang="en-US" dirty="0" smtClean="0"/>
              <a:t>′ between the plates at that instant will be </a:t>
            </a:r>
            <a:r>
              <a:rPr lang="en-US" i="1" dirty="0" smtClean="0"/>
              <a:t>q</a:t>
            </a:r>
            <a:r>
              <a:rPr lang="en-US" dirty="0" smtClean="0"/>
              <a:t>′/</a:t>
            </a:r>
            <a:r>
              <a:rPr lang="en-US" i="1" dirty="0" smtClean="0"/>
              <a:t>C</a:t>
            </a:r>
            <a:r>
              <a:rPr lang="en-US" dirty="0" smtClean="0"/>
              <a:t>. If an extra increment of charge </a:t>
            </a:r>
            <a:r>
              <a:rPr lang="en-US" i="1" dirty="0" err="1" smtClean="0"/>
              <a:t>dq</a:t>
            </a:r>
            <a:r>
              <a:rPr lang="en-US" dirty="0" smtClean="0"/>
              <a:t>′ is then transferred, the increment of work required will be,</a:t>
            </a:r>
            <a:endParaRPr lang="en-US" dirty="0"/>
          </a:p>
        </p:txBody>
      </p:sp>
      <p:pic>
        <p:nvPicPr>
          <p:cNvPr id="15362" name="Picture 2" descr="http://edugen.wiley.com/edugen/courses/crs1650/art/math/halliday8019c25/math06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14600"/>
            <a:ext cx="2473028" cy="533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81000" y="3105835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work required to bring the total capacitor charge up to a final value </a:t>
            </a:r>
            <a:r>
              <a:rPr lang="en-US" i="1" dirty="0" smtClean="0"/>
              <a:t>q</a:t>
            </a:r>
            <a:r>
              <a:rPr lang="en-US" dirty="0" smtClean="0"/>
              <a:t> is </a:t>
            </a:r>
            <a:endParaRPr lang="en-US" dirty="0"/>
          </a:p>
        </p:txBody>
      </p:sp>
      <p:pic>
        <p:nvPicPr>
          <p:cNvPr id="15364" name="Picture 4" descr="http://edugen.wiley.com/edugen/courses/crs1650/art/math/halliday8019c25/math06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733800"/>
            <a:ext cx="2880352" cy="5334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81000" y="43434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This work is stored as potential energy </a:t>
            </a:r>
            <a:r>
              <a:rPr lang="en-US" i="1" dirty="0" smtClean="0"/>
              <a:t>U</a:t>
            </a:r>
            <a:r>
              <a:rPr lang="en-US" dirty="0" smtClean="0"/>
              <a:t> in the capacitor,</a:t>
            </a:r>
            <a:endParaRPr lang="en-US" dirty="0"/>
          </a:p>
        </p:txBody>
      </p:sp>
      <p:pic>
        <p:nvPicPr>
          <p:cNvPr id="15366" name="Picture 6" descr="http://edugen.wiley.com/edugen/courses/crs1650/art/math/halliday8019c25/math06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876800"/>
            <a:ext cx="3081858" cy="6096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81000" y="57150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potential energy of a charged capacitor may be viewed as being stored in the electric field between its plates.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8" grpId="0" build="p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Energy Density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1430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a parallel-plate capacitor, neglecting fringing, the electric field has the same value at all points between the plates. Thus, the </a:t>
            </a:r>
            <a:r>
              <a:rPr lang="en-US" b="1" dirty="0" smtClean="0"/>
              <a:t>energy density</a:t>
            </a:r>
            <a:r>
              <a:rPr lang="en-US" dirty="0" smtClean="0"/>
              <a:t> </a:t>
            </a:r>
            <a:r>
              <a:rPr lang="en-US" i="1" dirty="0" smtClean="0"/>
              <a:t>u</a:t>
            </a:r>
            <a:r>
              <a:rPr lang="en-US" dirty="0" smtClean="0"/>
              <a:t>—that is, the potential energy per unit volume between the plates—should also be uniform. We can find </a:t>
            </a:r>
            <a:r>
              <a:rPr lang="en-US" i="1" dirty="0" smtClean="0"/>
              <a:t>u</a:t>
            </a:r>
            <a:r>
              <a:rPr lang="en-US" dirty="0" smtClean="0"/>
              <a:t> by dividing the total potential energy by the volume </a:t>
            </a:r>
            <a:r>
              <a:rPr lang="en-US" i="1" dirty="0" smtClean="0"/>
              <a:t>Ad</a:t>
            </a:r>
            <a:r>
              <a:rPr lang="en-US" dirty="0" smtClean="0"/>
              <a:t> of the space between the plates.</a:t>
            </a:r>
            <a:endParaRPr lang="en-US" dirty="0"/>
          </a:p>
        </p:txBody>
      </p:sp>
      <p:pic>
        <p:nvPicPr>
          <p:cNvPr id="16386" name="Picture 2" descr="http://edugen.wiley.com/edugen/courses/crs1650/art/math/halliday8019c25/math0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90800"/>
            <a:ext cx="2440642" cy="685800"/>
          </a:xfrm>
          <a:prstGeom prst="rect">
            <a:avLst/>
          </a:prstGeom>
          <a:noFill/>
        </p:spPr>
      </p:pic>
      <p:pic>
        <p:nvPicPr>
          <p:cNvPr id="16388" name="Picture 4" descr="http://edugen.wiley.com/edugen/courses/crs1650/art/math/halliday8019c25/math07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657600"/>
            <a:ext cx="2077448" cy="781616"/>
          </a:xfrm>
          <a:prstGeom prst="rect">
            <a:avLst/>
          </a:prstGeom>
          <a:noFill/>
        </p:spPr>
      </p:pic>
      <p:pic>
        <p:nvPicPr>
          <p:cNvPr id="16390" name="Picture 6" descr="http://edugen.wiley.com/edugen/courses/crs1650/art/math/halliday8019c25/math07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276600"/>
            <a:ext cx="1695450" cy="381000"/>
          </a:xfrm>
          <a:prstGeom prst="rect">
            <a:avLst/>
          </a:prstGeom>
          <a:noFill/>
        </p:spPr>
      </p:pic>
      <p:pic>
        <p:nvPicPr>
          <p:cNvPr id="16392" name="Picture 8" descr="http://edugen.wiley.com/edugen/courses/crs1650/art/math/halliday8019c25/math07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4309532"/>
            <a:ext cx="1828800" cy="338667"/>
          </a:xfrm>
          <a:prstGeom prst="rect">
            <a:avLst/>
          </a:prstGeom>
          <a:noFill/>
        </p:spPr>
      </p:pic>
      <p:pic>
        <p:nvPicPr>
          <p:cNvPr id="16394" name="Picture 10" descr="http://edugen.wiley.com/edugen/courses/crs1650/art/math/halliday8019c25/math075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4876800"/>
            <a:ext cx="2948152" cy="457200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565767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Although we derived this result for the special case of a parallel-plate capacitor, it holds generally, whatever may be the source of the electric field. If an electric field, E</a:t>
            </a:r>
            <a:r>
              <a:rPr kumimoji="0" 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exists at any point in space, we can think of that point as a site of electric potential energy whose amount per unit volume is given by the above equation. </a:t>
            </a:r>
          </a:p>
        </p:txBody>
      </p:sp>
      <p:pic>
        <p:nvPicPr>
          <p:cNvPr id="16396" name="Picture 12" descr="http://edugen.wiley.com/edugen/courses/crs1650/art/math/halliday8019c25/math005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754475" y="-274638"/>
            <a:ext cx="190500" cy="24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639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339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Capacitors in Parallel and in Series</vt:lpstr>
      <vt:lpstr>Energy Stored in an Electric Field</vt:lpstr>
      <vt:lpstr>Energy Density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10</cp:revision>
  <dcterms:created xsi:type="dcterms:W3CDTF">2009-02-27T20:01:26Z</dcterms:created>
  <dcterms:modified xsi:type="dcterms:W3CDTF">2012-02-29T15:31:31Z</dcterms:modified>
</cp:coreProperties>
</file>