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8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F3470-D2F5-4EE8-997F-542BA7329B51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E5FB3-89E9-4F56-9622-5150D479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AC82-BBEB-448F-BE63-3A6C3EC7A1EF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953-644E-4AD3-8F4B-05D3B4A9C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AC82-BBEB-448F-BE63-3A6C3EC7A1EF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953-644E-4AD3-8F4B-05D3B4A9C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AC82-BBEB-448F-BE63-3A6C3EC7A1EF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953-644E-4AD3-8F4B-05D3B4A9C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AC82-BBEB-448F-BE63-3A6C3EC7A1EF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953-644E-4AD3-8F4B-05D3B4A9C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AC82-BBEB-448F-BE63-3A6C3EC7A1EF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953-644E-4AD3-8F4B-05D3B4A9C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AC82-BBEB-448F-BE63-3A6C3EC7A1EF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953-644E-4AD3-8F4B-05D3B4A9C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AC82-BBEB-448F-BE63-3A6C3EC7A1EF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953-644E-4AD3-8F4B-05D3B4A9C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AC82-BBEB-448F-BE63-3A6C3EC7A1EF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953-644E-4AD3-8F4B-05D3B4A9C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AC82-BBEB-448F-BE63-3A6C3EC7A1EF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953-644E-4AD3-8F4B-05D3B4A9C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AC82-BBEB-448F-BE63-3A6C3EC7A1EF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953-644E-4AD3-8F4B-05D3B4A9C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AC82-BBEB-448F-BE63-3A6C3EC7A1EF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1953-644E-4AD3-8F4B-05D3B4A9C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AC82-BBEB-448F-BE63-3A6C3EC7A1EF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1953-644E-4AD3-8F4B-05D3B4A9C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dugen.wiley.com/edugen/courses/crs4957/halliday9118/halliday9088c25/halliday9118/halliday9088c25/halliday9088c25xlinks.xform?id=halliday9088c25-fig-0025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Chap-25: Capacitance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295400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Capacitor: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Capacitor is a device in which electrical energy </a:t>
            </a:r>
            <a:br>
              <a:rPr lang="en-US" sz="2400" dirty="0" smtClean="0"/>
            </a:br>
            <a:r>
              <a:rPr lang="en-US" sz="2400" dirty="0" smtClean="0"/>
              <a:t>can be stored.  Ex: Photoflash in a camera. </a:t>
            </a:r>
          </a:p>
          <a:p>
            <a:endParaRPr lang="en-US" sz="2400" dirty="0" smtClean="0"/>
          </a:p>
          <a:p>
            <a:r>
              <a:rPr lang="en-US" sz="2400" dirty="0" smtClean="0"/>
              <a:t>The physics of capacitors can be generalized to other devices and to any situation involving electric fields. </a:t>
            </a:r>
          </a:p>
          <a:p>
            <a:r>
              <a:rPr lang="en-US" sz="2400" dirty="0" smtClean="0"/>
              <a:t>	For example, Earth's atmospheric electric field is modeled by 	meteorologists as being produced by a huge spherical capacitor 	that partially discharges via lightning. 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The first step in our discussion of capacitors is to determine how much charge can be stored in a capacitor. This “how much” is called capacitance.</a:t>
            </a:r>
            <a:endParaRPr lang="en-US" dirty="0"/>
          </a:p>
        </p:txBody>
      </p:sp>
      <p:pic>
        <p:nvPicPr>
          <p:cNvPr id="6146" name="Picture 2" descr="http://edugen.wiley.com/edugen/courses/crs1650/art/images/halliday8019c25/image_t/tfg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8850" y="0"/>
            <a:ext cx="310515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Capacitance</a:t>
            </a:r>
            <a:endParaRPr lang="en-US" dirty="0"/>
          </a:p>
        </p:txBody>
      </p:sp>
      <p:pic>
        <p:nvPicPr>
          <p:cNvPr id="7170" name="Picture 2" descr="http://edugen.wiley.com/edugen/courses/crs1650/art/images/halliday8019c25/image_t/tfg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2938168" cy="2209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5257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charge </a:t>
            </a:r>
            <a:r>
              <a:rPr lang="en-US" i="1" dirty="0" smtClean="0"/>
              <a:t>q</a:t>
            </a:r>
            <a:r>
              <a:rPr lang="en-US" dirty="0" smtClean="0"/>
              <a:t> and the potential difference </a:t>
            </a:r>
            <a:r>
              <a:rPr lang="en-US" i="1" dirty="0" smtClean="0"/>
              <a:t>V</a:t>
            </a:r>
            <a:r>
              <a:rPr lang="en-US" dirty="0" smtClean="0"/>
              <a:t> for a capacitor are proportional to each other;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76600" y="914400"/>
            <a:ext cx="586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Two conductors, isolated electrically from each other and from their surroundings, form a </a:t>
            </a:r>
            <a:r>
              <a:rPr lang="en-US" sz="2400" i="1" dirty="0" smtClean="0"/>
              <a:t>capacitor</a:t>
            </a:r>
            <a:r>
              <a:rPr lang="en-US" sz="2400" dirty="0" smtClean="0"/>
              <a:t>. </a:t>
            </a:r>
            <a:br>
              <a:rPr lang="en-US" sz="2400" dirty="0" smtClean="0"/>
            </a:br>
            <a:r>
              <a:rPr lang="en-US" sz="2400" dirty="0" smtClean="0"/>
              <a:t>When the capacitor is charged, the charges on the conductors, or </a:t>
            </a:r>
            <a:r>
              <a:rPr lang="en-US" sz="2400" i="1" dirty="0" smtClean="0"/>
              <a:t>plates</a:t>
            </a:r>
            <a:r>
              <a:rPr lang="en-US" sz="2400" dirty="0" smtClean="0"/>
              <a:t> as they are called, builds up equally.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14600" y="5657671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proportionality constant </a:t>
            </a:r>
            <a:r>
              <a:rPr lang="en-US" i="1" dirty="0" smtClean="0"/>
              <a:t>C</a:t>
            </a:r>
            <a:r>
              <a:rPr lang="en-US" dirty="0" smtClean="0"/>
              <a:t> is called the </a:t>
            </a:r>
            <a:r>
              <a:rPr lang="en-US" b="1" dirty="0" smtClean="0"/>
              <a:t>capacitance</a:t>
            </a:r>
            <a:r>
              <a:rPr lang="en-US" dirty="0" smtClean="0"/>
              <a:t> of the capacitor. The SI unit of capacitance = farad = F. </a:t>
            </a:r>
            <a:br>
              <a:rPr lang="en-US" dirty="0" smtClean="0"/>
            </a:br>
            <a:r>
              <a:rPr lang="en-US" dirty="0" smtClean="0"/>
              <a:t>The farad (F) is a very large unit. The microfarad (</a:t>
            </a:r>
            <a:r>
              <a:rPr lang="el-GR" dirty="0" smtClean="0"/>
              <a:t>μ</a:t>
            </a:r>
            <a:r>
              <a:rPr lang="en-US" dirty="0" smtClean="0"/>
              <a:t>F) and the </a:t>
            </a:r>
            <a:r>
              <a:rPr lang="en-US" dirty="0" err="1" smtClean="0"/>
              <a:t>picofarad</a:t>
            </a:r>
            <a:r>
              <a:rPr lang="en-US" dirty="0" smtClean="0"/>
              <a:t> (pF), are more convenient units in practice.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715000"/>
            <a:ext cx="838200" cy="368808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6172200"/>
            <a:ext cx="609600" cy="52251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276600"/>
            <a:ext cx="67818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Charging a Capacitor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edugen.wiley.com/edugen/courses/crs4957/halliday9118/halliday9088c25/image_n/nt0005-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4968457" cy="1676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47244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P2: The capacitor in Fig. </a:t>
            </a:r>
            <a:r>
              <a:rPr lang="en-US" dirty="0" smtClean="0">
                <a:hlinkClick r:id="rId3" action="ppaction://hlinkfile"/>
              </a:rPr>
              <a:t>25-25</a:t>
            </a:r>
            <a:r>
              <a:rPr lang="en-US" dirty="0" smtClean="0"/>
              <a:t> has a capacitance of 25 </a:t>
            </a:r>
            <a:r>
              <a:rPr lang="en-US" i="1" dirty="0" err="1" smtClean="0"/>
              <a:t>μ</a:t>
            </a:r>
            <a:r>
              <a:rPr lang="en-US" dirty="0" err="1" smtClean="0"/>
              <a:t>F</a:t>
            </a:r>
            <a:r>
              <a:rPr lang="en-US" dirty="0" smtClean="0"/>
              <a:t> and is initially uncharged. The battery provides a potential difference of 120 V. After switch S is closed, how much charge will pass through it?</a:t>
            </a:r>
            <a:endParaRPr lang="en-US" dirty="0"/>
          </a:p>
        </p:txBody>
      </p:sp>
      <p:pic>
        <p:nvPicPr>
          <p:cNvPr id="1028" name="Picture 4" descr="http://edugen.wiley.com/edugen/courses/crs4957/halliday9118/halliday9088c25/image_n/nt0036-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199" y="5410200"/>
            <a:ext cx="1802165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Calculating the Capacitance</a:t>
            </a:r>
            <a:br>
              <a:rPr lang="en-US" dirty="0" smtClean="0"/>
            </a:br>
            <a:r>
              <a:rPr lang="en-US" dirty="0" smtClean="0"/>
              <a:t> 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8194" name="Picture 2" descr="http://edugen.wiley.com/edugen/courses/crs1650/art/images/halliday8019c25/image_t/tfg0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4112338" cy="2133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533400"/>
            <a:ext cx="3557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Parallel-Plate Capacitor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985828" y="533400"/>
            <a:ext cx="3158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Cylindrical Capacitor</a:t>
            </a:r>
            <a:endParaRPr lang="en-US" sz="2800" dirty="0"/>
          </a:p>
        </p:txBody>
      </p:sp>
      <p:pic>
        <p:nvPicPr>
          <p:cNvPr id="8" name="Picture 2" descr="http://edugen.wiley.com/edugen/courses/crs1650/art/images/halliday8019c25/image_t/tfg0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7022" y="1219200"/>
            <a:ext cx="3026978" cy="36576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352800"/>
            <a:ext cx="685800" cy="47761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914400" algn="l"/>
                <a:tab pos="1371600" algn="l"/>
                <a:tab pos="1828800" algn="l"/>
                <a:tab pos="2971800" algn="ct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5029200"/>
            <a:ext cx="1828800" cy="9958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Effects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Dielectrics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19716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52600"/>
            <a:ext cx="23717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953000"/>
            <a:ext cx="1384512" cy="788646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57599" y="1742224"/>
          <a:ext cx="5486401" cy="5115776"/>
        </p:xfrm>
        <a:graphic>
          <a:graphicData uri="http://schemas.openxmlformats.org/drawingml/2006/table">
            <a:tbl>
              <a:tblPr/>
              <a:tblGrid>
                <a:gridCol w="1806767"/>
                <a:gridCol w="1839817"/>
                <a:gridCol w="1839817"/>
              </a:tblGrid>
              <a:tr h="424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Material</a:t>
                      </a:r>
                    </a:p>
                  </a:txBody>
                  <a:tcPr marL="60657" marR="60657" marT="30328" marB="303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Dielectric Constant </a:t>
                      </a:r>
                      <a:r>
                        <a:rPr lang="el-GR" sz="1600" i="1" dirty="0"/>
                        <a:t>κ</a:t>
                      </a:r>
                      <a:endParaRPr lang="el-GR" sz="1600" dirty="0"/>
                    </a:p>
                  </a:txBody>
                  <a:tcPr marL="63184" marR="60657" marT="30328" marB="303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Dielectric Strength (kV/mm)</a:t>
                      </a:r>
                    </a:p>
                  </a:txBody>
                  <a:tcPr marL="63184" marR="60657" marT="30328" marB="3032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Air (1 </a:t>
                      </a:r>
                      <a:r>
                        <a:rPr lang="en-US" sz="1600" dirty="0" err="1"/>
                        <a:t>atm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1.00054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Polystyrene</a:t>
                      </a:r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2.6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Paper</a:t>
                      </a:r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3.5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Transformer oil</a:t>
                      </a:r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4.5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 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Pyrex</a:t>
                      </a:r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4.7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Ruby mica</a:t>
                      </a:r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5.4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 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Porcelain</a:t>
                      </a:r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6.5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 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Silicon</a:t>
                      </a:r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12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 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Germanium</a:t>
                      </a:r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16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 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Ethanol</a:t>
                      </a:r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25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 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Water (20°C)</a:t>
                      </a:r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80.4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 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Water (25°C)</a:t>
                      </a:r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78.5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 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Titania ceramic</a:t>
                      </a:r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130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 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Strontium titanate</a:t>
                      </a:r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310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2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For a vacuum, </a:t>
                      </a:r>
                      <a:r>
                        <a:rPr lang="en-US" sz="1600" i="1" dirty="0"/>
                        <a:t>κ</a:t>
                      </a:r>
                      <a:r>
                        <a:rPr lang="en-US" sz="1600" dirty="0"/>
                        <a:t> = unity.</a:t>
                      </a:r>
                    </a:p>
                  </a:txBody>
                  <a:tcPr marL="63184" marR="60657" marT="30328" marB="3032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381000"/>
            <a:ext cx="18192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381000"/>
            <a:ext cx="3810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189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Chap-25: Capacitance</vt:lpstr>
      <vt:lpstr>Capacitance</vt:lpstr>
      <vt:lpstr>Charging a Capacitor </vt:lpstr>
      <vt:lpstr>Calculating the Capacitance    </vt:lpstr>
      <vt:lpstr>Effects of  Dielectrics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Chap-25: Capacitance</dc:title>
  <dc:creator>mahesp</dc:creator>
  <cp:lastModifiedBy>mahesp</cp:lastModifiedBy>
  <cp:revision>14</cp:revision>
  <dcterms:created xsi:type="dcterms:W3CDTF">2009-02-26T02:09:28Z</dcterms:created>
  <dcterms:modified xsi:type="dcterms:W3CDTF">2012-02-27T15:43:48Z</dcterms:modified>
</cp:coreProperties>
</file>