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4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00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701D-D33E-4DA7-8931-C68005DD5EAE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1175-6B8C-4165-817C-6E4951ACA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Chap-24: Electric Potential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edugen.wiley.com/edugen/courses/crs1650/art/images/halliday8019c24/image_n/ngr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4725" y="0"/>
            <a:ext cx="1819275" cy="2009776"/>
          </a:xfrm>
          <a:prstGeom prst="rect">
            <a:avLst/>
          </a:prstGeom>
          <a:noFill/>
        </p:spPr>
      </p:pic>
      <p:pic>
        <p:nvPicPr>
          <p:cNvPr id="1028" name="Picture 4" descr="http://edugen.wiley.com/edugen/courses/crs1650/art/images/halliday8019c24/image_n/ngr0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19275" cy="2009776"/>
          </a:xfrm>
          <a:prstGeom prst="rect">
            <a:avLst/>
          </a:prstGeom>
          <a:noFill/>
        </p:spPr>
      </p:pic>
      <p:pic>
        <p:nvPicPr>
          <p:cNvPr id="1030" name="Picture 6" descr="http://edugen.wiley.com/edugen/courses/crs1650/art/images/halliday8019c24/image_n/ngr00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90800"/>
            <a:ext cx="1819275" cy="4000501"/>
          </a:xfrm>
          <a:prstGeom prst="rect">
            <a:avLst/>
          </a:prstGeom>
          <a:noFill/>
        </p:spPr>
      </p:pic>
      <p:pic>
        <p:nvPicPr>
          <p:cNvPr id="1032" name="Picture 8" descr="http://edugen.wiley.com/edugen/courses/crs1650/art/images/halliday8019c24/image_n/ngr004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24725" y="2857499"/>
            <a:ext cx="1819275" cy="400050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0" y="914400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 smtClean="0"/>
              <a:t>What is the danger in these situations?</a:t>
            </a:r>
            <a:endParaRPr lang="en-US" sz="24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answer is in this chapter.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2971800"/>
            <a:ext cx="3316287" cy="2870200"/>
            <a:chOff x="935" y="2058"/>
            <a:chExt cx="2089" cy="1808"/>
          </a:xfrm>
        </p:grpSpPr>
        <p:pic>
          <p:nvPicPr>
            <p:cNvPr id="1044" name="Picture 22" descr="F24_0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35" y="2064"/>
              <a:ext cx="2089" cy="1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5" name="Text Box 23"/>
            <p:cNvSpPr txBox="1">
              <a:spLocks noChangeArrowheads="1"/>
            </p:cNvSpPr>
            <p:nvPr/>
          </p:nvSpPr>
          <p:spPr bwMode="auto">
            <a:xfrm>
              <a:off x="939" y="205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046" name="Text Box 24"/>
            <p:cNvSpPr txBox="1">
              <a:spLocks noChangeArrowheads="1"/>
            </p:cNvSpPr>
            <p:nvPr/>
          </p:nvSpPr>
          <p:spPr bwMode="auto">
            <a:xfrm>
              <a:off x="2544" y="295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" y="990600"/>
            <a:ext cx="3086100" cy="946150"/>
            <a:chOff x="1080" y="2236"/>
            <a:chExt cx="1944" cy="596"/>
          </a:xfrm>
        </p:grpSpPr>
        <p:sp>
          <p:nvSpPr>
            <p:cNvPr id="1032" name="Line 3"/>
            <p:cNvSpPr>
              <a:spLocks noChangeShapeType="1"/>
            </p:cNvSpPr>
            <p:nvPr/>
          </p:nvSpPr>
          <p:spPr bwMode="auto">
            <a:xfrm>
              <a:off x="1104" y="2623"/>
              <a:ext cx="1776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auto">
            <a:xfrm>
              <a:off x="1968" y="2545"/>
              <a:ext cx="96" cy="7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Text Box 5"/>
            <p:cNvSpPr txBox="1">
              <a:spLocks noChangeArrowheads="1"/>
            </p:cNvSpPr>
            <p:nvPr/>
          </p:nvSpPr>
          <p:spPr bwMode="auto">
            <a:xfrm>
              <a:off x="1080" y="261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rgbClr val="006600"/>
                  </a:solidFill>
                </a:rPr>
                <a:t>O</a:t>
              </a:r>
            </a:p>
          </p:txBody>
        </p:sp>
        <p:sp>
          <p:nvSpPr>
            <p:cNvPr id="1035" name="Text Box 6"/>
            <p:cNvSpPr txBox="1">
              <a:spLocks noChangeArrowheads="1"/>
            </p:cNvSpPr>
            <p:nvPr/>
          </p:nvSpPr>
          <p:spPr bwMode="auto">
            <a:xfrm>
              <a:off x="2688" y="240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rgbClr val="006600"/>
                  </a:solidFill>
                </a:rPr>
                <a:t>x</a:t>
              </a:r>
            </a:p>
          </p:txBody>
        </p:sp>
        <p:sp>
          <p:nvSpPr>
            <p:cNvPr id="1036" name="Text Box 7"/>
            <p:cNvSpPr txBox="1">
              <a:spLocks noChangeArrowheads="1"/>
            </p:cNvSpPr>
            <p:nvPr/>
          </p:nvSpPr>
          <p:spPr bwMode="auto">
            <a:xfrm>
              <a:off x="1104" y="2368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1037" name="Text Box 8"/>
            <p:cNvSpPr txBox="1">
              <a:spLocks noChangeArrowheads="1"/>
            </p:cNvSpPr>
            <p:nvPr/>
          </p:nvSpPr>
          <p:spPr bwMode="auto">
            <a:xfrm>
              <a:off x="1488" y="2362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1038" name="Text Box 9"/>
            <p:cNvSpPr txBox="1">
              <a:spLocks noChangeArrowheads="1"/>
            </p:cNvSpPr>
            <p:nvPr/>
          </p:nvSpPr>
          <p:spPr bwMode="auto">
            <a:xfrm>
              <a:off x="2496" y="2365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1039" name="Line 10"/>
            <p:cNvSpPr>
              <a:spLocks noChangeShapeType="1"/>
            </p:cNvSpPr>
            <p:nvPr/>
          </p:nvSpPr>
          <p:spPr bwMode="auto">
            <a:xfrm>
              <a:off x="1920" y="2524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Text Box 11"/>
            <p:cNvSpPr txBox="1">
              <a:spLocks noChangeArrowheads="1"/>
            </p:cNvSpPr>
            <p:nvPr/>
          </p:nvSpPr>
          <p:spPr bwMode="auto">
            <a:xfrm>
              <a:off x="1461" y="2620"/>
              <a:ext cx="3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rgbClr val="006600"/>
                  </a:solidFill>
                </a:rPr>
                <a:t>x</a:t>
              </a:r>
              <a:r>
                <a:rPr lang="en-US" sz="1600" b="1" i="1" baseline="-25000">
                  <a:solidFill>
                    <a:srgbClr val="006600"/>
                  </a:solidFill>
                </a:rPr>
                <a:t>i</a:t>
              </a:r>
              <a:endParaRPr lang="en-US" sz="1600" b="1" i="1">
                <a:solidFill>
                  <a:srgbClr val="006600"/>
                </a:solidFill>
              </a:endParaRPr>
            </a:p>
          </p:txBody>
        </p:sp>
        <p:sp>
          <p:nvSpPr>
            <p:cNvPr id="1041" name="Text Box 12"/>
            <p:cNvSpPr txBox="1">
              <a:spLocks noChangeArrowheads="1"/>
            </p:cNvSpPr>
            <p:nvPr/>
          </p:nvSpPr>
          <p:spPr bwMode="auto">
            <a:xfrm>
              <a:off x="1920" y="2611"/>
              <a:ext cx="3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rgbClr val="006600"/>
                  </a:solidFill>
                </a:rPr>
                <a:t>x</a:t>
              </a:r>
            </a:p>
          </p:txBody>
        </p:sp>
        <p:sp>
          <p:nvSpPr>
            <p:cNvPr id="1042" name="Text Box 13"/>
            <p:cNvSpPr txBox="1">
              <a:spLocks noChangeArrowheads="1"/>
            </p:cNvSpPr>
            <p:nvPr/>
          </p:nvSpPr>
          <p:spPr bwMode="auto">
            <a:xfrm>
              <a:off x="2487" y="2599"/>
              <a:ext cx="3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rgbClr val="006600"/>
                  </a:solidFill>
                </a:rPr>
                <a:t>x</a:t>
              </a:r>
              <a:r>
                <a:rPr lang="en-US" sz="1600" b="1" i="1" baseline="-25000">
                  <a:solidFill>
                    <a:srgbClr val="006600"/>
                  </a:solidFill>
                </a:rPr>
                <a:t>f</a:t>
              </a:r>
              <a:endParaRPr lang="en-US" sz="1600" b="1" i="1">
                <a:solidFill>
                  <a:srgbClr val="006600"/>
                </a:solidFill>
              </a:endParaRPr>
            </a:p>
          </p:txBody>
        </p:sp>
        <p:sp>
          <p:nvSpPr>
            <p:cNvPr id="1043" name="Text Box 14"/>
            <p:cNvSpPr txBox="1">
              <a:spLocks noChangeArrowheads="1"/>
            </p:cNvSpPr>
            <p:nvPr/>
          </p:nvSpPr>
          <p:spPr bwMode="auto">
            <a:xfrm>
              <a:off x="1920" y="22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rgbClr val="FF3300"/>
                  </a:solidFill>
                </a:rPr>
                <a:t>F</a:t>
              </a:r>
              <a:r>
                <a:rPr lang="en-US" sz="1600" b="1">
                  <a:solidFill>
                    <a:srgbClr val="FF3300"/>
                  </a:solidFill>
                </a:rPr>
                <a:t>(</a:t>
              </a:r>
              <a:r>
                <a:rPr lang="en-US" sz="1600" b="1" i="1">
                  <a:solidFill>
                    <a:srgbClr val="FF3300"/>
                  </a:solidFill>
                </a:rPr>
                <a:t>x</a:t>
              </a:r>
              <a:r>
                <a:rPr lang="en-US" sz="1600" b="1">
                  <a:solidFill>
                    <a:srgbClr val="FF3300"/>
                  </a:solidFill>
                </a:rPr>
                <a:t>)</a:t>
              </a:r>
            </a:p>
          </p:txBody>
        </p:sp>
      </p:grp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3352800" y="381000"/>
          <a:ext cx="5586413" cy="5905500"/>
        </p:xfrm>
        <a:graphic>
          <a:graphicData uri="http://schemas.openxmlformats.org/presentationml/2006/ole">
            <p:oleObj spid="_x0000_s16386" name="Equation" r:id="rId4" imgW="3390840" imgH="3581280" progId="Equation.DSMT4">
              <p:embed/>
            </p:oleObj>
          </a:graphicData>
        </a:graphic>
      </p:graphicFrame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433388" y="152400"/>
          <a:ext cx="1882775" cy="885825"/>
        </p:xfrm>
        <a:graphic>
          <a:graphicData uri="http://schemas.openxmlformats.org/presentationml/2006/ole">
            <p:oleObj spid="_x0000_s16387" name="Equation" r:id="rId5" imgW="1079280" imgH="507960" progId="Equation.DSMT4">
              <p:embed/>
            </p:oleObj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609600" y="5562600"/>
          <a:ext cx="1879600" cy="850900"/>
        </p:xfrm>
        <a:graphic>
          <a:graphicData uri="http://schemas.openxmlformats.org/presentationml/2006/ole">
            <p:oleObj spid="_x0000_s16388" name="Equation" r:id="rId6" imgW="10666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939800"/>
            <a:ext cx="3316288" cy="2870200"/>
            <a:chOff x="935" y="2058"/>
            <a:chExt cx="2089" cy="1808"/>
          </a:xfrm>
        </p:grpSpPr>
        <p:pic>
          <p:nvPicPr>
            <p:cNvPr id="2055" name="Picture 7" descr="F24_0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35" y="2064"/>
              <a:ext cx="2089" cy="1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939" y="205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544" y="295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tx1"/>
                  </a:solidFill>
                </a:rPr>
                <a:t>B</a:t>
              </a:r>
            </a:p>
          </p:txBody>
        </p:sp>
      </p:grp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3478213" y="304800"/>
          <a:ext cx="5116512" cy="3017838"/>
        </p:xfrm>
        <a:graphic>
          <a:graphicData uri="http://schemas.openxmlformats.org/presentationml/2006/ole">
            <p:oleObj spid="_x0000_s17410" name="Equation" r:id="rId4" imgW="3098520" imgH="1828800" progId="Equation.DSMT4">
              <p:embed/>
            </p:oleObj>
          </a:graphicData>
        </a:graphic>
      </p:graphicFrame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238125" y="3429000"/>
          <a:ext cx="8308975" cy="3448050"/>
        </p:xfrm>
        <a:graphic>
          <a:graphicData uri="http://schemas.openxmlformats.org/presentationml/2006/ole">
            <p:oleObj spid="_x0000_s17411" name="Equation" r:id="rId5" imgW="4991040" imgH="2070000" progId="Equation.DSMT4">
              <p:embed/>
            </p:oleObj>
          </a:graphicData>
        </a:graphic>
      </p:graphicFrame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384175" y="76200"/>
          <a:ext cx="1673225" cy="803275"/>
        </p:xfrm>
        <a:graphic>
          <a:graphicData uri="http://schemas.openxmlformats.org/presentationml/2006/ole">
            <p:oleObj spid="_x0000_s17412" name="Equation" r:id="rId6" imgW="9522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1092200"/>
            <a:ext cx="2559050" cy="6223000"/>
            <a:chOff x="2564" y="256"/>
            <a:chExt cx="1612" cy="3920"/>
          </a:xfrm>
        </p:grpSpPr>
        <p:pic>
          <p:nvPicPr>
            <p:cNvPr id="3078" name="Picture 8" descr="F24_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64" y="256"/>
              <a:ext cx="1612" cy="3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9" name="Text Box 9"/>
            <p:cNvSpPr txBox="1">
              <a:spLocks noChangeArrowheads="1"/>
            </p:cNvSpPr>
            <p:nvPr/>
          </p:nvSpPr>
          <p:spPr bwMode="auto">
            <a:xfrm>
              <a:off x="3525" y="2842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 i="1">
                  <a:solidFill>
                    <a:schemeClr val="tx1"/>
                  </a:solidFill>
                </a:rPr>
                <a:t>O</a:t>
              </a:r>
            </a:p>
          </p:txBody>
        </p:sp>
      </p:grp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859088" y="241300"/>
          <a:ext cx="6121400" cy="6124575"/>
        </p:xfrm>
        <a:graphic>
          <a:graphicData uri="http://schemas.openxmlformats.org/presentationml/2006/ole">
            <p:oleObj spid="_x0000_s18434" name="Equation" r:id="rId4" imgW="3708360" imgH="3708360" progId="Equation.DSMT4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463550" y="76200"/>
          <a:ext cx="1624013" cy="862013"/>
        </p:xfrm>
        <a:graphic>
          <a:graphicData uri="http://schemas.openxmlformats.org/presentationml/2006/ole">
            <p:oleObj spid="_x0000_s18435" name="Equation" r:id="rId5" imgW="8125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228600"/>
            <a:ext cx="2590800" cy="1890713"/>
            <a:chOff x="144" y="441"/>
            <a:chExt cx="1632" cy="1191"/>
          </a:xfrm>
        </p:grpSpPr>
        <p:sp>
          <p:nvSpPr>
            <p:cNvPr id="4103" name="Oval 2"/>
            <p:cNvSpPr>
              <a:spLocks noChangeArrowheads="1"/>
            </p:cNvSpPr>
            <p:nvPr/>
          </p:nvSpPr>
          <p:spPr bwMode="auto">
            <a:xfrm>
              <a:off x="631" y="589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Oval 3"/>
            <p:cNvSpPr>
              <a:spLocks noChangeArrowheads="1"/>
            </p:cNvSpPr>
            <p:nvPr/>
          </p:nvSpPr>
          <p:spPr bwMode="auto">
            <a:xfrm>
              <a:off x="460" y="151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Oval 4"/>
            <p:cNvSpPr>
              <a:spLocks noChangeArrowheads="1"/>
            </p:cNvSpPr>
            <p:nvPr/>
          </p:nvSpPr>
          <p:spPr bwMode="auto">
            <a:xfrm>
              <a:off x="192" y="100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5"/>
            <p:cNvSpPr>
              <a:spLocks noChangeShapeType="1"/>
            </p:cNvSpPr>
            <p:nvPr/>
          </p:nvSpPr>
          <p:spPr bwMode="auto">
            <a:xfrm>
              <a:off x="288" y="1056"/>
              <a:ext cx="1056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6"/>
            <p:cNvSpPr>
              <a:spLocks noChangeShapeType="1"/>
            </p:cNvSpPr>
            <p:nvPr/>
          </p:nvSpPr>
          <p:spPr bwMode="auto">
            <a:xfrm>
              <a:off x="741" y="672"/>
              <a:ext cx="576" cy="384"/>
            </a:xfrm>
            <a:prstGeom prst="line">
              <a:avLst/>
            </a:prstGeom>
            <a:noFill/>
            <a:ln w="28575" cap="rnd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7"/>
            <p:cNvSpPr>
              <a:spLocks noChangeShapeType="1"/>
            </p:cNvSpPr>
            <p:nvPr/>
          </p:nvSpPr>
          <p:spPr bwMode="auto">
            <a:xfrm flipV="1">
              <a:off x="556" y="1049"/>
              <a:ext cx="768" cy="48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Text Box 8"/>
            <p:cNvSpPr txBox="1">
              <a:spLocks noChangeArrowheads="1"/>
            </p:cNvSpPr>
            <p:nvPr/>
          </p:nvSpPr>
          <p:spPr bwMode="auto">
            <a:xfrm>
              <a:off x="1008" y="62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006600"/>
                  </a:solidFill>
                </a:rPr>
                <a:t>r</a:t>
              </a:r>
              <a:r>
                <a:rPr lang="en-US" sz="1800" b="1" baseline="-25000">
                  <a:solidFill>
                    <a:srgbClr val="006600"/>
                  </a:solidFill>
                </a:rPr>
                <a:t>1</a:t>
              </a:r>
              <a:endParaRPr lang="en-US" sz="1800" b="1" i="1">
                <a:solidFill>
                  <a:srgbClr val="006600"/>
                </a:solidFill>
              </a:endParaRPr>
            </a:p>
          </p:txBody>
        </p:sp>
        <p:sp>
          <p:nvSpPr>
            <p:cNvPr id="4110" name="Text Box 9"/>
            <p:cNvSpPr txBox="1">
              <a:spLocks noChangeArrowheads="1"/>
            </p:cNvSpPr>
            <p:nvPr/>
          </p:nvSpPr>
          <p:spPr bwMode="auto">
            <a:xfrm>
              <a:off x="528" y="816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006600"/>
                  </a:solidFill>
                </a:rPr>
                <a:t>r</a:t>
              </a:r>
              <a:r>
                <a:rPr lang="en-US" sz="1800" b="1" baseline="-25000">
                  <a:solidFill>
                    <a:srgbClr val="006600"/>
                  </a:solidFill>
                </a:rPr>
                <a:t>2</a:t>
              </a:r>
              <a:endParaRPr lang="en-US" sz="1800" b="1" i="1">
                <a:solidFill>
                  <a:srgbClr val="006600"/>
                </a:solidFill>
              </a:endParaRPr>
            </a:p>
          </p:txBody>
        </p:sp>
        <p:sp>
          <p:nvSpPr>
            <p:cNvPr id="4111" name="Text Box 10"/>
            <p:cNvSpPr txBox="1">
              <a:spLocks noChangeArrowheads="1"/>
            </p:cNvSpPr>
            <p:nvPr/>
          </p:nvSpPr>
          <p:spPr bwMode="auto">
            <a:xfrm>
              <a:off x="864" y="1257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006600"/>
                  </a:solidFill>
                </a:rPr>
                <a:t>r</a:t>
              </a:r>
              <a:r>
                <a:rPr lang="en-US" sz="1800" b="1" baseline="-25000">
                  <a:solidFill>
                    <a:srgbClr val="006600"/>
                  </a:solidFill>
                </a:rPr>
                <a:t>3</a:t>
              </a:r>
              <a:endParaRPr lang="en-US" sz="1800" b="1" i="1">
                <a:solidFill>
                  <a:srgbClr val="006600"/>
                </a:solidFill>
              </a:endParaRPr>
            </a:p>
          </p:txBody>
        </p:sp>
        <p:sp>
          <p:nvSpPr>
            <p:cNvPr id="4112" name="Text Box 11"/>
            <p:cNvSpPr txBox="1">
              <a:spLocks noChangeArrowheads="1"/>
            </p:cNvSpPr>
            <p:nvPr/>
          </p:nvSpPr>
          <p:spPr bwMode="auto">
            <a:xfrm>
              <a:off x="1344" y="91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4113" name="Text Box 12"/>
            <p:cNvSpPr txBox="1">
              <a:spLocks noChangeArrowheads="1"/>
            </p:cNvSpPr>
            <p:nvPr/>
          </p:nvSpPr>
          <p:spPr bwMode="auto">
            <a:xfrm>
              <a:off x="432" y="441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FF3300"/>
                  </a:solidFill>
                </a:rPr>
                <a:t>q</a:t>
              </a:r>
              <a:r>
                <a:rPr lang="en-US" sz="1800" b="1" baseline="-25000">
                  <a:solidFill>
                    <a:srgbClr val="FF3300"/>
                  </a:solidFill>
                </a:rPr>
                <a:t>1</a:t>
              </a:r>
              <a:endParaRPr lang="en-US" sz="1800" b="1" i="1">
                <a:solidFill>
                  <a:srgbClr val="FF3300"/>
                </a:solidFill>
              </a:endParaRPr>
            </a:p>
          </p:txBody>
        </p:sp>
        <p:sp>
          <p:nvSpPr>
            <p:cNvPr id="4114" name="Text Box 13"/>
            <p:cNvSpPr txBox="1">
              <a:spLocks noChangeArrowheads="1"/>
            </p:cNvSpPr>
            <p:nvPr/>
          </p:nvSpPr>
          <p:spPr bwMode="auto">
            <a:xfrm>
              <a:off x="240" y="1401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FF3300"/>
                  </a:solidFill>
                </a:rPr>
                <a:t>q</a:t>
              </a:r>
              <a:r>
                <a:rPr lang="en-US" sz="1800" b="1" baseline="-25000">
                  <a:solidFill>
                    <a:srgbClr val="FF3300"/>
                  </a:solidFill>
                </a:rPr>
                <a:t>3</a:t>
              </a:r>
              <a:endParaRPr lang="en-US" sz="1800" b="1" i="1">
                <a:solidFill>
                  <a:srgbClr val="FF3300"/>
                </a:solidFill>
              </a:endParaRPr>
            </a:p>
          </p:txBody>
        </p:sp>
        <p:sp>
          <p:nvSpPr>
            <p:cNvPr id="4115" name="Text Box 14"/>
            <p:cNvSpPr txBox="1">
              <a:spLocks noChangeArrowheads="1"/>
            </p:cNvSpPr>
            <p:nvPr/>
          </p:nvSpPr>
          <p:spPr bwMode="auto">
            <a:xfrm>
              <a:off x="144" y="777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chemeClr val="tx1"/>
                  </a:solidFill>
                </a:rPr>
                <a:t>q</a:t>
              </a:r>
              <a:r>
                <a:rPr lang="en-US" sz="1800" b="1" baseline="-25000">
                  <a:solidFill>
                    <a:schemeClr val="tx1"/>
                  </a:solidFill>
                </a:rPr>
                <a:t>2</a:t>
              </a:r>
              <a:endParaRPr lang="en-US" sz="1800" b="1" i="1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098" name="Object 30"/>
          <p:cNvGraphicFramePr>
            <a:graphicFrameLocks noChangeAspect="1"/>
          </p:cNvGraphicFramePr>
          <p:nvPr/>
        </p:nvGraphicFramePr>
        <p:xfrm>
          <a:off x="2603500" y="249238"/>
          <a:ext cx="5792788" cy="4483100"/>
        </p:xfrm>
        <a:graphic>
          <a:graphicData uri="http://schemas.openxmlformats.org/presentationml/2006/ole">
            <p:oleObj spid="_x0000_s19458" name="Equation" r:id="rId3" imgW="3517560" imgH="2717640" progId="Equation.DSMT4">
              <p:embed/>
            </p:oleObj>
          </a:graphicData>
        </a:graphic>
      </p:graphicFrame>
      <p:graphicFrame>
        <p:nvGraphicFramePr>
          <p:cNvPr id="4099" name="Object 31"/>
          <p:cNvGraphicFramePr>
            <a:graphicFrameLocks noChangeAspect="1"/>
          </p:cNvGraphicFramePr>
          <p:nvPr/>
        </p:nvGraphicFramePr>
        <p:xfrm>
          <a:off x="577850" y="5029200"/>
          <a:ext cx="6737350" cy="1087438"/>
        </p:xfrm>
        <a:graphic>
          <a:graphicData uri="http://schemas.openxmlformats.org/presentationml/2006/ole">
            <p:oleObj spid="_x0000_s19459" name="Equation" r:id="rId4" imgW="4089240" imgH="660240" progId="Equation.DSMT4">
              <p:embed/>
            </p:oleObj>
          </a:graphicData>
        </a:graphic>
      </p:graphicFrame>
      <p:graphicFrame>
        <p:nvGraphicFramePr>
          <p:cNvPr id="4100" name="Object 33"/>
          <p:cNvGraphicFramePr>
            <a:graphicFrameLocks noChangeAspect="1"/>
          </p:cNvGraphicFramePr>
          <p:nvPr/>
        </p:nvGraphicFramePr>
        <p:xfrm>
          <a:off x="403225" y="2590800"/>
          <a:ext cx="1882775" cy="457200"/>
        </p:xfrm>
        <a:graphic>
          <a:graphicData uri="http://schemas.openxmlformats.org/presentationml/2006/ole">
            <p:oleObj spid="_x0000_s19460" name="Equation" r:id="rId5" imgW="939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152400"/>
            <a:ext cx="2908300" cy="2330450"/>
            <a:chOff x="945" y="2132"/>
            <a:chExt cx="1832" cy="1468"/>
          </a:xfrm>
        </p:grpSpPr>
        <p:sp>
          <p:nvSpPr>
            <p:cNvPr id="6151" name="Freeform 3"/>
            <p:cNvSpPr>
              <a:spLocks/>
            </p:cNvSpPr>
            <p:nvPr/>
          </p:nvSpPr>
          <p:spPr bwMode="auto">
            <a:xfrm>
              <a:off x="945" y="2592"/>
              <a:ext cx="1263" cy="1008"/>
            </a:xfrm>
            <a:custGeom>
              <a:avLst/>
              <a:gdLst>
                <a:gd name="T0" fmla="*/ 106 w 2122"/>
                <a:gd name="T1" fmla="*/ 1227 h 1722"/>
                <a:gd name="T2" fmla="*/ 995 w 2122"/>
                <a:gd name="T3" fmla="*/ 83 h 1722"/>
                <a:gd name="T4" fmla="*/ 2028 w 2122"/>
                <a:gd name="T5" fmla="*/ 728 h 1722"/>
                <a:gd name="T6" fmla="*/ 1561 w 2122"/>
                <a:gd name="T7" fmla="*/ 1505 h 1722"/>
                <a:gd name="T8" fmla="*/ 361 w 2122"/>
                <a:gd name="T9" fmla="*/ 1672 h 1722"/>
                <a:gd name="T10" fmla="*/ 106 w 2122"/>
                <a:gd name="T11" fmla="*/ 1227 h 1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22"/>
                <a:gd name="T19" fmla="*/ 0 h 1722"/>
                <a:gd name="T20" fmla="*/ 2122 w 2122"/>
                <a:gd name="T21" fmla="*/ 1722 h 17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22" h="1722">
                  <a:moveTo>
                    <a:pt x="106" y="1227"/>
                  </a:moveTo>
                  <a:cubicBezTo>
                    <a:pt x="212" y="962"/>
                    <a:pt x="675" y="166"/>
                    <a:pt x="995" y="83"/>
                  </a:cubicBezTo>
                  <a:cubicBezTo>
                    <a:pt x="1315" y="0"/>
                    <a:pt x="1934" y="491"/>
                    <a:pt x="2028" y="728"/>
                  </a:cubicBezTo>
                  <a:cubicBezTo>
                    <a:pt x="2122" y="965"/>
                    <a:pt x="1839" y="1348"/>
                    <a:pt x="1561" y="1505"/>
                  </a:cubicBezTo>
                  <a:cubicBezTo>
                    <a:pt x="1283" y="1662"/>
                    <a:pt x="600" y="1722"/>
                    <a:pt x="361" y="1672"/>
                  </a:cubicBezTo>
                  <a:cubicBezTo>
                    <a:pt x="122" y="1622"/>
                    <a:pt x="0" y="1492"/>
                    <a:pt x="106" y="1227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Rectangle 4"/>
            <p:cNvSpPr>
              <a:spLocks noChangeArrowheads="1"/>
            </p:cNvSpPr>
            <p:nvPr/>
          </p:nvSpPr>
          <p:spPr bwMode="auto">
            <a:xfrm>
              <a:off x="1488" y="3072"/>
              <a:ext cx="48" cy="48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5"/>
            <p:cNvSpPr>
              <a:spLocks noChangeShapeType="1"/>
            </p:cNvSpPr>
            <p:nvPr/>
          </p:nvSpPr>
          <p:spPr bwMode="auto">
            <a:xfrm flipV="1">
              <a:off x="1529" y="2516"/>
              <a:ext cx="816" cy="57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2249" y="2132"/>
              <a:ext cx="52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/>
                <a:t>.</a:t>
              </a:r>
            </a:p>
          </p:txBody>
        </p:sp>
        <p:sp>
          <p:nvSpPr>
            <p:cNvPr id="6155" name="Text Box 7"/>
            <p:cNvSpPr txBox="1">
              <a:spLocks noChangeArrowheads="1"/>
            </p:cNvSpPr>
            <p:nvPr/>
          </p:nvSpPr>
          <p:spPr bwMode="auto">
            <a:xfrm>
              <a:off x="2304" y="2265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6156" name="Text Box 8"/>
            <p:cNvSpPr txBox="1">
              <a:spLocks noChangeArrowheads="1"/>
            </p:cNvSpPr>
            <p:nvPr/>
          </p:nvSpPr>
          <p:spPr bwMode="auto">
            <a:xfrm>
              <a:off x="1920" y="2553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006600"/>
                  </a:solidFill>
                </a:rPr>
                <a:t>r</a:t>
              </a:r>
            </a:p>
          </p:txBody>
        </p:sp>
        <p:sp>
          <p:nvSpPr>
            <p:cNvPr id="6157" name="Text Box 9"/>
            <p:cNvSpPr txBox="1">
              <a:spLocks noChangeArrowheads="1"/>
            </p:cNvSpPr>
            <p:nvPr/>
          </p:nvSpPr>
          <p:spPr bwMode="auto">
            <a:xfrm>
              <a:off x="1248" y="2985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FF3300"/>
                  </a:solidFill>
                </a:rPr>
                <a:t>dq</a:t>
              </a:r>
            </a:p>
          </p:txBody>
        </p:sp>
      </p:grpSp>
      <p:graphicFrame>
        <p:nvGraphicFramePr>
          <p:cNvPr id="6146" name="Object 0"/>
          <p:cNvGraphicFramePr>
            <a:graphicFrameLocks noChangeAspect="1"/>
          </p:cNvGraphicFramePr>
          <p:nvPr/>
        </p:nvGraphicFramePr>
        <p:xfrm>
          <a:off x="2898775" y="130175"/>
          <a:ext cx="5697538" cy="3362325"/>
        </p:xfrm>
        <a:graphic>
          <a:graphicData uri="http://schemas.openxmlformats.org/presentationml/2006/ole">
            <p:oleObj spid="_x0000_s20482" name="Equation" r:id="rId3" imgW="3441600" imgH="2031840" progId="Equation.DSMT4">
              <p:embed/>
            </p:oleObj>
          </a:graphicData>
        </a:graphic>
      </p:graphicFrame>
      <p:graphicFrame>
        <p:nvGraphicFramePr>
          <p:cNvPr id="6147" name="Object 1"/>
          <p:cNvGraphicFramePr>
            <a:graphicFrameLocks noChangeAspect="1"/>
          </p:cNvGraphicFramePr>
          <p:nvPr/>
        </p:nvGraphicFramePr>
        <p:xfrm>
          <a:off x="249238" y="3937000"/>
          <a:ext cx="7627937" cy="2228850"/>
        </p:xfrm>
        <a:graphic>
          <a:graphicData uri="http://schemas.openxmlformats.org/presentationml/2006/ole">
            <p:oleObj spid="_x0000_s20483" name="Equation" r:id="rId4" imgW="4609800" imgH="1346040" progId="Equation.DSMT4">
              <p:embed/>
            </p:oleObj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400050" y="2824163"/>
          <a:ext cx="1581150" cy="757237"/>
        </p:xfrm>
        <a:graphic>
          <a:graphicData uri="http://schemas.openxmlformats.org/presentationml/2006/ole">
            <p:oleObj spid="_x0000_s20484" name="Equation" r:id="rId5" imgW="90144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MathType 6.0 Equation</vt:lpstr>
      <vt:lpstr>MathType 4.0 Equation</vt:lpstr>
      <vt:lpstr>Chap-24: Electric Potential 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2</cp:revision>
  <dcterms:created xsi:type="dcterms:W3CDTF">2009-02-20T13:14:10Z</dcterms:created>
  <dcterms:modified xsi:type="dcterms:W3CDTF">2009-02-22T20:57:45Z</dcterms:modified>
</cp:coreProperties>
</file>