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57" r:id="rId2"/>
    <p:sldId id="258" r:id="rId3"/>
    <p:sldId id="260"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48B8F7-6B94-4FDC-A663-824A662DCC64}" type="datetimeFigureOut">
              <a:rPr lang="en-US" smtClean="0"/>
              <a:pPr/>
              <a:t>2/8/2013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60E876-F06B-46DC-B8C4-52154B13818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64FDE4-0CD2-4A36-B743-89471F25D61E}" type="datetimeFigureOut">
              <a:rPr lang="en-US" smtClean="0"/>
              <a:pPr/>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FAA8F-416A-41F7-B8DA-79054A73E6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64FDE4-0CD2-4A36-B743-89471F25D61E}" type="datetimeFigureOut">
              <a:rPr lang="en-US" smtClean="0"/>
              <a:pPr/>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FAA8F-416A-41F7-B8DA-79054A73E6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64FDE4-0CD2-4A36-B743-89471F25D61E}" type="datetimeFigureOut">
              <a:rPr lang="en-US" smtClean="0"/>
              <a:pPr/>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FAA8F-416A-41F7-B8DA-79054A73E6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64FDE4-0CD2-4A36-B743-89471F25D61E}" type="datetimeFigureOut">
              <a:rPr lang="en-US" smtClean="0"/>
              <a:pPr/>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FAA8F-416A-41F7-B8DA-79054A73E6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64FDE4-0CD2-4A36-B743-89471F25D61E}" type="datetimeFigureOut">
              <a:rPr lang="en-US" smtClean="0"/>
              <a:pPr/>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FAA8F-416A-41F7-B8DA-79054A73E6B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64FDE4-0CD2-4A36-B743-89471F25D61E}" type="datetimeFigureOut">
              <a:rPr lang="en-US" smtClean="0"/>
              <a:pPr/>
              <a:t>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FAA8F-416A-41F7-B8DA-79054A73E6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64FDE4-0CD2-4A36-B743-89471F25D61E}" type="datetimeFigureOut">
              <a:rPr lang="en-US" smtClean="0"/>
              <a:pPr/>
              <a:t>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CFAA8F-416A-41F7-B8DA-79054A73E6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64FDE4-0CD2-4A36-B743-89471F25D61E}" type="datetimeFigureOut">
              <a:rPr lang="en-US" smtClean="0"/>
              <a:pPr/>
              <a:t>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CFAA8F-416A-41F7-B8DA-79054A73E6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4FDE4-0CD2-4A36-B743-89471F25D61E}" type="datetimeFigureOut">
              <a:rPr lang="en-US" smtClean="0"/>
              <a:pPr/>
              <a:t>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CFAA8F-416A-41F7-B8DA-79054A73E6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FDE4-0CD2-4A36-B743-89471F25D61E}" type="datetimeFigureOut">
              <a:rPr lang="en-US" smtClean="0"/>
              <a:pPr/>
              <a:t>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FAA8F-416A-41F7-B8DA-79054A73E6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FDE4-0CD2-4A36-B743-89471F25D61E}" type="datetimeFigureOut">
              <a:rPr lang="en-US" smtClean="0"/>
              <a:pPr/>
              <a:t>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FAA8F-416A-41F7-B8DA-79054A73E6B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4FDE4-0CD2-4A36-B743-89471F25D61E}" type="datetimeFigureOut">
              <a:rPr lang="en-US" smtClean="0"/>
              <a:pPr/>
              <a:t>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FAA8F-416A-41F7-B8DA-79054A73E6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8.gif"/><Relationship Id="rId7" Type="http://schemas.openxmlformats.org/officeDocument/2006/relationships/image" Target="../media/image11.png"/><Relationship Id="rId2" Type="http://schemas.openxmlformats.org/officeDocument/2006/relationships/image" Target="../media/image7.gif"/><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0.gif"/><Relationship Id="rId4" Type="http://schemas.openxmlformats.org/officeDocument/2006/relationships/image" Target="../media/image9.gif"/></Relationships>
</file>

<file path=ppt/slides/_rels/slide4.xml.rels><?xml version="1.0" encoding="UTF-8" standalone="yes"?>
<Relationships xmlns="http://schemas.openxmlformats.org/package/2006/relationships"><Relationship Id="rId8" Type="http://schemas.openxmlformats.org/officeDocument/2006/relationships/hyperlink" Target="http://edugen.wileyplus.com/edugen/courses/crs4957/halliday9118/halliday9088c23/halliday9118/halliday9088c23/halliday9088c23xlinks.xform?id=halliday9088c23-fig-0027" TargetMode="External"/><Relationship Id="rId3" Type="http://schemas.openxmlformats.org/officeDocument/2006/relationships/image" Target="../media/image13.png"/><Relationship Id="rId7" Type="http://schemas.openxmlformats.org/officeDocument/2006/relationships/image" Target="../media/image16.gif"/><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5.gif"/><Relationship Id="rId5" Type="http://schemas.openxmlformats.org/officeDocument/2006/relationships/hyperlink" Target="http://edugen.wileyplus.com/edugen/courses/crs4957/halliday9118/halliday9088c23/halliday9118/halliday9088c23/halliday9088c23xlinks.xform?id=halliday9088c23-fig-0029" TargetMode="External"/><Relationship Id="rId4" Type="http://schemas.openxmlformats.org/officeDocument/2006/relationships/image" Target="../media/image1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Chapter-23:   Gauss' Law</a:t>
            </a:r>
            <a:endParaRPr lang="en-US" dirty="0"/>
          </a:p>
        </p:txBody>
      </p:sp>
      <p:pic>
        <p:nvPicPr>
          <p:cNvPr id="1028" name="Picture 4" descr="http://edugen.wiley.com/edugen/courses/crs1650/art/images/halliday8019c23/image_t/tfg001.gif"/>
          <p:cNvPicPr>
            <a:picLocks noChangeAspect="1" noChangeArrowheads="1"/>
          </p:cNvPicPr>
          <p:nvPr/>
        </p:nvPicPr>
        <p:blipFill>
          <a:blip r:embed="rId2" cstate="print"/>
          <a:srcRect/>
          <a:stretch>
            <a:fillRect/>
          </a:stretch>
        </p:blipFill>
        <p:spPr bwMode="auto">
          <a:xfrm>
            <a:off x="1219200" y="3352800"/>
            <a:ext cx="2438400" cy="2919047"/>
          </a:xfrm>
          <a:prstGeom prst="rect">
            <a:avLst/>
          </a:prstGeom>
          <a:noFill/>
        </p:spPr>
      </p:pic>
      <p:sp>
        <p:nvSpPr>
          <p:cNvPr id="7" name="Rectangle 6"/>
          <p:cNvSpPr/>
          <p:nvPr/>
        </p:nvSpPr>
        <p:spPr>
          <a:xfrm>
            <a:off x="4191000" y="4953000"/>
            <a:ext cx="4267200" cy="923330"/>
          </a:xfrm>
          <a:prstGeom prst="rect">
            <a:avLst/>
          </a:prstGeom>
        </p:spPr>
        <p:txBody>
          <a:bodyPr wrap="square">
            <a:spAutoFit/>
          </a:bodyPr>
          <a:lstStyle/>
          <a:p>
            <a:r>
              <a:rPr lang="en-US" dirty="0" smtClean="0"/>
              <a:t>Gauss' law relates the electric fields at points on a (closed) Gaussian surface to the net charge enclosed by that surface.</a:t>
            </a:r>
            <a:endParaRPr lang="en-US" dirty="0"/>
          </a:p>
        </p:txBody>
      </p:sp>
      <p:sp>
        <p:nvSpPr>
          <p:cNvPr id="8" name="Rectangle 7"/>
          <p:cNvSpPr/>
          <p:nvPr/>
        </p:nvSpPr>
        <p:spPr>
          <a:xfrm>
            <a:off x="152400" y="1219200"/>
            <a:ext cx="8763000" cy="646331"/>
          </a:xfrm>
          <a:prstGeom prst="rect">
            <a:avLst/>
          </a:prstGeom>
        </p:spPr>
        <p:txBody>
          <a:bodyPr wrap="square">
            <a:spAutoFit/>
          </a:bodyPr>
          <a:lstStyle/>
          <a:p>
            <a:r>
              <a:rPr lang="en-US" dirty="0" smtClean="0"/>
              <a:t>One of the primary goals of physics is to find simple ways of solving seemingly complex problems. One of the main tools of physics in attaining this goal is the use of symmetry.</a:t>
            </a:r>
            <a:endParaRPr lang="en-US" dirty="0"/>
          </a:p>
        </p:txBody>
      </p:sp>
      <p:sp>
        <p:nvSpPr>
          <p:cNvPr id="9" name="Rectangle 8"/>
          <p:cNvSpPr/>
          <p:nvPr/>
        </p:nvSpPr>
        <p:spPr>
          <a:xfrm>
            <a:off x="152400" y="2286000"/>
            <a:ext cx="8305800" cy="923330"/>
          </a:xfrm>
          <a:prstGeom prst="rect">
            <a:avLst/>
          </a:prstGeom>
        </p:spPr>
        <p:txBody>
          <a:bodyPr wrap="square">
            <a:spAutoFit/>
          </a:bodyPr>
          <a:lstStyle/>
          <a:p>
            <a:r>
              <a:rPr lang="en-US" dirty="0" smtClean="0"/>
              <a:t>For certain charge distributions involving symmetry, we can save far more work by using a law called Gauss' law, developed by German mathematician and physicist Carl Friedrich Gauss (1777–1855).</a:t>
            </a:r>
            <a:endParaRPr lang="en-US" dirty="0"/>
          </a:p>
        </p:txBody>
      </p:sp>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648200" y="3581400"/>
            <a:ext cx="3337560" cy="695325"/>
          </a:xfrm>
          <a:prstGeom prst="rect">
            <a:avLst/>
          </a:prstGeom>
          <a:noFill/>
        </p:spPr>
      </p:pic>
      <p:sp>
        <p:nvSpPr>
          <p:cNvPr id="5123" name="Rectangle 3"/>
          <p:cNvSpPr>
            <a:spLocks noChangeArrowheads="1"/>
          </p:cNvSpPr>
          <p:nvPr/>
        </p:nvSpPr>
        <p:spPr bwMode="auto">
          <a:xfrm>
            <a:off x="0" y="238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rPr>
              <a:t>.</a:t>
            </a:r>
            <a:r>
              <a:rPr kumimoji="0" lang="en-US" sz="900" b="0" i="0" u="none" strike="noStrike" cap="none" normalizeH="0" baseline="0" smtClean="0">
                <a:ln>
                  <a:noFill/>
                </a:ln>
                <a:solidFill>
                  <a:schemeClr val="tx1"/>
                </a:solidFill>
                <a:effectLst/>
                <a:latin typeface="Arial" pitchFamily="34" charset="0"/>
              </a:rPr>
              <a:t> </a:t>
            </a: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20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8"/>
                                        </p:tgtEl>
                                        <p:attrNameLst>
                                          <p:attrName>style.visibility</p:attrName>
                                        </p:attrNameLst>
                                      </p:cBhvr>
                                      <p:to>
                                        <p:strVal val="visible"/>
                                      </p:to>
                                    </p:set>
                                    <p:animEffect transition="in" filter="fade">
                                      <p:cBhvr>
                                        <p:cTn id="22" dur="2000"/>
                                        <p:tgtEl>
                                          <p:spTgt spid="102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21"/>
                                        </p:tgtEl>
                                        <p:attrNameLst>
                                          <p:attrName>style.visibility</p:attrName>
                                        </p:attrNameLst>
                                      </p:cBhvr>
                                      <p:to>
                                        <p:strVal val="visible"/>
                                      </p:to>
                                    </p:set>
                                    <p:animEffect transition="in" filter="fade">
                                      <p:cBhvr>
                                        <p:cTn id="27" dur="2000"/>
                                        <p:tgtEl>
                                          <p:spTgt spid="5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r"/>
            <a:r>
              <a:rPr lang="en-US" dirty="0" smtClean="0"/>
              <a:t>Flux of an Electric Field</a:t>
            </a:r>
            <a:endParaRPr lang="en-US" dirty="0"/>
          </a:p>
        </p:txBody>
      </p:sp>
      <p:pic>
        <p:nvPicPr>
          <p:cNvPr id="15362" name="Picture 2" descr="http://edugen.wiley.com/edugen/courses/crs1650/art/images/halliday8019c23/image_t/tfg003.gif"/>
          <p:cNvPicPr>
            <a:picLocks noChangeAspect="1" noChangeArrowheads="1"/>
          </p:cNvPicPr>
          <p:nvPr/>
        </p:nvPicPr>
        <p:blipFill>
          <a:blip r:embed="rId2" cstate="print"/>
          <a:srcRect/>
          <a:stretch>
            <a:fillRect/>
          </a:stretch>
        </p:blipFill>
        <p:spPr bwMode="auto">
          <a:xfrm>
            <a:off x="0" y="0"/>
            <a:ext cx="2813537" cy="5029200"/>
          </a:xfrm>
          <a:prstGeom prst="rect">
            <a:avLst/>
          </a:prstGeom>
          <a:noFill/>
        </p:spPr>
      </p:pic>
      <p:sp>
        <p:nvSpPr>
          <p:cNvPr id="5" name="Rectangle 4"/>
          <p:cNvSpPr/>
          <p:nvPr/>
        </p:nvSpPr>
        <p:spPr>
          <a:xfrm>
            <a:off x="3352800" y="990600"/>
            <a:ext cx="5562600" cy="923330"/>
          </a:xfrm>
          <a:prstGeom prst="rect">
            <a:avLst/>
          </a:prstGeom>
        </p:spPr>
        <p:txBody>
          <a:bodyPr wrap="square">
            <a:spAutoFit/>
          </a:bodyPr>
          <a:lstStyle/>
          <a:p>
            <a:r>
              <a:rPr lang="en-US" dirty="0" smtClean="0"/>
              <a:t>The electric flux Φ through a Gaussian surface is proportional to the net number of electric field lines passing through that surface.</a:t>
            </a:r>
            <a:endParaRPr lang="en-US" dirty="0"/>
          </a:p>
        </p:txBody>
      </p:sp>
      <p:pic>
        <p:nvPicPr>
          <p:cNvPr id="15364" name="Picture 4" descr="http://edugen.wiley.com/edugen/courses/crs1650/art/math/halliday8019c23/math009.gif"/>
          <p:cNvPicPr>
            <a:picLocks noChangeAspect="1" noChangeArrowheads="1"/>
          </p:cNvPicPr>
          <p:nvPr/>
        </p:nvPicPr>
        <p:blipFill>
          <a:blip r:embed="rId3" cstate="print"/>
          <a:srcRect/>
          <a:stretch>
            <a:fillRect/>
          </a:stretch>
        </p:blipFill>
        <p:spPr bwMode="auto">
          <a:xfrm>
            <a:off x="4648200" y="2133600"/>
            <a:ext cx="2019300" cy="381000"/>
          </a:xfrm>
          <a:prstGeom prst="rect">
            <a:avLst/>
          </a:prstGeom>
          <a:noFill/>
        </p:spPr>
      </p:pic>
      <p:pic>
        <p:nvPicPr>
          <p:cNvPr id="15367" name="Picture 7"/>
          <p:cNvPicPr>
            <a:picLocks noChangeAspect="1" noChangeArrowheads="1"/>
          </p:cNvPicPr>
          <p:nvPr/>
        </p:nvPicPr>
        <p:blipFill>
          <a:blip r:embed="rId4" cstate="print"/>
          <a:srcRect/>
          <a:stretch>
            <a:fillRect/>
          </a:stretch>
        </p:blipFill>
        <p:spPr bwMode="auto">
          <a:xfrm>
            <a:off x="4724400" y="2743200"/>
            <a:ext cx="2107096" cy="457200"/>
          </a:xfrm>
          <a:prstGeom prst="rect">
            <a:avLst/>
          </a:prstGeom>
          <a:noFill/>
          <a:ln w="9525">
            <a:noFill/>
            <a:miter lim="800000"/>
            <a:headEnd/>
            <a:tailEnd/>
          </a:ln>
          <a:effectLst/>
        </p:spPr>
      </p:pic>
      <p:sp>
        <p:nvSpPr>
          <p:cNvPr id="15368" name="Rectangle 8"/>
          <p:cNvSpPr>
            <a:spLocks noChangeArrowheads="1"/>
          </p:cNvSpPr>
          <p:nvPr/>
        </p:nvSpPr>
        <p:spPr bwMode="auto">
          <a:xfrm>
            <a:off x="3048000" y="3567499"/>
            <a:ext cx="6096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The loop on the integral sign indicates that the integration is to be taken over the entire (closed) surface. The flux of the electric field is a scalar, and its SI unit is </a:t>
            </a:r>
            <a:r>
              <a:rPr kumimoji="0" lang="en-US" sz="1800" b="0" i="0" u="none" strike="noStrike" cap="none" normalizeH="0" baseline="0" dirty="0" smtClean="0">
                <a:ln>
                  <a:noFill/>
                </a:ln>
                <a:solidFill>
                  <a:schemeClr val="tx1"/>
                </a:solidFill>
                <a:effectLst/>
                <a:latin typeface="Arial" pitchFamily="34" charset="0"/>
              </a:rPr>
              <a:t>N.m</a:t>
            </a:r>
            <a:r>
              <a:rPr kumimoji="0" lang="en-US" sz="1800" b="0" i="0" u="none" strike="noStrike" cap="none" normalizeH="0" baseline="30000" dirty="0" smtClean="0">
                <a:ln>
                  <a:noFill/>
                </a:ln>
                <a:solidFill>
                  <a:schemeClr val="tx1"/>
                </a:solidFill>
                <a:effectLst/>
                <a:latin typeface="Arial" pitchFamily="34" charset="0"/>
              </a:rPr>
              <a:t>2</a:t>
            </a:r>
            <a:r>
              <a:rPr kumimoji="0" lang="en-US" sz="1800" b="0" i="0" u="none" strike="noStrike" cap="none" normalizeH="0" baseline="0" dirty="0" smtClean="0">
                <a:ln>
                  <a:noFill/>
                </a:ln>
                <a:solidFill>
                  <a:schemeClr val="tx1"/>
                </a:solidFill>
                <a:effectLst/>
                <a:latin typeface="Arial" pitchFamily="34" charset="0"/>
              </a:rPr>
              <a:t>/C.</a:t>
            </a:r>
            <a:r>
              <a:rPr kumimoji="0" lang="en-US" sz="13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smtClean="0">
                <a:ln>
                  <a:noFill/>
                </a:ln>
                <a:solidFill>
                  <a:schemeClr val="tx1"/>
                </a:solidFill>
                <a:effectLst/>
                <a:latin typeface="Arial" pitchFamily="34" charset="0"/>
              </a:rPr>
              <a:t> </a:t>
            </a:r>
            <a:endParaRPr kumimoji="0" lang="en-US" sz="1800" b="0" i="0" u="none" strike="noStrike" cap="none" normalizeH="0" baseline="0" dirty="0" smtClean="0">
              <a:ln>
                <a:noFill/>
              </a:ln>
              <a:solidFill>
                <a:schemeClr val="tx1"/>
              </a:solidFill>
              <a:effectLst/>
              <a:latin typeface="Arial" pitchFamily="34" charset="0"/>
            </a:endParaRPr>
          </a:p>
        </p:txBody>
      </p:sp>
      <p:sp>
        <p:nvSpPr>
          <p:cNvPr id="9" name="Rectangle 3"/>
          <p:cNvSpPr>
            <a:spLocks noChangeArrowheads="1"/>
          </p:cNvSpPr>
          <p:nvPr/>
        </p:nvSpPr>
        <p:spPr bwMode="auto">
          <a:xfrm>
            <a:off x="0" y="5105400"/>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Ex: Figure below shows a Gaussian surface in the form of a cylinder of radius </a:t>
            </a:r>
            <a:r>
              <a:rPr kumimoji="0" lang="en-US" sz="1800" b="0" i="1" u="none" strike="noStrike" cap="none" normalizeH="0" baseline="0" dirty="0" smtClean="0">
                <a:ln>
                  <a:noFill/>
                </a:ln>
                <a:solidFill>
                  <a:schemeClr val="tx1"/>
                </a:solidFill>
                <a:effectLst/>
                <a:latin typeface="Arial" pitchFamily="34" charset="0"/>
              </a:rPr>
              <a:t>R</a:t>
            </a:r>
            <a:r>
              <a:rPr kumimoji="0" lang="en-US" sz="1800" b="0" i="0" u="none" strike="noStrike" cap="none" normalizeH="0" baseline="0" dirty="0" smtClean="0">
                <a:ln>
                  <a:noFill/>
                </a:ln>
                <a:solidFill>
                  <a:schemeClr val="tx1"/>
                </a:solidFill>
                <a:effectLst/>
                <a:latin typeface="Arial" pitchFamily="34" charset="0"/>
              </a:rPr>
              <a:t> immersed in a uniform electric field</a:t>
            </a:r>
            <a:r>
              <a:rPr kumimoji="0" lang="en-US" sz="1500" b="0" i="0" u="none" strike="noStrike" cap="none" normalizeH="0" baseline="0" dirty="0" smtClean="0">
                <a:ln>
                  <a:noFill/>
                </a:ln>
                <a:solidFill>
                  <a:schemeClr val="tx1"/>
                </a:solidFill>
                <a:effectLst/>
                <a:latin typeface="Arial" pitchFamily="34" charset="0"/>
              </a:rPr>
              <a:t>,</a:t>
            </a:r>
            <a:r>
              <a:rPr kumimoji="0" lang="en-US" sz="1800" b="0" i="0" u="none" strike="noStrike" cap="none" normalizeH="0" baseline="0" dirty="0" smtClean="0">
                <a:ln>
                  <a:noFill/>
                </a:ln>
                <a:solidFill>
                  <a:schemeClr val="tx1"/>
                </a:solidFill>
                <a:effectLst/>
                <a:latin typeface="Arial" pitchFamily="34" charset="0"/>
              </a:rPr>
              <a:t> with the cylinder axis parallel to the field. What is the flux Φ of the electric field through this closed surface? </a:t>
            </a:r>
          </a:p>
        </p:txBody>
      </p:sp>
      <p:pic>
        <p:nvPicPr>
          <p:cNvPr id="10" name="Picture 2" descr="http://edugen.wiley.com/edugen/courses/crs1650/art/images/halliday8019c23/image_t/tfg004.gif"/>
          <p:cNvPicPr>
            <a:picLocks noChangeAspect="1" noChangeArrowheads="1"/>
          </p:cNvPicPr>
          <p:nvPr/>
        </p:nvPicPr>
        <p:blipFill>
          <a:blip r:embed="rId5" cstate="print"/>
          <a:srcRect/>
          <a:stretch>
            <a:fillRect/>
          </a:stretch>
        </p:blipFill>
        <p:spPr bwMode="auto">
          <a:xfrm>
            <a:off x="6248400" y="5705474"/>
            <a:ext cx="2895600" cy="11525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64"/>
                                        </p:tgtEl>
                                        <p:attrNameLst>
                                          <p:attrName>style.visibility</p:attrName>
                                        </p:attrNameLst>
                                      </p:cBhvr>
                                      <p:to>
                                        <p:strVal val="visible"/>
                                      </p:to>
                                    </p:set>
                                    <p:animEffect transition="in" filter="fade">
                                      <p:cBhvr>
                                        <p:cTn id="12" dur="2000"/>
                                        <p:tgtEl>
                                          <p:spTgt spid="1536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67"/>
                                        </p:tgtEl>
                                        <p:attrNameLst>
                                          <p:attrName>style.visibility</p:attrName>
                                        </p:attrNameLst>
                                      </p:cBhvr>
                                      <p:to>
                                        <p:strVal val="visible"/>
                                      </p:to>
                                    </p:set>
                                    <p:animEffect transition="in" filter="fade">
                                      <p:cBhvr>
                                        <p:cTn id="17" dur="2000"/>
                                        <p:tgtEl>
                                          <p:spTgt spid="1536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362"/>
                                        </p:tgtEl>
                                        <p:attrNameLst>
                                          <p:attrName>style.visibility</p:attrName>
                                        </p:attrNameLst>
                                      </p:cBhvr>
                                      <p:to>
                                        <p:strVal val="visible"/>
                                      </p:to>
                                    </p:set>
                                    <p:animEffect transition="in" filter="fade">
                                      <p:cBhvr>
                                        <p:cTn id="22" dur="2000"/>
                                        <p:tgtEl>
                                          <p:spTgt spid="1536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368">
                                            <p:txEl>
                                              <p:pRg st="0" end="0"/>
                                            </p:txEl>
                                          </p:spTgt>
                                        </p:tgtEl>
                                        <p:attrNameLst>
                                          <p:attrName>style.visibility</p:attrName>
                                        </p:attrNameLst>
                                      </p:cBhvr>
                                      <p:to>
                                        <p:strVal val="visible"/>
                                      </p:to>
                                    </p:set>
                                    <p:animEffect transition="in" filter="fade">
                                      <p:cBhvr>
                                        <p:cTn id="27" dur="2000"/>
                                        <p:tgtEl>
                                          <p:spTgt spid="1536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fade">
                                      <p:cBhvr>
                                        <p:cTn id="32" dur="20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5368" grpId="0" build="p"/>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l"/>
            <a:r>
              <a:rPr lang="en-US" sz="4000" dirty="0" smtClean="0"/>
              <a:t>Gauss' Law</a:t>
            </a:r>
            <a:endParaRPr lang="en-US" sz="4000" dirty="0"/>
          </a:p>
        </p:txBody>
      </p:sp>
      <p:sp>
        <p:nvSpPr>
          <p:cNvPr id="17409" name="Rectangle 1"/>
          <p:cNvSpPr>
            <a:spLocks noChangeArrowheads="1"/>
          </p:cNvSpPr>
          <p:nvPr/>
        </p:nvSpPr>
        <p:spPr bwMode="auto">
          <a:xfrm>
            <a:off x="0" y="990600"/>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Gauss' law relates the net flux of an electric field through a closed surface (a Gaussian surface) to the </a:t>
            </a:r>
            <a:r>
              <a:rPr kumimoji="0" lang="en-US" sz="1800" b="0" i="1" u="none" strike="noStrike" cap="none" normalizeH="0" baseline="0" dirty="0" smtClean="0">
                <a:ln>
                  <a:noFill/>
                </a:ln>
                <a:solidFill>
                  <a:schemeClr val="tx1"/>
                </a:solidFill>
                <a:effectLst/>
                <a:latin typeface="Arial" pitchFamily="34" charset="0"/>
              </a:rPr>
              <a:t>net</a:t>
            </a:r>
            <a:r>
              <a:rPr kumimoji="0" lang="en-US" sz="1800" b="0" i="0" u="none" strike="noStrike" cap="none" normalizeH="0" baseline="0" dirty="0" smtClean="0">
                <a:ln>
                  <a:noFill/>
                </a:ln>
                <a:solidFill>
                  <a:schemeClr val="tx1"/>
                </a:solidFill>
                <a:effectLst/>
                <a:latin typeface="Arial" pitchFamily="34" charset="0"/>
              </a:rPr>
              <a:t> charge </a:t>
            </a:r>
            <a:r>
              <a:rPr kumimoji="0" lang="en-US" sz="1800" b="0" i="1" u="none" strike="noStrike" cap="none" normalizeH="0" baseline="0" dirty="0" smtClean="0">
                <a:ln>
                  <a:noFill/>
                </a:ln>
                <a:solidFill>
                  <a:schemeClr val="tx1"/>
                </a:solidFill>
                <a:effectLst/>
                <a:latin typeface="Arial" pitchFamily="34" charset="0"/>
              </a:rPr>
              <a:t>enclosed</a:t>
            </a:r>
            <a:r>
              <a:rPr kumimoji="0" lang="en-US" sz="1800" b="0" i="0" u="none" strike="noStrike" cap="none" normalizeH="0" baseline="0" dirty="0" smtClean="0">
                <a:ln>
                  <a:noFill/>
                </a:ln>
                <a:solidFill>
                  <a:schemeClr val="tx1"/>
                </a:solidFill>
                <a:effectLst/>
                <a:latin typeface="Arial" pitchFamily="34" charset="0"/>
              </a:rPr>
              <a:t> by that surface. </a:t>
            </a:r>
          </a:p>
        </p:txBody>
      </p:sp>
      <p:pic>
        <p:nvPicPr>
          <p:cNvPr id="17410" name="Picture 2" descr="http://edugen.wiley.com/edugen/courses/crs1650/art/math/halliday8019c23/math039.gif"/>
          <p:cNvPicPr>
            <a:picLocks noChangeAspect="1" noChangeArrowheads="1"/>
          </p:cNvPicPr>
          <p:nvPr/>
        </p:nvPicPr>
        <p:blipFill>
          <a:blip r:embed="rId2" cstate="print"/>
          <a:srcRect/>
          <a:stretch>
            <a:fillRect/>
          </a:stretch>
        </p:blipFill>
        <p:spPr bwMode="auto">
          <a:xfrm>
            <a:off x="11874500" y="-136525"/>
            <a:ext cx="266700" cy="152400"/>
          </a:xfrm>
          <a:prstGeom prst="rect">
            <a:avLst/>
          </a:prstGeom>
          <a:noFill/>
        </p:spPr>
      </p:pic>
      <p:pic>
        <p:nvPicPr>
          <p:cNvPr id="17418" name="Picture 10" descr="http://edugen.wiley.com/edugen/courses/crs1650/art/images/halliday8019c23/image_t/tfg006.gif"/>
          <p:cNvPicPr>
            <a:picLocks noChangeAspect="1" noChangeArrowheads="1"/>
          </p:cNvPicPr>
          <p:nvPr/>
        </p:nvPicPr>
        <p:blipFill>
          <a:blip r:embed="rId3" cstate="print"/>
          <a:srcRect/>
          <a:stretch>
            <a:fillRect/>
          </a:stretch>
        </p:blipFill>
        <p:spPr bwMode="auto">
          <a:xfrm>
            <a:off x="0" y="1752600"/>
            <a:ext cx="2286000" cy="4095750"/>
          </a:xfrm>
          <a:prstGeom prst="rect">
            <a:avLst/>
          </a:prstGeom>
          <a:noFill/>
        </p:spPr>
      </p:pic>
      <p:sp>
        <p:nvSpPr>
          <p:cNvPr id="11" name="Rectangle 10"/>
          <p:cNvSpPr/>
          <p:nvPr/>
        </p:nvSpPr>
        <p:spPr>
          <a:xfrm>
            <a:off x="2667000" y="1828800"/>
            <a:ext cx="5791200" cy="1323439"/>
          </a:xfrm>
          <a:prstGeom prst="rect">
            <a:avLst/>
          </a:prstGeom>
        </p:spPr>
        <p:txBody>
          <a:bodyPr wrap="square">
            <a:spAutoFit/>
          </a:bodyPr>
          <a:lstStyle/>
          <a:p>
            <a:r>
              <a:rPr lang="en-US" sz="2000" dirty="0" smtClean="0"/>
              <a:t>Q: What can be said about the flux of the electric field through surfaces S1, S2, S3, and S4?</a:t>
            </a:r>
          </a:p>
          <a:p>
            <a:r>
              <a:rPr lang="en-US" sz="2000" dirty="0" smtClean="0"/>
              <a:t/>
            </a:r>
            <a:br>
              <a:rPr lang="en-US" sz="2000" dirty="0" smtClean="0"/>
            </a:br>
            <a:r>
              <a:rPr lang="en-US" sz="2000" dirty="0" smtClean="0"/>
              <a:t>A. positive	B. negative	C. zero</a:t>
            </a:r>
            <a:endParaRPr lang="en-US" sz="2000" dirty="0"/>
          </a:p>
        </p:txBody>
      </p:sp>
      <p:pic>
        <p:nvPicPr>
          <p:cNvPr id="17420" name="Picture 12" descr="http://edugen.wiley.com/edugen/courses/crs1650/art/images/halliday8019c23/image_t/tfg007.gif"/>
          <p:cNvPicPr>
            <a:picLocks noChangeAspect="1" noChangeArrowheads="1"/>
          </p:cNvPicPr>
          <p:nvPr/>
        </p:nvPicPr>
        <p:blipFill>
          <a:blip r:embed="rId4" cstate="print"/>
          <a:srcRect/>
          <a:stretch>
            <a:fillRect/>
          </a:stretch>
        </p:blipFill>
        <p:spPr bwMode="auto">
          <a:xfrm>
            <a:off x="6637470" y="3962400"/>
            <a:ext cx="2506530" cy="1828800"/>
          </a:xfrm>
          <a:prstGeom prst="rect">
            <a:avLst/>
          </a:prstGeom>
          <a:noFill/>
        </p:spPr>
      </p:pic>
      <p:sp>
        <p:nvSpPr>
          <p:cNvPr id="17421" name="Rectangle 13"/>
          <p:cNvSpPr>
            <a:spLocks noChangeArrowheads="1"/>
          </p:cNvSpPr>
          <p:nvPr/>
        </p:nvSpPr>
        <p:spPr bwMode="auto">
          <a:xfrm>
            <a:off x="2819400" y="4038600"/>
            <a:ext cx="41148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Figure to the right shows five charged lumps of plastic and an electrically neutral coin. The cross section of a Gaussian surface </a:t>
            </a:r>
            <a:r>
              <a:rPr kumimoji="0" lang="en-US" sz="1800" b="0" i="1" u="none" strike="noStrike" cap="none" normalizeH="0" baseline="0" dirty="0" smtClean="0">
                <a:ln>
                  <a:noFill/>
                </a:ln>
                <a:solidFill>
                  <a:schemeClr val="tx1"/>
                </a:solidFill>
                <a:effectLst/>
                <a:latin typeface="Arial" pitchFamily="34" charset="0"/>
              </a:rPr>
              <a:t>S</a:t>
            </a:r>
            <a:r>
              <a:rPr kumimoji="0" lang="en-US" sz="1800" b="0" i="0" u="none" strike="noStrike" cap="none" normalizeH="0" baseline="0" dirty="0" smtClean="0">
                <a:ln>
                  <a:noFill/>
                </a:ln>
                <a:solidFill>
                  <a:schemeClr val="tx1"/>
                </a:solidFill>
                <a:effectLst/>
                <a:latin typeface="Arial" pitchFamily="34" charset="0"/>
              </a:rPr>
              <a:t> is indicated. What is the net electric flux through the surface?            </a:t>
            </a:r>
          </a:p>
        </p:txBody>
      </p:sp>
      <p:pic>
        <p:nvPicPr>
          <p:cNvPr id="17422" name="Picture 14" descr="http://edugen.wiley.com/edugen/courses/crs1650/art/math/halliday8019c23/math048.gif"/>
          <p:cNvPicPr>
            <a:picLocks noChangeAspect="1" noChangeArrowheads="1"/>
          </p:cNvPicPr>
          <p:nvPr/>
        </p:nvPicPr>
        <p:blipFill>
          <a:blip r:embed="rId5" cstate="print"/>
          <a:srcRect/>
          <a:stretch>
            <a:fillRect/>
          </a:stretch>
        </p:blipFill>
        <p:spPr bwMode="auto">
          <a:xfrm>
            <a:off x="2895600" y="3505200"/>
            <a:ext cx="5867400" cy="304800"/>
          </a:xfrm>
          <a:prstGeom prst="rect">
            <a:avLst/>
          </a:prstGeom>
          <a:noFill/>
        </p:spPr>
      </p:pic>
      <p:pic>
        <p:nvPicPr>
          <p:cNvPr id="13"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200400" y="228600"/>
            <a:ext cx="3337560" cy="695325"/>
          </a:xfrm>
          <a:prstGeom prst="rect">
            <a:avLst/>
          </a:prstGeom>
          <a:noFill/>
        </p:spPr>
      </p:pic>
      <p:sp>
        <p:nvSpPr>
          <p:cNvPr id="12" name="TextBox 11"/>
          <p:cNvSpPr txBox="1"/>
          <p:nvPr/>
        </p:nvSpPr>
        <p:spPr>
          <a:xfrm>
            <a:off x="609600" y="6400800"/>
            <a:ext cx="5181600" cy="369332"/>
          </a:xfrm>
          <a:prstGeom prst="rect">
            <a:avLst/>
          </a:prstGeom>
          <a:noFill/>
        </p:spPr>
        <p:txBody>
          <a:bodyPr wrap="square" rtlCol="0">
            <a:spAutoFit/>
          </a:bodyPr>
          <a:lstStyle/>
          <a:p>
            <a:r>
              <a:rPr lang="en-US" dirty="0" smtClean="0"/>
              <a:t>Electric field of a point charge using Gauss’ law. </a:t>
            </a:r>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858000" y="507332"/>
            <a:ext cx="2286000" cy="3308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09">
                                            <p:txEl>
                                              <p:pRg st="0" end="0"/>
                                            </p:txEl>
                                          </p:spTgt>
                                        </p:tgtEl>
                                        <p:attrNameLst>
                                          <p:attrName>style.visibility</p:attrName>
                                        </p:attrNameLst>
                                      </p:cBhvr>
                                      <p:to>
                                        <p:strVal val="visible"/>
                                      </p:to>
                                    </p:set>
                                    <p:animEffect transition="in" filter="fade">
                                      <p:cBhvr>
                                        <p:cTn id="7" dur="2000"/>
                                        <p:tgtEl>
                                          <p:spTgt spid="174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8"/>
                                        </p:tgtEl>
                                        <p:attrNameLst>
                                          <p:attrName>style.visibility</p:attrName>
                                        </p:attrNameLst>
                                      </p:cBhvr>
                                      <p:to>
                                        <p:strVal val="visible"/>
                                      </p:to>
                                    </p:set>
                                    <p:animEffect transition="in" filter="fade">
                                      <p:cBhvr>
                                        <p:cTn id="12" dur="2000"/>
                                        <p:tgtEl>
                                          <p:spTgt spid="174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20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1" end="1"/>
                                            </p:txEl>
                                          </p:spTgt>
                                        </p:tgtEl>
                                        <p:attrNameLst>
                                          <p:attrName>style.visibility</p:attrName>
                                        </p:attrNameLst>
                                      </p:cBhvr>
                                      <p:to>
                                        <p:strVal val="visible"/>
                                      </p:to>
                                    </p:set>
                                    <p:animEffect transition="in" filter="fade">
                                      <p:cBhvr>
                                        <p:cTn id="22" dur="2000"/>
                                        <p:tgtEl>
                                          <p:spTgt spid="1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421">
                                            <p:txEl>
                                              <p:pRg st="0" end="0"/>
                                            </p:txEl>
                                          </p:spTgt>
                                        </p:tgtEl>
                                        <p:attrNameLst>
                                          <p:attrName>style.visibility</p:attrName>
                                        </p:attrNameLst>
                                      </p:cBhvr>
                                      <p:to>
                                        <p:strVal val="visible"/>
                                      </p:to>
                                    </p:set>
                                    <p:animEffect transition="in" filter="fade">
                                      <p:cBhvr>
                                        <p:cTn id="27" dur="2000"/>
                                        <p:tgtEl>
                                          <p:spTgt spid="1742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420"/>
                                        </p:tgtEl>
                                        <p:attrNameLst>
                                          <p:attrName>style.visibility</p:attrName>
                                        </p:attrNameLst>
                                      </p:cBhvr>
                                      <p:to>
                                        <p:strVal val="visible"/>
                                      </p:to>
                                    </p:set>
                                    <p:animEffect transition="in" filter="fade">
                                      <p:cBhvr>
                                        <p:cTn id="32" dur="2000"/>
                                        <p:tgtEl>
                                          <p:spTgt spid="1742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422"/>
                                        </p:tgtEl>
                                        <p:attrNameLst>
                                          <p:attrName>style.visibility</p:attrName>
                                        </p:attrNameLst>
                                      </p:cBhvr>
                                      <p:to>
                                        <p:strVal val="visible"/>
                                      </p:to>
                                    </p:set>
                                    <p:animEffect transition="in" filter="fade">
                                      <p:cBhvr>
                                        <p:cTn id="37" dur="2000"/>
                                        <p:tgtEl>
                                          <p:spTgt spid="174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fade">
                                      <p:cBhvr>
                                        <p:cTn id="42"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build="p"/>
      <p:bldP spid="11" grpId="0" build="p"/>
      <p:bldP spid="17421" grpId="0" build="p"/>
      <p:bldP spid="1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740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71600" y="457199"/>
            <a:ext cx="2895600" cy="934065"/>
          </a:xfrm>
          <a:prstGeom prst="rect">
            <a:avLst/>
          </a:prstGeom>
          <a:noFill/>
        </p:spPr>
      </p:pic>
      <p:sp>
        <p:nvSpPr>
          <p:cNvPr id="1741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741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29201" y="609600"/>
            <a:ext cx="3352800" cy="526869"/>
          </a:xfrm>
          <a:prstGeom prst="rect">
            <a:avLst/>
          </a:prstGeom>
          <a:noFill/>
        </p:spPr>
      </p:pic>
      <p:sp>
        <p:nvSpPr>
          <p:cNvPr id="17413" name="Rectangle 5"/>
          <p:cNvSpPr>
            <a:spLocks noChangeArrowheads="1"/>
          </p:cNvSpPr>
          <p:nvPr/>
        </p:nvSpPr>
        <p:spPr bwMode="auto">
          <a:xfrm>
            <a:off x="91440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7414" name="Rectangle 6"/>
          <p:cNvSpPr>
            <a:spLocks noChangeArrowheads="1"/>
          </p:cNvSpPr>
          <p:nvPr/>
        </p:nvSpPr>
        <p:spPr bwMode="auto">
          <a:xfrm>
            <a:off x="0" y="1689556"/>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7. A point charge of 1.8 </a:t>
            </a:r>
            <a:r>
              <a:rPr kumimoji="0" lang="en-US" sz="2000" b="0" i="1"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μ</a:t>
            </a:r>
            <a:r>
              <a:rPr kumimoji="0" lang="en-US"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C</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is at the center of a Gaussian cube 55 cm on edge. What is the net electric flux through the surface?</a:t>
            </a:r>
            <a:endParaRPr kumimoji="0" lang="en-US" sz="2000" b="0" i="0" u="none" strike="noStrike" cap="none" normalizeH="0" baseline="0" dirty="0" smtClean="0">
              <a:ln>
                <a:noFill/>
              </a:ln>
              <a:solidFill>
                <a:schemeClr val="tx1"/>
              </a:solidFill>
              <a:effectLst/>
              <a:latin typeface="Arial" pitchFamily="34" charset="0"/>
            </a:endParaRPr>
          </a:p>
        </p:txBody>
      </p:sp>
      <p:pic>
        <p:nvPicPr>
          <p:cNvPr id="10" name="Picture 9" descr="http://edugen.wileyplus.com/edugen/courses/crs4957/halliday9118/halliday9088c23/image_n/nt0032-y.gif"/>
          <p:cNvPicPr/>
          <p:nvPr/>
        </p:nvPicPr>
        <p:blipFill>
          <a:blip r:embed="rId4" cstate="print"/>
          <a:srcRect/>
          <a:stretch>
            <a:fillRect/>
          </a:stretch>
        </p:blipFill>
        <p:spPr bwMode="auto">
          <a:xfrm>
            <a:off x="6324600" y="2514600"/>
            <a:ext cx="2451100" cy="1079500"/>
          </a:xfrm>
          <a:prstGeom prst="rect">
            <a:avLst/>
          </a:prstGeom>
          <a:noFill/>
          <a:ln w="9525">
            <a:noFill/>
            <a:miter lim="800000"/>
            <a:headEnd/>
            <a:tailEnd/>
          </a:ln>
        </p:spPr>
      </p:pic>
      <p:sp>
        <p:nvSpPr>
          <p:cNvPr id="17415" name="Rectangle 7"/>
          <p:cNvSpPr>
            <a:spLocks noChangeArrowheads="1"/>
          </p:cNvSpPr>
          <p:nvPr/>
        </p:nvSpPr>
        <p:spPr bwMode="auto">
          <a:xfrm>
            <a:off x="0" y="2667000"/>
            <a:ext cx="64008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5. In Fig. </a:t>
            </a:r>
            <a:r>
              <a:rPr kumimoji="0" lang="en-US"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5"/>
              </a:rPr>
              <a:t>23-29</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 proton is a distance </a:t>
            </a: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 directly above the center of a square of side </a:t>
            </a: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What is the magnitude of the electric flux through the square? (</a:t>
            </a: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Hint:</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Think of the square as one face of a cube with edge </a:t>
            </a: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endParaRPr>
          </a:p>
        </p:txBody>
      </p:sp>
      <p:pic>
        <p:nvPicPr>
          <p:cNvPr id="12" name="Picture 11" descr="http://edugen.wileyplus.com/edugen/courses/crs4957/halliday9118/halliday9088c23/image_n/nt0030-y.gif"/>
          <p:cNvPicPr/>
          <p:nvPr/>
        </p:nvPicPr>
        <p:blipFill>
          <a:blip r:embed="rId6" cstate="print"/>
          <a:srcRect/>
          <a:stretch>
            <a:fillRect/>
          </a:stretch>
        </p:blipFill>
        <p:spPr bwMode="auto">
          <a:xfrm>
            <a:off x="6248400" y="4038600"/>
            <a:ext cx="1905000" cy="2057400"/>
          </a:xfrm>
          <a:prstGeom prst="rect">
            <a:avLst/>
          </a:prstGeom>
          <a:noFill/>
          <a:ln w="9525">
            <a:noFill/>
            <a:miter lim="800000"/>
            <a:headEnd/>
            <a:tailEnd/>
          </a:ln>
        </p:spPr>
      </p:pic>
      <p:pic>
        <p:nvPicPr>
          <p:cNvPr id="17418" name="Picture 9" descr="http://edugen.wileyplus.com/edugen/courses/crs4957/halliday9118/halliday9088c23/math/math043.gif"/>
          <p:cNvPicPr>
            <a:picLocks noChangeAspect="1" noChangeArrowheads="1"/>
          </p:cNvPicPr>
          <p:nvPr/>
        </p:nvPicPr>
        <p:blipFill>
          <a:blip r:embed="rId7" cstate="print"/>
          <a:srcRect/>
          <a:stretch>
            <a:fillRect/>
          </a:stretch>
        </p:blipFill>
        <p:spPr bwMode="auto">
          <a:xfrm>
            <a:off x="533400" y="5334000"/>
            <a:ext cx="609600" cy="314036"/>
          </a:xfrm>
          <a:prstGeom prst="rect">
            <a:avLst/>
          </a:prstGeom>
          <a:noFill/>
        </p:spPr>
      </p:pic>
      <p:sp>
        <p:nvSpPr>
          <p:cNvPr id="17419" name="Rectangle 11"/>
          <p:cNvSpPr>
            <a:spLocks noChangeArrowheads="1"/>
          </p:cNvSpPr>
          <p:nvPr/>
        </p:nvSpPr>
        <p:spPr bwMode="auto">
          <a:xfrm>
            <a:off x="0" y="4023092"/>
            <a:ext cx="66294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3. The cube in Fig. </a:t>
            </a:r>
            <a:r>
              <a:rPr kumimoji="0" lang="en-US" sz="20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8"/>
              </a:rPr>
              <a:t>23-27</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has edge length 1.40 m and is oriented as shown in a region of uniform electric field. Find the electric flux through the front face if the electric field, in N/C, is given by:  </a:t>
            </a:r>
            <a:b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 </a:t>
            </a:r>
            <a:endParaRPr kumimoji="0" lang="en-US" sz="2000" b="0" i="0" u="none" strike="noStrike" cap="none" normalizeH="0" baseline="0" dirty="0" smtClean="0">
              <a:ln>
                <a:noFill/>
              </a:ln>
              <a:solidFill>
                <a:schemeClr val="tx1"/>
              </a:solidFill>
              <a:effectLst/>
              <a:latin typeface="Arial" pitchFamily="34" charset="0"/>
            </a:endParaRPr>
          </a:p>
        </p:txBody>
      </p:sp>
      <p:sp>
        <p:nvSpPr>
          <p:cNvPr id="20" name="Rectangle 19"/>
          <p:cNvSpPr/>
          <p:nvPr/>
        </p:nvSpPr>
        <p:spPr>
          <a:xfrm>
            <a:off x="0" y="5791200"/>
            <a:ext cx="6172200" cy="400110"/>
          </a:xfrm>
          <a:prstGeom prst="rect">
            <a:avLst/>
          </a:prstGeom>
        </p:spPr>
        <p:txBody>
          <a:bodyPr wrap="square">
            <a:spAutoFit/>
          </a:bodyPr>
          <a:lstStyle/>
          <a:p>
            <a:pPr lvl="0" fontAlgn="base">
              <a:spcBef>
                <a:spcPct val="0"/>
              </a:spcBef>
              <a:spcAft>
                <a:spcPct val="0"/>
              </a:spcAft>
            </a:pPr>
            <a:r>
              <a:rPr lang="en-US" sz="2000" dirty="0" smtClean="0">
                <a:latin typeface="Calibri" pitchFamily="34" charset="0"/>
                <a:ea typeface="Times New Roman" pitchFamily="18" charset="0"/>
                <a:cs typeface="Times New Roman" pitchFamily="18" charset="0"/>
              </a:rPr>
              <a:t>(b) </a:t>
            </a:r>
            <a:r>
              <a:rPr lang="en-US" sz="2000" dirty="0" smtClean="0">
                <a:latin typeface="Calibri" pitchFamily="34" charset="0"/>
                <a:ea typeface="Times New Roman" pitchFamily="18" charset="0"/>
                <a:cs typeface="Times New Roman" pitchFamily="18" charset="0"/>
              </a:rPr>
              <a:t>What is the total flux through the cube for each field?</a:t>
            </a:r>
            <a:endParaRPr lang="en-US" sz="2000" dirty="0" smtClean="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4">
                                            <p:txEl>
                                              <p:pRg st="0" end="0"/>
                                            </p:txEl>
                                          </p:spTgt>
                                        </p:tgtEl>
                                        <p:attrNameLst>
                                          <p:attrName>style.visibility</p:attrName>
                                        </p:attrNameLst>
                                      </p:cBhvr>
                                      <p:to>
                                        <p:strVal val="visible"/>
                                      </p:to>
                                    </p:set>
                                    <p:animEffect transition="in" filter="fade">
                                      <p:cBhvr>
                                        <p:cTn id="7" dur="2000"/>
                                        <p:tgtEl>
                                          <p:spTgt spid="174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5">
                                            <p:txEl>
                                              <p:pRg st="0" end="0"/>
                                            </p:txEl>
                                          </p:spTgt>
                                        </p:tgtEl>
                                        <p:attrNameLst>
                                          <p:attrName>style.visibility</p:attrName>
                                        </p:attrNameLst>
                                      </p:cBhvr>
                                      <p:to>
                                        <p:strVal val="visible"/>
                                      </p:to>
                                    </p:set>
                                    <p:animEffect transition="in" filter="fade">
                                      <p:cBhvr>
                                        <p:cTn id="12" dur="2000"/>
                                        <p:tgtEl>
                                          <p:spTgt spid="174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2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419">
                                            <p:txEl>
                                              <p:pRg st="0" end="0"/>
                                            </p:txEl>
                                          </p:spTgt>
                                        </p:tgtEl>
                                        <p:attrNameLst>
                                          <p:attrName>style.visibility</p:attrName>
                                        </p:attrNameLst>
                                      </p:cBhvr>
                                      <p:to>
                                        <p:strVal val="visible"/>
                                      </p:to>
                                    </p:set>
                                    <p:animEffect transition="in" filter="fade">
                                      <p:cBhvr>
                                        <p:cTn id="27" dur="2000"/>
                                        <p:tgtEl>
                                          <p:spTgt spid="1741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418"/>
                                        </p:tgtEl>
                                        <p:attrNameLst>
                                          <p:attrName>style.visibility</p:attrName>
                                        </p:attrNameLst>
                                      </p:cBhvr>
                                      <p:to>
                                        <p:strVal val="visible"/>
                                      </p:to>
                                    </p:set>
                                    <p:animEffect transition="in" filter="fade">
                                      <p:cBhvr>
                                        <p:cTn id="32" dur="2000"/>
                                        <p:tgtEl>
                                          <p:spTgt spid="174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xEl>
                                              <p:pRg st="0" end="0"/>
                                            </p:txEl>
                                          </p:spTgt>
                                        </p:tgtEl>
                                        <p:attrNameLst>
                                          <p:attrName>style.visibility</p:attrName>
                                        </p:attrNameLst>
                                      </p:cBhvr>
                                      <p:to>
                                        <p:strVal val="visible"/>
                                      </p:to>
                                    </p:set>
                                    <p:animEffect transition="in" filter="fade">
                                      <p:cBhvr>
                                        <p:cTn id="37" dur="20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build="p"/>
      <p:bldP spid="17415" grpId="0" build="p"/>
      <p:bldP spid="17419" grpId="0" build="p"/>
      <p:bldP spid="20"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463</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Chapter-23:   Gauss' Law</vt:lpstr>
      <vt:lpstr>Flux of an Electric Field</vt:lpstr>
      <vt:lpstr>Gauss' Law</vt:lpstr>
      <vt:lpstr>Slide 4</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mahesp</dc:creator>
  <cp:lastModifiedBy>mahesp</cp:lastModifiedBy>
  <cp:revision>22</cp:revision>
  <dcterms:created xsi:type="dcterms:W3CDTF">2009-02-12T15:08:14Z</dcterms:created>
  <dcterms:modified xsi:type="dcterms:W3CDTF">2013-02-08T15:43:28Z</dcterms:modified>
</cp:coreProperties>
</file>