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9" r:id="rId3"/>
    <p:sldId id="262" r:id="rId4"/>
    <p:sldId id="264" r:id="rId5"/>
    <p:sldId id="270" r:id="rId6"/>
    <p:sldId id="25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3506A-5AFD-423B-97E5-18B7445716B7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35749-81B2-44AF-8D39-982DC4B43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DD9F-D34B-4200-B73E-9E648C9EFF6C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7FACD-7F99-4904-8787-68DF63B1D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C94B3-4F3B-4462-B7CB-383697362840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09683-ECAB-440E-AA44-A7CC34972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66BC6-94BD-4E5D-8557-B2E898A70E97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BE218-04FE-4DBE-8BFB-90ECD47A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223E0-D1BE-4809-8C69-E5A2B51BCC3D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50E9C-87D3-437A-BCA8-2E24A1916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D9524-6420-45F9-B037-4362D0C7DAD9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4ACC4-4A27-41ED-B9D2-B43C65963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BCBFB-C89B-403E-97BD-E20D717D9D9D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95D6A-BB48-4CE0-A5A0-C8C07360A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69BFE-5FC0-43FC-BDCD-148A78E6EA80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16C1F-3E97-472E-8CB4-ED79C68FC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04B16-8BE7-4185-8998-3B20B96180FD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1C6EA-8EBD-4F53-86F7-0768F7ADC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694DA-ED85-4E8C-860F-1327B0C66F6C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38F72-F3DB-473A-BD37-D99212E66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B8550-80AA-4E16-93CC-7E4B8EAD95D7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A40FE-1111-4833-9EE4-781CF9B8C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A0125F-C075-4770-B39A-D2098598B47C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15098B-627E-48EC-BA62-107D0BE09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381000" y="-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The Distribution of Molecular Speeds</a:t>
            </a:r>
          </a:p>
        </p:txBody>
      </p:sp>
      <p:pic>
        <p:nvPicPr>
          <p:cNvPr id="2051" name="Picture 2" descr="http://edugen.wiley.com/edugen/courses/crs1650/art/images/halliday8019c19/image_t/tfg0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09600"/>
            <a:ext cx="8229600" cy="36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http://edugen.wiley.com/edugen/courses/crs1650/art/math/halliday8019c19/math08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429000"/>
            <a:ext cx="38989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http://edugen.wiley.com/edugen/courses/crs1650/art/math/halliday8019c19/math08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419600"/>
            <a:ext cx="43259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 descr="http://edugen.wiley.com/edugen/courses/crs1650/art/math/halliday8019c19/math087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5257800"/>
            <a:ext cx="42322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0" descr="http://edugen.wiley.com/edugen/courses/crs1650/art/math/halliday8019c19/math089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6096000"/>
            <a:ext cx="48006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extBox 7"/>
          <p:cNvSpPr txBox="1">
            <a:spLocks noChangeArrowheads="1"/>
          </p:cNvSpPr>
          <p:nvPr/>
        </p:nvSpPr>
        <p:spPr bwMode="auto">
          <a:xfrm>
            <a:off x="0" y="2971800"/>
            <a:ext cx="358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Maxwell’s speed distribution law: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Internal Energy </a:t>
            </a:r>
            <a:r>
              <a:rPr lang="en-US" i="1" smtClean="0"/>
              <a:t>E</a:t>
            </a:r>
            <a:r>
              <a:rPr lang="en-US" baseline="-25000" smtClean="0"/>
              <a:t>int </a:t>
            </a:r>
            <a:br>
              <a:rPr lang="en-US" baseline="-25000" smtClean="0"/>
            </a:br>
            <a:endParaRPr lang="en-US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962400" y="2667000"/>
          <a:ext cx="5181600" cy="3657600"/>
        </p:xfrm>
        <a:graphic>
          <a:graphicData uri="http://schemas.openxmlformats.org/drawingml/2006/table">
            <a:tbl>
              <a:tblPr/>
              <a:tblGrid>
                <a:gridCol w="1277868"/>
                <a:gridCol w="1301244"/>
                <a:gridCol w="1301244"/>
                <a:gridCol w="13012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Molecule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Example</a:t>
                      </a:r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i="1"/>
                        <a:t>C</a:t>
                      </a:r>
                      <a:r>
                        <a:rPr lang="en-US" i="1" baseline="-25000"/>
                        <a:t>V</a:t>
                      </a:r>
                      <a:r>
                        <a:rPr lang="en-US"/>
                        <a:t> (J/mol · K)</a:t>
                      </a:r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l"/>
                      <a:r>
                        <a:rPr lang="en-US"/>
                        <a:t>Monatomic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Ideal</a:t>
                      </a:r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Real</a:t>
                      </a:r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He</a:t>
                      </a:r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12.5</a:t>
                      </a:r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 </a:t>
                      </a:r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Ar</a:t>
                      </a:r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12.6</a:t>
                      </a:r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l"/>
                      <a:r>
                        <a:rPr lang="en-US" dirty="0"/>
                        <a:t>Diatomic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Ideal</a:t>
                      </a:r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Real</a:t>
                      </a:r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N</a:t>
                      </a:r>
                      <a:r>
                        <a:rPr lang="en-US" baseline="-25000"/>
                        <a:t>2</a:t>
                      </a:r>
                      <a:endParaRPr lang="en-US"/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20.7</a:t>
                      </a:r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 </a:t>
                      </a:r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O</a:t>
                      </a:r>
                      <a:r>
                        <a:rPr lang="en-US" baseline="-25000"/>
                        <a:t>2</a:t>
                      </a:r>
                      <a:endParaRPr lang="en-US"/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20.8</a:t>
                      </a:r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l"/>
                      <a:r>
                        <a:rPr lang="en-US"/>
                        <a:t>Polyatomic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Ideal</a:t>
                      </a:r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/>
                        <a:t>3</a:t>
                      </a:r>
                      <a:r>
                        <a:rPr lang="en-US" i="1"/>
                        <a:t>R</a:t>
                      </a:r>
                      <a:r>
                        <a:rPr lang="en-US"/>
                        <a:t> = 24.9</a:t>
                      </a:r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Real</a:t>
                      </a:r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NH</a:t>
                      </a:r>
                      <a:r>
                        <a:rPr lang="en-US" baseline="-25000"/>
                        <a:t>4</a:t>
                      </a:r>
                      <a:endParaRPr lang="en-US"/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29.0</a:t>
                      </a:r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 </a:t>
                      </a:r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CO</a:t>
                      </a:r>
                      <a:r>
                        <a:rPr lang="en-US" baseline="-25000"/>
                        <a:t>2</a:t>
                      </a:r>
                      <a:endParaRPr lang="en-US"/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29.7</a:t>
                      </a:r>
                    </a:p>
                  </a:txBody>
                  <a:tcPr marL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115" name="Picture 5" descr="http://edugen.wiley.com/edugen/courses/crs4957/halliday9118/halliday9088c19/math/math09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048000"/>
            <a:ext cx="8270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6" name="Picture 6" descr="http://edugen.wiley.com/edugen/courses/crs4957/halliday9118/halliday9088c19/math/math09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4191000"/>
            <a:ext cx="6858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143000"/>
            <a:ext cx="7620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20" name="Rectangle 9"/>
          <p:cNvSpPr>
            <a:spLocks noChangeArrowheads="1"/>
          </p:cNvSpPr>
          <p:nvPr/>
        </p:nvSpPr>
        <p:spPr bwMode="auto">
          <a:xfrm>
            <a:off x="4343400" y="2286000"/>
            <a:ext cx="437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Molar Specific Heats at Constant Volume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Molar Specific </a:t>
            </a:r>
            <a:r>
              <a:rPr lang="en-US" sz="3200" dirty="0" smtClean="0"/>
              <a:t>Heat at Constant Pressure, Cp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4100" name="AutoShape 13" descr="http://edugen.wiley.com/edugen/courses/crs1650/art/math/halliday8019c19/math107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AutoShape 15" descr="http://edugen.wiley.com/edugen/courses/crs1650/art/math/halliday8019c19/math107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AutoShape 17" descr="http://edugen.wiley.com/edugen/courses/crs1650/art/math/halliday8019c19/math107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AutoShape 10" descr="http://edugen.wiley.com/edugen/courses/crs1650/art/math/halliday8019c19/math107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4" name="AutoShape 12" descr="http://edugen.wiley.com/edugen/courses/crs1650/art/math/halliday8019c19/math107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AutoShape 14" descr="http://edugen.wiley.com/edugen/courses/crs1650/art/math/halliday8019c19/math107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106" name="Picture 5" descr="http://edugen.wiley.com/edugen/courses/crs1650/art/images/halliday8019c19/image_t/tfg0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90600"/>
            <a:ext cx="3028950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smtClean="0"/>
              <a:t>The Adiabatic Expansion of an Ideal Gas</a:t>
            </a:r>
          </a:p>
        </p:txBody>
      </p:sp>
      <p:pic>
        <p:nvPicPr>
          <p:cNvPr id="5123" name="Picture 2" descr="http://edugen.wiley.com/edugen/courses/crs1650/art/images/halliday8019c19/image_t/tfg01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066800"/>
            <a:ext cx="71437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http://edugen.wiley.com/edugen/courses/crs1650/art/math/halliday8019c19/math16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495800"/>
            <a:ext cx="55054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http://edugen.wiley.com/edugen/courses/crs1650/art/math/halliday8019c19/math16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5029200"/>
            <a:ext cx="40878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5867400"/>
            <a:ext cx="2660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5943600"/>
            <a:ext cx="17795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609600" y="5105400"/>
            <a:ext cx="1148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 smtClean="0"/>
              <a:t>γ</a:t>
            </a:r>
            <a:r>
              <a:rPr lang="el-GR" dirty="0" smtClean="0"/>
              <a:t> = </a:t>
            </a:r>
            <a:r>
              <a:rPr lang="en-US" i="1" dirty="0" smtClean="0"/>
              <a:t>C</a:t>
            </a:r>
            <a:r>
              <a:rPr lang="en-US" i="1" baseline="-25000" dirty="0" smtClean="0"/>
              <a:t>p</a:t>
            </a:r>
            <a:r>
              <a:rPr lang="en-US" dirty="0" smtClean="0"/>
              <a:t>/</a:t>
            </a:r>
            <a:r>
              <a:rPr lang="en-US" i="1" dirty="0" smtClean="0"/>
              <a:t>C</a:t>
            </a:r>
            <a:r>
              <a:rPr lang="en-US" i="1" baseline="-25000" dirty="0" smtClean="0"/>
              <a:t>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l"/>
            <a:r>
              <a:rPr lang="en-US" smtClean="0"/>
              <a:t>Proof of: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6148" name="Picture 6" descr="http://edugen.wiley.com/edugen/courses/crs1650/art/math/halliday8019c19/math16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04800"/>
            <a:ext cx="57229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i="1" smtClean="0"/>
              <a:t>Graphical Summary of Four Gas Processes </a:t>
            </a:r>
            <a:endParaRPr lang="en-US" smtClean="0"/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762000"/>
            <a:ext cx="565785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67000" y="4038600"/>
          <a:ext cx="63246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1150"/>
                <a:gridCol w="1581150"/>
                <a:gridCol w="1581150"/>
                <a:gridCol w="1581150"/>
              </a:tblGrid>
              <a:tr h="730956">
                <a:tc>
                  <a:txBody>
                    <a:bodyPr/>
                    <a:lstStyle/>
                    <a:p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Constant Quantity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 Special Results</a:t>
                      </a:r>
                      <a:endParaRPr lang="en-US" dirty="0"/>
                    </a:p>
                  </a:txBody>
                  <a:tcPr/>
                </a:tc>
              </a:tr>
              <a:tr h="5221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1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1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1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2895600"/>
            <a:ext cx="312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Equations Valid for all paths: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92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The Distribution of Molecular Speeds</vt:lpstr>
      <vt:lpstr>Internal Energy Eint  </vt:lpstr>
      <vt:lpstr>Molar Specific Heat at Constant Pressure, Cp  </vt:lpstr>
      <vt:lpstr>The Adiabatic Expansion of an Ideal Gas</vt:lpstr>
      <vt:lpstr>Proof of:</vt:lpstr>
      <vt:lpstr>Graphical Summary of Four Gas Processes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mahesp</dc:creator>
  <cp:lastModifiedBy>mahes</cp:lastModifiedBy>
  <cp:revision>21</cp:revision>
  <dcterms:created xsi:type="dcterms:W3CDTF">2009-01-22T01:45:45Z</dcterms:created>
  <dcterms:modified xsi:type="dcterms:W3CDTF">2014-01-24T03:02:23Z</dcterms:modified>
</cp:coreProperties>
</file>