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995AEB-9B80-48CC-8D63-E186286A5F24}"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95AEB-9B80-48CC-8D63-E186286A5F24}"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95AEB-9B80-48CC-8D63-E186286A5F24}"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995AEB-9B80-48CC-8D63-E186286A5F24}"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995AEB-9B80-48CC-8D63-E186286A5F24}" type="datetimeFigureOut">
              <a:rPr lang="en-US" smtClean="0"/>
              <a:pPr/>
              <a:t>4/20/2011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995AEB-9B80-48CC-8D63-E186286A5F24}"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995AEB-9B80-48CC-8D63-E186286A5F24}" type="datetimeFigureOut">
              <a:rPr lang="en-US" smtClean="0"/>
              <a:pPr/>
              <a:t>4/20/2011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995AEB-9B80-48CC-8D63-E186286A5F24}" type="datetimeFigureOut">
              <a:rPr lang="en-US" smtClean="0"/>
              <a:pPr/>
              <a:t>4/20/2011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995AEB-9B80-48CC-8D63-E186286A5F24}" type="datetimeFigureOut">
              <a:rPr lang="en-US" smtClean="0"/>
              <a:pPr/>
              <a:t>4/20/2011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95AEB-9B80-48CC-8D63-E186286A5F24}"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995AEB-9B80-48CC-8D63-E186286A5F24}" type="datetimeFigureOut">
              <a:rPr lang="en-US" smtClean="0"/>
              <a:pPr/>
              <a:t>4/20/2011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19E9C7-FE89-447E-964D-FD779003A8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95AEB-9B80-48CC-8D63-E186286A5F24}" type="datetimeFigureOut">
              <a:rPr lang="en-US" smtClean="0"/>
              <a:pPr/>
              <a:t>4/20/2011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19E9C7-FE89-447E-964D-FD779003A8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hyperlink" Target="http://edugen.wiley.com/edugen/courses/crs4957/halliday9118/halliday9088c33/halliday9118/halliday9088c33/halliday9088c33xlinks.xform?id=halliday9088c33-fig-000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image" Target="../media/image10.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CH-33: Electromagnetic Waves</a:t>
            </a:r>
            <a:endParaRPr lang="en-US" dirty="0"/>
          </a:p>
        </p:txBody>
      </p:sp>
      <p:sp>
        <p:nvSpPr>
          <p:cNvPr id="4" name="Rectangle 3"/>
          <p:cNvSpPr/>
          <p:nvPr/>
        </p:nvSpPr>
        <p:spPr>
          <a:xfrm>
            <a:off x="0" y="990600"/>
            <a:ext cx="9144000" cy="923330"/>
          </a:xfrm>
          <a:prstGeom prst="rect">
            <a:avLst/>
          </a:prstGeom>
        </p:spPr>
        <p:txBody>
          <a:bodyPr wrap="square">
            <a:spAutoFit/>
          </a:bodyPr>
          <a:lstStyle/>
          <a:p>
            <a:r>
              <a:rPr lang="en-US" dirty="0" smtClean="0"/>
              <a:t>The information age in which we live is based almost entirely on the physics of electromagnetic waves. We are now globally connected by television, telephones, and the Web and constantly immersed in those signals which are electromagnetic waves.</a:t>
            </a:r>
            <a:endParaRPr lang="en-US" dirty="0"/>
          </a:p>
        </p:txBody>
      </p:sp>
      <p:pic>
        <p:nvPicPr>
          <p:cNvPr id="1026" name="Picture 2" descr="http://edugen.wiley.com/edugen/courses/crs4957/halliday9118/halliday9088c33/image_n/nt0001-y.gif"/>
          <p:cNvPicPr>
            <a:picLocks noChangeAspect="1" noChangeArrowheads="1"/>
          </p:cNvPicPr>
          <p:nvPr/>
        </p:nvPicPr>
        <p:blipFill>
          <a:blip r:embed="rId2" cstate="print"/>
          <a:srcRect/>
          <a:stretch>
            <a:fillRect/>
          </a:stretch>
        </p:blipFill>
        <p:spPr bwMode="auto">
          <a:xfrm>
            <a:off x="0" y="2286000"/>
            <a:ext cx="7477125" cy="3781425"/>
          </a:xfrm>
          <a:prstGeom prst="rect">
            <a:avLst/>
          </a:prstGeom>
          <a:noFill/>
        </p:spPr>
      </p:pic>
      <p:sp>
        <p:nvSpPr>
          <p:cNvPr id="6" name="Rectangle 5"/>
          <p:cNvSpPr/>
          <p:nvPr/>
        </p:nvSpPr>
        <p:spPr>
          <a:xfrm>
            <a:off x="762000" y="2362200"/>
            <a:ext cx="2048702" cy="369332"/>
          </a:xfrm>
          <a:prstGeom prst="rect">
            <a:avLst/>
          </a:prstGeom>
        </p:spPr>
        <p:txBody>
          <a:bodyPr wrap="none">
            <a:spAutoFit/>
          </a:bodyPr>
          <a:lstStyle/>
          <a:p>
            <a:r>
              <a:rPr lang="en-US" dirty="0" smtClean="0"/>
              <a:t>Maxwell's Rainbow:</a:t>
            </a:r>
            <a:endParaRPr lang="en-US" dirty="0"/>
          </a:p>
        </p:txBody>
      </p:sp>
      <p:pic>
        <p:nvPicPr>
          <p:cNvPr id="1028" name="Picture 4" descr="http://edugen.wiley.com/edugen/courses/crs4957/halliday9118/halliday9088c33/image_n/nt0002-y.gif"/>
          <p:cNvPicPr>
            <a:picLocks noChangeAspect="1" noChangeArrowheads="1"/>
          </p:cNvPicPr>
          <p:nvPr/>
        </p:nvPicPr>
        <p:blipFill>
          <a:blip r:embed="rId3" cstate="print"/>
          <a:srcRect/>
          <a:stretch>
            <a:fillRect/>
          </a:stretch>
        </p:blipFill>
        <p:spPr bwMode="auto">
          <a:xfrm>
            <a:off x="7134225" y="1676400"/>
            <a:ext cx="2009775" cy="1962150"/>
          </a:xfrm>
          <a:prstGeom prst="rect">
            <a:avLst/>
          </a:prstGeom>
          <a:noFill/>
        </p:spPr>
      </p:pic>
      <p:sp>
        <p:nvSpPr>
          <p:cNvPr id="8" name="Rectangle 7"/>
          <p:cNvSpPr/>
          <p:nvPr/>
        </p:nvSpPr>
        <p:spPr>
          <a:xfrm>
            <a:off x="7696200" y="3657600"/>
            <a:ext cx="1447800" cy="646331"/>
          </a:xfrm>
          <a:prstGeom prst="rect">
            <a:avLst/>
          </a:prstGeom>
        </p:spPr>
        <p:txBody>
          <a:bodyPr wrap="square">
            <a:spAutoFit/>
          </a:bodyPr>
          <a:lstStyle/>
          <a:p>
            <a:r>
              <a:rPr lang="en-US" sz="1200" dirty="0" smtClean="0"/>
              <a:t>The relative sensitivity of the average human eye </a:t>
            </a:r>
            <a:endParaRPr lang="en-US" sz="1200" dirty="0"/>
          </a:p>
        </p:txBody>
      </p:sp>
      <p:sp>
        <p:nvSpPr>
          <p:cNvPr id="10" name="Rectangle 9"/>
          <p:cNvSpPr/>
          <p:nvPr/>
        </p:nvSpPr>
        <p:spPr>
          <a:xfrm>
            <a:off x="0" y="6119336"/>
            <a:ext cx="9144000" cy="738664"/>
          </a:xfrm>
          <a:prstGeom prst="rect">
            <a:avLst/>
          </a:prstGeom>
        </p:spPr>
        <p:txBody>
          <a:bodyPr wrap="square">
            <a:spAutoFit/>
          </a:bodyPr>
          <a:lstStyle/>
          <a:p>
            <a:r>
              <a:rPr lang="en-US" sz="1400" dirty="0" smtClean="0"/>
              <a:t>P1: A certain helium–neon laser emits red light in a narrow band of wavelengths centered at 632.8 nm and with a “wavelength width” (such as on the scale of Fig. </a:t>
            </a:r>
            <a:r>
              <a:rPr lang="en-US" sz="1400" dirty="0" smtClean="0">
                <a:hlinkClick r:id="rId4" action="ppaction://hlinkfile"/>
              </a:rPr>
              <a:t>33-1</a:t>
            </a:r>
            <a:r>
              <a:rPr lang="en-US" sz="1400" dirty="0" smtClean="0"/>
              <a:t>) of 0.0100 nm. What is the corresponding “frequency width” for the emission?</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2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fade">
                                      <p:cBhvr>
                                        <p:cTn id="22" dur="20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8" grpId="0" build="p"/>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Electromagnetic Wave</a:t>
            </a:r>
            <a:endParaRPr lang="en-US" dirty="0"/>
          </a:p>
        </p:txBody>
      </p:sp>
      <p:pic>
        <p:nvPicPr>
          <p:cNvPr id="6146" name="Picture 2" descr="http://edugen.wiley.com/edugen/courses/crs4957/halliday9118/halliday9088c33/image_n/nt0005-y.gif"/>
          <p:cNvPicPr>
            <a:picLocks noChangeAspect="1" noChangeArrowheads="1"/>
          </p:cNvPicPr>
          <p:nvPr/>
        </p:nvPicPr>
        <p:blipFill>
          <a:blip r:embed="rId2" cstate="print"/>
          <a:srcRect/>
          <a:stretch>
            <a:fillRect/>
          </a:stretch>
        </p:blipFill>
        <p:spPr bwMode="auto">
          <a:xfrm>
            <a:off x="838200" y="1828800"/>
            <a:ext cx="3724275" cy="2181226"/>
          </a:xfrm>
          <a:prstGeom prst="rect">
            <a:avLst/>
          </a:prstGeom>
          <a:noFill/>
        </p:spPr>
      </p:pic>
      <p:pic>
        <p:nvPicPr>
          <p:cNvPr id="6154" name="Picture 10" descr="http://edugen.wiley.com/edugen/courses/crs4957/halliday9118/halliday9088c33/image_n/nt0080-y.gif"/>
          <p:cNvPicPr>
            <a:picLocks noChangeAspect="1" noChangeArrowheads="1"/>
          </p:cNvPicPr>
          <p:nvPr/>
        </p:nvPicPr>
        <p:blipFill>
          <a:blip r:embed="rId3" cstate="print"/>
          <a:srcRect/>
          <a:stretch>
            <a:fillRect/>
          </a:stretch>
        </p:blipFill>
        <p:spPr bwMode="auto">
          <a:xfrm>
            <a:off x="5334000" y="5715000"/>
            <a:ext cx="2000250" cy="371475"/>
          </a:xfrm>
          <a:prstGeom prst="rect">
            <a:avLst/>
          </a:prstGeom>
          <a:noFill/>
        </p:spPr>
      </p:pic>
      <p:sp>
        <p:nvSpPr>
          <p:cNvPr id="6157" name="Rectangle 13"/>
          <p:cNvSpPr>
            <a:spLocks noChangeArrowheads="1"/>
          </p:cNvSpPr>
          <p:nvPr/>
        </p:nvSpPr>
        <p:spPr bwMode="auto">
          <a:xfrm>
            <a:off x="0" y="426720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400" b="0" i="0" u="none" strike="noStrike" cap="none" normalizeH="0" baseline="0" dirty="0" smtClean="0">
                <a:ln>
                  <a:noFill/>
                </a:ln>
                <a:solidFill>
                  <a:schemeClr val="tx1"/>
                </a:solidFill>
                <a:effectLst/>
                <a:latin typeface="+mj-lt"/>
              </a:rPr>
              <a:t>The electric and magnetic fields are always perpendicular to the direction in which the wave is traveling. Thus, the wave is a </a:t>
            </a:r>
            <a:r>
              <a:rPr kumimoji="0" lang="en-US" sz="1400" b="0" i="1" u="none" strike="noStrike" cap="none" normalizeH="0" baseline="0" dirty="0" smtClean="0">
                <a:ln>
                  <a:noFill/>
                </a:ln>
                <a:solidFill>
                  <a:schemeClr val="tx1"/>
                </a:solidFill>
                <a:effectLst/>
                <a:latin typeface="+mj-lt"/>
              </a:rPr>
              <a:t>transverse wave.</a:t>
            </a:r>
          </a:p>
          <a:p>
            <a:pPr marL="342900" indent="-342900" fontAlgn="base">
              <a:spcBef>
                <a:spcPct val="0"/>
              </a:spcBef>
              <a:spcAft>
                <a:spcPct val="0"/>
              </a:spcAft>
              <a:buFontTx/>
              <a:buAutoNum type="arabicPeriod"/>
            </a:pPr>
            <a:r>
              <a:rPr lang="en-US" sz="1400" dirty="0" smtClean="0"/>
              <a:t>The electric field is always perpendicular to the magnetic field.</a:t>
            </a:r>
          </a:p>
          <a:p>
            <a:pPr marL="342900" indent="-342900" fontAlgn="base">
              <a:spcBef>
                <a:spcPct val="0"/>
              </a:spcBef>
              <a:spcAft>
                <a:spcPct val="0"/>
              </a:spcAft>
              <a:buFontTx/>
              <a:buAutoNum type="arabicPeriod"/>
            </a:pPr>
            <a:r>
              <a:rPr lang="en-US" sz="1400" dirty="0" smtClean="0"/>
              <a:t>The cross product,           always gives the direction in which the wave travels.</a:t>
            </a:r>
          </a:p>
          <a:p>
            <a:pPr marL="342900" indent="-342900" fontAlgn="base">
              <a:spcBef>
                <a:spcPct val="0"/>
              </a:spcBef>
              <a:spcAft>
                <a:spcPct val="0"/>
              </a:spcAft>
              <a:buFontTx/>
              <a:buAutoNum type="arabicPeriod"/>
            </a:pPr>
            <a:r>
              <a:rPr lang="en-US" sz="1400" dirty="0" smtClean="0"/>
              <a:t>The fields always vary </a:t>
            </a:r>
            <a:r>
              <a:rPr lang="en-US" sz="1400" dirty="0" err="1" smtClean="0"/>
              <a:t>sinusoidally</a:t>
            </a:r>
            <a:r>
              <a:rPr lang="en-US" sz="1400" dirty="0" smtClean="0"/>
              <a:t>, just like the transverse waves, the fields vary with the same frequency and </a:t>
            </a:r>
            <a:r>
              <a:rPr lang="en-US" sz="1400" i="1" dirty="0" smtClean="0"/>
              <a:t>in phase</a:t>
            </a:r>
            <a:r>
              <a:rPr lang="en-US" sz="1400" dirty="0" smtClean="0"/>
              <a:t> (in step) with each other.</a:t>
            </a:r>
            <a:endParaRPr kumimoji="0" lang="en-US" sz="1400" b="0" i="0" u="none" strike="noStrike" cap="none" normalizeH="0" baseline="0" dirty="0" smtClean="0">
              <a:ln>
                <a:noFill/>
              </a:ln>
              <a:solidFill>
                <a:schemeClr val="tx1"/>
              </a:solidFill>
              <a:effectLst/>
              <a:latin typeface="Arial" pitchFamily="34" charset="0"/>
            </a:endParaRPr>
          </a:p>
        </p:txBody>
      </p:sp>
      <p:pic>
        <p:nvPicPr>
          <p:cNvPr id="6161" name="Picture 17" descr="http://edugen.wiley.com/edugen/courses/crs4957/halliday9118/halliday9088c33/math/math004.gif"/>
          <p:cNvPicPr>
            <a:picLocks noChangeAspect="1" noChangeArrowheads="1"/>
          </p:cNvPicPr>
          <p:nvPr/>
        </p:nvPicPr>
        <p:blipFill>
          <a:blip r:embed="rId4" cstate="print"/>
          <a:srcRect/>
          <a:stretch>
            <a:fillRect/>
          </a:stretch>
        </p:blipFill>
        <p:spPr bwMode="auto">
          <a:xfrm>
            <a:off x="1752600" y="4953000"/>
            <a:ext cx="381000" cy="181841"/>
          </a:xfrm>
          <a:prstGeom prst="rect">
            <a:avLst/>
          </a:prstGeom>
          <a:noFill/>
        </p:spPr>
      </p:pic>
      <p:pic>
        <p:nvPicPr>
          <p:cNvPr id="6163" name="Picture 19" descr="http://edugen.wiley.com/edugen/courses/crs4957/halliday9118/halliday9088c33/image_n/nt0081-y.gif"/>
          <p:cNvPicPr>
            <a:picLocks noChangeAspect="1" noChangeArrowheads="1"/>
          </p:cNvPicPr>
          <p:nvPr/>
        </p:nvPicPr>
        <p:blipFill>
          <a:blip r:embed="rId5" cstate="print"/>
          <a:srcRect/>
          <a:stretch>
            <a:fillRect/>
          </a:stretch>
        </p:blipFill>
        <p:spPr bwMode="auto">
          <a:xfrm>
            <a:off x="2667000" y="5715000"/>
            <a:ext cx="1962150" cy="3333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57">
                                            <p:txEl>
                                              <p:pRg st="0" end="0"/>
                                            </p:txEl>
                                          </p:spTgt>
                                        </p:tgtEl>
                                        <p:attrNameLst>
                                          <p:attrName>style.visibility</p:attrName>
                                        </p:attrNameLst>
                                      </p:cBhvr>
                                      <p:to>
                                        <p:strVal val="visible"/>
                                      </p:to>
                                    </p:set>
                                    <p:animEffect transition="in" filter="fade">
                                      <p:cBhvr>
                                        <p:cTn id="12" dur="2000"/>
                                        <p:tgtEl>
                                          <p:spTgt spid="615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57">
                                            <p:txEl>
                                              <p:pRg st="1" end="1"/>
                                            </p:txEl>
                                          </p:spTgt>
                                        </p:tgtEl>
                                        <p:attrNameLst>
                                          <p:attrName>style.visibility</p:attrName>
                                        </p:attrNameLst>
                                      </p:cBhvr>
                                      <p:to>
                                        <p:strVal val="visible"/>
                                      </p:to>
                                    </p:set>
                                    <p:animEffect transition="in" filter="fade">
                                      <p:cBhvr>
                                        <p:cTn id="17" dur="2000"/>
                                        <p:tgtEl>
                                          <p:spTgt spid="615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57">
                                            <p:txEl>
                                              <p:pRg st="2" end="2"/>
                                            </p:txEl>
                                          </p:spTgt>
                                        </p:tgtEl>
                                        <p:attrNameLst>
                                          <p:attrName>style.visibility</p:attrName>
                                        </p:attrNameLst>
                                      </p:cBhvr>
                                      <p:to>
                                        <p:strVal val="visible"/>
                                      </p:to>
                                    </p:set>
                                    <p:animEffect transition="in" filter="fade">
                                      <p:cBhvr>
                                        <p:cTn id="22" dur="2000"/>
                                        <p:tgtEl>
                                          <p:spTgt spid="615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57">
                                            <p:txEl>
                                              <p:pRg st="3" end="3"/>
                                            </p:txEl>
                                          </p:spTgt>
                                        </p:tgtEl>
                                        <p:attrNameLst>
                                          <p:attrName>style.visibility</p:attrName>
                                        </p:attrNameLst>
                                      </p:cBhvr>
                                      <p:to>
                                        <p:strVal val="visible"/>
                                      </p:to>
                                    </p:set>
                                    <p:animEffect transition="in" filter="fade">
                                      <p:cBhvr>
                                        <p:cTn id="27" dur="2000"/>
                                        <p:tgtEl>
                                          <p:spTgt spid="615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63"/>
                                        </p:tgtEl>
                                        <p:attrNameLst>
                                          <p:attrName>style.visibility</p:attrName>
                                        </p:attrNameLst>
                                      </p:cBhvr>
                                      <p:to>
                                        <p:strVal val="visible"/>
                                      </p:to>
                                    </p:set>
                                    <p:animEffect transition="in" filter="fade">
                                      <p:cBhvr>
                                        <p:cTn id="32" dur="2000"/>
                                        <p:tgtEl>
                                          <p:spTgt spid="616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54"/>
                                        </p:tgtEl>
                                        <p:attrNameLst>
                                          <p:attrName>style.visibility</p:attrName>
                                        </p:attrNameLst>
                                      </p:cBhvr>
                                      <p:to>
                                        <p:strVal val="visible"/>
                                      </p:to>
                                    </p:set>
                                    <p:animEffect transition="in" filter="fade">
                                      <p:cBhvr>
                                        <p:cTn id="37" dur="20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Polarization</a:t>
            </a:r>
            <a:endParaRPr lang="en-US" dirty="0"/>
          </a:p>
        </p:txBody>
      </p:sp>
      <p:sp>
        <p:nvSpPr>
          <p:cNvPr id="4" name="Rectangle 3"/>
          <p:cNvSpPr/>
          <p:nvPr/>
        </p:nvSpPr>
        <p:spPr>
          <a:xfrm>
            <a:off x="0" y="914400"/>
            <a:ext cx="9144000" cy="2585323"/>
          </a:xfrm>
          <a:prstGeom prst="rect">
            <a:avLst/>
          </a:prstGeom>
        </p:spPr>
        <p:txBody>
          <a:bodyPr wrap="square">
            <a:spAutoFit/>
          </a:bodyPr>
          <a:lstStyle/>
          <a:p>
            <a:r>
              <a:rPr lang="en-US" dirty="0" smtClean="0"/>
              <a:t>VHF (very high frequency) television antennas in England are oriented vertically, but those in North America are horizontal. The difference is due to the direction of oscillation of the electromagnetic waves carrying the TV signal. In England, the transmitting equipment is designed to produce waves that are polarized vertically; that is, their electric field oscillates vertically. Thus, for the electric field of the incident television waves to drive a current along an antenna (and provide a signal to a television set), the antenna must be vertical. In North America, the waves are polarized horizontally.</a:t>
            </a:r>
          </a:p>
          <a:p>
            <a:r>
              <a:rPr lang="en-US" dirty="0" smtClean="0"/>
              <a:t/>
            </a:r>
            <a:br>
              <a:rPr lang="en-US" dirty="0" smtClean="0"/>
            </a:br>
            <a:endParaRPr lang="en-US" dirty="0"/>
          </a:p>
        </p:txBody>
      </p:sp>
      <p:pic>
        <p:nvPicPr>
          <p:cNvPr id="16386" name="Picture 2" descr="http://edugen.wiley.com/edugen/courses/crs4957/halliday9118/halliday9088c33/image_n/nt0011-y.gif"/>
          <p:cNvPicPr>
            <a:picLocks noChangeAspect="1" noChangeArrowheads="1"/>
          </p:cNvPicPr>
          <p:nvPr/>
        </p:nvPicPr>
        <p:blipFill>
          <a:blip r:embed="rId2" cstate="print"/>
          <a:srcRect/>
          <a:stretch>
            <a:fillRect/>
          </a:stretch>
        </p:blipFill>
        <p:spPr bwMode="auto">
          <a:xfrm>
            <a:off x="685800" y="2971799"/>
            <a:ext cx="2714625" cy="38862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6"/>
                                        </p:tgtEl>
                                        <p:attrNameLst>
                                          <p:attrName>style.visibility</p:attrName>
                                        </p:attrNameLst>
                                      </p:cBhvr>
                                      <p:to>
                                        <p:strVal val="visible"/>
                                      </p:to>
                                    </p:set>
                                    <p:animEffect transition="in" filter="fade">
                                      <p:cBhvr>
                                        <p:cTn id="17" dur="2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Polarized Light</a:t>
            </a:r>
            <a:br>
              <a:rPr lang="en-US" dirty="0" smtClean="0"/>
            </a:br>
            <a:endParaRPr lang="en-US" dirty="0"/>
          </a:p>
        </p:txBody>
      </p:sp>
      <p:pic>
        <p:nvPicPr>
          <p:cNvPr id="17410" name="Picture 2" descr="http://edugen.wiley.com/edugen/courses/crs4957/halliday9118/halliday9088c33/image_n/nt0012-y.gif"/>
          <p:cNvPicPr>
            <a:picLocks noChangeAspect="1" noChangeArrowheads="1"/>
          </p:cNvPicPr>
          <p:nvPr/>
        </p:nvPicPr>
        <p:blipFill>
          <a:blip r:embed="rId2" cstate="print"/>
          <a:srcRect/>
          <a:stretch>
            <a:fillRect/>
          </a:stretch>
        </p:blipFill>
        <p:spPr bwMode="auto">
          <a:xfrm>
            <a:off x="1447800" y="2133600"/>
            <a:ext cx="5457825" cy="2228850"/>
          </a:xfrm>
          <a:prstGeom prst="rect">
            <a:avLst/>
          </a:prstGeom>
          <a:noFill/>
        </p:spPr>
      </p:pic>
      <p:sp>
        <p:nvSpPr>
          <p:cNvPr id="5" name="Rectangle 4"/>
          <p:cNvSpPr/>
          <p:nvPr/>
        </p:nvSpPr>
        <p:spPr>
          <a:xfrm>
            <a:off x="0" y="838200"/>
            <a:ext cx="9144000" cy="1477328"/>
          </a:xfrm>
          <a:prstGeom prst="rect">
            <a:avLst/>
          </a:prstGeom>
        </p:spPr>
        <p:txBody>
          <a:bodyPr wrap="square">
            <a:spAutoFit/>
          </a:bodyPr>
          <a:lstStyle/>
          <a:p>
            <a:r>
              <a:rPr lang="en-US" dirty="0" smtClean="0"/>
              <a:t>The electromagnetic waves emitted by a television station all have the same polarization, but the electromagnetic waves emitted by any common source of light (such as the Sun or a bulb) are polarized randomly, or </a:t>
            </a:r>
            <a:r>
              <a:rPr lang="en-US" dirty="0" err="1" smtClean="0"/>
              <a:t>unpolarized</a:t>
            </a:r>
            <a:r>
              <a:rPr lang="en-US" dirty="0" smtClean="0"/>
              <a:t> (the two terms mean the same thing). That is, the electric field at any given point is always perpendicular to the direction of travel of the waves but changes directions randomly.</a:t>
            </a:r>
            <a:endParaRPr lang="en-US" dirty="0"/>
          </a:p>
        </p:txBody>
      </p:sp>
      <p:pic>
        <p:nvPicPr>
          <p:cNvPr id="17412" name="Picture 4" descr="http://edugen.wiley.com/edugen/courses/crs4957/halliday9118/halliday9088c33/image_n/nt0013-y.gif"/>
          <p:cNvPicPr>
            <a:picLocks noChangeAspect="1" noChangeArrowheads="1"/>
          </p:cNvPicPr>
          <p:nvPr/>
        </p:nvPicPr>
        <p:blipFill>
          <a:blip r:embed="rId3" cstate="print"/>
          <a:srcRect/>
          <a:stretch>
            <a:fillRect/>
          </a:stretch>
        </p:blipFill>
        <p:spPr bwMode="auto">
          <a:xfrm>
            <a:off x="0" y="4657725"/>
            <a:ext cx="2333625" cy="2200275"/>
          </a:xfrm>
          <a:prstGeom prst="rect">
            <a:avLst/>
          </a:prstGeom>
          <a:noFill/>
        </p:spPr>
      </p:pic>
      <p:pic>
        <p:nvPicPr>
          <p:cNvPr id="17414" name="Picture 6" descr="http://edugen.wiley.com/edugen/courses/crs4957/halliday9118/halliday9088c33/image_n/nt0015-y.gif"/>
          <p:cNvPicPr>
            <a:picLocks noChangeAspect="1" noChangeArrowheads="1"/>
          </p:cNvPicPr>
          <p:nvPr/>
        </p:nvPicPr>
        <p:blipFill>
          <a:blip r:embed="rId4" cstate="print"/>
          <a:srcRect/>
          <a:stretch>
            <a:fillRect/>
          </a:stretch>
        </p:blipFill>
        <p:spPr bwMode="auto">
          <a:xfrm>
            <a:off x="6553200" y="3962400"/>
            <a:ext cx="2590800" cy="2581276"/>
          </a:xfrm>
          <a:prstGeom prst="rect">
            <a:avLst/>
          </a:prstGeom>
          <a:noFill/>
        </p:spPr>
      </p:pic>
      <p:pic>
        <p:nvPicPr>
          <p:cNvPr id="17416" name="Picture 8" descr="http://edugen.wiley.com/edugen/courses/crs4957/halliday9118/halliday9088c33/image_n/nt0016-y.gif"/>
          <p:cNvPicPr>
            <a:picLocks noChangeAspect="1" noChangeArrowheads="1"/>
          </p:cNvPicPr>
          <p:nvPr/>
        </p:nvPicPr>
        <p:blipFill>
          <a:blip r:embed="rId5" cstate="print"/>
          <a:srcRect/>
          <a:stretch>
            <a:fillRect/>
          </a:stretch>
        </p:blipFill>
        <p:spPr bwMode="auto">
          <a:xfrm>
            <a:off x="2743200" y="5029200"/>
            <a:ext cx="3657600" cy="14837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fade">
                                      <p:cBhvr>
                                        <p:cTn id="12" dur="2000"/>
                                        <p:tgtEl>
                                          <p:spTgt spid="174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2"/>
                                        </p:tgtEl>
                                        <p:attrNameLst>
                                          <p:attrName>style.visibility</p:attrName>
                                        </p:attrNameLst>
                                      </p:cBhvr>
                                      <p:to>
                                        <p:strVal val="visible"/>
                                      </p:to>
                                    </p:set>
                                    <p:animEffect transition="in" filter="fade">
                                      <p:cBhvr>
                                        <p:cTn id="17" dur="2000"/>
                                        <p:tgtEl>
                                          <p:spTgt spid="174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414"/>
                                        </p:tgtEl>
                                        <p:attrNameLst>
                                          <p:attrName>style.visibility</p:attrName>
                                        </p:attrNameLst>
                                      </p:cBhvr>
                                      <p:to>
                                        <p:strVal val="visible"/>
                                      </p:to>
                                    </p:set>
                                    <p:animEffect transition="in" filter="fade">
                                      <p:cBhvr>
                                        <p:cTn id="22" dur="2000"/>
                                        <p:tgtEl>
                                          <p:spTgt spid="174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416"/>
                                        </p:tgtEl>
                                        <p:attrNameLst>
                                          <p:attrName>style.visibility</p:attrName>
                                        </p:attrNameLst>
                                      </p:cBhvr>
                                      <p:to>
                                        <p:strVal val="visible"/>
                                      </p:to>
                                    </p:set>
                                    <p:animEffect transition="in" filter="fade">
                                      <p:cBhvr>
                                        <p:cTn id="27"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381</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CH-33: Electromagnetic Waves</vt:lpstr>
      <vt:lpstr>Electromagnetic Wave</vt:lpstr>
      <vt:lpstr>Polarization</vt:lpstr>
      <vt:lpstr>Polarized Light </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visitor</dc:creator>
  <cp:lastModifiedBy>mahesp</cp:lastModifiedBy>
  <cp:revision>6</cp:revision>
  <dcterms:created xsi:type="dcterms:W3CDTF">2011-04-20T15:14:36Z</dcterms:created>
  <dcterms:modified xsi:type="dcterms:W3CDTF">2011-04-20T19:40:21Z</dcterms:modified>
</cp:coreProperties>
</file>