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8" r:id="rId2"/>
    <p:sldId id="257" r:id="rId3"/>
    <p:sldId id="260"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8D11B00-99B9-4C5E-BF31-C818D654AA66}" type="datetimeFigureOut">
              <a:rPr lang="en-US"/>
              <a:pPr>
                <a:defRPr/>
              </a:pPr>
              <a:t>10/3/2012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6D0DFFC-C452-4C4B-9A88-FE1F0020D88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0EF117-E630-457F-AA36-5F80F16108DD}" type="datetimeFigureOut">
              <a:rPr lang="en-US"/>
              <a:pPr>
                <a:defRPr/>
              </a:pPr>
              <a:t>10/3/2012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7A25F2-26D7-44EA-BAC8-E5BA2B48E5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7D21F6-6E4A-40F4-8FE5-49170B7C1AAE}" type="datetimeFigureOut">
              <a:rPr lang="en-US"/>
              <a:pPr>
                <a:defRPr/>
              </a:pPr>
              <a:t>10/3/2012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DB242F-8509-412D-91EF-DFA2F916FF6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0D07AF-2DFC-4282-9853-6C9696B92170}" type="datetimeFigureOut">
              <a:rPr lang="en-US"/>
              <a:pPr>
                <a:defRPr/>
              </a:pPr>
              <a:t>10/3/2012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317DEB-6158-4ECA-B492-E37FEF55D5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44575F-7B92-479A-A696-FE37E62400DC}" type="datetimeFigureOut">
              <a:rPr lang="en-US"/>
              <a:pPr>
                <a:defRPr/>
              </a:pPr>
              <a:t>10/3/2012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7F402D-41A2-44EF-9EB3-0CFBB16C24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01EEC6-3101-40F8-A5DA-6B28386CD9F0}" type="datetimeFigureOut">
              <a:rPr lang="en-US"/>
              <a:pPr>
                <a:defRPr/>
              </a:pPr>
              <a:t>10/3/2012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F7D674-3F2D-4A71-A1F3-1969FF653F2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9C6995A-690D-4BFB-8157-7E6BB4B274E1}" type="datetimeFigureOut">
              <a:rPr lang="en-US"/>
              <a:pPr>
                <a:defRPr/>
              </a:pPr>
              <a:t>10/3/2012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07AB6F-648A-4451-9802-567AF05FC6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7A555E0-EEA6-4F46-B82C-0C734F6CC5B7}" type="datetimeFigureOut">
              <a:rPr lang="en-US"/>
              <a:pPr>
                <a:defRPr/>
              </a:pPr>
              <a:t>10/3/2012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F46600A-D805-422D-904E-6E08DC840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48EFAE6-F0CD-444F-AFF8-539DB8F45BCF}" type="datetimeFigureOut">
              <a:rPr lang="en-US"/>
              <a:pPr>
                <a:defRPr/>
              </a:pPr>
              <a:t>10/3/2012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1E05D84-CA03-4669-ADED-E445FB85E33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043BA3-5991-4EC0-BE53-F0D419B8F4BA}" type="datetimeFigureOut">
              <a:rPr lang="en-US"/>
              <a:pPr>
                <a:defRPr/>
              </a:pPr>
              <a:t>10/3/2012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F027B00-5D84-48AC-9E2C-2C87EFA119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98B53C-D3B8-4204-A6A3-245058F9D7FC}" type="datetimeFigureOut">
              <a:rPr lang="en-US"/>
              <a:pPr>
                <a:defRPr/>
              </a:pPr>
              <a:t>10/3/2012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E66CCE-CBE2-4A44-89E8-53B2F45E76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ABEF77-9CB0-45AB-8C76-0AF9BD10370C}" type="datetimeFigureOut">
              <a:rPr lang="en-US"/>
              <a:pPr>
                <a:defRPr/>
              </a:pPr>
              <a:t>10/3/2012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DFC94D-6E27-451F-A121-163B6EC8D7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F6CC111-182D-4F62-A510-5834D93FE6AD}" type="datetimeFigureOut">
              <a:rPr lang="en-US"/>
              <a:pPr>
                <a:defRPr/>
              </a:pPr>
              <a:t>10/3/2012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6A6E665-C573-4C63-8388-537EEDA197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oleObject2.bin"/><Relationship Id="rId10" Type="http://schemas.openxmlformats.org/officeDocument/2006/relationships/image" Target="../media/image8.png"/><Relationship Id="rId4" Type="http://schemas.openxmlformats.org/officeDocument/2006/relationships/oleObject" Target="../embeddings/oleObject1.bin"/><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edugen.wiley.com/edugen/courses/crs1650/reference/xlinks/halliday8019c06xlinks.xform?id=halliday8019c06-fig-0003"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8.gif"/><Relationship Id="rId5" Type="http://schemas.openxmlformats.org/officeDocument/2006/relationships/oleObject" Target="../embeddings/oleObject3.bin"/><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p:txBody>
          <a:bodyPr/>
          <a:lstStyle/>
          <a:p>
            <a:pPr eaLnBrk="1" hangingPunct="1"/>
            <a:r>
              <a:rPr lang="en-US" smtClean="0"/>
              <a:t>Chap-6: Friction</a:t>
            </a:r>
          </a:p>
        </p:txBody>
      </p:sp>
      <p:pic>
        <p:nvPicPr>
          <p:cNvPr id="1029" name="Picture 2" descr="http://edugen.wiley.com/edugen/courses/crs1650/art/images/halliday8019c06/image_t/tfg001.gif"/>
          <p:cNvPicPr>
            <a:picLocks noChangeAspect="1" noChangeArrowheads="1"/>
          </p:cNvPicPr>
          <p:nvPr/>
        </p:nvPicPr>
        <p:blipFill>
          <a:blip r:embed="rId3" cstate="print"/>
          <a:srcRect/>
          <a:stretch>
            <a:fillRect/>
          </a:stretch>
        </p:blipFill>
        <p:spPr bwMode="auto">
          <a:xfrm>
            <a:off x="484188" y="0"/>
            <a:ext cx="1954212" cy="6858000"/>
          </a:xfrm>
          <a:prstGeom prst="rect">
            <a:avLst/>
          </a:prstGeom>
          <a:noFill/>
          <a:ln w="9525">
            <a:noFill/>
            <a:miter lim="800000"/>
            <a:headEnd/>
            <a:tailEnd/>
          </a:ln>
        </p:spPr>
      </p:pic>
      <p:sp>
        <p:nvSpPr>
          <p:cNvPr id="1030" name="TextBox 4"/>
          <p:cNvSpPr txBox="1">
            <a:spLocks noChangeArrowheads="1"/>
          </p:cNvSpPr>
          <p:nvPr/>
        </p:nvSpPr>
        <p:spPr bwMode="auto">
          <a:xfrm>
            <a:off x="2438400" y="1371600"/>
            <a:ext cx="6400800" cy="2308225"/>
          </a:xfrm>
          <a:prstGeom prst="rect">
            <a:avLst/>
          </a:prstGeom>
          <a:noFill/>
          <a:ln w="9525">
            <a:noFill/>
            <a:miter lim="800000"/>
            <a:headEnd/>
            <a:tailEnd/>
          </a:ln>
        </p:spPr>
        <p:txBody>
          <a:bodyPr>
            <a:spAutoFit/>
          </a:bodyPr>
          <a:lstStyle/>
          <a:p>
            <a:r>
              <a:rPr lang="en-US" sz="2400" dirty="0">
                <a:latin typeface="Calibri" pitchFamily="34" charset="0"/>
              </a:rPr>
              <a:t>Frictional forces are unavoidable in our daily lives.</a:t>
            </a:r>
          </a:p>
          <a:p>
            <a:endParaRPr lang="en-US" sz="2400" dirty="0">
              <a:latin typeface="Calibri" pitchFamily="34" charset="0"/>
            </a:endParaRPr>
          </a:p>
          <a:p>
            <a:r>
              <a:rPr lang="en-US" sz="2400" dirty="0">
                <a:latin typeface="Calibri" pitchFamily="34" charset="0"/>
              </a:rPr>
              <a:t>Pros and cons of friction.</a:t>
            </a:r>
          </a:p>
          <a:p>
            <a:endParaRPr lang="en-US" sz="2400" dirty="0">
              <a:latin typeface="Calibri" pitchFamily="34" charset="0"/>
            </a:endParaRPr>
          </a:p>
          <a:p>
            <a:r>
              <a:rPr lang="en-US" sz="2400" dirty="0">
                <a:latin typeface="Calibri" pitchFamily="34" charset="0"/>
              </a:rPr>
              <a:t>Magnitude of the maximum static frictional force is given by:</a:t>
            </a:r>
          </a:p>
        </p:txBody>
      </p:sp>
      <p:sp>
        <p:nvSpPr>
          <p:cNvPr id="103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6" name="Object 7"/>
          <p:cNvGraphicFramePr>
            <a:graphicFrameLocks noChangeAspect="1"/>
          </p:cNvGraphicFramePr>
          <p:nvPr/>
        </p:nvGraphicFramePr>
        <p:xfrm>
          <a:off x="3581400" y="4876800"/>
          <a:ext cx="2847975" cy="936625"/>
        </p:xfrm>
        <a:graphic>
          <a:graphicData uri="http://schemas.openxmlformats.org/presentationml/2006/ole">
            <p:oleObj spid="_x0000_s1026" name="Equation" r:id="rId4" imgW="698500" imgH="228600" progId="Equation.3">
              <p:embed/>
            </p:oleObj>
          </a:graphicData>
        </a:graphic>
      </p:graphicFrame>
      <p:sp>
        <p:nvSpPr>
          <p:cNvPr id="1032"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027" name="Object 9"/>
          <p:cNvGraphicFramePr>
            <a:graphicFrameLocks noChangeAspect="1"/>
          </p:cNvGraphicFramePr>
          <p:nvPr/>
        </p:nvGraphicFramePr>
        <p:xfrm>
          <a:off x="3429000" y="3429000"/>
          <a:ext cx="3328988" cy="914400"/>
        </p:xfrm>
        <a:graphic>
          <a:graphicData uri="http://schemas.openxmlformats.org/presentationml/2006/ole">
            <p:oleObj spid="_x0000_s1027" name="Equation" r:id="rId5" imgW="863225" imgH="241195" progId="Equation.3">
              <p:embed/>
            </p:oleObj>
          </a:graphicData>
        </a:graphic>
      </p:graphicFrame>
      <p:sp>
        <p:nvSpPr>
          <p:cNvPr id="1033" name="Rectangle 10"/>
          <p:cNvSpPr>
            <a:spLocks noChangeArrowheads="1"/>
          </p:cNvSpPr>
          <p:nvPr/>
        </p:nvSpPr>
        <p:spPr bwMode="auto">
          <a:xfrm>
            <a:off x="2514600" y="4419600"/>
            <a:ext cx="6629400" cy="461963"/>
          </a:xfrm>
          <a:prstGeom prst="rect">
            <a:avLst/>
          </a:prstGeom>
          <a:noFill/>
          <a:ln w="9525">
            <a:noFill/>
            <a:miter lim="800000"/>
            <a:headEnd/>
            <a:tailEnd/>
          </a:ln>
        </p:spPr>
        <p:txBody>
          <a:bodyPr>
            <a:spAutoFit/>
          </a:bodyPr>
          <a:lstStyle/>
          <a:p>
            <a:r>
              <a:rPr lang="en-US" sz="2400" dirty="0">
                <a:latin typeface="Calibri" pitchFamily="34" charset="0"/>
              </a:rPr>
              <a:t>Magnitude of the kinetic frictional force is given by:</a:t>
            </a:r>
            <a:endParaRPr lang="en-US" sz="2400" dirty="0"/>
          </a:p>
        </p:txBody>
      </p:sp>
      <p:pic>
        <p:nvPicPr>
          <p:cNvPr id="1034" name="Picture 10"/>
          <p:cNvPicPr>
            <a:picLocks noChangeAspect="1" noChangeArrowheads="1"/>
          </p:cNvPicPr>
          <p:nvPr/>
        </p:nvPicPr>
        <p:blipFill>
          <a:blip r:embed="rId6" cstate="print"/>
          <a:srcRect/>
          <a:stretch>
            <a:fillRect/>
          </a:stretch>
        </p:blipFill>
        <p:spPr bwMode="auto">
          <a:xfrm>
            <a:off x="457200" y="0"/>
            <a:ext cx="1323975" cy="1009650"/>
          </a:xfrm>
          <a:prstGeom prst="rect">
            <a:avLst/>
          </a:prstGeom>
          <a:noFill/>
          <a:ln w="9525">
            <a:noFill/>
            <a:miter lim="800000"/>
            <a:headEnd/>
            <a:tailEnd/>
          </a:ln>
        </p:spPr>
      </p:pic>
      <p:pic>
        <p:nvPicPr>
          <p:cNvPr id="1035" name="Picture 11"/>
          <p:cNvPicPr>
            <a:picLocks noChangeAspect="1" noChangeArrowheads="1"/>
          </p:cNvPicPr>
          <p:nvPr/>
        </p:nvPicPr>
        <p:blipFill>
          <a:blip r:embed="rId7" cstate="print"/>
          <a:srcRect/>
          <a:stretch>
            <a:fillRect/>
          </a:stretch>
        </p:blipFill>
        <p:spPr bwMode="auto">
          <a:xfrm>
            <a:off x="457200" y="0"/>
            <a:ext cx="1295400" cy="1962150"/>
          </a:xfrm>
          <a:prstGeom prst="rect">
            <a:avLst/>
          </a:prstGeom>
          <a:noFill/>
          <a:ln w="9525">
            <a:noFill/>
            <a:miter lim="800000"/>
            <a:headEnd/>
            <a:tailEnd/>
          </a:ln>
        </p:spPr>
      </p:pic>
      <p:pic>
        <p:nvPicPr>
          <p:cNvPr id="1036" name="Picture 12"/>
          <p:cNvPicPr>
            <a:picLocks noChangeAspect="1" noChangeArrowheads="1"/>
          </p:cNvPicPr>
          <p:nvPr/>
        </p:nvPicPr>
        <p:blipFill>
          <a:blip r:embed="rId8" cstate="print"/>
          <a:srcRect/>
          <a:stretch>
            <a:fillRect/>
          </a:stretch>
        </p:blipFill>
        <p:spPr bwMode="auto">
          <a:xfrm>
            <a:off x="457200" y="0"/>
            <a:ext cx="1714500" cy="3638550"/>
          </a:xfrm>
          <a:prstGeom prst="rect">
            <a:avLst/>
          </a:prstGeom>
          <a:noFill/>
          <a:ln w="9525">
            <a:noFill/>
            <a:miter lim="800000"/>
            <a:headEnd/>
            <a:tailEnd/>
          </a:ln>
        </p:spPr>
      </p:pic>
      <p:pic>
        <p:nvPicPr>
          <p:cNvPr id="1037" name="Picture 13"/>
          <p:cNvPicPr>
            <a:picLocks noChangeAspect="1" noChangeArrowheads="1"/>
          </p:cNvPicPr>
          <p:nvPr/>
        </p:nvPicPr>
        <p:blipFill>
          <a:blip r:embed="rId9" cstate="print"/>
          <a:srcRect/>
          <a:stretch>
            <a:fillRect/>
          </a:stretch>
        </p:blipFill>
        <p:spPr bwMode="auto">
          <a:xfrm>
            <a:off x="457200" y="0"/>
            <a:ext cx="1847850" cy="4705350"/>
          </a:xfrm>
          <a:prstGeom prst="rect">
            <a:avLst/>
          </a:prstGeom>
          <a:noFill/>
          <a:ln w="9525">
            <a:noFill/>
            <a:miter lim="800000"/>
            <a:headEnd/>
            <a:tailEnd/>
          </a:ln>
        </p:spPr>
      </p:pic>
      <p:pic>
        <p:nvPicPr>
          <p:cNvPr id="1038" name="Picture 14"/>
          <p:cNvPicPr>
            <a:picLocks noChangeAspect="1" noChangeArrowheads="1"/>
          </p:cNvPicPr>
          <p:nvPr/>
        </p:nvPicPr>
        <p:blipFill>
          <a:blip r:embed="rId10" cstate="print"/>
          <a:srcRect/>
          <a:stretch>
            <a:fillRect/>
          </a:stretch>
        </p:blipFill>
        <p:spPr bwMode="auto">
          <a:xfrm>
            <a:off x="457200" y="0"/>
            <a:ext cx="1857375" cy="5505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4"/>
                                        </p:tgtEl>
                                        <p:attrNameLst>
                                          <p:attrName>style.visibility</p:attrName>
                                        </p:attrNameLst>
                                      </p:cBhvr>
                                      <p:to>
                                        <p:strVal val="visible"/>
                                      </p:to>
                                    </p:set>
                                    <p:animEffect transition="in" filter="fade">
                                      <p:cBhvr>
                                        <p:cTn id="7" dur="2000"/>
                                        <p:tgtEl>
                                          <p:spTgt spid="10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5"/>
                                        </p:tgtEl>
                                        <p:attrNameLst>
                                          <p:attrName>style.visibility</p:attrName>
                                        </p:attrNameLst>
                                      </p:cBhvr>
                                      <p:to>
                                        <p:strVal val="visible"/>
                                      </p:to>
                                    </p:set>
                                    <p:animEffect transition="in" filter="fade">
                                      <p:cBhvr>
                                        <p:cTn id="12" dur="2000"/>
                                        <p:tgtEl>
                                          <p:spTgt spid="10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36"/>
                                        </p:tgtEl>
                                        <p:attrNameLst>
                                          <p:attrName>style.visibility</p:attrName>
                                        </p:attrNameLst>
                                      </p:cBhvr>
                                      <p:to>
                                        <p:strVal val="visible"/>
                                      </p:to>
                                    </p:set>
                                    <p:animEffect transition="in" filter="fade">
                                      <p:cBhvr>
                                        <p:cTn id="17" dur="2000"/>
                                        <p:tgtEl>
                                          <p:spTgt spid="10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37"/>
                                        </p:tgtEl>
                                        <p:attrNameLst>
                                          <p:attrName>style.visibility</p:attrName>
                                        </p:attrNameLst>
                                      </p:cBhvr>
                                      <p:to>
                                        <p:strVal val="visible"/>
                                      </p:to>
                                    </p:set>
                                    <p:animEffect transition="in" filter="fade">
                                      <p:cBhvr>
                                        <p:cTn id="22" dur="2000"/>
                                        <p:tgtEl>
                                          <p:spTgt spid="10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38"/>
                                        </p:tgtEl>
                                        <p:attrNameLst>
                                          <p:attrName>style.visibility</p:attrName>
                                        </p:attrNameLst>
                                      </p:cBhvr>
                                      <p:to>
                                        <p:strVal val="visible"/>
                                      </p:to>
                                    </p:set>
                                    <p:animEffect transition="in" filter="fade">
                                      <p:cBhvr>
                                        <p:cTn id="27" dur="2000"/>
                                        <p:tgtEl>
                                          <p:spTgt spid="10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9"/>
                                        </p:tgtEl>
                                        <p:attrNameLst>
                                          <p:attrName>style.visibility</p:attrName>
                                        </p:attrNameLst>
                                      </p:cBhvr>
                                      <p:to>
                                        <p:strVal val="visible"/>
                                      </p:to>
                                    </p:set>
                                    <p:animEffect transition="in" filter="fade">
                                      <p:cBhvr>
                                        <p:cTn id="32" dur="2000"/>
                                        <p:tgtEl>
                                          <p:spTgt spid="102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30">
                                            <p:txEl>
                                              <p:pRg st="0" end="0"/>
                                            </p:txEl>
                                          </p:spTgt>
                                        </p:tgtEl>
                                        <p:attrNameLst>
                                          <p:attrName>style.visibility</p:attrName>
                                        </p:attrNameLst>
                                      </p:cBhvr>
                                      <p:to>
                                        <p:strVal val="visible"/>
                                      </p:to>
                                    </p:set>
                                    <p:animEffect transition="in" filter="fade">
                                      <p:cBhvr>
                                        <p:cTn id="37" dur="2000"/>
                                        <p:tgtEl>
                                          <p:spTgt spid="103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30">
                                            <p:txEl>
                                              <p:pRg st="2" end="2"/>
                                            </p:txEl>
                                          </p:spTgt>
                                        </p:tgtEl>
                                        <p:attrNameLst>
                                          <p:attrName>style.visibility</p:attrName>
                                        </p:attrNameLst>
                                      </p:cBhvr>
                                      <p:to>
                                        <p:strVal val="visible"/>
                                      </p:to>
                                    </p:set>
                                    <p:animEffect transition="in" filter="fade">
                                      <p:cBhvr>
                                        <p:cTn id="42" dur="2000"/>
                                        <p:tgtEl>
                                          <p:spTgt spid="1030">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30">
                                            <p:txEl>
                                              <p:pRg st="4" end="4"/>
                                            </p:txEl>
                                          </p:spTgt>
                                        </p:tgtEl>
                                        <p:attrNameLst>
                                          <p:attrName>style.visibility</p:attrName>
                                        </p:attrNameLst>
                                      </p:cBhvr>
                                      <p:to>
                                        <p:strVal val="visible"/>
                                      </p:to>
                                    </p:set>
                                    <p:animEffect transition="in" filter="fade">
                                      <p:cBhvr>
                                        <p:cTn id="47" dur="2000"/>
                                        <p:tgtEl>
                                          <p:spTgt spid="1030">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27"/>
                                        </p:tgtEl>
                                        <p:attrNameLst>
                                          <p:attrName>style.visibility</p:attrName>
                                        </p:attrNameLst>
                                      </p:cBhvr>
                                      <p:to>
                                        <p:strVal val="visible"/>
                                      </p:to>
                                    </p:set>
                                    <p:animEffect transition="in" filter="fade">
                                      <p:cBhvr>
                                        <p:cTn id="52" dur="2000"/>
                                        <p:tgtEl>
                                          <p:spTgt spid="102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33">
                                            <p:txEl>
                                              <p:pRg st="0" end="0"/>
                                            </p:txEl>
                                          </p:spTgt>
                                        </p:tgtEl>
                                        <p:attrNameLst>
                                          <p:attrName>style.visibility</p:attrName>
                                        </p:attrNameLst>
                                      </p:cBhvr>
                                      <p:to>
                                        <p:strVal val="visible"/>
                                      </p:to>
                                    </p:set>
                                    <p:animEffect transition="in" filter="fade">
                                      <p:cBhvr>
                                        <p:cTn id="57" dur="2000"/>
                                        <p:tgtEl>
                                          <p:spTgt spid="1033">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026"/>
                                        </p:tgtEl>
                                        <p:attrNameLst>
                                          <p:attrName>style.visibility</p:attrName>
                                        </p:attrNameLst>
                                      </p:cBhvr>
                                      <p:to>
                                        <p:strVal val="visible"/>
                                      </p:to>
                                    </p:set>
                                    <p:animEffect transition="in" filter="fade">
                                      <p:cBhvr>
                                        <p:cTn id="6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 grpId="0" build="p"/>
      <p:bldP spid="103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Sample Problem </a:t>
            </a:r>
          </a:p>
        </p:txBody>
      </p:sp>
      <p:sp>
        <p:nvSpPr>
          <p:cNvPr id="4099" name="Rectangle 3"/>
          <p:cNvSpPr>
            <a:spLocks noChangeArrowheads="1"/>
          </p:cNvSpPr>
          <p:nvPr/>
        </p:nvSpPr>
        <p:spPr bwMode="auto">
          <a:xfrm rot="10800000" flipV="1">
            <a:off x="304800" y="1143000"/>
            <a:ext cx="8458200" cy="2032000"/>
          </a:xfrm>
          <a:prstGeom prst="rect">
            <a:avLst/>
          </a:prstGeom>
          <a:noFill/>
          <a:ln w="9525">
            <a:noFill/>
            <a:miter lim="800000"/>
            <a:headEnd/>
            <a:tailEnd/>
          </a:ln>
        </p:spPr>
        <p:txBody>
          <a:bodyPr anchor="ctr">
            <a:spAutoFit/>
          </a:bodyPr>
          <a:lstStyle/>
          <a:p>
            <a:r>
              <a:rPr lang="en-US"/>
              <a:t>If a car’s wheels are “locked” (kept from rolling) during emergency braking, the car slides along the road. Ripped-off bits of tire and small melted sections of road form the “skid marks” that reveal that cold-welding occurred during the slide. The record for the longest skid marks on a public road was reportedly set in 1960 by a Jaguar on the M1 highway in England (Fig. </a:t>
            </a:r>
            <a:r>
              <a:rPr lang="en-US">
                <a:hlinkClick r:id="rId2"/>
              </a:rPr>
              <a:t>6-3</a:t>
            </a:r>
            <a:r>
              <a:rPr lang="en-US" i="1"/>
              <a:t>a</a:t>
            </a:r>
            <a:r>
              <a:rPr lang="en-US"/>
              <a:t>)—the marks were 290 m long! Assuming that   </a:t>
            </a:r>
            <a:r>
              <a:rPr lang="en-US" sz="900"/>
              <a:t>                                   </a:t>
            </a:r>
            <a:r>
              <a:rPr lang="en-US"/>
              <a:t>and the car’s acceleration was constant during the braking, how fast was the car going when the wheels became locked? </a:t>
            </a:r>
          </a:p>
        </p:txBody>
      </p:sp>
      <p:pic>
        <p:nvPicPr>
          <p:cNvPr id="4100" name="Picture 4" descr="http://edugen.wiley.com/edugen/courses/crs1650/art/math/halliday8019c06/math017.gif"/>
          <p:cNvPicPr>
            <a:picLocks noChangeAspect="1" noChangeArrowheads="1"/>
          </p:cNvPicPr>
          <p:nvPr/>
        </p:nvPicPr>
        <p:blipFill>
          <a:blip r:embed="rId3" cstate="print"/>
          <a:srcRect/>
          <a:stretch>
            <a:fillRect/>
          </a:stretch>
        </p:blipFill>
        <p:spPr bwMode="auto">
          <a:xfrm>
            <a:off x="1981200" y="2590800"/>
            <a:ext cx="1050925" cy="246063"/>
          </a:xfrm>
          <a:prstGeom prst="rect">
            <a:avLst/>
          </a:prstGeom>
          <a:noFill/>
          <a:ln w="9525">
            <a:noFill/>
            <a:miter lim="800000"/>
            <a:headEnd/>
            <a:tailEnd/>
          </a:ln>
        </p:spPr>
      </p:pic>
      <p:pic>
        <p:nvPicPr>
          <p:cNvPr id="15361" name="Picture 1"/>
          <p:cNvPicPr>
            <a:picLocks noChangeAspect="1" noChangeArrowheads="1"/>
          </p:cNvPicPr>
          <p:nvPr/>
        </p:nvPicPr>
        <p:blipFill>
          <a:blip r:embed="rId4" cstate="print"/>
          <a:srcRect/>
          <a:stretch>
            <a:fillRect/>
          </a:stretch>
        </p:blipFill>
        <p:spPr bwMode="auto">
          <a:xfrm>
            <a:off x="304800" y="4257675"/>
            <a:ext cx="3295650" cy="2600325"/>
          </a:xfrm>
          <a:prstGeom prst="rect">
            <a:avLst/>
          </a:prstGeom>
          <a:noFill/>
          <a:ln w="9525">
            <a:noFill/>
            <a:miter lim="800000"/>
            <a:headEnd/>
            <a:tailEnd/>
          </a:ln>
        </p:spPr>
      </p:pic>
      <p:pic>
        <p:nvPicPr>
          <p:cNvPr id="15362" name="Picture 2"/>
          <p:cNvPicPr>
            <a:picLocks noChangeAspect="1" noChangeArrowheads="1"/>
          </p:cNvPicPr>
          <p:nvPr/>
        </p:nvPicPr>
        <p:blipFill>
          <a:blip r:embed="rId5" cstate="print"/>
          <a:srcRect/>
          <a:stretch>
            <a:fillRect/>
          </a:stretch>
        </p:blipFill>
        <p:spPr bwMode="auto">
          <a:xfrm>
            <a:off x="228600" y="3276600"/>
            <a:ext cx="3743325" cy="1057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fade">
                                      <p:cBhvr>
                                        <p:cTn id="7" dur="20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Problem 9 Page 131</a:t>
            </a:r>
          </a:p>
        </p:txBody>
      </p:sp>
      <p:pic>
        <p:nvPicPr>
          <p:cNvPr id="5123" name="Picture 2" descr="http://edugen.wiley.com/edugen/courses/crs1650/art/images/halliday8019c06/image_n/nfg020.gif"/>
          <p:cNvPicPr>
            <a:picLocks noChangeAspect="1" noChangeArrowheads="1"/>
          </p:cNvPicPr>
          <p:nvPr/>
        </p:nvPicPr>
        <p:blipFill>
          <a:blip r:embed="rId2" cstate="print"/>
          <a:srcRect/>
          <a:stretch>
            <a:fillRect/>
          </a:stretch>
        </p:blipFill>
        <p:spPr bwMode="auto">
          <a:xfrm>
            <a:off x="5503863" y="1676400"/>
            <a:ext cx="3640137" cy="1676400"/>
          </a:xfrm>
          <a:prstGeom prst="rect">
            <a:avLst/>
          </a:prstGeom>
          <a:noFill/>
          <a:ln w="9525">
            <a:noFill/>
            <a:miter lim="800000"/>
            <a:headEnd/>
            <a:tailEnd/>
          </a:ln>
        </p:spPr>
      </p:pic>
      <p:sp>
        <p:nvSpPr>
          <p:cNvPr id="5124" name="Rectangle 5"/>
          <p:cNvSpPr>
            <a:spLocks noChangeArrowheads="1"/>
          </p:cNvSpPr>
          <p:nvPr/>
        </p:nvSpPr>
        <p:spPr bwMode="auto">
          <a:xfrm>
            <a:off x="152400" y="1371600"/>
            <a:ext cx="5334000" cy="1754188"/>
          </a:xfrm>
          <a:prstGeom prst="rect">
            <a:avLst/>
          </a:prstGeom>
          <a:noFill/>
          <a:ln w="9525">
            <a:noFill/>
            <a:miter lim="800000"/>
            <a:headEnd/>
            <a:tailEnd/>
          </a:ln>
        </p:spPr>
        <p:txBody>
          <a:bodyPr anchor="ctr">
            <a:spAutoFit/>
          </a:bodyPr>
          <a:lstStyle/>
          <a:p>
            <a:r>
              <a:rPr lang="en-US">
                <a:latin typeface="Calibri" pitchFamily="34" charset="0"/>
              </a:rPr>
              <a:t>A 3.5 kg block is pushed along a horizontal floor by a force     </a:t>
            </a:r>
            <a:r>
              <a:rPr lang="en-US" sz="1200">
                <a:latin typeface="Calibri" pitchFamily="34" charset="0"/>
              </a:rPr>
              <a:t>   </a:t>
            </a:r>
            <a:r>
              <a:rPr lang="en-US">
                <a:latin typeface="Calibri" pitchFamily="34" charset="0"/>
              </a:rPr>
              <a:t>of magnitude 15 N at an angle,       </a:t>
            </a:r>
            <a:r>
              <a:rPr lang="en-US" sz="700">
                <a:latin typeface="Calibri" pitchFamily="34" charset="0"/>
              </a:rPr>
              <a:t>                       </a:t>
            </a:r>
            <a:r>
              <a:rPr lang="en-US">
                <a:latin typeface="Calibri" pitchFamily="34" charset="0"/>
              </a:rPr>
              <a:t>with the horizontal.  The coefficient of kinetic friction between the block and the floor is 0.25. Calculate the magnitudes of (a) the frictional force on the block from the floor and (b) the block’s acceleration. </a:t>
            </a:r>
          </a:p>
        </p:txBody>
      </p:sp>
      <p:pic>
        <p:nvPicPr>
          <p:cNvPr id="5125" name="Picture 6" descr="http://edugen.wiley.com/edugen/courses/crs1650/art/math/halliday8019c06/math003.gif"/>
          <p:cNvPicPr>
            <a:picLocks noChangeAspect="1" noChangeArrowheads="1"/>
          </p:cNvPicPr>
          <p:nvPr/>
        </p:nvPicPr>
        <p:blipFill>
          <a:blip r:embed="rId3" cstate="print"/>
          <a:srcRect/>
          <a:stretch>
            <a:fillRect/>
          </a:stretch>
        </p:blipFill>
        <p:spPr bwMode="auto">
          <a:xfrm>
            <a:off x="762000" y="1670050"/>
            <a:ext cx="304800" cy="276225"/>
          </a:xfrm>
          <a:prstGeom prst="rect">
            <a:avLst/>
          </a:prstGeom>
          <a:noFill/>
          <a:ln w="9525">
            <a:noFill/>
            <a:miter lim="800000"/>
            <a:headEnd/>
            <a:tailEnd/>
          </a:ln>
        </p:spPr>
      </p:pic>
      <p:pic>
        <p:nvPicPr>
          <p:cNvPr id="5126" name="Picture 7" descr="http://edugen.wiley.com/edugen/courses/crs1650/art/math/halliday8019c06/math153.gif"/>
          <p:cNvPicPr>
            <a:picLocks noChangeAspect="1" noChangeArrowheads="1"/>
          </p:cNvPicPr>
          <p:nvPr/>
        </p:nvPicPr>
        <p:blipFill>
          <a:blip r:embed="rId4" cstate="print"/>
          <a:srcRect/>
          <a:stretch>
            <a:fillRect/>
          </a:stretch>
        </p:blipFill>
        <p:spPr bwMode="auto">
          <a:xfrm>
            <a:off x="3962400" y="1752600"/>
            <a:ext cx="685800" cy="17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228600" y="274638"/>
            <a:ext cx="8763000" cy="1143000"/>
          </a:xfrm>
        </p:spPr>
        <p:txBody>
          <a:bodyPr/>
          <a:lstStyle/>
          <a:p>
            <a:pPr eaLnBrk="1" hangingPunct="1"/>
            <a:r>
              <a:rPr lang="en-US" sz="3600" smtClean="0"/>
              <a:t>The Drag Force, </a:t>
            </a:r>
            <a:r>
              <a:rPr lang="en-US" sz="3600" b="1" i="1" smtClean="0"/>
              <a:t>D</a:t>
            </a:r>
            <a:r>
              <a:rPr lang="en-US" sz="3600" smtClean="0"/>
              <a:t> and Terminal Speed,   </a:t>
            </a:r>
          </a:p>
        </p:txBody>
      </p:sp>
      <p:pic>
        <p:nvPicPr>
          <p:cNvPr id="2052" name="Picture 2" descr="http://edugen.wiley.com/edugen/courses/crs1650/art/images/halliday8019c06/image_t/tfg006.gif"/>
          <p:cNvPicPr>
            <a:picLocks noChangeAspect="1" noChangeArrowheads="1"/>
          </p:cNvPicPr>
          <p:nvPr/>
        </p:nvPicPr>
        <p:blipFill>
          <a:blip r:embed="rId3" cstate="print"/>
          <a:srcRect/>
          <a:stretch>
            <a:fillRect/>
          </a:stretch>
        </p:blipFill>
        <p:spPr bwMode="auto">
          <a:xfrm>
            <a:off x="152400" y="1447800"/>
            <a:ext cx="2085975" cy="2381250"/>
          </a:xfrm>
          <a:prstGeom prst="rect">
            <a:avLst/>
          </a:prstGeom>
          <a:noFill/>
          <a:ln w="9525">
            <a:noFill/>
            <a:miter lim="800000"/>
            <a:headEnd/>
            <a:tailEnd/>
          </a:ln>
        </p:spPr>
      </p:pic>
      <p:pic>
        <p:nvPicPr>
          <p:cNvPr id="2054" name="Picture 12" descr="http://edugen.wiley.com/edugen/courses/crs1650/art/images/halliday8019c06/image_t/tfg008.gif"/>
          <p:cNvPicPr>
            <a:picLocks noChangeAspect="1" noChangeArrowheads="1"/>
          </p:cNvPicPr>
          <p:nvPr/>
        </p:nvPicPr>
        <p:blipFill>
          <a:blip r:embed="rId4" cstate="print"/>
          <a:srcRect/>
          <a:stretch>
            <a:fillRect/>
          </a:stretch>
        </p:blipFill>
        <p:spPr bwMode="auto">
          <a:xfrm>
            <a:off x="5867400" y="1524000"/>
            <a:ext cx="3048000" cy="2209800"/>
          </a:xfrm>
          <a:prstGeom prst="rect">
            <a:avLst/>
          </a:prstGeom>
          <a:noFill/>
          <a:ln w="9525">
            <a:noFill/>
            <a:miter lim="800000"/>
            <a:headEnd/>
            <a:tailEnd/>
          </a:ln>
        </p:spPr>
      </p:pic>
      <p:sp>
        <p:nvSpPr>
          <p:cNvPr id="2055" name="TextBox 8"/>
          <p:cNvSpPr txBox="1">
            <a:spLocks noChangeArrowheads="1"/>
          </p:cNvSpPr>
          <p:nvPr/>
        </p:nvSpPr>
        <p:spPr bwMode="auto">
          <a:xfrm>
            <a:off x="228600" y="5791200"/>
            <a:ext cx="8458200" cy="923925"/>
          </a:xfrm>
          <a:prstGeom prst="rect">
            <a:avLst/>
          </a:prstGeom>
          <a:noFill/>
          <a:ln w="9525">
            <a:noFill/>
            <a:miter lim="800000"/>
            <a:headEnd/>
            <a:tailEnd/>
          </a:ln>
        </p:spPr>
        <p:txBody>
          <a:bodyPr>
            <a:spAutoFit/>
          </a:bodyPr>
          <a:lstStyle/>
          <a:p>
            <a:r>
              <a:rPr lang="en-US" dirty="0"/>
              <a:t>P77, Page 137: What is the terminal speed of a 6.00 kg spherical ball that has a radius of 3.00 cm and a drag coefficient of 1.60? The density of the air through which the ball falls is 1.20 kg/m</a:t>
            </a:r>
            <a:r>
              <a:rPr lang="en-US" baseline="30000" dirty="0"/>
              <a:t>3</a:t>
            </a:r>
            <a:r>
              <a:rPr lang="en-US" dirty="0"/>
              <a:t>.</a:t>
            </a:r>
          </a:p>
        </p:txBody>
      </p:sp>
      <p:sp>
        <p:nvSpPr>
          <p:cNvPr id="2056"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2050" name="Object 9"/>
          <p:cNvGraphicFramePr>
            <a:graphicFrameLocks noChangeAspect="1"/>
          </p:cNvGraphicFramePr>
          <p:nvPr/>
        </p:nvGraphicFramePr>
        <p:xfrm>
          <a:off x="2743200" y="4191000"/>
          <a:ext cx="2811463" cy="1295400"/>
        </p:xfrm>
        <a:graphic>
          <a:graphicData uri="http://schemas.openxmlformats.org/presentationml/2006/ole">
            <p:oleObj spid="_x0000_s2050" name="Equation" r:id="rId5" imgW="850531" imgH="393529" progId="Equation.3">
              <p:embed/>
            </p:oleObj>
          </a:graphicData>
        </a:graphic>
      </p:graphicFrame>
      <p:sp>
        <p:nvSpPr>
          <p:cNvPr id="2057" name="Rectangle 11"/>
          <p:cNvSpPr>
            <a:spLocks noChangeArrowheads="1"/>
          </p:cNvSpPr>
          <p:nvPr/>
        </p:nvSpPr>
        <p:spPr bwMode="auto">
          <a:xfrm>
            <a:off x="8077200" y="457200"/>
            <a:ext cx="685800" cy="646113"/>
          </a:xfrm>
          <a:prstGeom prst="rect">
            <a:avLst/>
          </a:prstGeom>
          <a:noFill/>
          <a:ln w="9525">
            <a:noFill/>
            <a:miter lim="800000"/>
            <a:headEnd/>
            <a:tailEnd/>
          </a:ln>
        </p:spPr>
        <p:txBody>
          <a:bodyPr>
            <a:spAutoFit/>
          </a:bodyPr>
          <a:lstStyle/>
          <a:p>
            <a:r>
              <a:rPr lang="en-US" sz="3600" i="1"/>
              <a:t>v</a:t>
            </a:r>
            <a:r>
              <a:rPr lang="en-US" sz="3600" i="1" baseline="-25000"/>
              <a:t>t</a:t>
            </a:r>
            <a:endParaRPr lang="en-US" sz="3600"/>
          </a:p>
        </p:txBody>
      </p:sp>
      <p:pic>
        <p:nvPicPr>
          <p:cNvPr id="10" name="Picture 9" descr="http://edugen.wiley.com/edugen/courses/crs4957/halliday9118/halliday9118c06/image_n/nt0006-y.gif"/>
          <p:cNvPicPr/>
          <p:nvPr/>
        </p:nvPicPr>
        <p:blipFill>
          <a:blip r:embed="rId6" cstate="print"/>
          <a:srcRect/>
          <a:stretch>
            <a:fillRect/>
          </a:stretch>
        </p:blipFill>
        <p:spPr bwMode="auto">
          <a:xfrm>
            <a:off x="2819400" y="1219200"/>
            <a:ext cx="2857500" cy="2781300"/>
          </a:xfrm>
          <a:prstGeom prst="rect">
            <a:avLst/>
          </a:prstGeom>
          <a:noFill/>
          <a:ln w="9525">
            <a:noFill/>
            <a:miter lim="800000"/>
            <a:headEnd/>
            <a:tailEnd/>
          </a:ln>
        </p:spPr>
      </p:pic>
      <p:sp>
        <p:nvSpPr>
          <p:cNvPr id="11" name="Rectangle 10"/>
          <p:cNvSpPr/>
          <p:nvPr/>
        </p:nvSpPr>
        <p:spPr>
          <a:xfrm>
            <a:off x="0" y="3886200"/>
            <a:ext cx="2514600" cy="1846659"/>
          </a:xfrm>
          <a:prstGeom prst="rect">
            <a:avLst/>
          </a:prstGeom>
        </p:spPr>
        <p:txBody>
          <a:bodyPr wrap="square">
            <a:spAutoFit/>
          </a:bodyPr>
          <a:lstStyle/>
          <a:p>
            <a:r>
              <a:rPr lang="en-US" sz="1600" dirty="0" smtClean="0"/>
              <a:t>This skier crouches in an “egg position” so as to minimize her effective cross-sectional area and thus minimize the air drag acting on her.</a:t>
            </a:r>
            <a:r>
              <a:rPr lang="en-US" dirty="0" smtClean="0"/>
              <a:t/>
            </a:r>
            <a:br>
              <a:rPr lang="en-US" dirty="0" smtClean="0"/>
            </a:br>
            <a:endParaRPr lang="en-US" dirty="0"/>
          </a:p>
        </p:txBody>
      </p:sp>
      <p:sp>
        <p:nvSpPr>
          <p:cNvPr id="12" name="Rectangle 11"/>
          <p:cNvSpPr/>
          <p:nvPr/>
        </p:nvSpPr>
        <p:spPr>
          <a:xfrm>
            <a:off x="5943600" y="3810000"/>
            <a:ext cx="3200400" cy="923330"/>
          </a:xfrm>
          <a:prstGeom prst="rect">
            <a:avLst/>
          </a:prstGeom>
        </p:spPr>
        <p:txBody>
          <a:bodyPr wrap="square">
            <a:spAutoFit/>
          </a:bodyPr>
          <a:lstStyle/>
          <a:p>
            <a:r>
              <a:rPr lang="en-US" dirty="0" smtClean="0"/>
              <a:t>Sky divers in a horizontal “spread eagle” maximize air drag.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4"/>
                                        </p:tgtEl>
                                        <p:attrNameLst>
                                          <p:attrName>style.visibility</p:attrName>
                                        </p:attrNameLst>
                                      </p:cBhvr>
                                      <p:to>
                                        <p:strVal val="visible"/>
                                      </p:to>
                                    </p:set>
                                    <p:animEffect transition="in" filter="fade">
                                      <p:cBhvr>
                                        <p:cTn id="17" dur="2000"/>
                                        <p:tgtEl>
                                          <p:spTgt spid="205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20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Effect transition="in" filter="fade">
                                      <p:cBhvr>
                                        <p:cTn id="32" dur="2000"/>
                                        <p:tgtEl>
                                          <p:spTgt spid="205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55">
                                            <p:txEl>
                                              <p:pRg st="0" end="0"/>
                                            </p:txEl>
                                          </p:spTgt>
                                        </p:tgtEl>
                                        <p:attrNameLst>
                                          <p:attrName>style.visibility</p:attrName>
                                        </p:attrNameLst>
                                      </p:cBhvr>
                                      <p:to>
                                        <p:strVal val="visible"/>
                                      </p:to>
                                    </p:set>
                                    <p:animEffect transition="in" filter="fade">
                                      <p:cBhvr>
                                        <p:cTn id="37" dur="2000"/>
                                        <p:tgtEl>
                                          <p:spTgt spid="20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build="p"/>
      <p:bldP spid="11" grpId="0" build="p"/>
      <p:bldP spid="1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312</Words>
  <Application>Microsoft Office PowerPoint</Application>
  <PresentationFormat>On-screen Show (4:3)</PresentationFormat>
  <Paragraphs>16</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Equation</vt:lpstr>
      <vt:lpstr>Chap-6: Friction</vt:lpstr>
      <vt:lpstr>Sample Problem </vt:lpstr>
      <vt:lpstr>Problem 9 Page 131</vt:lpstr>
      <vt:lpstr>The Drag Force, D and Terminal Speed,   </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mahesp</dc:creator>
  <cp:lastModifiedBy>mahesp</cp:lastModifiedBy>
  <cp:revision>13</cp:revision>
  <dcterms:created xsi:type="dcterms:W3CDTF">2008-09-23T18:54:57Z</dcterms:created>
  <dcterms:modified xsi:type="dcterms:W3CDTF">2012-10-03T19:13:51Z</dcterms:modified>
</cp:coreProperties>
</file>