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388ED-A4D2-4209-B333-B0A67AE27601}" type="datetimeFigureOut">
              <a:rPr lang="en-US" smtClean="0"/>
              <a:pPr/>
              <a:t>9/5/2008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388ED-A4D2-4209-B333-B0A67AE27601}" type="datetimeFigureOut">
              <a:rPr lang="en-US" smtClean="0"/>
              <a:pPr/>
              <a:t>9/5/2008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388ED-A4D2-4209-B333-B0A67AE27601}" type="datetimeFigureOut">
              <a:rPr lang="en-US" smtClean="0"/>
              <a:pPr/>
              <a:t>9/5/2008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388ED-A4D2-4209-B333-B0A67AE27601}" type="datetimeFigureOut">
              <a:rPr lang="en-US" smtClean="0"/>
              <a:pPr/>
              <a:t>9/5/2008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88ED-A4D2-4209-B333-B0A67AE27601}" type="datetimeFigureOut">
              <a:rPr lang="en-US" smtClean="0"/>
              <a:pPr/>
              <a:t>9/5/2008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388ED-A4D2-4209-B333-B0A67AE27601}" type="datetimeFigureOut">
              <a:rPr lang="en-US" smtClean="0"/>
              <a:pPr/>
              <a:t>9/5/2008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388ED-A4D2-4209-B333-B0A67AE27601}" type="datetimeFigureOut">
              <a:rPr lang="en-US" smtClean="0"/>
              <a:pPr/>
              <a:t>9/5/2008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388ED-A4D2-4209-B333-B0A67AE27601}" type="datetimeFigureOut">
              <a:rPr lang="en-US" smtClean="0"/>
              <a:pPr/>
              <a:t>9/5/2008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388ED-A4D2-4209-B333-B0A67AE27601}" type="datetimeFigureOut">
              <a:rPr lang="en-US" smtClean="0"/>
              <a:pPr/>
              <a:t>9/5/2008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388ED-A4D2-4209-B333-B0A67AE27601}" type="datetimeFigureOut">
              <a:rPr lang="en-US" smtClean="0"/>
              <a:pPr/>
              <a:t>9/5/2008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388ED-A4D2-4209-B333-B0A67AE27601}" type="datetimeFigureOut">
              <a:rPr lang="en-US" smtClean="0"/>
              <a:pPr/>
              <a:t>9/5/2008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BAA87-C451-4E64-8095-6361D8D672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388ED-A4D2-4209-B333-B0A67AE27601}" type="datetimeFigureOut">
              <a:rPr lang="en-US" smtClean="0"/>
              <a:pPr/>
              <a:t>9/5/2008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BAA87-C451-4E64-8095-6361D8D672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Unit Vectors</a:t>
            </a:r>
            <a:endParaRPr lang="en-US" dirty="0"/>
          </a:p>
        </p:txBody>
      </p:sp>
      <p:sp>
        <p:nvSpPr>
          <p:cNvPr id="3" name="Content Placeholder 2"/>
          <p:cNvSpPr>
            <a:spLocks noGrp="1"/>
          </p:cNvSpPr>
          <p:nvPr>
            <p:ph idx="1"/>
          </p:nvPr>
        </p:nvSpPr>
        <p:spPr/>
        <p:txBody>
          <a:bodyPr>
            <a:normAutofit/>
          </a:bodyPr>
          <a:lstStyle/>
          <a:p>
            <a:r>
              <a:rPr lang="en-US" b="1" dirty="0" smtClean="0"/>
              <a:t>A unit vector</a:t>
            </a:r>
            <a:r>
              <a:rPr lang="en-US" dirty="0" smtClean="0"/>
              <a:t> is a vector that has a magnitude of exactly 1 and points in a particular direction. </a:t>
            </a:r>
          </a:p>
          <a:p>
            <a:r>
              <a:rPr lang="en-US" dirty="0" smtClean="0"/>
              <a:t>Unit vectors in a </a:t>
            </a:r>
            <a:r>
              <a:rPr lang="en-US" b="1" dirty="0" smtClean="0"/>
              <a:t>right-handed coordinate system </a:t>
            </a:r>
            <a:r>
              <a:rPr lang="en-US" dirty="0" smtClean="0"/>
              <a:t>are shown below.</a:t>
            </a:r>
            <a:endParaRPr lang="en-US" dirty="0"/>
          </a:p>
        </p:txBody>
      </p:sp>
      <p:pic>
        <p:nvPicPr>
          <p:cNvPr id="1026" name="Picture 2" descr="http://edugen.wiley.com/edugen/courses/crs1650/art/images/halliday8019c03/image_t/tfg014.gif"/>
          <p:cNvPicPr>
            <a:picLocks noChangeAspect="1" noChangeArrowheads="1"/>
          </p:cNvPicPr>
          <p:nvPr/>
        </p:nvPicPr>
        <p:blipFill>
          <a:blip r:embed="rId2"/>
          <a:srcRect/>
          <a:stretch>
            <a:fillRect/>
          </a:stretch>
        </p:blipFill>
        <p:spPr bwMode="auto">
          <a:xfrm>
            <a:off x="2743200" y="4572000"/>
            <a:ext cx="2235200" cy="1676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3-3</a:t>
            </a:r>
            <a:endParaRPr lang="en-US" dirty="0"/>
          </a:p>
        </p:txBody>
      </p:sp>
      <p:sp>
        <p:nvSpPr>
          <p:cNvPr id="3" name="Content Placeholder 2"/>
          <p:cNvSpPr>
            <a:spLocks noGrp="1"/>
          </p:cNvSpPr>
          <p:nvPr>
            <p:ph idx="1"/>
          </p:nvPr>
        </p:nvSpPr>
        <p:spPr/>
        <p:txBody>
          <a:bodyPr>
            <a:normAutofit/>
          </a:bodyPr>
          <a:lstStyle/>
          <a:p>
            <a:r>
              <a:rPr lang="en-US" sz="1600" dirty="0" smtClean="0"/>
              <a:t>For two decades, spelunking teams sought a connection between the Flint Ridge cave system and Mammoth Cave, which are in Kentucky. When the connection was finally discovered, the combined system was declared the world’s longest cave (more than 200 km long). The team that found the connection had to crawl, climb, and squirm through countless passages, traveling a net 2.6 km westward, 3.9 km southward, and 25 m upward. </a:t>
            </a:r>
          </a:p>
          <a:p>
            <a:r>
              <a:rPr lang="en-US" sz="1600" dirty="0" smtClean="0"/>
              <a:t>Express their displacement using unit vectors?</a:t>
            </a:r>
          </a:p>
          <a:p>
            <a:endParaRPr lang="en-US" dirty="0"/>
          </a:p>
        </p:txBody>
      </p:sp>
      <p:pic>
        <p:nvPicPr>
          <p:cNvPr id="6" name="Picture 2" descr="http://edugen.wiley.com/edugen/courses/crs1650/art/images/halliday8019c03/image_t/tfg014.gif"/>
          <p:cNvPicPr>
            <a:picLocks noChangeAspect="1" noChangeArrowheads="1"/>
          </p:cNvPicPr>
          <p:nvPr/>
        </p:nvPicPr>
        <p:blipFill>
          <a:blip r:embed="rId2"/>
          <a:srcRect/>
          <a:stretch>
            <a:fillRect/>
          </a:stretch>
        </p:blipFill>
        <p:spPr bwMode="auto">
          <a:xfrm>
            <a:off x="5410200" y="3581400"/>
            <a:ext cx="2235200" cy="1676400"/>
          </a:xfrm>
          <a:prstGeom prst="rect">
            <a:avLst/>
          </a:prstGeom>
          <a:noFill/>
        </p:spPr>
      </p:pic>
      <p:pic>
        <p:nvPicPr>
          <p:cNvPr id="1026" name="Picture 2"/>
          <p:cNvPicPr>
            <a:picLocks noChangeAspect="1" noChangeArrowheads="1"/>
          </p:cNvPicPr>
          <p:nvPr/>
        </p:nvPicPr>
        <p:blipFill>
          <a:blip r:embed="rId3"/>
          <a:srcRect/>
          <a:stretch>
            <a:fillRect/>
          </a:stretch>
        </p:blipFill>
        <p:spPr bwMode="auto">
          <a:xfrm>
            <a:off x="1295400" y="3581400"/>
            <a:ext cx="2867025" cy="1781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3.6   Adding Vectors by Components</a:t>
            </a:r>
            <a:endParaRPr lang="en-US" dirty="0"/>
          </a:p>
        </p:txBody>
      </p:sp>
      <p:sp>
        <p:nvSpPr>
          <p:cNvPr id="3" name="Content Placeholder 2"/>
          <p:cNvSpPr>
            <a:spLocks noGrp="1"/>
          </p:cNvSpPr>
          <p:nvPr>
            <p:ph idx="1"/>
          </p:nvPr>
        </p:nvSpPr>
        <p:spPr/>
        <p:txBody>
          <a:bodyPr/>
          <a:lstStyle/>
          <a:p>
            <a:r>
              <a:rPr lang="en-US" dirty="0" smtClean="0"/>
              <a:t>Problem-9:</a:t>
            </a:r>
          </a:p>
          <a:p>
            <a:r>
              <a:rPr lang="en-US" dirty="0" smtClean="0"/>
              <a:t>(a) In unit-vector notation, what is the sum?</a:t>
            </a:r>
          </a:p>
          <a:p>
            <a:r>
              <a:rPr lang="en-US" dirty="0" smtClean="0"/>
              <a:t>What are the (b) magnitude and (c) direction of the sum? </a:t>
            </a:r>
            <a:endParaRPr lang="en-US" dirty="0"/>
          </a:p>
        </p:txBody>
      </p:sp>
      <p:pic>
        <p:nvPicPr>
          <p:cNvPr id="16386" name="Picture 2" descr="http://edugen.wiley.com/edugen/courses/crs1650/art/math/halliday8019c03/math171.gif"/>
          <p:cNvPicPr>
            <a:picLocks noChangeAspect="1" noChangeArrowheads="1"/>
          </p:cNvPicPr>
          <p:nvPr/>
        </p:nvPicPr>
        <p:blipFill>
          <a:blip r:embed="rId2"/>
          <a:srcRect/>
          <a:stretch>
            <a:fillRect/>
          </a:stretch>
        </p:blipFill>
        <p:spPr bwMode="auto">
          <a:xfrm>
            <a:off x="2819400" y="1752600"/>
            <a:ext cx="2049639" cy="333375"/>
          </a:xfrm>
          <a:prstGeom prst="rect">
            <a:avLst/>
          </a:prstGeom>
          <a:noFill/>
        </p:spPr>
      </p:pic>
      <p:pic>
        <p:nvPicPr>
          <p:cNvPr id="16388" name="Picture 4" descr="http://edugen.wiley.com/edugen/courses/crs1650/art/math/halliday8019c03/math172.gif"/>
          <p:cNvPicPr>
            <a:picLocks noChangeAspect="1" noChangeArrowheads="1"/>
          </p:cNvPicPr>
          <p:nvPr/>
        </p:nvPicPr>
        <p:blipFill>
          <a:blip r:embed="rId3"/>
          <a:srcRect/>
          <a:stretch>
            <a:fillRect/>
          </a:stretch>
        </p:blipFill>
        <p:spPr bwMode="auto">
          <a:xfrm>
            <a:off x="5181600" y="1752600"/>
            <a:ext cx="2351314" cy="3429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Scalar product or Dot product</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endParaRPr lang="en-US" dirty="0" smtClean="0"/>
          </a:p>
          <a:p>
            <a:endParaRPr lang="en-US" dirty="0"/>
          </a:p>
        </p:txBody>
      </p:sp>
      <p:pic>
        <p:nvPicPr>
          <p:cNvPr id="17410" name="Picture 2" descr="http://edugen.wiley.com/edugen/courses/crs1650/art/images/halliday8019c03/image_t/tfg020.gif"/>
          <p:cNvPicPr>
            <a:picLocks noChangeAspect="1" noChangeArrowheads="1"/>
          </p:cNvPicPr>
          <p:nvPr/>
        </p:nvPicPr>
        <p:blipFill>
          <a:blip r:embed="rId2"/>
          <a:srcRect/>
          <a:stretch>
            <a:fillRect/>
          </a:stretch>
        </p:blipFill>
        <p:spPr bwMode="auto">
          <a:xfrm>
            <a:off x="5486400" y="1219200"/>
            <a:ext cx="2390775" cy="3533776"/>
          </a:xfrm>
          <a:prstGeom prst="rect">
            <a:avLst/>
          </a:prstGeom>
          <a:noFill/>
        </p:spPr>
      </p:pic>
      <p:pic>
        <p:nvPicPr>
          <p:cNvPr id="17412" name="Picture 4" descr="http://edugen.wiley.com/edugen/courses/crs1650/art/math/halliday8019c03/math104.gif"/>
          <p:cNvPicPr>
            <a:picLocks noChangeAspect="1" noChangeArrowheads="1"/>
          </p:cNvPicPr>
          <p:nvPr/>
        </p:nvPicPr>
        <p:blipFill>
          <a:blip r:embed="rId3"/>
          <a:srcRect/>
          <a:stretch>
            <a:fillRect/>
          </a:stretch>
        </p:blipFill>
        <p:spPr bwMode="auto">
          <a:xfrm>
            <a:off x="1371600" y="1752600"/>
            <a:ext cx="2590800" cy="438443"/>
          </a:xfrm>
          <a:prstGeom prst="rect">
            <a:avLst/>
          </a:prstGeom>
          <a:noFill/>
        </p:spPr>
      </p:pic>
      <p:pic>
        <p:nvPicPr>
          <p:cNvPr id="17414" name="Picture 6" descr="http://edugen.wiley.com/edugen/courses/crs1650/art/math/halliday8019c03/math107.gif"/>
          <p:cNvPicPr>
            <a:picLocks noChangeAspect="1" noChangeArrowheads="1"/>
          </p:cNvPicPr>
          <p:nvPr/>
        </p:nvPicPr>
        <p:blipFill>
          <a:blip r:embed="rId4"/>
          <a:srcRect/>
          <a:stretch>
            <a:fillRect/>
          </a:stretch>
        </p:blipFill>
        <p:spPr bwMode="auto">
          <a:xfrm>
            <a:off x="1219200" y="2971800"/>
            <a:ext cx="2912745" cy="419100"/>
          </a:xfrm>
          <a:prstGeom prst="rect">
            <a:avLst/>
          </a:prstGeom>
          <a:noFill/>
        </p:spPr>
      </p:pic>
      <p:pic>
        <p:nvPicPr>
          <p:cNvPr id="17416" name="Picture 8" descr="http://edugen.wiley.com/edugen/courses/crs1650/art/math/halliday8019c03/math108.gif"/>
          <p:cNvPicPr>
            <a:picLocks noChangeAspect="1" noChangeArrowheads="1"/>
          </p:cNvPicPr>
          <p:nvPr/>
        </p:nvPicPr>
        <p:blipFill>
          <a:blip r:embed="rId5"/>
          <a:srcRect/>
          <a:stretch>
            <a:fillRect/>
          </a:stretch>
        </p:blipFill>
        <p:spPr bwMode="auto">
          <a:xfrm>
            <a:off x="304800" y="4191000"/>
            <a:ext cx="5186855" cy="457200"/>
          </a:xfrm>
          <a:prstGeom prst="rect">
            <a:avLst/>
          </a:prstGeom>
          <a:noFill/>
        </p:spPr>
      </p:pic>
      <p:pic>
        <p:nvPicPr>
          <p:cNvPr id="17418" name="Picture 10" descr="http://edugen.wiley.com/edugen/courses/crs1650/art/math/halliday8019c03/math109.gif"/>
          <p:cNvPicPr>
            <a:picLocks noChangeAspect="1" noChangeArrowheads="1"/>
          </p:cNvPicPr>
          <p:nvPr/>
        </p:nvPicPr>
        <p:blipFill>
          <a:blip r:embed="rId6"/>
          <a:srcRect/>
          <a:stretch>
            <a:fillRect/>
          </a:stretch>
        </p:blipFill>
        <p:spPr bwMode="auto">
          <a:xfrm>
            <a:off x="457200" y="5105400"/>
            <a:ext cx="6086475" cy="685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Product or Cross Product</a:t>
            </a:r>
            <a:endParaRPr lang="en-US" dirty="0"/>
          </a:p>
        </p:txBody>
      </p:sp>
      <p:pic>
        <p:nvPicPr>
          <p:cNvPr id="1026" name="Picture 2" descr="http://edugen.wiley.com/edugen/courses/crs1650/art/images/halliday8019c03/image_t/tfg021.gif"/>
          <p:cNvPicPr>
            <a:picLocks noChangeAspect="1" noChangeArrowheads="1"/>
          </p:cNvPicPr>
          <p:nvPr/>
        </p:nvPicPr>
        <p:blipFill>
          <a:blip r:embed="rId2"/>
          <a:srcRect/>
          <a:stretch>
            <a:fillRect/>
          </a:stretch>
        </p:blipFill>
        <p:spPr bwMode="auto">
          <a:xfrm>
            <a:off x="762000" y="1219200"/>
            <a:ext cx="1943100" cy="4467226"/>
          </a:xfrm>
          <a:prstGeom prst="rect">
            <a:avLst/>
          </a:prstGeom>
          <a:noFill/>
        </p:spPr>
      </p:pic>
      <p:pic>
        <p:nvPicPr>
          <p:cNvPr id="1028" name="Picture 4" descr="http://edugen.wiley.com/edugen/courses/crs1650/art/math/halliday8019c03/math121.gif"/>
          <p:cNvPicPr>
            <a:picLocks noChangeAspect="1" noChangeArrowheads="1"/>
          </p:cNvPicPr>
          <p:nvPr/>
        </p:nvPicPr>
        <p:blipFill>
          <a:blip r:embed="rId3"/>
          <a:srcRect/>
          <a:stretch>
            <a:fillRect/>
          </a:stretch>
        </p:blipFill>
        <p:spPr bwMode="auto">
          <a:xfrm>
            <a:off x="3657600" y="2229853"/>
            <a:ext cx="3429000" cy="721894"/>
          </a:xfrm>
          <a:prstGeom prst="rect">
            <a:avLst/>
          </a:prstGeom>
          <a:noFill/>
        </p:spPr>
      </p:pic>
      <p:pic>
        <p:nvPicPr>
          <p:cNvPr id="1030" name="Picture 6" descr="http://edugen.wiley.com/edugen/courses/crs1650/art/math/halliday8019c03/math133.gif"/>
          <p:cNvPicPr>
            <a:picLocks noChangeAspect="1" noChangeArrowheads="1"/>
          </p:cNvPicPr>
          <p:nvPr/>
        </p:nvPicPr>
        <p:blipFill>
          <a:blip r:embed="rId4"/>
          <a:srcRect/>
          <a:stretch>
            <a:fillRect/>
          </a:stretch>
        </p:blipFill>
        <p:spPr bwMode="auto">
          <a:xfrm>
            <a:off x="762000" y="6019800"/>
            <a:ext cx="8096250" cy="457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164</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3.5   Unit Vectors</vt:lpstr>
      <vt:lpstr>Sample Problem 3-3</vt:lpstr>
      <vt:lpstr>3.6   Adding Vectors by Components</vt:lpstr>
      <vt:lpstr>Scalar product or Dot product</vt:lpstr>
      <vt:lpstr>Vector Product or Cross Product</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visitor</dc:creator>
  <cp:lastModifiedBy>mahesp</cp:lastModifiedBy>
  <cp:revision>9</cp:revision>
  <dcterms:created xsi:type="dcterms:W3CDTF">2008-09-04T15:37:41Z</dcterms:created>
  <dcterms:modified xsi:type="dcterms:W3CDTF">2008-09-05T18:30:08Z</dcterms:modified>
</cp:coreProperties>
</file>