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190AA-0EB7-4860-8645-283BDF23E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659B9-E3F0-4B54-9C3E-C1AC50E64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5FD60-CB07-4B86-A17E-75732F451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CCD04-F24C-4932-98F0-91EF792C7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19400-D830-4C35-9067-DC5BAC424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60E55-9B10-470E-B4AD-D0B36D572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B5A53-BA8A-462E-942A-079A4C361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5DAFB-4CE1-4F8C-B061-F4972A61F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FB650-9841-48B2-9012-F2478B6B9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CD60-F1C9-495D-BBA7-D21C406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E98EE-CBEE-46E7-8300-AF1635657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DB0DF-C877-45EA-8EFF-48B304AE8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41C2-964F-4DE7-A888-CF5076344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267FC51-A8E0-41AE-8F52-89E2E511D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2.6  Acceleration</a:t>
            </a:r>
            <a:r>
              <a:rPr lang="en-US" smtClean="0"/>
              <a:t> </a:t>
            </a:r>
          </a:p>
        </p:txBody>
      </p:sp>
      <p:pic>
        <p:nvPicPr>
          <p:cNvPr id="3075" name="Picture 21" descr="math07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71800" y="2133600"/>
            <a:ext cx="3124200" cy="617538"/>
          </a:xfrm>
          <a:noFill/>
        </p:spPr>
      </p:pic>
      <p:pic>
        <p:nvPicPr>
          <p:cNvPr id="3076" name="Picture 25" descr="math07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429000" y="3276600"/>
            <a:ext cx="1981200" cy="941388"/>
          </a:xfrm>
          <a:noFill/>
        </p:spPr>
      </p:pic>
      <p:sp>
        <p:nvSpPr>
          <p:cNvPr id="3077" name="Text Box 23"/>
          <p:cNvSpPr txBox="1">
            <a:spLocks noChangeArrowheads="1"/>
          </p:cNvSpPr>
          <p:nvPr/>
        </p:nvSpPr>
        <p:spPr bwMode="auto">
          <a:xfrm>
            <a:off x="228600" y="1295400"/>
            <a:ext cx="8686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When a particle’s velocity changes, the particle is said to undergo </a:t>
            </a:r>
            <a:r>
              <a:rPr lang="en-US" b="1" dirty="0"/>
              <a:t>acceleration.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Average acceleration </a:t>
            </a:r>
            <a:r>
              <a:rPr lang="en-US" dirty="0"/>
              <a:t>is defined as the change in velocity over change in time. </a:t>
            </a:r>
            <a:br>
              <a:rPr lang="en-US" dirty="0"/>
            </a:br>
            <a:endParaRPr lang="en-US" dirty="0"/>
          </a:p>
        </p:txBody>
      </p:sp>
      <p:pic>
        <p:nvPicPr>
          <p:cNvPr id="3078" name="Picture 28" descr="math07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429000" y="4267200"/>
            <a:ext cx="4648200" cy="974725"/>
          </a:xfrm>
          <a:noFill/>
        </p:spPr>
      </p:pic>
      <p:sp>
        <p:nvSpPr>
          <p:cNvPr id="3079" name="Text Box 30"/>
          <p:cNvSpPr txBox="1">
            <a:spLocks noChangeArrowheads="1"/>
          </p:cNvSpPr>
          <p:nvPr/>
        </p:nvSpPr>
        <p:spPr bwMode="auto">
          <a:xfrm>
            <a:off x="304800" y="281940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b="1" dirty="0"/>
              <a:t>instantaneous acceleration</a:t>
            </a:r>
            <a:r>
              <a:rPr lang="en-US" dirty="0"/>
              <a:t> (or simply </a:t>
            </a:r>
            <a:r>
              <a:rPr lang="en-US" b="1" dirty="0"/>
              <a:t>acceleration</a:t>
            </a:r>
            <a:r>
              <a:rPr lang="en-US" dirty="0"/>
              <a:t>) is defined as the time derivative of the instantaneous velocity.</a:t>
            </a:r>
          </a:p>
        </p:txBody>
      </p:sp>
      <p:sp>
        <p:nvSpPr>
          <p:cNvPr id="3080" name="Text Box 31"/>
          <p:cNvSpPr txBox="1">
            <a:spLocks noChangeArrowheads="1"/>
          </p:cNvSpPr>
          <p:nvPr/>
        </p:nvSpPr>
        <p:spPr bwMode="auto">
          <a:xfrm>
            <a:off x="381000" y="5334000"/>
            <a:ext cx="8382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acceleration of a particle at any instant is the second derivative of its position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with respect to time. </a:t>
            </a:r>
          </a:p>
          <a:p>
            <a:pPr>
              <a:spcBef>
                <a:spcPct val="50000"/>
              </a:spcBef>
            </a:pPr>
            <a:r>
              <a:rPr lang="en-US" dirty="0"/>
              <a:t>Unit for acceleration: meter per second per second, m/(</a:t>
            </a:r>
            <a:r>
              <a:rPr lang="en-US" dirty="0" err="1"/>
              <a:t>s.s</a:t>
            </a:r>
            <a:r>
              <a:rPr lang="en-US" dirty="0"/>
              <a:t>) or m/s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smtClean="0"/>
              <a:t>Try Problem </a:t>
            </a:r>
            <a:r>
              <a:rPr lang="en-US" dirty="0"/>
              <a:t>18, </a:t>
            </a:r>
            <a:r>
              <a:rPr lang="en-US" dirty="0" smtClean="0"/>
              <a:t>Chapter 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3079" grpId="0" build="p"/>
      <p:bldP spid="308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2.7  Constant Acceleration: </a:t>
            </a:r>
            <a:br>
              <a:rPr lang="en-US" sz="4000" b="1" dirty="0" smtClean="0"/>
            </a:br>
            <a:r>
              <a:rPr lang="en-US" sz="4000" b="1" dirty="0" smtClean="0"/>
              <a:t>Kinematics Equations</a:t>
            </a:r>
          </a:p>
        </p:txBody>
      </p:sp>
      <p:graphicFrame>
        <p:nvGraphicFramePr>
          <p:cNvPr id="7304" name="Group 13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1519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Equation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Missing Quantity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x-x</a:t>
                      </a:r>
                      <a:r>
                        <a:rPr kumimoji="0" lang="en-US" sz="2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2" name="Rectangle 14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46"/>
          <p:cNvGraphicFramePr>
            <a:graphicFrameLocks noChangeAspect="1"/>
          </p:cNvGraphicFramePr>
          <p:nvPr/>
        </p:nvGraphicFramePr>
        <p:xfrm>
          <a:off x="3505200" y="2590800"/>
          <a:ext cx="1828800" cy="609600"/>
        </p:xfrm>
        <a:graphic>
          <a:graphicData uri="http://schemas.openxmlformats.org/presentationml/2006/ole">
            <p:oleObj spid="_x0000_s1026" name="Equation" r:id="rId3" imgW="685800" imgH="228600" progId="Equation.3">
              <p:embed/>
            </p:oleObj>
          </a:graphicData>
        </a:graphic>
      </p:graphicFrame>
      <p:sp>
        <p:nvSpPr>
          <p:cNvPr id="1063" name="Rectangle 14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148"/>
          <p:cNvGraphicFramePr>
            <a:graphicFrameLocks noChangeAspect="1"/>
          </p:cNvGraphicFramePr>
          <p:nvPr/>
        </p:nvGraphicFramePr>
        <p:xfrm>
          <a:off x="3276600" y="3249613"/>
          <a:ext cx="2514600" cy="812800"/>
        </p:xfrm>
        <a:graphic>
          <a:graphicData uri="http://schemas.openxmlformats.org/presentationml/2006/ole">
            <p:oleObj spid="_x0000_s1027" name="Equation" r:id="rId4" imgW="1205977" imgH="393529" progId="Equation.3">
              <p:embed/>
            </p:oleObj>
          </a:graphicData>
        </a:graphic>
      </p:graphicFrame>
      <p:sp>
        <p:nvSpPr>
          <p:cNvPr id="1064" name="Rectangle 15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8" name="Object 150"/>
          <p:cNvGraphicFramePr>
            <a:graphicFrameLocks noChangeAspect="1"/>
          </p:cNvGraphicFramePr>
          <p:nvPr/>
        </p:nvGraphicFramePr>
        <p:xfrm>
          <a:off x="3352800" y="4781550"/>
          <a:ext cx="2286000" cy="736600"/>
        </p:xfrm>
        <a:graphic>
          <a:graphicData uri="http://schemas.openxmlformats.org/presentationml/2006/ole">
            <p:oleObj spid="_x0000_s1028" name="Equation" r:id="rId5" imgW="1205977" imgH="393529" progId="Equation.3">
              <p:embed/>
            </p:oleObj>
          </a:graphicData>
        </a:graphic>
      </p:graphicFrame>
      <p:sp>
        <p:nvSpPr>
          <p:cNvPr id="1065" name="Rectangle 15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6" name="Rectangle 15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9" name="Object 154"/>
          <p:cNvGraphicFramePr>
            <a:graphicFrameLocks noChangeAspect="1"/>
          </p:cNvGraphicFramePr>
          <p:nvPr/>
        </p:nvGraphicFramePr>
        <p:xfrm>
          <a:off x="3352800" y="5538788"/>
          <a:ext cx="2286000" cy="781050"/>
        </p:xfrm>
        <a:graphic>
          <a:graphicData uri="http://schemas.openxmlformats.org/presentationml/2006/ole">
            <p:oleObj spid="_x0000_s1029" name="Equation" r:id="rId6" imgW="1143000" imgH="393700" progId="Equation.3">
              <p:embed/>
            </p:oleObj>
          </a:graphicData>
        </a:graphic>
      </p:graphicFrame>
      <p:sp>
        <p:nvSpPr>
          <p:cNvPr id="1067" name="Rectangle 15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30" name="Object 156"/>
          <p:cNvGraphicFramePr>
            <a:graphicFrameLocks noChangeAspect="1"/>
          </p:cNvGraphicFramePr>
          <p:nvPr/>
        </p:nvGraphicFramePr>
        <p:xfrm>
          <a:off x="3276600" y="4191000"/>
          <a:ext cx="2667000" cy="512763"/>
        </p:xfrm>
        <a:graphic>
          <a:graphicData uri="http://schemas.openxmlformats.org/presentationml/2006/ole">
            <p:oleObj spid="_x0000_s1030" name="Equation" r:id="rId7" imgW="1333500" imgH="2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109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Default Design</vt:lpstr>
      <vt:lpstr>Equation</vt:lpstr>
      <vt:lpstr>2.6  Acceleration </vt:lpstr>
      <vt:lpstr>2.7  Constant Acceleration:  Kinematics Equations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mahesp</cp:lastModifiedBy>
  <cp:revision>10</cp:revision>
  <dcterms:created xsi:type="dcterms:W3CDTF">2008-08-28T15:45:42Z</dcterms:created>
  <dcterms:modified xsi:type="dcterms:W3CDTF">2012-08-29T14:51:20Z</dcterms:modified>
</cp:coreProperties>
</file>