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72" r:id="rId4"/>
    <p:sldId id="269" r:id="rId5"/>
    <p:sldId id="273" r:id="rId6"/>
    <p:sldId id="274"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2AB6FA-2A5A-4EDB-8891-029D9E73C36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7BA539-09B9-4B93-962F-09BAA30E06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053B3A-BBAA-4472-A03A-4A2EFE6FF81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9D4C98B-B412-468C-995B-E2DFA0304F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5CC92A-0EAB-494B-A8A2-270C0881A74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AA3DDF-25E5-4539-9335-C47A8745A0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A70C4E-19AA-459B-80D1-CC5AD35312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F61FB5C-DFB3-45F1-8F3D-DFC5462331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DFECBE-7A6C-4F98-AC7D-D594823C63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E953E3C-7C45-4360-8FBC-C7BD7B4558F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3FF6CD-E9DF-46DF-A6F4-A3B15CBF18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49E70D-3286-463C-9201-4B830005D0C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2CCAD7F-6120-4D52-9631-D209530D0B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ocw.mit.edu/courses/physics/8-01-physics-i-classical-mechanics-fall-1999/video-lectures/lecture-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92162"/>
          </a:xfrm>
        </p:spPr>
        <p:txBody>
          <a:bodyPr/>
          <a:lstStyle/>
          <a:p>
            <a:pPr eaLnBrk="1" hangingPunct="1"/>
            <a:r>
              <a:rPr lang="en-US" sz="4000" smtClean="0"/>
              <a:t>Ch-2: Motion Along a Straight Line</a:t>
            </a:r>
            <a:br>
              <a:rPr lang="en-US" sz="4000" smtClean="0"/>
            </a:br>
            <a:endParaRPr lang="en-US" sz="4000" smtClean="0"/>
          </a:p>
        </p:txBody>
      </p:sp>
      <p:sp>
        <p:nvSpPr>
          <p:cNvPr id="8" name="Rectangle 7"/>
          <p:cNvSpPr/>
          <p:nvPr/>
        </p:nvSpPr>
        <p:spPr>
          <a:xfrm>
            <a:off x="685800" y="1066800"/>
            <a:ext cx="7848600" cy="4524375"/>
          </a:xfrm>
          <a:prstGeom prst="rect">
            <a:avLst/>
          </a:prstGeom>
        </p:spPr>
        <p:txBody>
          <a:bodyPr>
            <a:spAutoFit/>
          </a:bodyPr>
          <a:lstStyle/>
          <a:p>
            <a:pPr>
              <a:defRPr/>
            </a:pPr>
            <a:r>
              <a:rPr lang="en-US" dirty="0"/>
              <a:t>One purpose of physics is to study the motion of objects—how fast they move, for example, and how far they move in a given amount of time.</a:t>
            </a:r>
          </a:p>
          <a:p>
            <a:pPr>
              <a:defRPr/>
            </a:pPr>
            <a:endParaRPr lang="en-US" dirty="0"/>
          </a:p>
          <a:p>
            <a:pPr>
              <a:defRPr/>
            </a:pPr>
            <a:r>
              <a:rPr lang="en-US" dirty="0"/>
              <a:t>We shall examine some general properties of motion that is restricted in three </a:t>
            </a:r>
            <a:r>
              <a:rPr lang="en-US" dirty="0"/>
              <a:t>ways, in Chapter 2.</a:t>
            </a:r>
            <a:endParaRPr lang="en-US" dirty="0"/>
          </a:p>
          <a:p>
            <a:pPr>
              <a:defRPr/>
            </a:pPr>
            <a:endParaRPr lang="en-US" dirty="0"/>
          </a:p>
          <a:p>
            <a:pPr marL="342900" indent="-342900">
              <a:buFontTx/>
              <a:buAutoNum type="arabicPeriod"/>
              <a:defRPr/>
            </a:pPr>
            <a:r>
              <a:rPr lang="en-US" dirty="0"/>
              <a:t>The motion is along a straight line only. The line may be vertical, horizontal, or slanted, but it must be straight</a:t>
            </a:r>
            <a:r>
              <a:rPr lang="en-US" dirty="0"/>
              <a:t>.</a:t>
            </a:r>
          </a:p>
          <a:p>
            <a:pPr marL="342900" indent="-342900">
              <a:buFontTx/>
              <a:buAutoNum type="arabicPeriod"/>
              <a:defRPr/>
            </a:pPr>
            <a:endParaRPr lang="en-US" dirty="0"/>
          </a:p>
          <a:p>
            <a:pPr marL="342900" indent="-342900">
              <a:buFontTx/>
              <a:buAutoNum type="arabicPeriod"/>
              <a:defRPr/>
            </a:pPr>
            <a:r>
              <a:rPr lang="en-US" dirty="0"/>
              <a:t>Forces (pushes and pulls) cause motion but will not be discussed until Chapter 5</a:t>
            </a:r>
            <a:r>
              <a:rPr lang="en-US" dirty="0"/>
              <a:t>.</a:t>
            </a:r>
          </a:p>
          <a:p>
            <a:pPr marL="342900" indent="-342900">
              <a:buFontTx/>
              <a:buAutoNum type="arabicPeriod"/>
              <a:defRPr/>
            </a:pPr>
            <a:endParaRPr lang="en-US" dirty="0"/>
          </a:p>
          <a:p>
            <a:pPr marL="342900" indent="-342900">
              <a:buFontTx/>
              <a:buAutoNum type="arabicPeriod"/>
              <a:defRPr/>
            </a:pPr>
            <a:r>
              <a:rPr lang="en-US" dirty="0"/>
              <a:t>The moving object is either a particle (by which we mean a point-like </a:t>
            </a:r>
            <a:r>
              <a:rPr lang="en-US" dirty="0"/>
              <a:t>object) </a:t>
            </a:r>
            <a:r>
              <a:rPr lang="en-US" dirty="0"/>
              <a:t>or an object that moves like a particle (such that every portion moves in the same direction and at the same rate</a:t>
            </a:r>
            <a:r>
              <a:rPr lang="en-US" dirty="0"/>
              <a:t>).</a:t>
            </a:r>
          </a:p>
          <a:p>
            <a:pPr marL="342900" indent="-342900">
              <a:buFontTx/>
              <a:buAutoNum type="arabicPeriod"/>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20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20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20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fade">
                                      <p:cBhvr>
                                        <p:cTn id="27" dur="20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143000"/>
          </a:xfrm>
        </p:spPr>
        <p:txBody>
          <a:bodyPr/>
          <a:lstStyle/>
          <a:p>
            <a:pPr eaLnBrk="1" hangingPunct="1"/>
            <a:r>
              <a:rPr lang="en-US" smtClean="0"/>
              <a:t>Mechanics</a:t>
            </a:r>
          </a:p>
        </p:txBody>
      </p:sp>
      <p:sp>
        <p:nvSpPr>
          <p:cNvPr id="9219" name="Text Box 3"/>
          <p:cNvSpPr txBox="1">
            <a:spLocks noChangeArrowheads="1"/>
          </p:cNvSpPr>
          <p:nvPr/>
        </p:nvSpPr>
        <p:spPr bwMode="auto">
          <a:xfrm>
            <a:off x="152400" y="1066800"/>
            <a:ext cx="8839200" cy="5447645"/>
          </a:xfrm>
          <a:prstGeom prst="rect">
            <a:avLst/>
          </a:prstGeom>
          <a:noFill/>
          <a:ln w="9525">
            <a:noFill/>
            <a:miter lim="800000"/>
            <a:headEnd/>
            <a:tailEnd/>
          </a:ln>
        </p:spPr>
        <p:txBody>
          <a:bodyPr>
            <a:spAutoFit/>
          </a:bodyPr>
          <a:lstStyle/>
          <a:p>
            <a:pPr>
              <a:spcBef>
                <a:spcPct val="50000"/>
              </a:spcBef>
            </a:pPr>
            <a:r>
              <a:rPr lang="en-US" sz="2400" dirty="0">
                <a:latin typeface="Times New Roman" pitchFamily="18" charset="0"/>
              </a:rPr>
              <a:t>The study of </a:t>
            </a:r>
            <a:r>
              <a:rPr lang="en-US" sz="2400" b="1" i="1" dirty="0">
                <a:latin typeface="Times New Roman" pitchFamily="18" charset="0"/>
              </a:rPr>
              <a:t>Physics </a:t>
            </a:r>
            <a:r>
              <a:rPr lang="en-US" sz="2400" dirty="0">
                <a:latin typeface="Times New Roman" pitchFamily="18" charset="0"/>
              </a:rPr>
              <a:t>begins with mechanics.</a:t>
            </a:r>
            <a:r>
              <a:rPr lang="en-US" sz="2400" b="1" i="1" dirty="0">
                <a:latin typeface="Times New Roman" pitchFamily="18" charset="0"/>
              </a:rPr>
              <a:t> </a:t>
            </a:r>
          </a:p>
          <a:p>
            <a:pPr>
              <a:spcBef>
                <a:spcPct val="50000"/>
              </a:spcBef>
            </a:pPr>
            <a:r>
              <a:rPr lang="en-US" sz="2400" b="1" i="1" dirty="0">
                <a:latin typeface="Times New Roman" pitchFamily="18" charset="0"/>
              </a:rPr>
              <a:t>Mechanics</a:t>
            </a:r>
            <a:r>
              <a:rPr lang="en-US" sz="2400" dirty="0">
                <a:latin typeface="Times New Roman" pitchFamily="18" charset="0"/>
              </a:rPr>
              <a:t> is the branch of physics that focuses on the motion of objects and the forces that cause the motion to change. </a:t>
            </a:r>
          </a:p>
          <a:p>
            <a:pPr>
              <a:spcBef>
                <a:spcPct val="50000"/>
              </a:spcBef>
            </a:pPr>
            <a:r>
              <a:rPr lang="en-US" sz="2400" dirty="0">
                <a:latin typeface="Times New Roman" pitchFamily="18" charset="0"/>
              </a:rPr>
              <a:t>There are two parts to mechanics: </a:t>
            </a:r>
            <a:r>
              <a:rPr lang="en-US" sz="2400" b="1" i="1" dirty="0">
                <a:latin typeface="Times New Roman" pitchFamily="18" charset="0"/>
              </a:rPr>
              <a:t>Kinematics</a:t>
            </a:r>
            <a:r>
              <a:rPr lang="en-US" sz="2400" dirty="0">
                <a:latin typeface="Times New Roman" pitchFamily="18" charset="0"/>
              </a:rPr>
              <a:t> and </a:t>
            </a:r>
            <a:r>
              <a:rPr lang="en-US" sz="2400" b="1" i="1" dirty="0">
                <a:latin typeface="Times New Roman" pitchFamily="18" charset="0"/>
              </a:rPr>
              <a:t>Dynamics</a:t>
            </a:r>
            <a:r>
              <a:rPr lang="en-US" sz="2400" dirty="0">
                <a:latin typeface="Times New Roman" pitchFamily="18" charset="0"/>
              </a:rPr>
              <a:t>. </a:t>
            </a:r>
          </a:p>
          <a:p>
            <a:pPr>
              <a:spcBef>
                <a:spcPct val="50000"/>
              </a:spcBef>
            </a:pPr>
            <a:r>
              <a:rPr lang="en-US" sz="2400" b="1" i="1" dirty="0">
                <a:latin typeface="Times New Roman" pitchFamily="18" charset="0"/>
              </a:rPr>
              <a:t>Kinematics</a:t>
            </a:r>
            <a:r>
              <a:rPr lang="en-US" sz="2400" dirty="0">
                <a:latin typeface="Times New Roman" pitchFamily="18" charset="0"/>
              </a:rPr>
              <a:t> deals with the concepts that are needed to describe motion, without any reference to forces. </a:t>
            </a:r>
            <a:br>
              <a:rPr lang="en-US" sz="2400" dirty="0">
                <a:latin typeface="Times New Roman" pitchFamily="18" charset="0"/>
              </a:rPr>
            </a:br>
            <a:r>
              <a:rPr lang="en-US" sz="2400" dirty="0">
                <a:latin typeface="Times New Roman" pitchFamily="18" charset="0"/>
              </a:rPr>
              <a:t>	Chapter 2: Motion Along a Straight Line</a:t>
            </a:r>
            <a:br>
              <a:rPr lang="en-US" sz="2400" dirty="0">
                <a:latin typeface="Times New Roman" pitchFamily="18" charset="0"/>
              </a:rPr>
            </a:br>
            <a:r>
              <a:rPr lang="en-US" sz="2400" dirty="0">
                <a:latin typeface="Times New Roman" pitchFamily="18" charset="0"/>
              </a:rPr>
              <a:t>	Chapter 4: Motion in two and three dimensions</a:t>
            </a:r>
          </a:p>
          <a:p>
            <a:pPr>
              <a:spcBef>
                <a:spcPct val="50000"/>
              </a:spcBef>
            </a:pPr>
            <a:r>
              <a:rPr lang="en-US" sz="2400" b="1" i="1" dirty="0">
                <a:latin typeface="Times New Roman" pitchFamily="18" charset="0"/>
              </a:rPr>
              <a:t>Dynamics</a:t>
            </a:r>
            <a:r>
              <a:rPr lang="en-US" sz="2400" dirty="0">
                <a:latin typeface="Times New Roman" pitchFamily="18" charset="0"/>
              </a:rPr>
              <a:t> deals with the effect that forces have on motion.</a:t>
            </a:r>
            <a:br>
              <a:rPr lang="en-US" sz="2400" dirty="0">
                <a:latin typeface="Times New Roman" pitchFamily="18" charset="0"/>
              </a:rPr>
            </a:br>
            <a:r>
              <a:rPr lang="en-US" sz="2400" dirty="0">
                <a:latin typeface="Times New Roman" pitchFamily="18" charset="0"/>
              </a:rPr>
              <a:t>	Chapters 5 &amp; 6: Force and Motion</a:t>
            </a:r>
          </a:p>
          <a:p>
            <a:pPr>
              <a:spcBef>
                <a:spcPct val="50000"/>
              </a:spcBef>
            </a:pPr>
            <a:r>
              <a:rPr lang="en-US" sz="2400" dirty="0">
                <a:latin typeface="Times New Roman" pitchFamily="18" charset="0"/>
              </a:rPr>
              <a:t>Terms in </a:t>
            </a:r>
            <a:r>
              <a:rPr lang="en-US" sz="2400" dirty="0">
                <a:latin typeface="Times New Roman" pitchFamily="18" charset="0"/>
                <a:hlinkClick r:id="rId2"/>
              </a:rPr>
              <a:t>Kinematics</a:t>
            </a:r>
            <a:r>
              <a:rPr lang="en-US" sz="2400" dirty="0">
                <a:latin typeface="Times New Roman" pitchFamily="18" charset="0"/>
              </a:rPr>
              <a:t>: Position, Displacement, Distance, Speed, Velocity, and Acceleration.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20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20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20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20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20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fade">
                                      <p:cBhvr>
                                        <p:cTn id="32" dur="20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Position and Displacement</a:t>
            </a:r>
          </a:p>
        </p:txBody>
      </p:sp>
      <p:pic>
        <p:nvPicPr>
          <p:cNvPr id="6147" name="Picture 6" descr="math009"/>
          <p:cNvPicPr>
            <a:picLocks noChangeAspect="1" noChangeArrowheads="1"/>
          </p:cNvPicPr>
          <p:nvPr>
            <p:ph sz="half" idx="1"/>
          </p:nvPr>
        </p:nvPicPr>
        <p:blipFill>
          <a:blip r:embed="rId2" cstate="print"/>
          <a:srcRect/>
          <a:stretch>
            <a:fillRect/>
          </a:stretch>
        </p:blipFill>
        <p:spPr>
          <a:xfrm>
            <a:off x="3429000" y="4800600"/>
            <a:ext cx="2743200" cy="428625"/>
          </a:xfrm>
          <a:noFill/>
        </p:spPr>
      </p:pic>
      <p:sp>
        <p:nvSpPr>
          <p:cNvPr id="18436" name="Text Box 4"/>
          <p:cNvSpPr txBox="1">
            <a:spLocks noChangeArrowheads="1"/>
          </p:cNvSpPr>
          <p:nvPr/>
        </p:nvSpPr>
        <p:spPr bwMode="auto">
          <a:xfrm>
            <a:off x="381000" y="3352800"/>
            <a:ext cx="8382000" cy="1328738"/>
          </a:xfrm>
          <a:prstGeom prst="rect">
            <a:avLst/>
          </a:prstGeom>
          <a:noFill/>
          <a:ln w="9525">
            <a:noFill/>
            <a:miter lim="800000"/>
            <a:headEnd/>
            <a:tailEnd/>
          </a:ln>
        </p:spPr>
        <p:txBody>
          <a:bodyPr>
            <a:spAutoFit/>
          </a:bodyPr>
          <a:lstStyle/>
          <a:p>
            <a:pPr>
              <a:spcBef>
                <a:spcPct val="50000"/>
              </a:spcBef>
            </a:pPr>
            <a:r>
              <a:rPr lang="en-US" b="1"/>
              <a:t>Position</a:t>
            </a:r>
            <a:r>
              <a:rPr lang="en-US"/>
              <a:t> The </a:t>
            </a:r>
            <a:r>
              <a:rPr lang="en-US" i="1"/>
              <a:t>position x</a:t>
            </a:r>
            <a:r>
              <a:rPr lang="en-US"/>
              <a:t> of a particle on an </a:t>
            </a:r>
            <a:r>
              <a:rPr lang="en-US" i="1"/>
              <a:t>x</a:t>
            </a:r>
            <a:r>
              <a:rPr lang="en-US"/>
              <a:t> axis locates the particle with respect to the origin, of the axis. The position is either positive or negative, according to which side of the origin the particle is on, or zero if the particle is at the origin. </a:t>
            </a:r>
          </a:p>
          <a:p>
            <a:pPr>
              <a:spcBef>
                <a:spcPct val="50000"/>
              </a:spcBef>
            </a:pPr>
            <a:r>
              <a:rPr lang="en-US"/>
              <a:t>The </a:t>
            </a:r>
            <a:r>
              <a:rPr lang="en-US" b="1"/>
              <a:t>displacement</a:t>
            </a:r>
            <a:r>
              <a:rPr lang="en-US"/>
              <a:t> of a particle is the change in its position: </a:t>
            </a:r>
          </a:p>
        </p:txBody>
      </p:sp>
      <p:pic>
        <p:nvPicPr>
          <p:cNvPr id="6149" name="Picture 9" descr="tfg001"/>
          <p:cNvPicPr>
            <a:picLocks noChangeAspect="1" noChangeArrowheads="1"/>
          </p:cNvPicPr>
          <p:nvPr>
            <p:ph sz="half" idx="2"/>
          </p:nvPr>
        </p:nvPicPr>
        <p:blipFill>
          <a:blip r:embed="rId3" cstate="print"/>
          <a:srcRect/>
          <a:stretch>
            <a:fillRect/>
          </a:stretch>
        </p:blipFill>
        <p:spPr>
          <a:xfrm>
            <a:off x="2819400" y="1447800"/>
            <a:ext cx="3429000" cy="1563688"/>
          </a:xfrm>
          <a:noFill/>
        </p:spPr>
      </p:pic>
      <p:sp>
        <p:nvSpPr>
          <p:cNvPr id="18443" name="Text Box 11"/>
          <p:cNvSpPr txBox="1">
            <a:spLocks noChangeArrowheads="1"/>
          </p:cNvSpPr>
          <p:nvPr/>
        </p:nvSpPr>
        <p:spPr bwMode="auto">
          <a:xfrm>
            <a:off x="228600" y="5562600"/>
            <a:ext cx="8382000" cy="915988"/>
          </a:xfrm>
          <a:prstGeom prst="rect">
            <a:avLst/>
          </a:prstGeom>
          <a:noFill/>
          <a:ln w="9525">
            <a:noFill/>
            <a:miter lim="800000"/>
            <a:headEnd/>
            <a:tailEnd/>
          </a:ln>
        </p:spPr>
        <p:txBody>
          <a:bodyPr>
            <a:spAutoFit/>
          </a:bodyPr>
          <a:lstStyle/>
          <a:p>
            <a:r>
              <a:rPr lang="en-US"/>
              <a:t>Checkpoint 1    </a:t>
            </a:r>
          </a:p>
          <a:p>
            <a:r>
              <a:rPr lang="en-US"/>
              <a:t>Here are three pairs of initial and final positions, respectively, along an </a:t>
            </a:r>
            <a:r>
              <a:rPr lang="en-US" i="1"/>
              <a:t>x</a:t>
            </a:r>
            <a:r>
              <a:rPr lang="en-US"/>
              <a:t> axis. Which pairs give a negative displacement: (a) -3m,+5m; (b)-3m,-7m; (c)7m,-3m.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fade">
                                      <p:cBhvr>
                                        <p:cTn id="7" dur="20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6">
                                            <p:txEl>
                                              <p:pRg st="0" end="0"/>
                                            </p:txEl>
                                          </p:spTgt>
                                        </p:tgtEl>
                                        <p:attrNameLst>
                                          <p:attrName>style.visibility</p:attrName>
                                        </p:attrNameLst>
                                      </p:cBhvr>
                                      <p:to>
                                        <p:strVal val="visible"/>
                                      </p:to>
                                    </p:set>
                                    <p:animEffect transition="in" filter="fade">
                                      <p:cBhvr>
                                        <p:cTn id="12" dur="2000"/>
                                        <p:tgtEl>
                                          <p:spTgt spid="1843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6">
                                            <p:txEl>
                                              <p:pRg st="1" end="1"/>
                                            </p:txEl>
                                          </p:spTgt>
                                        </p:tgtEl>
                                        <p:attrNameLst>
                                          <p:attrName>style.visibility</p:attrName>
                                        </p:attrNameLst>
                                      </p:cBhvr>
                                      <p:to>
                                        <p:strVal val="visible"/>
                                      </p:to>
                                    </p:set>
                                    <p:animEffect transition="in" filter="fade">
                                      <p:cBhvr>
                                        <p:cTn id="17" dur="2000"/>
                                        <p:tgtEl>
                                          <p:spTgt spid="1843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gtEl>
                                        <p:attrNameLst>
                                          <p:attrName>style.visibility</p:attrName>
                                        </p:attrNameLst>
                                      </p:cBhvr>
                                      <p:to>
                                        <p:strVal val="visible"/>
                                      </p:to>
                                    </p:set>
                                    <p:animEffect transition="in" filter="fade">
                                      <p:cBhvr>
                                        <p:cTn id="22" dur="2000"/>
                                        <p:tgtEl>
                                          <p:spTgt spid="614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43">
                                            <p:txEl>
                                              <p:pRg st="0" end="0"/>
                                            </p:txEl>
                                          </p:spTgt>
                                        </p:tgtEl>
                                        <p:attrNameLst>
                                          <p:attrName>style.visibility</p:attrName>
                                        </p:attrNameLst>
                                      </p:cBhvr>
                                      <p:to>
                                        <p:strVal val="visible"/>
                                      </p:to>
                                    </p:set>
                                    <p:animEffect transition="in" filter="fade">
                                      <p:cBhvr>
                                        <p:cTn id="27" dur="2000"/>
                                        <p:tgtEl>
                                          <p:spTgt spid="1844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43">
                                            <p:txEl>
                                              <p:pRg st="1" end="1"/>
                                            </p:txEl>
                                          </p:spTgt>
                                        </p:tgtEl>
                                        <p:attrNameLst>
                                          <p:attrName>style.visibility</p:attrName>
                                        </p:attrNameLst>
                                      </p:cBhvr>
                                      <p:to>
                                        <p:strVal val="visible"/>
                                      </p:to>
                                    </p:set>
                                    <p:animEffect transition="in" filter="fade">
                                      <p:cBhvr>
                                        <p:cTn id="32" dur="2000"/>
                                        <p:tgtEl>
                                          <p:spTgt spid="18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P spid="184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p:spPr>
        <p:txBody>
          <a:bodyPr/>
          <a:lstStyle/>
          <a:p>
            <a:pPr eaLnBrk="1" hangingPunct="1"/>
            <a:r>
              <a:rPr lang="en-US" sz="3200" b="1" smtClean="0">
                <a:solidFill>
                  <a:srgbClr val="009999"/>
                </a:solidFill>
              </a:rPr>
              <a:t>Distance and Displacement</a:t>
            </a:r>
            <a:r>
              <a:rPr lang="en-US" smtClean="0"/>
              <a:t> </a:t>
            </a:r>
            <a:br>
              <a:rPr lang="en-US" smtClean="0"/>
            </a:br>
            <a:endParaRPr lang="en-US" smtClean="0"/>
          </a:p>
        </p:txBody>
      </p:sp>
      <p:sp>
        <p:nvSpPr>
          <p:cNvPr id="15368" name="Text Box 8"/>
          <p:cNvSpPr txBox="1">
            <a:spLocks noChangeArrowheads="1"/>
          </p:cNvSpPr>
          <p:nvPr/>
        </p:nvSpPr>
        <p:spPr bwMode="auto">
          <a:xfrm>
            <a:off x="152400" y="990600"/>
            <a:ext cx="8610600" cy="830263"/>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Starting from origin (O), a person walks 90-m east, then turns around and walks 40-m west.</a:t>
            </a:r>
          </a:p>
        </p:txBody>
      </p:sp>
      <p:sp>
        <p:nvSpPr>
          <p:cNvPr id="15369" name="Text Box 9"/>
          <p:cNvSpPr txBox="1">
            <a:spLocks noChangeArrowheads="1"/>
          </p:cNvSpPr>
          <p:nvPr/>
        </p:nvSpPr>
        <p:spPr bwMode="auto">
          <a:xfrm>
            <a:off x="152400" y="4038600"/>
            <a:ext cx="8534400" cy="2246313"/>
          </a:xfrm>
          <a:prstGeom prst="rect">
            <a:avLst/>
          </a:prstGeom>
          <a:noFill/>
          <a:ln w="9525">
            <a:noFill/>
            <a:miter lim="800000"/>
            <a:headEnd/>
            <a:tailEnd/>
          </a:ln>
        </p:spPr>
        <p:txBody>
          <a:bodyPr>
            <a:spAutoFit/>
          </a:bodyPr>
          <a:lstStyle/>
          <a:p>
            <a:pPr>
              <a:spcBef>
                <a:spcPct val="50000"/>
              </a:spcBef>
            </a:pPr>
            <a:r>
              <a:rPr lang="en-US" sz="2000">
                <a:latin typeface="Times New Roman" pitchFamily="18" charset="0"/>
              </a:rPr>
              <a:t>Q: What is the total walked distance? </a:t>
            </a:r>
          </a:p>
          <a:p>
            <a:pPr>
              <a:spcBef>
                <a:spcPct val="50000"/>
              </a:spcBef>
            </a:pPr>
            <a:r>
              <a:rPr lang="en-US" sz="2000">
                <a:latin typeface="Times New Roman" pitchFamily="18" charset="0"/>
              </a:rPr>
              <a:t>	A: 130-m</a:t>
            </a:r>
          </a:p>
          <a:p>
            <a:pPr>
              <a:spcBef>
                <a:spcPct val="50000"/>
              </a:spcBef>
            </a:pPr>
            <a:r>
              <a:rPr lang="en-US" sz="2000">
                <a:latin typeface="Times New Roman" pitchFamily="18" charset="0"/>
              </a:rPr>
              <a:t>Q: What is the displacement? </a:t>
            </a:r>
          </a:p>
          <a:p>
            <a:pPr>
              <a:spcBef>
                <a:spcPct val="50000"/>
              </a:spcBef>
            </a:pPr>
            <a:r>
              <a:rPr lang="en-US" sz="2000">
                <a:latin typeface="Times New Roman" pitchFamily="18" charset="0"/>
              </a:rPr>
              <a:t>	A: 50-m, due east.</a:t>
            </a:r>
          </a:p>
          <a:p>
            <a:pPr>
              <a:spcBef>
                <a:spcPct val="50000"/>
              </a:spcBef>
            </a:pPr>
            <a:r>
              <a:rPr lang="en-US" sz="2000">
                <a:latin typeface="Times New Roman" pitchFamily="18" charset="0"/>
              </a:rPr>
              <a:t>     Distance is a scalar. Displacement is a vector.</a:t>
            </a:r>
          </a:p>
        </p:txBody>
      </p:sp>
      <p:sp>
        <p:nvSpPr>
          <p:cNvPr id="6149" name="Text Box 21"/>
          <p:cNvSpPr txBox="1">
            <a:spLocks noChangeArrowheads="1"/>
          </p:cNvSpPr>
          <p:nvPr/>
        </p:nvSpPr>
        <p:spPr bwMode="auto">
          <a:xfrm>
            <a:off x="7162800" y="6248400"/>
            <a:ext cx="1676400" cy="366713"/>
          </a:xfrm>
          <a:prstGeom prst="rect">
            <a:avLst/>
          </a:prstGeom>
          <a:noFill/>
          <a:ln w="9525">
            <a:noFill/>
            <a:miter lim="800000"/>
            <a:headEnd/>
            <a:tailEnd/>
          </a:ln>
        </p:spPr>
        <p:txBody>
          <a:bodyPr>
            <a:spAutoFit/>
          </a:bodyPr>
          <a:lstStyle/>
          <a:p>
            <a:pPr>
              <a:spcBef>
                <a:spcPct val="50000"/>
              </a:spcBef>
            </a:pPr>
            <a:endParaRPr lang="en-US"/>
          </a:p>
        </p:txBody>
      </p:sp>
      <p:pic>
        <p:nvPicPr>
          <p:cNvPr id="1042" name="Picture 18"/>
          <p:cNvPicPr>
            <a:picLocks noChangeAspect="1" noChangeArrowheads="1"/>
          </p:cNvPicPr>
          <p:nvPr/>
        </p:nvPicPr>
        <p:blipFill>
          <a:blip r:embed="rId2" cstate="print"/>
          <a:srcRect/>
          <a:stretch>
            <a:fillRect/>
          </a:stretch>
        </p:blipFill>
        <p:spPr bwMode="auto">
          <a:xfrm>
            <a:off x="1219200" y="1898650"/>
            <a:ext cx="4887913" cy="2139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8">
                                            <p:txEl>
                                              <p:pRg st="0" end="0"/>
                                            </p:txEl>
                                          </p:spTgt>
                                        </p:tgtEl>
                                        <p:attrNameLst>
                                          <p:attrName>style.visibility</p:attrName>
                                        </p:attrNameLst>
                                      </p:cBhvr>
                                      <p:to>
                                        <p:strVal val="visible"/>
                                      </p:to>
                                    </p:set>
                                    <p:animEffect transition="in" filter="fade">
                                      <p:cBhvr>
                                        <p:cTn id="7" dur="2000"/>
                                        <p:tgtEl>
                                          <p:spTgt spid="153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2"/>
                                        </p:tgtEl>
                                        <p:attrNameLst>
                                          <p:attrName>style.visibility</p:attrName>
                                        </p:attrNameLst>
                                      </p:cBhvr>
                                      <p:to>
                                        <p:strVal val="visible"/>
                                      </p:to>
                                    </p:set>
                                    <p:animEffect transition="in" filter="fade">
                                      <p:cBhvr>
                                        <p:cTn id="12" dur="2000"/>
                                        <p:tgtEl>
                                          <p:spTgt spid="10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9">
                                            <p:txEl>
                                              <p:pRg st="0" end="0"/>
                                            </p:txEl>
                                          </p:spTgt>
                                        </p:tgtEl>
                                        <p:attrNameLst>
                                          <p:attrName>style.visibility</p:attrName>
                                        </p:attrNameLst>
                                      </p:cBhvr>
                                      <p:to>
                                        <p:strVal val="visible"/>
                                      </p:to>
                                    </p:set>
                                    <p:animEffect transition="in" filter="fade">
                                      <p:cBhvr>
                                        <p:cTn id="17" dur="2000"/>
                                        <p:tgtEl>
                                          <p:spTgt spid="1536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9">
                                            <p:txEl>
                                              <p:pRg st="1" end="1"/>
                                            </p:txEl>
                                          </p:spTgt>
                                        </p:tgtEl>
                                        <p:attrNameLst>
                                          <p:attrName>style.visibility</p:attrName>
                                        </p:attrNameLst>
                                      </p:cBhvr>
                                      <p:to>
                                        <p:strVal val="visible"/>
                                      </p:to>
                                    </p:set>
                                    <p:animEffect transition="in" filter="fade">
                                      <p:cBhvr>
                                        <p:cTn id="22" dur="2000"/>
                                        <p:tgtEl>
                                          <p:spTgt spid="1536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9">
                                            <p:txEl>
                                              <p:pRg st="2" end="2"/>
                                            </p:txEl>
                                          </p:spTgt>
                                        </p:tgtEl>
                                        <p:attrNameLst>
                                          <p:attrName>style.visibility</p:attrName>
                                        </p:attrNameLst>
                                      </p:cBhvr>
                                      <p:to>
                                        <p:strVal val="visible"/>
                                      </p:to>
                                    </p:set>
                                    <p:animEffect transition="in" filter="fade">
                                      <p:cBhvr>
                                        <p:cTn id="27" dur="2000"/>
                                        <p:tgtEl>
                                          <p:spTgt spid="1536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9">
                                            <p:txEl>
                                              <p:pRg st="3" end="3"/>
                                            </p:txEl>
                                          </p:spTgt>
                                        </p:tgtEl>
                                        <p:attrNameLst>
                                          <p:attrName>style.visibility</p:attrName>
                                        </p:attrNameLst>
                                      </p:cBhvr>
                                      <p:to>
                                        <p:strVal val="visible"/>
                                      </p:to>
                                    </p:set>
                                    <p:animEffect transition="in" filter="fade">
                                      <p:cBhvr>
                                        <p:cTn id="32" dur="2000"/>
                                        <p:tgtEl>
                                          <p:spTgt spid="1536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9">
                                            <p:txEl>
                                              <p:pRg st="4" end="4"/>
                                            </p:txEl>
                                          </p:spTgt>
                                        </p:tgtEl>
                                        <p:attrNameLst>
                                          <p:attrName>style.visibility</p:attrName>
                                        </p:attrNameLst>
                                      </p:cBhvr>
                                      <p:to>
                                        <p:strVal val="visible"/>
                                      </p:to>
                                    </p:set>
                                    <p:animEffect transition="in" filter="fade">
                                      <p:cBhvr>
                                        <p:cTn id="37" dur="2000"/>
                                        <p:tgtEl>
                                          <p:spTgt spid="153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build="p"/>
      <p:bldP spid="1536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sz="quarter"/>
          </p:nvPr>
        </p:nvSpPr>
        <p:spPr/>
        <p:txBody>
          <a:bodyPr/>
          <a:lstStyle/>
          <a:p>
            <a:pPr algn="l" eaLnBrk="1" hangingPunct="1"/>
            <a:r>
              <a:rPr lang="en-US" sz="4000" b="1" smtClean="0"/>
              <a:t>2.4  Average Speed </a:t>
            </a:r>
            <a:br>
              <a:rPr lang="en-US" sz="4000" b="1" smtClean="0"/>
            </a:br>
            <a:r>
              <a:rPr lang="en-US" sz="4000" b="1" smtClean="0"/>
              <a:t>and Average Velocity</a:t>
            </a:r>
          </a:p>
        </p:txBody>
      </p:sp>
      <p:pic>
        <p:nvPicPr>
          <p:cNvPr id="7171" name="Picture 5" descr="tfg003"/>
          <p:cNvPicPr>
            <a:picLocks noChangeAspect="1" noChangeArrowheads="1"/>
          </p:cNvPicPr>
          <p:nvPr>
            <p:ph sz="quarter" idx="1"/>
          </p:nvPr>
        </p:nvPicPr>
        <p:blipFill>
          <a:blip r:embed="rId2" cstate="print"/>
          <a:srcRect/>
          <a:stretch>
            <a:fillRect/>
          </a:stretch>
        </p:blipFill>
        <p:spPr>
          <a:xfrm>
            <a:off x="6324600" y="1447800"/>
            <a:ext cx="2176463" cy="3352800"/>
          </a:xfrm>
          <a:noFill/>
        </p:spPr>
      </p:pic>
      <p:pic>
        <p:nvPicPr>
          <p:cNvPr id="7172" name="Picture 9" descr="math028"/>
          <p:cNvPicPr>
            <a:picLocks noChangeAspect="1" noChangeArrowheads="1"/>
          </p:cNvPicPr>
          <p:nvPr>
            <p:ph sz="quarter" idx="2"/>
          </p:nvPr>
        </p:nvPicPr>
        <p:blipFill>
          <a:blip r:embed="rId3" cstate="print"/>
          <a:srcRect/>
          <a:stretch>
            <a:fillRect/>
          </a:stretch>
        </p:blipFill>
        <p:spPr>
          <a:xfrm>
            <a:off x="2286000" y="3581400"/>
            <a:ext cx="3200400" cy="665163"/>
          </a:xfrm>
          <a:noFill/>
        </p:spPr>
      </p:pic>
      <p:pic>
        <p:nvPicPr>
          <p:cNvPr id="7173" name="Picture 12" descr="math036"/>
          <p:cNvPicPr>
            <a:picLocks noChangeAspect="1" noChangeArrowheads="1"/>
          </p:cNvPicPr>
          <p:nvPr>
            <p:ph sz="quarter" idx="3"/>
          </p:nvPr>
        </p:nvPicPr>
        <p:blipFill>
          <a:blip r:embed="rId4" cstate="print"/>
          <a:srcRect/>
          <a:stretch>
            <a:fillRect/>
          </a:stretch>
        </p:blipFill>
        <p:spPr>
          <a:xfrm>
            <a:off x="1219200" y="1981200"/>
            <a:ext cx="2890838" cy="620713"/>
          </a:xfrm>
          <a:noFill/>
        </p:spPr>
      </p:pic>
      <p:sp>
        <p:nvSpPr>
          <p:cNvPr id="7174" name="Text Box 7"/>
          <p:cNvSpPr txBox="1">
            <a:spLocks noChangeArrowheads="1"/>
          </p:cNvSpPr>
          <p:nvPr/>
        </p:nvSpPr>
        <p:spPr bwMode="auto">
          <a:xfrm>
            <a:off x="152400" y="3048000"/>
            <a:ext cx="6096000" cy="641350"/>
          </a:xfrm>
          <a:prstGeom prst="rect">
            <a:avLst/>
          </a:prstGeom>
          <a:noFill/>
          <a:ln w="9525">
            <a:noFill/>
            <a:miter lim="800000"/>
            <a:headEnd/>
            <a:tailEnd/>
          </a:ln>
        </p:spPr>
        <p:txBody>
          <a:bodyPr>
            <a:spAutoFit/>
          </a:bodyPr>
          <a:lstStyle/>
          <a:p>
            <a:pPr>
              <a:spcBef>
                <a:spcPct val="50000"/>
              </a:spcBef>
            </a:pPr>
            <a:r>
              <a:rPr lang="en-US" b="1"/>
              <a:t>Average velocity</a:t>
            </a:r>
            <a:r>
              <a:rPr lang="en-US"/>
              <a:t> is the displacement per time interval.</a:t>
            </a:r>
            <a:br>
              <a:rPr lang="en-US"/>
            </a:br>
            <a:endParaRPr lang="en-US"/>
          </a:p>
        </p:txBody>
      </p:sp>
      <p:sp>
        <p:nvSpPr>
          <p:cNvPr id="19470" name="Text Box 14"/>
          <p:cNvSpPr txBox="1">
            <a:spLocks noChangeArrowheads="1"/>
          </p:cNvSpPr>
          <p:nvPr/>
        </p:nvSpPr>
        <p:spPr bwMode="auto">
          <a:xfrm>
            <a:off x="0" y="1524000"/>
            <a:ext cx="6019800" cy="366713"/>
          </a:xfrm>
          <a:prstGeom prst="rect">
            <a:avLst/>
          </a:prstGeom>
          <a:noFill/>
          <a:ln w="9525">
            <a:noFill/>
            <a:miter lim="800000"/>
            <a:headEnd/>
            <a:tailEnd/>
          </a:ln>
        </p:spPr>
        <p:txBody>
          <a:bodyPr>
            <a:spAutoFit/>
          </a:bodyPr>
          <a:lstStyle/>
          <a:p>
            <a:pPr>
              <a:spcBef>
                <a:spcPct val="50000"/>
              </a:spcBef>
            </a:pPr>
            <a:r>
              <a:rPr lang="en-US" b="1"/>
              <a:t>Average speed</a:t>
            </a:r>
            <a:r>
              <a:rPr lang="en-US"/>
              <a:t> is the total distance per time interval. </a:t>
            </a:r>
          </a:p>
        </p:txBody>
      </p:sp>
      <p:pic>
        <p:nvPicPr>
          <p:cNvPr id="7176" name="Picture 16" descr="tfg004"/>
          <p:cNvPicPr>
            <a:picLocks noChangeAspect="1" noChangeArrowheads="1"/>
          </p:cNvPicPr>
          <p:nvPr>
            <p:ph sz="quarter" idx="4"/>
          </p:nvPr>
        </p:nvPicPr>
        <p:blipFill>
          <a:blip r:embed="rId5" cstate="print"/>
          <a:srcRect/>
          <a:stretch>
            <a:fillRect/>
          </a:stretch>
        </p:blipFill>
        <p:spPr>
          <a:xfrm>
            <a:off x="0" y="4060825"/>
            <a:ext cx="2474913" cy="2797175"/>
          </a:xfrm>
          <a:noFill/>
        </p:spPr>
      </p:pic>
      <p:sp>
        <p:nvSpPr>
          <p:cNvPr id="19474" name="Text Box 18"/>
          <p:cNvSpPr txBox="1">
            <a:spLocks noChangeArrowheads="1"/>
          </p:cNvSpPr>
          <p:nvPr/>
        </p:nvSpPr>
        <p:spPr bwMode="auto">
          <a:xfrm>
            <a:off x="2590800" y="4800600"/>
            <a:ext cx="5638800" cy="915988"/>
          </a:xfrm>
          <a:prstGeom prst="rect">
            <a:avLst/>
          </a:prstGeom>
          <a:noFill/>
          <a:ln w="9525">
            <a:noFill/>
            <a:miter lim="800000"/>
            <a:headEnd/>
            <a:tailEnd/>
          </a:ln>
        </p:spPr>
        <p:txBody>
          <a:bodyPr>
            <a:spAutoFit/>
          </a:bodyPr>
          <a:lstStyle/>
          <a:p>
            <a:pPr>
              <a:spcBef>
                <a:spcPct val="50000"/>
              </a:spcBef>
            </a:pPr>
            <a:r>
              <a:rPr lang="en-US"/>
              <a:t>On a graph of </a:t>
            </a:r>
            <a:r>
              <a:rPr lang="en-US" i="1"/>
              <a:t>x</a:t>
            </a:r>
            <a:r>
              <a:rPr lang="en-US"/>
              <a:t> versus </a:t>
            </a:r>
            <a:r>
              <a:rPr lang="en-US" i="1"/>
              <a:t>t</a:t>
            </a:r>
            <a:r>
              <a:rPr lang="en-US"/>
              <a:t>, v</a:t>
            </a:r>
            <a:r>
              <a:rPr lang="en-US" baseline="-25000"/>
              <a:t>avg</a:t>
            </a:r>
            <a:r>
              <a:rPr lang="en-US"/>
              <a:t> is the </a:t>
            </a:r>
            <a:r>
              <a:rPr lang="en-US" b="1"/>
              <a:t>slope</a:t>
            </a:r>
            <a:r>
              <a:rPr lang="en-US"/>
              <a:t> of the straight line that connects two particular points on the </a:t>
            </a:r>
            <a:r>
              <a:rPr lang="en-US" i="1"/>
              <a:t>x</a:t>
            </a:r>
            <a:r>
              <a:rPr lang="en-US"/>
              <a:t>(</a:t>
            </a:r>
            <a:r>
              <a:rPr lang="en-US" i="1"/>
              <a:t>t</a:t>
            </a:r>
            <a:r>
              <a:rPr lang="en-US"/>
              <a:t>) curve. </a:t>
            </a:r>
          </a:p>
        </p:txBody>
      </p:sp>
      <p:sp>
        <p:nvSpPr>
          <p:cNvPr id="7178" name="Text Box 21"/>
          <p:cNvSpPr txBox="1">
            <a:spLocks noChangeArrowheads="1"/>
          </p:cNvSpPr>
          <p:nvPr/>
        </p:nvSpPr>
        <p:spPr bwMode="auto">
          <a:xfrm>
            <a:off x="4495800" y="6248400"/>
            <a:ext cx="3886200" cy="366713"/>
          </a:xfrm>
          <a:prstGeom prst="rect">
            <a:avLst/>
          </a:prstGeom>
          <a:noFill/>
          <a:ln w="9525">
            <a:noFill/>
            <a:miter lim="800000"/>
            <a:headEnd/>
            <a:tailEnd/>
          </a:ln>
        </p:spPr>
        <p:txBody>
          <a:bodyPr>
            <a:spAutoFit/>
          </a:bodyPr>
          <a:lstStyle/>
          <a:p>
            <a:pPr>
              <a:spcBef>
                <a:spcPct val="50000"/>
              </a:spcBef>
            </a:pPr>
            <a:r>
              <a:rPr lang="en-US" smtClean="0"/>
              <a:t>Try Problem </a:t>
            </a:r>
            <a:r>
              <a:rPr lang="en-US" dirty="0"/>
              <a:t>1, </a:t>
            </a:r>
            <a:r>
              <a:rPr lang="en-US" dirty="0" smtClean="0"/>
              <a:t>Chapter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70">
                                            <p:txEl>
                                              <p:pRg st="0" end="0"/>
                                            </p:txEl>
                                          </p:spTgt>
                                        </p:tgtEl>
                                        <p:attrNameLst>
                                          <p:attrName>style.visibility</p:attrName>
                                        </p:attrNameLst>
                                      </p:cBhvr>
                                      <p:to>
                                        <p:strVal val="visible"/>
                                      </p:to>
                                    </p:set>
                                    <p:animEffect transition="in" filter="fade">
                                      <p:cBhvr>
                                        <p:cTn id="7" dur="2000"/>
                                        <p:tgtEl>
                                          <p:spTgt spid="194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fade">
                                      <p:cBhvr>
                                        <p:cTn id="12" dur="2000"/>
                                        <p:tgtEl>
                                          <p:spTgt spid="717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4">
                                            <p:txEl>
                                              <p:pRg st="0" end="0"/>
                                            </p:txEl>
                                          </p:spTgt>
                                        </p:tgtEl>
                                        <p:attrNameLst>
                                          <p:attrName>style.visibility</p:attrName>
                                        </p:attrNameLst>
                                      </p:cBhvr>
                                      <p:to>
                                        <p:strVal val="visible"/>
                                      </p:to>
                                    </p:set>
                                    <p:animEffect transition="in" filter="fade">
                                      <p:cBhvr>
                                        <p:cTn id="17" dur="2000"/>
                                        <p:tgtEl>
                                          <p:spTgt spid="717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2"/>
                                        </p:tgtEl>
                                        <p:attrNameLst>
                                          <p:attrName>style.visibility</p:attrName>
                                        </p:attrNameLst>
                                      </p:cBhvr>
                                      <p:to>
                                        <p:strVal val="visible"/>
                                      </p:to>
                                    </p:set>
                                    <p:animEffect transition="in" filter="fade">
                                      <p:cBhvr>
                                        <p:cTn id="22" dur="2000"/>
                                        <p:tgtEl>
                                          <p:spTgt spid="717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1"/>
                                        </p:tgtEl>
                                        <p:attrNameLst>
                                          <p:attrName>style.visibility</p:attrName>
                                        </p:attrNameLst>
                                      </p:cBhvr>
                                      <p:to>
                                        <p:strVal val="visible"/>
                                      </p:to>
                                    </p:set>
                                    <p:animEffect transition="in" filter="fade">
                                      <p:cBhvr>
                                        <p:cTn id="27" dur="2000"/>
                                        <p:tgtEl>
                                          <p:spTgt spid="717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74">
                                            <p:txEl>
                                              <p:pRg st="0" end="0"/>
                                            </p:txEl>
                                          </p:spTgt>
                                        </p:tgtEl>
                                        <p:attrNameLst>
                                          <p:attrName>style.visibility</p:attrName>
                                        </p:attrNameLst>
                                      </p:cBhvr>
                                      <p:to>
                                        <p:strVal val="visible"/>
                                      </p:to>
                                    </p:set>
                                    <p:animEffect transition="in" filter="fade">
                                      <p:cBhvr>
                                        <p:cTn id="32" dur="2000"/>
                                        <p:tgtEl>
                                          <p:spTgt spid="1947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176"/>
                                        </p:tgtEl>
                                        <p:attrNameLst>
                                          <p:attrName>style.visibility</p:attrName>
                                        </p:attrNameLst>
                                      </p:cBhvr>
                                      <p:to>
                                        <p:strVal val="visible"/>
                                      </p:to>
                                    </p:set>
                                    <p:animEffect transition="in" filter="fade">
                                      <p:cBhvr>
                                        <p:cTn id="37" dur="2000"/>
                                        <p:tgtEl>
                                          <p:spTgt spid="717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78">
                                            <p:txEl>
                                              <p:pRg st="0" end="0"/>
                                            </p:txEl>
                                          </p:spTgt>
                                        </p:tgtEl>
                                        <p:attrNameLst>
                                          <p:attrName>style.visibility</p:attrName>
                                        </p:attrNameLst>
                                      </p:cBhvr>
                                      <p:to>
                                        <p:strVal val="visible"/>
                                      </p:to>
                                    </p:set>
                                    <p:animEffect transition="in" filter="fade">
                                      <p:cBhvr>
                                        <p:cTn id="42" dur="2000"/>
                                        <p:tgtEl>
                                          <p:spTgt spid="71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build="p"/>
      <p:bldP spid="19470" grpId="0" build="p"/>
      <p:bldP spid="19474" grpId="0" build="p"/>
      <p:bldP spid="717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0" y="0"/>
            <a:ext cx="8686800" cy="1143000"/>
          </a:xfrm>
        </p:spPr>
        <p:txBody>
          <a:bodyPr/>
          <a:lstStyle/>
          <a:p>
            <a:pPr eaLnBrk="1" hangingPunct="1"/>
            <a:r>
              <a:rPr lang="en-US" sz="3600" b="1" smtClean="0"/>
              <a:t>2.5  Instantaneous Velocity and Speed</a:t>
            </a:r>
          </a:p>
        </p:txBody>
      </p:sp>
      <p:pic>
        <p:nvPicPr>
          <p:cNvPr id="2052" name="Picture 5" descr="math053"/>
          <p:cNvPicPr>
            <a:picLocks noChangeAspect="1" noChangeArrowheads="1"/>
          </p:cNvPicPr>
          <p:nvPr>
            <p:ph sz="half" idx="1"/>
          </p:nvPr>
        </p:nvPicPr>
        <p:blipFill>
          <a:blip r:embed="rId3" cstate="print"/>
          <a:srcRect/>
          <a:stretch>
            <a:fillRect/>
          </a:stretch>
        </p:blipFill>
        <p:spPr>
          <a:xfrm>
            <a:off x="838200" y="2667000"/>
            <a:ext cx="4486275" cy="1038225"/>
          </a:xfrm>
          <a:noFill/>
        </p:spPr>
      </p:pic>
      <p:sp>
        <p:nvSpPr>
          <p:cNvPr id="20487" name="Text Box 7"/>
          <p:cNvSpPr txBox="1">
            <a:spLocks noChangeArrowheads="1"/>
          </p:cNvSpPr>
          <p:nvPr/>
        </p:nvSpPr>
        <p:spPr bwMode="auto">
          <a:xfrm>
            <a:off x="381000" y="990600"/>
            <a:ext cx="8305800" cy="1878013"/>
          </a:xfrm>
          <a:prstGeom prst="rect">
            <a:avLst/>
          </a:prstGeom>
          <a:noFill/>
          <a:ln w="9525">
            <a:noFill/>
            <a:miter lim="800000"/>
            <a:headEnd/>
            <a:tailEnd/>
          </a:ln>
        </p:spPr>
        <p:txBody>
          <a:bodyPr>
            <a:spAutoFit/>
          </a:bodyPr>
          <a:lstStyle/>
          <a:p>
            <a:pPr>
              <a:spcBef>
                <a:spcPct val="50000"/>
              </a:spcBef>
            </a:pPr>
            <a:r>
              <a:rPr lang="en-US" b="1"/>
              <a:t>Instantaneous velocity (or simply velocity) </a:t>
            </a:r>
            <a:r>
              <a:rPr lang="en-US" b="1" i="1"/>
              <a:t>v</a:t>
            </a:r>
            <a:r>
              <a:rPr lang="en-US"/>
              <a:t>  refers to how fast a particle is moving at a given instant. </a:t>
            </a:r>
          </a:p>
          <a:p>
            <a:pPr>
              <a:spcBef>
                <a:spcPct val="50000"/>
              </a:spcBef>
            </a:pPr>
            <a:r>
              <a:rPr lang="en-US"/>
              <a:t>The velocity at any instant is obtained from the average velocity by shrinking the time interval, </a:t>
            </a:r>
            <a:r>
              <a:rPr lang="el-GR">
                <a:latin typeface="Times New Roman" pitchFamily="18" charset="0"/>
                <a:cs typeface="Times New Roman" pitchFamily="18" charset="0"/>
              </a:rPr>
              <a:t>Δ</a:t>
            </a:r>
            <a:r>
              <a:rPr lang="en-US">
                <a:latin typeface="Times New Roman" pitchFamily="18" charset="0"/>
                <a:cs typeface="Times New Roman" pitchFamily="18" charset="0"/>
              </a:rPr>
              <a:t>t</a:t>
            </a:r>
            <a:r>
              <a:rPr lang="en-US"/>
              <a:t> closer and closer to 0. As </a:t>
            </a:r>
            <a:r>
              <a:rPr lang="el-GR"/>
              <a:t>Δ</a:t>
            </a:r>
            <a:r>
              <a:rPr lang="en-US"/>
              <a:t>t dwindles, the average velocity approaches a limiting value, which is the velocity at that instant: </a:t>
            </a:r>
            <a:br>
              <a:rPr lang="en-US"/>
            </a:br>
            <a:endParaRPr lang="en-US"/>
          </a:p>
        </p:txBody>
      </p:sp>
      <p:sp>
        <p:nvSpPr>
          <p:cNvPr id="20488" name="Text Box 8"/>
          <p:cNvSpPr txBox="1">
            <a:spLocks noChangeArrowheads="1"/>
          </p:cNvSpPr>
          <p:nvPr/>
        </p:nvSpPr>
        <p:spPr bwMode="auto">
          <a:xfrm>
            <a:off x="381000" y="3886200"/>
            <a:ext cx="8458200" cy="2840038"/>
          </a:xfrm>
          <a:prstGeom prst="rect">
            <a:avLst/>
          </a:prstGeom>
          <a:noFill/>
          <a:ln w="9525">
            <a:noFill/>
            <a:miter lim="800000"/>
            <a:headEnd/>
            <a:tailEnd/>
          </a:ln>
        </p:spPr>
        <p:txBody>
          <a:bodyPr>
            <a:spAutoFit/>
          </a:bodyPr>
          <a:lstStyle/>
          <a:p>
            <a:pPr>
              <a:spcBef>
                <a:spcPct val="50000"/>
              </a:spcBef>
            </a:pPr>
            <a:r>
              <a:rPr lang="en-US" dirty="0"/>
              <a:t>Note that </a:t>
            </a:r>
            <a:r>
              <a:rPr lang="en-US" i="1" dirty="0"/>
              <a:t>v</a:t>
            </a:r>
            <a:r>
              <a:rPr lang="en-US" dirty="0"/>
              <a:t> is the derivative of </a:t>
            </a:r>
            <a:r>
              <a:rPr lang="en-US" i="1" dirty="0"/>
              <a:t>x</a:t>
            </a:r>
            <a:r>
              <a:rPr lang="en-US" dirty="0"/>
              <a:t> with respect to </a:t>
            </a:r>
            <a:r>
              <a:rPr lang="en-US" i="1" dirty="0"/>
              <a:t>t</a:t>
            </a:r>
            <a:r>
              <a:rPr lang="en-US" dirty="0"/>
              <a:t>.</a:t>
            </a:r>
            <a:br>
              <a:rPr lang="en-US" dirty="0"/>
            </a:br>
            <a:r>
              <a:rPr lang="en-US" dirty="0"/>
              <a:t>Also note that </a:t>
            </a:r>
            <a:r>
              <a:rPr lang="en-US" i="1" dirty="0"/>
              <a:t>v</a:t>
            </a:r>
            <a:r>
              <a:rPr lang="en-US" dirty="0"/>
              <a:t> at any instant is the slope of the </a:t>
            </a:r>
            <a:br>
              <a:rPr lang="en-US" dirty="0"/>
            </a:br>
            <a:r>
              <a:rPr lang="en-US" dirty="0"/>
              <a:t>position – time curve at the point of interest.</a:t>
            </a:r>
            <a:br>
              <a:rPr lang="en-US" dirty="0"/>
            </a:br>
            <a:r>
              <a:rPr lang="en-US" dirty="0"/>
              <a:t>Velocity is a vector quantity. </a:t>
            </a:r>
          </a:p>
          <a:p>
            <a:pPr>
              <a:spcBef>
                <a:spcPct val="50000"/>
              </a:spcBef>
            </a:pPr>
            <a:r>
              <a:rPr lang="en-US" b="1" dirty="0"/>
              <a:t>Speed</a:t>
            </a:r>
            <a:r>
              <a:rPr lang="en-US" dirty="0"/>
              <a:t> is the magnitude of velocity; that is, </a:t>
            </a:r>
            <a:br>
              <a:rPr lang="en-US" dirty="0"/>
            </a:br>
            <a:r>
              <a:rPr lang="en-US" dirty="0"/>
              <a:t>speed has no direction. Speed is a scalar.</a:t>
            </a:r>
            <a:br>
              <a:rPr lang="en-US" dirty="0"/>
            </a:br>
            <a:r>
              <a:rPr lang="en-US" dirty="0"/>
              <a:t>The speedometer in a car measures speed.</a:t>
            </a:r>
            <a:br>
              <a:rPr lang="en-US" dirty="0"/>
            </a:br>
            <a:r>
              <a:rPr lang="en-US" dirty="0"/>
              <a:t>Units for speed &amp; velocity: m/s, M/H, </a:t>
            </a:r>
            <a:r>
              <a:rPr lang="en-US" dirty="0" err="1"/>
              <a:t>km/H</a:t>
            </a:r>
            <a:r>
              <a:rPr lang="en-US" dirty="0"/>
              <a:t>.</a:t>
            </a:r>
          </a:p>
          <a:p>
            <a:pPr>
              <a:spcBef>
                <a:spcPct val="50000"/>
              </a:spcBef>
            </a:pPr>
            <a:r>
              <a:rPr lang="en-US" dirty="0" smtClean="0"/>
              <a:t>Try Problem </a:t>
            </a:r>
            <a:r>
              <a:rPr lang="en-US" dirty="0"/>
              <a:t>14, </a:t>
            </a:r>
            <a:r>
              <a:rPr lang="en-US" dirty="0" smtClean="0"/>
              <a:t>Chapter 2.</a:t>
            </a:r>
            <a:endParaRPr lang="en-US" dirty="0"/>
          </a:p>
        </p:txBody>
      </p:sp>
      <p:graphicFrame>
        <p:nvGraphicFramePr>
          <p:cNvPr id="2050" name="Object 12"/>
          <p:cNvGraphicFramePr>
            <a:graphicFrameLocks noGrp="1" noChangeAspect="1"/>
          </p:cNvGraphicFramePr>
          <p:nvPr>
            <p:ph sz="half" idx="2"/>
          </p:nvPr>
        </p:nvGraphicFramePr>
        <p:xfrm>
          <a:off x="5943600" y="2667000"/>
          <a:ext cx="2757488" cy="3952875"/>
        </p:xfrm>
        <a:graphic>
          <a:graphicData uri="http://schemas.openxmlformats.org/presentationml/2006/ole">
            <p:oleObj spid="_x0000_s1026" name="Bitmap Image" r:id="rId4" imgW="2704762" imgH="3877216" progId="Paint.Picture">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7">
                                            <p:txEl>
                                              <p:pRg st="0" end="0"/>
                                            </p:txEl>
                                          </p:spTgt>
                                        </p:tgtEl>
                                        <p:attrNameLst>
                                          <p:attrName>style.visibility</p:attrName>
                                        </p:attrNameLst>
                                      </p:cBhvr>
                                      <p:to>
                                        <p:strVal val="visible"/>
                                      </p:to>
                                    </p:set>
                                    <p:animEffect transition="in" filter="fade">
                                      <p:cBhvr>
                                        <p:cTn id="7" dur="2000"/>
                                        <p:tgtEl>
                                          <p:spTgt spid="204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7">
                                            <p:txEl>
                                              <p:pRg st="1" end="1"/>
                                            </p:txEl>
                                          </p:spTgt>
                                        </p:tgtEl>
                                        <p:attrNameLst>
                                          <p:attrName>style.visibility</p:attrName>
                                        </p:attrNameLst>
                                      </p:cBhvr>
                                      <p:to>
                                        <p:strVal val="visible"/>
                                      </p:to>
                                    </p:set>
                                    <p:animEffect transition="in" filter="fade">
                                      <p:cBhvr>
                                        <p:cTn id="12" dur="2000"/>
                                        <p:tgtEl>
                                          <p:spTgt spid="204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fade">
                                      <p:cBhvr>
                                        <p:cTn id="17" dur="20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fade">
                                      <p:cBhvr>
                                        <p:cTn id="22" dur="2000"/>
                                        <p:tgtEl>
                                          <p:spTgt spid="205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8">
                                            <p:txEl>
                                              <p:pRg st="0" end="0"/>
                                            </p:txEl>
                                          </p:spTgt>
                                        </p:tgtEl>
                                        <p:attrNameLst>
                                          <p:attrName>style.visibility</p:attrName>
                                        </p:attrNameLst>
                                      </p:cBhvr>
                                      <p:to>
                                        <p:strVal val="visible"/>
                                      </p:to>
                                    </p:set>
                                    <p:animEffect transition="in" filter="fade">
                                      <p:cBhvr>
                                        <p:cTn id="27" dur="2000"/>
                                        <p:tgtEl>
                                          <p:spTgt spid="2048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8">
                                            <p:txEl>
                                              <p:pRg st="1" end="1"/>
                                            </p:txEl>
                                          </p:spTgt>
                                        </p:tgtEl>
                                        <p:attrNameLst>
                                          <p:attrName>style.visibility</p:attrName>
                                        </p:attrNameLst>
                                      </p:cBhvr>
                                      <p:to>
                                        <p:strVal val="visible"/>
                                      </p:to>
                                    </p:set>
                                    <p:animEffect transition="in" filter="fade">
                                      <p:cBhvr>
                                        <p:cTn id="32" dur="2000"/>
                                        <p:tgtEl>
                                          <p:spTgt spid="2048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488">
                                            <p:txEl>
                                              <p:pRg st="2" end="2"/>
                                            </p:txEl>
                                          </p:spTgt>
                                        </p:tgtEl>
                                        <p:attrNameLst>
                                          <p:attrName>style.visibility</p:attrName>
                                        </p:attrNameLst>
                                      </p:cBhvr>
                                      <p:to>
                                        <p:strVal val="visible"/>
                                      </p:to>
                                    </p:set>
                                    <p:animEffect transition="in" filter="fade">
                                      <p:cBhvr>
                                        <p:cTn id="37" dur="2000"/>
                                        <p:tgtEl>
                                          <p:spTgt spid="204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build="p"/>
      <p:bldP spid="20488"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308</TotalTime>
  <Words>482</Words>
  <Application>Microsoft Office PowerPoint</Application>
  <PresentationFormat>On-screen Show (4:3)</PresentationFormat>
  <Paragraphs>40</Paragraphs>
  <Slides>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Times New Roman</vt:lpstr>
      <vt:lpstr>Default Design</vt:lpstr>
      <vt:lpstr>Bitmap Image</vt:lpstr>
      <vt:lpstr>Ch-2: Motion Along a Straight Line </vt:lpstr>
      <vt:lpstr>Mechanics</vt:lpstr>
      <vt:lpstr>Position and Displacement</vt:lpstr>
      <vt:lpstr>Distance and Displacement  </vt:lpstr>
      <vt:lpstr>2.4  Average Speed  and Average Velocity</vt:lpstr>
      <vt:lpstr>2.5  Instantaneous Velocity and Speed</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mahesp</cp:lastModifiedBy>
  <cp:revision>21</cp:revision>
  <dcterms:created xsi:type="dcterms:W3CDTF">2008-08-28T02:32:23Z</dcterms:created>
  <dcterms:modified xsi:type="dcterms:W3CDTF">2012-08-24T16:29:40Z</dcterms:modified>
</cp:coreProperties>
</file>