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3" r:id="rId2"/>
    <p:sldId id="279" r:id="rId3"/>
    <p:sldId id="280" r:id="rId4"/>
    <p:sldId id="268" r:id="rId5"/>
    <p:sldId id="276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66D4A8-FBCC-421C-BBE0-0FDB364BFCCB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C1D38C-935C-4C11-B99A-CBA53DEAF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74EF9-1977-4E60-BB39-8393433DC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69B81-0D80-4F70-9BC0-BF65D283A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0DAD-F074-4E89-87C0-6DB8E1A1E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065D4-76CD-4BB4-BEA2-05EFCD4DA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96976-ED39-4133-A704-828ED308E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859A-C514-4EAD-A946-43948C746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E59A6-58AD-4398-BCE3-164011A34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35215-9E05-4E26-B5C5-51809359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BA4E0-316C-44FC-97B4-CFDBA097D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E3C44-9B89-4F38-B614-30BBF66DE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805C8-BC1D-45E7-97D5-1F7FB8E6F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04683A-F7BB-4505-BBB0-F79765BBC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nist.gov/pml/div688/grp50/primary-frequency-standards.cfm" TargetMode="Externa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toolbox.com/metal-alloys-densities-d_50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Units of length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Early units of length were associated with the human body.</a:t>
            </a:r>
          </a:p>
          <a:p>
            <a:pPr eaLnBrk="1" hangingPunct="1"/>
            <a:r>
              <a:rPr lang="en-US" dirty="0" smtClean="0"/>
              <a:t>The foot was originally defined to be the length of the royal foot of King Louis XIV.</a:t>
            </a:r>
          </a:p>
          <a:p>
            <a:pPr eaLnBrk="1" hangingPunct="1"/>
            <a:r>
              <a:rPr lang="en-US" dirty="0" smtClean="0"/>
              <a:t>These units are not reproducible.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The meter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9906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In 1792 the meter was defined to be one ten-millionth of the distance from the north pole to the equator.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52400" y="0"/>
            <a:ext cx="1828800" cy="2209800"/>
            <a:chOff x="2544" y="816"/>
            <a:chExt cx="1152" cy="1392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544" y="1022"/>
              <a:ext cx="1152" cy="118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544" y="1470"/>
              <a:ext cx="1152" cy="342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3096" y="1022"/>
              <a:ext cx="0" cy="606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096" y="1022"/>
              <a:ext cx="204" cy="790"/>
            </a:xfrm>
            <a:custGeom>
              <a:avLst/>
              <a:gdLst>
                <a:gd name="T0" fmla="*/ 0 w 408"/>
                <a:gd name="T1" fmla="*/ 0 h 1440"/>
                <a:gd name="T2" fmla="*/ 240 w 408"/>
                <a:gd name="T3" fmla="*/ 384 h 1440"/>
                <a:gd name="T4" fmla="*/ 384 w 408"/>
                <a:gd name="T5" fmla="*/ 1056 h 1440"/>
                <a:gd name="T6" fmla="*/ 384 w 408"/>
                <a:gd name="T7" fmla="*/ 1440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1440"/>
                <a:gd name="T14" fmla="*/ 408 w 408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1440">
                  <a:moveTo>
                    <a:pt x="0" y="0"/>
                  </a:moveTo>
                  <a:cubicBezTo>
                    <a:pt x="88" y="104"/>
                    <a:pt x="176" y="208"/>
                    <a:pt x="240" y="384"/>
                  </a:cubicBezTo>
                  <a:cubicBezTo>
                    <a:pt x="304" y="560"/>
                    <a:pt x="360" y="880"/>
                    <a:pt x="384" y="1056"/>
                  </a:cubicBezTo>
                  <a:cubicBezTo>
                    <a:pt x="408" y="1232"/>
                    <a:pt x="396" y="1336"/>
                    <a:pt x="384" y="144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096" y="1628"/>
              <a:ext cx="192" cy="184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048" y="81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914" y="1497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 dirty="0">
                  <a:solidFill>
                    <a:schemeClr val="accent2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40" y="179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chemeClr val="accent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688" y="1110"/>
              <a:ext cx="6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accent2"/>
                  </a:solidFill>
                  <a:latin typeface="Times New Roman" pitchFamily="18" charset="0"/>
                </a:rPr>
                <a:t>Earth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720" y="1783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9900"/>
                  </a:solidFill>
                  <a:latin typeface="Times New Roman" pitchFamily="18" charset="0"/>
                </a:rPr>
                <a:t>Equator</a:t>
              </a:r>
            </a:p>
          </p:txBody>
        </p:sp>
      </p:grpSp>
      <p:graphicFrame>
        <p:nvGraphicFramePr>
          <p:cNvPr id="18434" name="Object 15"/>
          <p:cNvGraphicFramePr>
            <a:graphicFrameLocks noChangeAspect="1"/>
          </p:cNvGraphicFramePr>
          <p:nvPr/>
        </p:nvGraphicFramePr>
        <p:xfrm>
          <a:off x="2057400" y="838200"/>
          <a:ext cx="1295400" cy="801688"/>
        </p:xfrm>
        <a:graphic>
          <a:graphicData uri="http://schemas.openxmlformats.org/presentationml/2006/ole">
            <p:oleObj spid="_x0000_s18434" name="Equation" r:id="rId3" imgW="634680" imgH="393480" progId="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2667000" y="2362200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For practical reasons the meter was later defined as the distance between two fine lines on a </a:t>
            </a:r>
            <a:r>
              <a:rPr lang="en-US" b="1" dirty="0" smtClean="0">
                <a:solidFill>
                  <a:schemeClr val="accent2"/>
                </a:solidFill>
              </a:rPr>
              <a:t>standard meter bar </a:t>
            </a:r>
            <a:r>
              <a:rPr lang="en-US" dirty="0" smtClean="0">
                <a:solidFill>
                  <a:schemeClr val="accent2"/>
                </a:solidFill>
              </a:rPr>
              <a:t>made of platinum-iridium. </a:t>
            </a:r>
            <a:endParaRPr lang="en-US" dirty="0"/>
          </a:p>
        </p:txBody>
      </p:sp>
      <p:pic>
        <p:nvPicPr>
          <p:cNvPr id="18" name="Picture 13" descr="CH1FIG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86000"/>
            <a:ext cx="227965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2362200" y="3657600"/>
            <a:ext cx="67818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In 1960, a new standard for the meter, based on the wavelength of light, was adopted. Specifically, the standard for the meter was redefined to be 1 650 763.73 wavelengths of a particular orange-red light emitted by atoms of krypton-86 in a gas discharge tube. 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18436" name="Picture 4" descr="http://upload.wikimedia.org/wikipedia/commons/e/e9/Wav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657600"/>
            <a:ext cx="1981200" cy="1525864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2362200" y="5380672"/>
            <a:ext cx="6781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Since 1983 the meter is defined as </a:t>
            </a:r>
            <a:r>
              <a:rPr lang="en-US" b="1" dirty="0" smtClean="0">
                <a:solidFill>
                  <a:schemeClr val="accent2"/>
                </a:solidFill>
              </a:rPr>
              <a:t>the length traveled by light in vacuum during the time interval of  </a:t>
            </a:r>
            <a:r>
              <a:rPr lang="en-US" b="1" dirty="0" smtClean="0">
                <a:solidFill>
                  <a:srgbClr val="FF0000"/>
                </a:solidFill>
              </a:rPr>
              <a:t>1/299792458 of a second</a:t>
            </a:r>
            <a:r>
              <a:rPr lang="en-US" b="1" dirty="0" smtClean="0">
                <a:solidFill>
                  <a:schemeClr val="accent2"/>
                </a:solidFill>
              </a:rPr>
              <a:t>. </a:t>
            </a:r>
            <a:r>
              <a:rPr lang="en-US" dirty="0" smtClean="0">
                <a:solidFill>
                  <a:schemeClr val="accent2"/>
                </a:solidFill>
              </a:rPr>
              <a:t> The reason why this definition was adapted was that the measurement of the speed of light had become extremely precise.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5791200"/>
            <a:ext cx="2076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 of light:</a:t>
            </a:r>
          </a:p>
          <a:p>
            <a:r>
              <a:rPr lang="en-US" dirty="0" smtClean="0"/>
              <a:t>C=299792458 m/s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subSp spid="_x0000_s1843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17" grpId="0" build="p" autoUpdateAnimBg="0"/>
      <p:bldP spid="19" grpId="0" build="p" autoUpdateAnimBg="0"/>
      <p:bldP spid="21" grpId="0" build="p"/>
      <p:bldP spid="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second</a:t>
            </a:r>
            <a:endParaRPr lang="en-US" dirty="0"/>
          </a:p>
        </p:txBody>
      </p:sp>
      <p:sp>
        <p:nvSpPr>
          <p:cNvPr id="31746" name="AutoShape 2" descr="http://edugen.wiley.com/edugen/courses/crs4957/halliday9118/halliday9118c01/image_n/nt0003-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http://edugen.wiley.com/edugen/courses/crs4957/halliday9118/halliday9118c01/image_n/nt0003-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http://edugen.wiley.com/edugen/courses/crs4957/halliday9118/halliday9118c01/image_n/nt0003-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http://edugen.wiley.com/edugen/courses/crs4957/halliday9118/halliday9118c01/image_n/nt0003-y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76400"/>
            <a:ext cx="44196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04800" y="1066800"/>
            <a:ext cx="5669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Initially the second was defined using Earth’s rotation:</a:t>
            </a:r>
            <a:endParaRPr lang="en-US" dirty="0"/>
          </a:p>
        </p:txBody>
      </p:sp>
      <p:graphicFrame>
        <p:nvGraphicFramePr>
          <p:cNvPr id="31751" name="Object 4"/>
          <p:cNvGraphicFramePr>
            <a:graphicFrameLocks noChangeAspect="1"/>
          </p:cNvGraphicFramePr>
          <p:nvPr/>
        </p:nvGraphicFramePr>
        <p:xfrm>
          <a:off x="1371600" y="1600200"/>
          <a:ext cx="2922588" cy="1673225"/>
        </p:xfrm>
        <a:graphic>
          <a:graphicData uri="http://schemas.openxmlformats.org/presentationml/2006/ole">
            <p:oleObj spid="_x0000_s31751" name="Equation" r:id="rId4" imgW="1815840" imgH="1041120" progId="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52400" y="3581400"/>
            <a:ext cx="434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The problem with this definition is that the length of the day is not constant as is shown in the figure.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000" y="51054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Since 1967 the second is defined as </a:t>
            </a:r>
            <a:r>
              <a:rPr lang="en-US" b="1" dirty="0" smtClean="0">
                <a:solidFill>
                  <a:schemeClr val="accent2"/>
                </a:solidFill>
              </a:rPr>
              <a:t>the time taken by 9192631770 light oscillations of a particular wavelength emitted by a cesium-133 atom</a:t>
            </a:r>
            <a:r>
              <a:rPr lang="en-US" dirty="0" smtClean="0">
                <a:solidFill>
                  <a:schemeClr val="accent2"/>
                </a:solidFill>
              </a:rPr>
              <a:t>.  This definition is so precise that it would take two </a:t>
            </a:r>
            <a:r>
              <a:rPr lang="en-US" dirty="0" smtClean="0">
                <a:solidFill>
                  <a:schemeClr val="accent2"/>
                </a:solidFill>
                <a:hlinkClick r:id="rId5"/>
              </a:rPr>
              <a:t>cesium clocks </a:t>
            </a:r>
            <a:r>
              <a:rPr lang="en-US" dirty="0" smtClean="0">
                <a:solidFill>
                  <a:schemeClr val="accent2"/>
                </a:solidFill>
              </a:rPr>
              <a:t>6000 years before their readings would differ by more than 1 second.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                                          </a:t>
            </a:r>
            <a:r>
              <a:rPr lang="en-US" sz="2400" b="1" dirty="0">
                <a:solidFill>
                  <a:srgbClr val="CC0099"/>
                </a:solidFill>
              </a:rPr>
              <a:t>The </a:t>
            </a:r>
            <a:r>
              <a:rPr lang="en-US" sz="2400" b="1" dirty="0" smtClean="0">
                <a:solidFill>
                  <a:srgbClr val="CC0099"/>
                </a:solidFill>
              </a:rPr>
              <a:t>kilogram</a:t>
            </a:r>
            <a:r>
              <a:rPr lang="en-US" sz="2400" dirty="0" smtClean="0">
                <a:solidFill>
                  <a:srgbClr val="CC0099"/>
                </a:solidFill>
              </a:rPr>
              <a:t> </a:t>
            </a:r>
            <a:endParaRPr lang="en-US" sz="2400" dirty="0">
              <a:solidFill>
                <a:srgbClr val="CC0099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</a:rPr>
              <a:t>The SI standard of mass is a platinum-iridium cylinder shown in the figure. The cylinder is kept at the International Bureau of Weights and Measures near Paris and assigned a mass of 1 kilogram. Accurate copies have been sent to other countries.   </a:t>
            </a:r>
          </a:p>
        </p:txBody>
      </p:sp>
      <p:pic>
        <p:nvPicPr>
          <p:cNvPr id="5123" name="Picture 3" descr="kilo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05000"/>
            <a:ext cx="28257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487680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Second Mass Standard:</a:t>
            </a:r>
          </a:p>
          <a:p>
            <a:r>
              <a:rPr lang="en-US" dirty="0"/>
              <a:t>The masses of atoms can be compared with one another more precisely than they can be compared with the standard kilogram. For this reason, we have a second mass standard. It is the carbon-12 atom, which, by international agreement, has been assigned a mass of 12 </a:t>
            </a:r>
            <a:r>
              <a:rPr lang="en-US" b="1" dirty="0"/>
              <a:t>atomic mass units</a:t>
            </a:r>
            <a:r>
              <a:rPr lang="en-US" dirty="0"/>
              <a:t> (u). </a:t>
            </a:r>
          </a:p>
        </p:txBody>
      </p:sp>
      <p:pic>
        <p:nvPicPr>
          <p:cNvPr id="5125" name="Picture 7" descr="math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6426200"/>
            <a:ext cx="4114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  <p:bldP spid="1434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Density</a:t>
            </a:r>
          </a:p>
        </p:txBody>
      </p:sp>
      <p:pic>
        <p:nvPicPr>
          <p:cNvPr id="6147" name="Picture 5" descr="math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23907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57200" y="16764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As we shall discuss further in Chapter 14, the </a:t>
            </a:r>
            <a:r>
              <a:rPr lang="en-US" b="1" dirty="0"/>
              <a:t>density</a:t>
            </a:r>
            <a:r>
              <a:rPr lang="en-US" dirty="0"/>
              <a:t> ρ of a material is the mass per unit volume: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33400" y="3657600"/>
            <a:ext cx="8305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hlinkClick r:id="rId3"/>
              </a:rPr>
              <a:t>Densities</a:t>
            </a:r>
            <a:r>
              <a:rPr lang="en-US" dirty="0"/>
              <a:t> are typically listed in kilograms per cubic meter or grams per cubic centimeter. The density of water (1.00 gram per cubic centimeter) is often used as a comparison. Fresh snow has about 10% of that density; platinum has a density that is about 21 times that of water.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  <p:bldP spid="2560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464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Equation</vt:lpstr>
      <vt:lpstr>Units of length</vt:lpstr>
      <vt:lpstr>The meter</vt:lpstr>
      <vt:lpstr>The second</vt:lpstr>
      <vt:lpstr>Slide 4</vt:lpstr>
      <vt:lpstr>Density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mahesp</cp:lastModifiedBy>
  <cp:revision>19</cp:revision>
  <dcterms:created xsi:type="dcterms:W3CDTF">2008-08-16T17:51:13Z</dcterms:created>
  <dcterms:modified xsi:type="dcterms:W3CDTF">2012-08-23T19:42:31Z</dcterms:modified>
</cp:coreProperties>
</file>