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AFAE91-97D6-436F-9A7C-D0B3C357E169}" type="datetimeFigureOut">
              <a:rPr lang="en-US" smtClean="0"/>
              <a:pPr/>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E18164-C0D8-48AE-BDE6-F1BA27FA34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AFAE91-97D6-436F-9A7C-D0B3C357E169}" type="datetimeFigureOut">
              <a:rPr lang="en-US" smtClean="0"/>
              <a:pPr/>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E18164-C0D8-48AE-BDE6-F1BA27FA34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AFAE91-97D6-436F-9A7C-D0B3C357E169}" type="datetimeFigureOut">
              <a:rPr lang="en-US" smtClean="0"/>
              <a:pPr/>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E18164-C0D8-48AE-BDE6-F1BA27FA34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AFAE91-97D6-436F-9A7C-D0B3C357E169}" type="datetimeFigureOut">
              <a:rPr lang="en-US" smtClean="0"/>
              <a:pPr/>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E18164-C0D8-48AE-BDE6-F1BA27FA34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AFAE91-97D6-436F-9A7C-D0B3C357E169}" type="datetimeFigureOut">
              <a:rPr lang="en-US" smtClean="0"/>
              <a:pPr/>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E18164-C0D8-48AE-BDE6-F1BA27FA344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AFAE91-97D6-436F-9A7C-D0B3C357E169}" type="datetimeFigureOut">
              <a:rPr lang="en-US" smtClean="0"/>
              <a:pPr/>
              <a:t>11/29/2012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E18164-C0D8-48AE-BDE6-F1BA27FA34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AFAE91-97D6-436F-9A7C-D0B3C357E169}" type="datetimeFigureOut">
              <a:rPr lang="en-US" smtClean="0"/>
              <a:pPr/>
              <a:t>11/29/2012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E18164-C0D8-48AE-BDE6-F1BA27FA34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AFAE91-97D6-436F-9A7C-D0B3C357E169}" type="datetimeFigureOut">
              <a:rPr lang="en-US" smtClean="0"/>
              <a:pPr/>
              <a:t>11/29/2012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E18164-C0D8-48AE-BDE6-F1BA27FA34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FAE91-97D6-436F-9A7C-D0B3C357E169}" type="datetimeFigureOut">
              <a:rPr lang="en-US" smtClean="0"/>
              <a:pPr/>
              <a:t>11/29/2012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E18164-C0D8-48AE-BDE6-F1BA27FA34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AFAE91-97D6-436F-9A7C-D0B3C357E169}" type="datetimeFigureOut">
              <a:rPr lang="en-US" smtClean="0"/>
              <a:pPr/>
              <a:t>11/29/2012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E18164-C0D8-48AE-BDE6-F1BA27FA34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AFAE91-97D6-436F-9A7C-D0B3C357E169}" type="datetimeFigureOut">
              <a:rPr lang="en-US" smtClean="0"/>
              <a:pPr/>
              <a:t>11/29/2012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E18164-C0D8-48AE-BDE6-F1BA27FA34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AFAE91-97D6-436F-9A7C-D0B3C357E169}" type="datetimeFigureOut">
              <a:rPr lang="en-US" smtClean="0"/>
              <a:pPr/>
              <a:t>11/29/2012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E18164-C0D8-48AE-BDE6-F1BA27FA34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hyperlink" Target="http://bcs.wiley.com/he-bcs/Books?action=mininav&amp;bcsId=5586&amp;itemId=0470469080&amp;assetId=211452&amp;resourceId=20409&amp;newwindow=true"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bcs.wiley.com/he-bcs/Books?action=mininav&amp;bcsId=5586&amp;itemId=0470469080&amp;assetId=211452&amp;resourceId=20409&amp;newwindow=true"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bcs.wiley.com/he-bcs/Books?action=mininav&amp;bcsId=5586&amp;itemId=0470469080&amp;assetId=211452&amp;resourceId=20409&amp;newwindow=tru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dugen.wiley.com/edugen/courses/crs4957/halliday9118/halliday9088c16/halliday9118/halliday9088c16/halliday9088c16xlinks.xform?id=halliday9088c16-fig-0041"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dirty="0" smtClean="0"/>
              <a:t>16-6  Wave Speed on a Stretched String</a:t>
            </a:r>
            <a:endParaRPr lang="en-US" dirty="0"/>
          </a:p>
        </p:txBody>
      </p:sp>
      <p:sp>
        <p:nvSpPr>
          <p:cNvPr id="4" name="Rectangle 3"/>
          <p:cNvSpPr/>
          <p:nvPr/>
        </p:nvSpPr>
        <p:spPr>
          <a:xfrm>
            <a:off x="0" y="1219200"/>
            <a:ext cx="9144000" cy="3016210"/>
          </a:xfrm>
          <a:prstGeom prst="rect">
            <a:avLst/>
          </a:prstGeom>
        </p:spPr>
        <p:txBody>
          <a:bodyPr wrap="square">
            <a:spAutoFit/>
          </a:bodyPr>
          <a:lstStyle/>
          <a:p>
            <a:r>
              <a:rPr lang="en-US" dirty="0" smtClean="0"/>
              <a:t>The speed of a wave is related to the wave's wavelength and frequency by:</a:t>
            </a:r>
          </a:p>
          <a:p>
            <a:endParaRPr lang="en-US" dirty="0" smtClean="0"/>
          </a:p>
          <a:p>
            <a:r>
              <a:rPr lang="en-US" dirty="0"/>
              <a:t>	</a:t>
            </a:r>
            <a:r>
              <a:rPr lang="en-US" dirty="0" smtClean="0"/>
              <a:t>		</a:t>
            </a:r>
            <a:r>
              <a:rPr lang="en-US" sz="2800" dirty="0" smtClean="0"/>
              <a:t>v= </a:t>
            </a:r>
            <a:r>
              <a:rPr lang="el-GR" sz="2800" dirty="0" smtClean="0"/>
              <a:t>λ</a:t>
            </a:r>
            <a:r>
              <a:rPr lang="en-US" sz="2800" dirty="0" smtClean="0"/>
              <a:t>f</a:t>
            </a:r>
          </a:p>
          <a:p>
            <a:endParaRPr lang="en-US" i="1" dirty="0" smtClean="0"/>
          </a:p>
          <a:p>
            <a:r>
              <a:rPr lang="en-US" i="1" dirty="0" smtClean="0"/>
              <a:t>It is also depends on the properties of the medium</a:t>
            </a:r>
            <a:r>
              <a:rPr lang="en-US" dirty="0" smtClean="0"/>
              <a:t>. </a:t>
            </a:r>
          </a:p>
          <a:p>
            <a:endParaRPr lang="en-US" dirty="0"/>
          </a:p>
          <a:p>
            <a:r>
              <a:rPr lang="en-US" dirty="0" smtClean="0"/>
              <a:t>If a wave is to travel through a medium such as water, air, steel, or a stretched string, it must cause the particles of that medium to oscillate as it passes, which requires both mass (for kinetic energy) and elasticity (for potential energy). Thus, the mass and elasticity determine how fast the wave can travel.</a:t>
            </a:r>
            <a:endParaRPr lang="en-US" dirty="0"/>
          </a:p>
        </p:txBody>
      </p:sp>
      <p:pic>
        <p:nvPicPr>
          <p:cNvPr id="5" name="Picture 2" descr="http://edugen.wiley.com/edugen/courses/crs1650/art/math/halliday8019c17/math001.gif"/>
          <p:cNvPicPr>
            <a:picLocks noChangeAspect="1" noChangeArrowheads="1"/>
          </p:cNvPicPr>
          <p:nvPr/>
        </p:nvPicPr>
        <p:blipFill>
          <a:blip r:embed="rId3" cstate="print"/>
          <a:srcRect/>
          <a:stretch>
            <a:fillRect/>
          </a:stretch>
        </p:blipFill>
        <p:spPr bwMode="auto">
          <a:xfrm>
            <a:off x="1600200" y="4267200"/>
            <a:ext cx="4794250" cy="914400"/>
          </a:xfrm>
          <a:prstGeom prst="rect">
            <a:avLst/>
          </a:prstGeom>
          <a:noFill/>
          <a:ln w="9525">
            <a:noFill/>
            <a:miter lim="800000"/>
            <a:headEnd/>
            <a:tailEnd/>
          </a:ln>
        </p:spPr>
      </p:pic>
      <p:graphicFrame>
        <p:nvGraphicFramePr>
          <p:cNvPr id="1026" name="Object 40"/>
          <p:cNvGraphicFramePr>
            <a:graphicFrameLocks noChangeAspect="1"/>
          </p:cNvGraphicFramePr>
          <p:nvPr/>
        </p:nvGraphicFramePr>
        <p:xfrm>
          <a:off x="1905000" y="5780087"/>
          <a:ext cx="1179513" cy="1077913"/>
        </p:xfrm>
        <a:graphic>
          <a:graphicData uri="http://schemas.openxmlformats.org/presentationml/2006/ole">
            <p:oleObj spid="_x0000_s1026" name="Equation" r:id="rId4" imgW="507960" imgH="469800" progId="Equation.3">
              <p:embed/>
            </p:oleObj>
          </a:graphicData>
        </a:graphic>
      </p:graphicFrame>
      <p:sp>
        <p:nvSpPr>
          <p:cNvPr id="7" name="Rectangle 6"/>
          <p:cNvSpPr/>
          <p:nvPr/>
        </p:nvSpPr>
        <p:spPr>
          <a:xfrm>
            <a:off x="0" y="5410200"/>
            <a:ext cx="6477000" cy="369332"/>
          </a:xfrm>
          <a:prstGeom prst="rect">
            <a:avLst/>
          </a:prstGeom>
        </p:spPr>
        <p:txBody>
          <a:bodyPr wrap="square">
            <a:spAutoFit/>
          </a:bodyPr>
          <a:lstStyle/>
          <a:p>
            <a:pPr eaLnBrk="0" hangingPunct="0"/>
            <a:r>
              <a:rPr lang="en-US" dirty="0" smtClean="0"/>
              <a:t>Speed of sound in a medium with bulk modulus </a:t>
            </a:r>
            <a:r>
              <a:rPr lang="en-US" i="1" dirty="0" smtClean="0"/>
              <a:t>B</a:t>
            </a:r>
            <a:r>
              <a:rPr lang="en-US" dirty="0" smtClean="0"/>
              <a:t> and density</a:t>
            </a:r>
            <a:r>
              <a:rPr lang="el-GR" dirty="0" smtClean="0"/>
              <a:t>ρ</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2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20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2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20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26"/>
                                        </p:tgtEl>
                                        <p:attrNameLst>
                                          <p:attrName>style.visibility</p:attrName>
                                        </p:attrNameLst>
                                      </p:cBhvr>
                                      <p:to>
                                        <p:strVal val="visible"/>
                                      </p:to>
                                    </p:set>
                                    <p:animEffect transition="in" filter="fade">
                                      <p:cBhvr>
                                        <p:cTn id="3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16-12  Standing Waves</a:t>
            </a:r>
            <a:endParaRPr lang="en-US" dirty="0"/>
          </a:p>
        </p:txBody>
      </p:sp>
      <p:sp>
        <p:nvSpPr>
          <p:cNvPr id="4" name="Rectangle 3"/>
          <p:cNvSpPr/>
          <p:nvPr/>
        </p:nvSpPr>
        <p:spPr>
          <a:xfrm>
            <a:off x="0" y="1143000"/>
            <a:ext cx="9144000" cy="646331"/>
          </a:xfrm>
          <a:prstGeom prst="rect">
            <a:avLst/>
          </a:prstGeom>
        </p:spPr>
        <p:txBody>
          <a:bodyPr wrap="square">
            <a:spAutoFit/>
          </a:bodyPr>
          <a:lstStyle/>
          <a:p>
            <a:r>
              <a:rPr lang="en-US" dirty="0" smtClean="0"/>
              <a:t>If two sinusoidal waves of the same amplitude and wavelength travel in </a:t>
            </a:r>
            <a:r>
              <a:rPr lang="en-US" i="1" dirty="0" smtClean="0"/>
              <a:t>opposite</a:t>
            </a:r>
            <a:r>
              <a:rPr lang="en-US" dirty="0" smtClean="0"/>
              <a:t> directions along a stretched string, their interference with each other produces a standing wave.</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476375" y="1928813"/>
            <a:ext cx="6191250" cy="3000375"/>
          </a:xfrm>
          <a:prstGeom prst="rect">
            <a:avLst/>
          </a:prstGeom>
          <a:noFill/>
          <a:ln w="9525">
            <a:noFill/>
            <a:miter lim="800000"/>
            <a:headEnd/>
            <a:tailEnd/>
          </a:ln>
        </p:spPr>
      </p:pic>
      <p:sp>
        <p:nvSpPr>
          <p:cNvPr id="7" name="Rectangle 6"/>
          <p:cNvSpPr/>
          <p:nvPr/>
        </p:nvSpPr>
        <p:spPr>
          <a:xfrm>
            <a:off x="2971800" y="5410200"/>
            <a:ext cx="3033587" cy="369332"/>
          </a:xfrm>
          <a:prstGeom prst="rect">
            <a:avLst/>
          </a:prstGeom>
        </p:spPr>
        <p:txBody>
          <a:bodyPr wrap="none">
            <a:spAutoFit/>
          </a:bodyPr>
          <a:lstStyle/>
          <a:p>
            <a:r>
              <a:rPr lang="en-US" dirty="0" smtClean="0">
                <a:hlinkClick r:id="rId3"/>
              </a:rPr>
              <a:t>Two waves on the Same String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fade">
                                      <p:cBhvr>
                                        <p:cTn id="12" dur="20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Reflections at a Boundary</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6477000" y="990600"/>
            <a:ext cx="2457450" cy="5429250"/>
          </a:xfrm>
          <a:prstGeom prst="rect">
            <a:avLst/>
          </a:prstGeom>
          <a:noFill/>
          <a:ln w="9525">
            <a:noFill/>
            <a:miter lim="800000"/>
            <a:headEnd/>
            <a:tailEnd/>
          </a:ln>
        </p:spPr>
      </p:pic>
      <p:sp>
        <p:nvSpPr>
          <p:cNvPr id="5" name="Rectangle 4"/>
          <p:cNvSpPr/>
          <p:nvPr/>
        </p:nvSpPr>
        <p:spPr>
          <a:xfrm>
            <a:off x="304800" y="1981200"/>
            <a:ext cx="5867400" cy="3139321"/>
          </a:xfrm>
          <a:prstGeom prst="rect">
            <a:avLst/>
          </a:prstGeom>
        </p:spPr>
        <p:txBody>
          <a:bodyPr wrap="square">
            <a:spAutoFit/>
          </a:bodyPr>
          <a:lstStyle/>
          <a:p>
            <a:r>
              <a:rPr lang="en-US" sz="2000" dirty="0" smtClean="0"/>
              <a:t>Reflection from a fixed end: 180</a:t>
            </a:r>
            <a:r>
              <a:rPr lang="en-US" sz="2000" baseline="30000" dirty="0" smtClean="0"/>
              <a:t>0</a:t>
            </a:r>
            <a:r>
              <a:rPr lang="en-US" sz="2000" dirty="0" smtClean="0"/>
              <a:t> phase change.</a:t>
            </a:r>
          </a:p>
          <a:p>
            <a:endParaRPr lang="en-US" sz="2000" dirty="0" smtClean="0"/>
          </a:p>
          <a:p>
            <a:r>
              <a:rPr lang="en-US" sz="2000" dirty="0" smtClean="0"/>
              <a:t>Reflection from a free end: No phase change.</a:t>
            </a:r>
          </a:p>
          <a:p>
            <a:endParaRPr lang="en-US" sz="2000" dirty="0" smtClean="0"/>
          </a:p>
          <a:p>
            <a:endParaRPr lang="en-US" sz="2000" dirty="0" smtClean="0"/>
          </a:p>
          <a:p>
            <a:endParaRPr lang="en-US" sz="2000" dirty="0" smtClean="0"/>
          </a:p>
          <a:p>
            <a:r>
              <a:rPr lang="en-US" sz="2000" dirty="0" smtClean="0">
                <a:hlinkClick r:id="rId3"/>
              </a:rPr>
              <a:t>Constructive and Destructive Interference.</a:t>
            </a:r>
            <a:endParaRPr lang="en-US" sz="2000" dirty="0" smtClean="0"/>
          </a:p>
          <a:p>
            <a:endParaRPr lang="en-US" sz="2000" dirty="0" smtClean="0"/>
          </a:p>
          <a:p>
            <a:endParaRPr lang="en-US" sz="20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16-13  </a:t>
            </a:r>
            <a:r>
              <a:rPr lang="en-US" dirty="0" smtClean="0">
                <a:hlinkClick r:id="rId2"/>
              </a:rPr>
              <a:t>Standing Waves </a:t>
            </a:r>
            <a:r>
              <a:rPr lang="en-US" dirty="0" smtClean="0"/>
              <a:t>and Resonance</a:t>
            </a:r>
            <a:endParaRPr lang="en-US" dirty="0"/>
          </a:p>
        </p:txBody>
      </p:sp>
      <p:sp>
        <p:nvSpPr>
          <p:cNvPr id="4" name="Rectangle 3"/>
          <p:cNvSpPr/>
          <p:nvPr/>
        </p:nvSpPr>
        <p:spPr>
          <a:xfrm>
            <a:off x="152400" y="1443841"/>
            <a:ext cx="8839200" cy="2585323"/>
          </a:xfrm>
          <a:prstGeom prst="rect">
            <a:avLst/>
          </a:prstGeom>
        </p:spPr>
        <p:txBody>
          <a:bodyPr wrap="square">
            <a:spAutoFit/>
          </a:bodyPr>
          <a:lstStyle/>
          <a:p>
            <a:r>
              <a:rPr lang="en-US" dirty="0" smtClean="0"/>
              <a:t>Consider a string, </a:t>
            </a:r>
            <a:r>
              <a:rPr lang="en-US" dirty="0" smtClean="0"/>
              <a:t>tied to a vibrating plate and stretched. </a:t>
            </a:r>
          </a:p>
          <a:p>
            <a:r>
              <a:rPr lang="en-US" dirty="0" smtClean="0"/>
              <a:t>When </a:t>
            </a:r>
            <a:r>
              <a:rPr lang="en-US" dirty="0" smtClean="0"/>
              <a:t>the wave reaches the right end, it reflects and begins to travel back to the left. </a:t>
            </a:r>
            <a:endParaRPr lang="en-US" dirty="0" smtClean="0"/>
          </a:p>
          <a:p>
            <a:r>
              <a:rPr lang="en-US" dirty="0" smtClean="0"/>
              <a:t>That </a:t>
            </a:r>
            <a:r>
              <a:rPr lang="en-US" dirty="0" smtClean="0"/>
              <a:t>left-going wave then overlaps the wave that is still traveling to the right. </a:t>
            </a:r>
            <a:endParaRPr lang="en-US" dirty="0" smtClean="0"/>
          </a:p>
          <a:p>
            <a:r>
              <a:rPr lang="en-US" dirty="0" smtClean="0"/>
              <a:t>These overlapping </a:t>
            </a:r>
            <a:r>
              <a:rPr lang="en-US" dirty="0" smtClean="0"/>
              <a:t>traveling waves, </a:t>
            </a:r>
            <a:r>
              <a:rPr lang="en-US" dirty="0" smtClean="0"/>
              <a:t>interfere </a:t>
            </a:r>
            <a:r>
              <a:rPr lang="en-US" dirty="0" smtClean="0"/>
              <a:t>with one another.</a:t>
            </a:r>
          </a:p>
          <a:p>
            <a:endParaRPr lang="en-US" dirty="0" smtClean="0"/>
          </a:p>
          <a:p>
            <a:r>
              <a:rPr lang="en-US" dirty="0" smtClean="0"/>
              <a:t>For certain frequencies, the interference produces a standing wave pattern (or oscillation mode) with nodes and large antinodes like those below. </a:t>
            </a:r>
            <a:endParaRPr lang="en-US" dirty="0" smtClean="0"/>
          </a:p>
          <a:p>
            <a:r>
              <a:rPr lang="en-US" dirty="0" smtClean="0"/>
              <a:t>Such </a:t>
            </a:r>
            <a:r>
              <a:rPr lang="en-US" dirty="0" smtClean="0"/>
              <a:t>a standing wave is said to be produced at resonance, and the string is said to resonate at these certain frequencies, called resonant frequencies.</a:t>
            </a:r>
            <a:endParaRPr lang="en-US" dirty="0"/>
          </a:p>
        </p:txBody>
      </p:sp>
      <p:pic>
        <p:nvPicPr>
          <p:cNvPr id="4098" name="Picture 2"/>
          <p:cNvPicPr>
            <a:picLocks noChangeAspect="1" noChangeArrowheads="1"/>
          </p:cNvPicPr>
          <p:nvPr/>
        </p:nvPicPr>
        <p:blipFill>
          <a:blip r:embed="rId3" cstate="print"/>
          <a:srcRect/>
          <a:stretch>
            <a:fillRect/>
          </a:stretch>
        </p:blipFill>
        <p:spPr bwMode="auto">
          <a:xfrm>
            <a:off x="457200" y="4648200"/>
            <a:ext cx="8201025" cy="11906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20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20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098"/>
                                        </p:tgtEl>
                                        <p:attrNameLst>
                                          <p:attrName>style.visibility</p:attrName>
                                        </p:attrNameLst>
                                      </p:cBhvr>
                                      <p:to>
                                        <p:strVal val="visible"/>
                                      </p:to>
                                    </p:set>
                                    <p:animEffect transition="in" filter="fade">
                                      <p:cBhvr>
                                        <p:cTn id="3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58</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2743200" y="4191000"/>
            <a:ext cx="3552825" cy="923925"/>
          </a:xfrm>
          <a:prstGeom prst="rect">
            <a:avLst/>
          </a:prstGeom>
          <a:noFill/>
          <a:ln w="9525">
            <a:noFill/>
            <a:miter lim="800000"/>
            <a:headEnd/>
            <a:tailEnd/>
          </a:ln>
        </p:spPr>
      </p:pic>
      <p:sp>
        <p:nvSpPr>
          <p:cNvPr id="5" name="Rectangle 4"/>
          <p:cNvSpPr/>
          <p:nvPr/>
        </p:nvSpPr>
        <p:spPr>
          <a:xfrm>
            <a:off x="304800" y="1859340"/>
            <a:ext cx="8610600" cy="1754326"/>
          </a:xfrm>
          <a:prstGeom prst="rect">
            <a:avLst/>
          </a:prstGeom>
        </p:spPr>
        <p:txBody>
          <a:bodyPr wrap="square">
            <a:spAutoFit/>
          </a:bodyPr>
          <a:lstStyle/>
          <a:p>
            <a:r>
              <a:rPr lang="en-US" dirty="0" smtClean="0"/>
              <a:t>In Fig. </a:t>
            </a:r>
            <a:r>
              <a:rPr lang="en-US" dirty="0" smtClean="0">
                <a:hlinkClick r:id="rId3"/>
              </a:rPr>
              <a:t>16-41</a:t>
            </a:r>
            <a:r>
              <a:rPr lang="en-US" dirty="0" smtClean="0"/>
              <a:t>, a string, tied to a sinusoidal oscillator at </a:t>
            </a:r>
            <a:r>
              <a:rPr lang="en-US" i="1" dirty="0" smtClean="0"/>
              <a:t>P</a:t>
            </a:r>
            <a:r>
              <a:rPr lang="en-US" dirty="0" smtClean="0"/>
              <a:t> and running over a support at </a:t>
            </a:r>
            <a:r>
              <a:rPr lang="en-US" i="1" dirty="0" smtClean="0"/>
              <a:t>Q</a:t>
            </a:r>
            <a:r>
              <a:rPr lang="en-US" dirty="0" smtClean="0"/>
              <a:t>, is stretched by a block of mass </a:t>
            </a:r>
            <a:r>
              <a:rPr lang="en-US" i="1" dirty="0" smtClean="0"/>
              <a:t>m</a:t>
            </a:r>
            <a:r>
              <a:rPr lang="en-US" dirty="0" smtClean="0"/>
              <a:t>. Separation </a:t>
            </a:r>
            <a:r>
              <a:rPr lang="en-US" i="1" dirty="0" smtClean="0"/>
              <a:t>L</a:t>
            </a:r>
            <a:r>
              <a:rPr lang="en-US" dirty="0" smtClean="0"/>
              <a:t> = 1.20 m, linear density </a:t>
            </a:r>
            <a:r>
              <a:rPr lang="en-US" i="1" dirty="0" smtClean="0"/>
              <a:t>μ</a:t>
            </a:r>
            <a:r>
              <a:rPr lang="en-US" dirty="0" smtClean="0"/>
              <a:t> = 1.6 g/m, and the oscillator frequency </a:t>
            </a:r>
            <a:r>
              <a:rPr lang="en-US" i="1" dirty="0" smtClean="0"/>
              <a:t>f</a:t>
            </a:r>
            <a:r>
              <a:rPr lang="en-US" dirty="0" smtClean="0"/>
              <a:t> = 120 Hz. The amplitude of the motion at </a:t>
            </a:r>
            <a:r>
              <a:rPr lang="en-US" i="1" dirty="0" smtClean="0"/>
              <a:t>P</a:t>
            </a:r>
            <a:r>
              <a:rPr lang="en-US" dirty="0" smtClean="0"/>
              <a:t> is small enough for that point to be considered a node. A node also exists at </a:t>
            </a:r>
            <a:r>
              <a:rPr lang="en-US" i="1" dirty="0" smtClean="0"/>
              <a:t>Q</a:t>
            </a:r>
            <a:r>
              <a:rPr lang="en-US" dirty="0" smtClean="0"/>
              <a:t>. (a) What mass </a:t>
            </a:r>
            <a:r>
              <a:rPr lang="en-US" i="1" dirty="0" smtClean="0"/>
              <a:t>m</a:t>
            </a:r>
            <a:r>
              <a:rPr lang="en-US" dirty="0" smtClean="0"/>
              <a:t> allows the oscillator to set up the fourth harmonic on the string? (b) What standing wave mode, if any, can be set up if </a:t>
            </a:r>
            <a:r>
              <a:rPr lang="en-US" i="1" dirty="0" smtClean="0"/>
              <a:t>m</a:t>
            </a:r>
            <a:r>
              <a:rPr lang="en-US" dirty="0" smtClean="0"/>
              <a:t> = 1.00 kg?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243</Words>
  <Application>Microsoft Office PowerPoint</Application>
  <PresentationFormat>On-screen Show (4:3)</PresentationFormat>
  <Paragraphs>31</Paragraphs>
  <Slides>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Office Theme</vt:lpstr>
      <vt:lpstr>Microsoft Equation 3.0</vt:lpstr>
      <vt:lpstr>16-6  Wave Speed on a Stretched String</vt:lpstr>
      <vt:lpstr>16-12  Standing Waves</vt:lpstr>
      <vt:lpstr>Reflections at a Boundary</vt:lpstr>
      <vt:lpstr>16-13  Standing Waves and Resonance</vt:lpstr>
      <vt:lpstr>Problem 58</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mahesp</dc:creator>
  <cp:lastModifiedBy>mahesp</cp:lastModifiedBy>
  <cp:revision>24</cp:revision>
  <dcterms:created xsi:type="dcterms:W3CDTF">2011-11-30T13:25:12Z</dcterms:created>
  <dcterms:modified xsi:type="dcterms:W3CDTF">2012-11-29T18:34:02Z</dcterms:modified>
</cp:coreProperties>
</file>