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311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4" r:id="rId12"/>
    <p:sldId id="305" r:id="rId13"/>
    <p:sldId id="306" r:id="rId14"/>
    <p:sldId id="307" r:id="rId15"/>
    <p:sldId id="30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2" d="100"/>
          <a:sy n="102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5DAE6-F81E-45ED-9C36-DD7430184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2881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35826-EADF-42C2-A8C5-E38C4F0C89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624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320F7-199A-41F6-AB2C-65EB74E13D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0377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17D79-C3C2-438C-962C-31061D4BF6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70074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31763-DA16-480D-9107-E9E584D3C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70262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75C8A-192C-4206-80AA-BE5B23A19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6869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BDB67-09B4-4053-8769-5573D6922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8083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9EE0-E0E9-403E-97E7-E42F16E685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5536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5297D-9C61-4DCB-B474-E7A8D5741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0362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6F7A-0CE5-4D63-8B3E-FCAA58D0B6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8365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BEBDA-10C6-4E0C-A3CE-13895356AC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07430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8536F4-438A-429C-BBA0-0F3E160A5C8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Magnifying Glass</a:t>
            </a:r>
          </a:p>
        </p:txBody>
      </p:sp>
      <p:pic>
        <p:nvPicPr>
          <p:cNvPr id="29701" name="Picture 5" descr="fig26_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5268913" cy="16684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>
                <a:solidFill>
                  <a:srgbClr val="009999"/>
                </a:solidFill>
                <a:latin typeface="Arial" charset="0"/>
                <a:cs typeface="Arial" charset="0"/>
              </a:rPr>
              <a:t>EXAMPLE 12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83058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Contact Lenses for the Farsighted Person</a:t>
            </a:r>
            <a:r>
              <a:rPr lang="en-US" altLang="en-US"/>
              <a:t>   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 farsighted person has a near point located 210 cm from the eyes. Obtain the focal length and power of the converging lenses in a pair of contacts that can be used to read a book held 25.0 cm from the eyes.</a:t>
            </a:r>
          </a:p>
        </p:txBody>
      </p:sp>
    </p:spTree>
    <p:extLst>
      <p:ext uri="{BB962C8B-B14F-4D97-AF65-F5344CB8AC3E}">
        <p14:creationId xmlns="" xmlns:p14="http://schemas.microsoft.com/office/powerpoint/2010/main" val="38509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26.12 </a:t>
            </a:r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The Compound Microscope</a:t>
            </a:r>
            <a:r>
              <a:rPr lang="en-US" altLang="en-US"/>
              <a:t> </a:t>
            </a:r>
          </a:p>
        </p:txBody>
      </p:sp>
      <p:pic>
        <p:nvPicPr>
          <p:cNvPr id="15363" name="Picture 3" descr="fig26_4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1543050" cy="25828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819400" y="2057400"/>
            <a:ext cx="5943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b="1" i="1" dirty="0"/>
              <a:t>compound microscope</a:t>
            </a:r>
            <a:r>
              <a:rPr lang="en-US" altLang="en-US" dirty="0"/>
              <a:t> has two convex lenses, an eyepiece as a magnifying glass and an objective.</a:t>
            </a:r>
          </a:p>
        </p:txBody>
      </p:sp>
      <p:graphicFrame>
        <p:nvGraphicFramePr>
          <p:cNvPr id="1536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286000" y="3886200"/>
          <a:ext cx="6709411" cy="2514600"/>
        </p:xfrm>
        <a:graphic>
          <a:graphicData uri="http://schemas.openxmlformats.org/presentationml/2006/ole">
            <p:oleObj spid="_x0000_s43013" name="Bitmap Image" r:id="rId4" imgW="3610479" imgH="1352381" progId="PBrush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2246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26.13 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The Telescope </a:t>
            </a:r>
          </a:p>
        </p:txBody>
      </p:sp>
      <p:pic>
        <p:nvPicPr>
          <p:cNvPr id="18435" name="Picture 3" descr="fig26_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2468563" cy="24685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429000" y="1600200"/>
            <a:ext cx="533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rgbClr val="009900"/>
                </a:solidFill>
              </a:rPr>
              <a:t>telescope</a:t>
            </a:r>
            <a:r>
              <a:rPr lang="en-US" altLang="en-US" dirty="0"/>
              <a:t> is an instrument for magnifying distant objects, such as stars and planets. Like a </a:t>
            </a:r>
            <a:r>
              <a:rPr lang="en-US" altLang="en-US" dirty="0">
                <a:solidFill>
                  <a:srgbClr val="009900"/>
                </a:solidFill>
              </a:rPr>
              <a:t>microscope</a:t>
            </a:r>
            <a:r>
              <a:rPr lang="en-US" altLang="en-US" dirty="0"/>
              <a:t>, a telescope consists of an objective and an eyepiece. </a:t>
            </a:r>
          </a:p>
        </p:txBody>
      </p:sp>
      <p:pic>
        <p:nvPicPr>
          <p:cNvPr id="18437" name="Picture 5" descr="fig26_4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0" y="4114800"/>
            <a:ext cx="4371975" cy="25717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35522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</a:rPr>
              <a:t>26.14 </a:t>
            </a:r>
            <a:r>
              <a:rPr lang="en-US" altLang="en-US" b="1">
                <a:solidFill>
                  <a:srgbClr val="009999"/>
                </a:solidFill>
                <a:latin typeface="Arial" charset="0"/>
              </a:rPr>
              <a:t>Lens Aberrations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Spherical Aberration</a:t>
            </a:r>
          </a:p>
          <a:p>
            <a:r>
              <a:rPr lang="en-US" altLang="en-US" dirty="0"/>
              <a:t>Chromatic Aberration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6728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Spherical Aberration</a:t>
            </a:r>
          </a:p>
        </p:txBody>
      </p:sp>
      <p:pic>
        <p:nvPicPr>
          <p:cNvPr id="22531" name="Picture 3" descr="fig26_4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76400"/>
            <a:ext cx="5040313" cy="1725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3581400"/>
            <a:ext cx="8153400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/>
              <a:t>Spherical aberration </a:t>
            </a:r>
            <a:r>
              <a:rPr lang="en-US" altLang="en-US" dirty="0"/>
              <a:t>occurs with converging and diverging lenses made with spherical surfaces.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The </a:t>
            </a:r>
            <a:r>
              <a:rPr lang="en-US" altLang="en-US" b="1" i="1" dirty="0"/>
              <a:t>circle of least confusion </a:t>
            </a:r>
            <a:r>
              <a:rPr lang="en-US" altLang="en-US" dirty="0"/>
              <a:t>is where the most satisfactory </a:t>
            </a:r>
            <a:r>
              <a:rPr lang="en-US" altLang="en-US" dirty="0">
                <a:solidFill>
                  <a:srgbClr val="009900"/>
                </a:solidFill>
              </a:rPr>
              <a:t>image</a:t>
            </a:r>
            <a:r>
              <a:rPr lang="en-US" altLang="en-US" dirty="0"/>
              <a:t> can be formed by the lens.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 Spherical aberration can be reduced substantially by using a variable-aperture diaphragm to allow only those rays close to the principal axis to pass through the </a:t>
            </a:r>
            <a:r>
              <a:rPr lang="en-US" altLang="en-US" dirty="0">
                <a:solidFill>
                  <a:srgbClr val="009900"/>
                </a:solidFill>
              </a:rPr>
              <a:t>lens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0797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/>
              <a:t>Chromatic Aberration</a:t>
            </a:r>
          </a:p>
        </p:txBody>
      </p:sp>
      <p:pic>
        <p:nvPicPr>
          <p:cNvPr id="23555" name="Picture 3" descr="fig26_4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4960938" cy="18399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3200400"/>
            <a:ext cx="85344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i="1" dirty="0"/>
              <a:t>Chromatic aberration</a:t>
            </a:r>
            <a:r>
              <a:rPr lang="en-US" altLang="en-US" dirty="0"/>
              <a:t> arises because the </a:t>
            </a:r>
            <a:r>
              <a:rPr lang="en-US" altLang="en-US" dirty="0">
                <a:solidFill>
                  <a:srgbClr val="009900"/>
                </a:solidFill>
              </a:rPr>
              <a:t>index of refraction</a:t>
            </a:r>
            <a:r>
              <a:rPr lang="en-US" altLang="en-US" dirty="0"/>
              <a:t> of the material from which the </a:t>
            </a:r>
            <a:r>
              <a:rPr lang="en-US" altLang="en-US" dirty="0">
                <a:solidFill>
                  <a:srgbClr val="009900"/>
                </a:solidFill>
              </a:rPr>
              <a:t>lens</a:t>
            </a:r>
            <a:r>
              <a:rPr lang="en-US" altLang="en-US" dirty="0"/>
              <a:t> is made varies with wavelength.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Chromatic aberration can be greatly reduced by using a compound lens, such as the combination of a converging </a:t>
            </a:r>
            <a:r>
              <a:rPr lang="en-US" altLang="en-US" dirty="0">
                <a:solidFill>
                  <a:srgbClr val="009900"/>
                </a:solidFill>
              </a:rPr>
              <a:t>lens</a:t>
            </a:r>
            <a:r>
              <a:rPr lang="en-US" altLang="en-US" dirty="0"/>
              <a:t> and a diverging lens. 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A lens combination designed to reduce chromatic aberration is called an </a:t>
            </a:r>
            <a:r>
              <a:rPr lang="en-US" altLang="en-US" i="1" dirty="0"/>
              <a:t>achromatic lens</a:t>
            </a:r>
            <a:r>
              <a:rPr lang="en-US" altLang="en-US" dirty="0"/>
              <a:t> (from the Greek "</a:t>
            </a:r>
            <a:r>
              <a:rPr lang="en-US" altLang="en-US" dirty="0" err="1"/>
              <a:t>achromatos</a:t>
            </a:r>
            <a:r>
              <a:rPr lang="en-US" altLang="en-US" dirty="0"/>
              <a:t>", meaning "without color"). All high-quality cameras use achromatic lenses.</a:t>
            </a:r>
          </a:p>
        </p:txBody>
      </p:sp>
    </p:spTree>
    <p:extLst>
      <p:ext uri="{BB962C8B-B14F-4D97-AF65-F5344CB8AC3E}">
        <p14:creationId xmlns="" xmlns:p14="http://schemas.microsoft.com/office/powerpoint/2010/main" val="17189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Can a Diverging Lens used as magnifying glass?</a:t>
            </a:r>
            <a:endParaRPr lang="en-US" altLang="en-US" sz="3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30725" name="Picture 5" descr="fig26_2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905000"/>
            <a:ext cx="4868863" cy="17605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alt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Image Formation </a:t>
            </a:r>
            <a:r>
              <a:rPr lang="en-US" alt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 a </a:t>
            </a:r>
            <a:r>
              <a:rPr lang="en-US" altLang="en-US" sz="3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Camera</a:t>
            </a:r>
            <a:endParaRPr lang="en-US" altLang="en-US" sz="36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828800"/>
            <a:ext cx="3000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0181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26.10 </a:t>
            </a:r>
            <a:r>
              <a:rPr lang="en-US" altLang="en-US" b="1" dirty="0">
                <a:solidFill>
                  <a:srgbClr val="009999"/>
                </a:solidFill>
                <a:latin typeface="Arial" charset="0"/>
                <a:cs typeface="Arial" charset="0"/>
              </a:rPr>
              <a:t>The Human Eye </a:t>
            </a:r>
          </a:p>
        </p:txBody>
      </p:sp>
      <p:pic>
        <p:nvPicPr>
          <p:cNvPr id="2052" name="Picture 4" descr="fig26_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33600"/>
            <a:ext cx="3314700" cy="2435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4876800" cy="586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Anatomy:</a:t>
            </a:r>
          </a:p>
          <a:p>
            <a:pPr>
              <a:spcBef>
                <a:spcPct val="50000"/>
              </a:spcBef>
            </a:pP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The eyeball is approximately spherical with a diameter of about 25 mm. </a:t>
            </a:r>
            <a:endParaRPr lang="en-US" altLang="en-US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Light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enters the eye through a transparent membrane (the </a:t>
            </a:r>
            <a:r>
              <a:rPr lang="en-US" altLang="en-US" sz="1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cornea, n = 1.38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). </a:t>
            </a:r>
            <a:endParaRPr lang="en-US" altLang="en-US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Cornea 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covers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a clear liquid region (the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aqueous </a:t>
            </a:r>
            <a:r>
              <a:rPr lang="en-US" altLang="en-US" sz="1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humor, n = 1.33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), behind which is a diaphragm (the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iris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), the </a:t>
            </a:r>
            <a:r>
              <a:rPr lang="en-US" altLang="en-US" sz="1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lens (n = 1.4)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,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a region filled with a jelly-like substance (the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vitreous </a:t>
            </a:r>
            <a:r>
              <a:rPr lang="en-US" altLang="en-US" sz="18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humor, n = 1.34</a:t>
            </a: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), and, finally, 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retina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endParaRPr lang="en-US" altLang="en-US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retina is the light-sensitive part of the eye, consisting of millions of structures called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rods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cones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. </a:t>
            </a:r>
            <a:endParaRPr lang="en-US" altLang="en-US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When 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stimulated by light, these structures send electrical impulses via the </a:t>
            </a:r>
            <a:r>
              <a:rPr lang="en-US" altLang="en-US" sz="18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optic nerve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to the brain, which interprets the </a:t>
            </a:r>
            <a:r>
              <a:rPr lang="en-US" altLang="en-US" sz="1800" b="1" dirty="0">
                <a:solidFill>
                  <a:srgbClr val="009900"/>
                </a:solidFill>
                <a:latin typeface="Arial" charset="0"/>
                <a:cs typeface="Arial" charset="0"/>
              </a:rPr>
              <a:t>image</a:t>
            </a:r>
            <a:r>
              <a:rPr lang="en-US" altLang="en-US" sz="1800" b="1" dirty="0">
                <a:solidFill>
                  <a:srgbClr val="000000"/>
                </a:solidFill>
                <a:latin typeface="Arial" charset="0"/>
                <a:cs typeface="Arial" charset="0"/>
              </a:rPr>
              <a:t> on the retina.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8329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Relaxed and Tensed Lens</a:t>
            </a:r>
          </a:p>
        </p:txBody>
      </p:sp>
      <p:pic>
        <p:nvPicPr>
          <p:cNvPr id="3078" name="Picture 6" descr="fig26_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5283200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09600" y="4648200"/>
            <a:ext cx="7543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(a) When fully relaxed, the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lens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of the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eye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has its longest focal length, and an </a:t>
            </a:r>
            <a:r>
              <a:rPr lang="en-US" altLang="en-US" dirty="0">
                <a:solidFill>
                  <a:srgbClr val="009900"/>
                </a:solidFill>
                <a:cs typeface="Times New Roman" pitchFamily="18" charset="0"/>
              </a:rPr>
              <a:t>image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of a very distant object is formed on the retina. (</a:t>
            </a:r>
            <a:r>
              <a:rPr lang="en-US" altLang="en-US" i="1" dirty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) When the </a:t>
            </a:r>
            <a:r>
              <a:rPr lang="en-US" altLang="en-US" dirty="0" err="1">
                <a:solidFill>
                  <a:srgbClr val="000000"/>
                </a:solidFill>
                <a:cs typeface="Times New Roman" pitchFamily="18" charset="0"/>
              </a:rPr>
              <a:t>ciliary</a:t>
            </a:r>
            <a:r>
              <a:rPr lang="en-US" altLang="en-US" dirty="0">
                <a:solidFill>
                  <a:srgbClr val="000000"/>
                </a:solidFill>
                <a:cs typeface="Times New Roman" pitchFamily="18" charset="0"/>
              </a:rPr>
              <a:t> muscle is tensed, the lens has a shorter focal length. </a:t>
            </a:r>
            <a:endParaRPr lang="en-US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0000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9999"/>
                </a:solidFill>
                <a:latin typeface="Arial" charset="0"/>
                <a:cs typeface="Arial" charset="0"/>
              </a:rPr>
              <a:t>Near point and Far point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5344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The </a:t>
            </a:r>
            <a:r>
              <a:rPr lang="en-US" altLang="en-US" b="1" i="1" dirty="0"/>
              <a:t>near point</a:t>
            </a:r>
            <a:r>
              <a:rPr lang="en-US" altLang="en-US" dirty="0"/>
              <a:t> is the point nearest the </a:t>
            </a:r>
            <a:r>
              <a:rPr lang="en-US" altLang="en-US" dirty="0">
                <a:solidFill>
                  <a:srgbClr val="009900"/>
                </a:solidFill>
              </a:rPr>
              <a:t>eye</a:t>
            </a:r>
            <a:r>
              <a:rPr lang="en-US" altLang="en-US" dirty="0"/>
              <a:t> at which an object can be placed and still produce a sharp </a:t>
            </a:r>
            <a:r>
              <a:rPr lang="en-US" altLang="en-US" dirty="0">
                <a:solidFill>
                  <a:srgbClr val="009900"/>
                </a:solidFill>
              </a:rPr>
              <a:t>image</a:t>
            </a:r>
            <a:r>
              <a:rPr lang="en-US" altLang="en-US" dirty="0"/>
              <a:t> on the retina.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The </a:t>
            </a:r>
            <a:r>
              <a:rPr lang="en-US" altLang="en-US" b="1" i="1" dirty="0"/>
              <a:t>far point</a:t>
            </a:r>
            <a:r>
              <a:rPr lang="en-US" altLang="en-US" dirty="0"/>
              <a:t> of the eye is the location of the farthest object on which the fully relaxed eye can focus. 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For normal eyesight, the near point is close to 25 cm and far point is infinity. </a:t>
            </a:r>
          </a:p>
          <a:p>
            <a:pPr>
              <a:spcBef>
                <a:spcPct val="50000"/>
              </a:spcBef>
            </a:pPr>
            <a:r>
              <a:rPr lang="en-US" altLang="en-US" b="1" dirty="0"/>
              <a:t>Accommodation</a:t>
            </a:r>
            <a:r>
              <a:rPr lang="en-US" altLang="en-US" dirty="0"/>
              <a:t> is the process in which the lens changes its focal length to focus on objects at different distances. </a:t>
            </a:r>
          </a:p>
        </p:txBody>
      </p:sp>
    </p:spTree>
    <p:extLst>
      <p:ext uri="{BB962C8B-B14F-4D97-AF65-F5344CB8AC3E}">
        <p14:creationId xmlns="" xmlns:p14="http://schemas.microsoft.com/office/powerpoint/2010/main" val="189534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>
                <a:solidFill>
                  <a:srgbClr val="000000"/>
                </a:solidFill>
                <a:latin typeface="Arial" charset="0"/>
                <a:cs typeface="Arial" charset="0"/>
              </a:rPr>
              <a:t>The Refractive Power of a Lens  </a:t>
            </a:r>
            <a:br>
              <a:rPr lang="en-US" altLang="en-US" sz="4000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en-US" sz="4000" b="1">
                <a:solidFill>
                  <a:srgbClr val="000000"/>
                </a:solidFill>
                <a:latin typeface="Arial" charset="0"/>
                <a:cs typeface="Arial" charset="0"/>
              </a:rPr>
              <a:t>The Diopter</a:t>
            </a:r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5725" y="2925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50" name="Picture 6" descr="eq26_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5538788" cy="17795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3400" y="20574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Optometrists use the concept of </a:t>
            </a:r>
            <a:r>
              <a:rPr lang="en-US" altLang="en-US" b="1" i="1" dirty="0"/>
              <a:t>refractive power</a:t>
            </a:r>
            <a:r>
              <a:rPr lang="en-US" altLang="en-US" dirty="0"/>
              <a:t> to prescribe lenses. </a:t>
            </a:r>
          </a:p>
        </p:txBody>
      </p:sp>
    </p:spTree>
    <p:extLst>
      <p:ext uri="{BB962C8B-B14F-4D97-AF65-F5344CB8AC3E}">
        <p14:creationId xmlns="" xmlns:p14="http://schemas.microsoft.com/office/powerpoint/2010/main" val="4078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Nearsightedness</a:t>
            </a:r>
            <a:b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person who is </a:t>
            </a:r>
            <a:r>
              <a:rPr lang="en-US" altLang="en-US" b="1" i="1" dirty="0"/>
              <a:t>nearsighted (myopic)</a:t>
            </a:r>
            <a:r>
              <a:rPr lang="en-US" altLang="en-US" dirty="0"/>
              <a:t> can focus on nearby objects but cannot clearly see objects far away.</a:t>
            </a:r>
          </a:p>
        </p:txBody>
      </p:sp>
    </p:spTree>
    <p:extLst>
      <p:ext uri="{BB962C8B-B14F-4D97-AF65-F5344CB8AC3E}">
        <p14:creationId xmlns="" xmlns:p14="http://schemas.microsoft.com/office/powerpoint/2010/main" val="47866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  <a:t>Farsightedness</a:t>
            </a:r>
            <a:br>
              <a:rPr lang="en-US" altLang="en-US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endParaRPr lang="en-US" alt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1524000"/>
            <a:ext cx="815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A </a:t>
            </a:r>
            <a:r>
              <a:rPr lang="en-US" altLang="en-US" b="1" i="1" dirty="0"/>
              <a:t>farsighted (hyperopic)</a:t>
            </a:r>
            <a:r>
              <a:rPr lang="en-US" altLang="en-US" dirty="0"/>
              <a:t> person can usually see distant objects clearly, but cannot focus on those nearby.</a:t>
            </a:r>
          </a:p>
        </p:txBody>
      </p:sp>
    </p:spTree>
    <p:extLst>
      <p:ext uri="{BB962C8B-B14F-4D97-AF65-F5344CB8AC3E}">
        <p14:creationId xmlns="" xmlns:p14="http://schemas.microsoft.com/office/powerpoint/2010/main" val="321635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600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Bitmap Image</vt:lpstr>
      <vt:lpstr>Magnifying Glass</vt:lpstr>
      <vt:lpstr>Can a Diverging Lens used as magnifying glass?</vt:lpstr>
      <vt:lpstr>Image Formation in a Camera</vt:lpstr>
      <vt:lpstr>26.10 The Human Eye </vt:lpstr>
      <vt:lpstr>Relaxed and Tensed Lens</vt:lpstr>
      <vt:lpstr>Near point and Far point</vt:lpstr>
      <vt:lpstr>The Refractive Power of a Lens   The Diopter </vt:lpstr>
      <vt:lpstr>Nearsightedness </vt:lpstr>
      <vt:lpstr>Farsightedness </vt:lpstr>
      <vt:lpstr>EXAMPLE 12</vt:lpstr>
      <vt:lpstr>26.12 The Compound Microscope </vt:lpstr>
      <vt:lpstr>26.13 The Telescope </vt:lpstr>
      <vt:lpstr>26.14 Lens Aberrations</vt:lpstr>
      <vt:lpstr>Spherical Aberration</vt:lpstr>
      <vt:lpstr>Chromatic Aberration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H A P T E R   26 The Refraction of Light: Lenses and Optical Instruments</dc:title>
  <dc:creator>mahesp</dc:creator>
  <cp:lastModifiedBy>mahes</cp:lastModifiedBy>
  <cp:revision>20</cp:revision>
  <dcterms:created xsi:type="dcterms:W3CDTF">2004-04-07T11:18:06Z</dcterms:created>
  <dcterms:modified xsi:type="dcterms:W3CDTF">2015-04-21T01:02:39Z</dcterms:modified>
</cp:coreProperties>
</file>