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99" r:id="rId3"/>
    <p:sldId id="294" r:id="rId4"/>
    <p:sldId id="291" r:id="rId5"/>
    <p:sldId id="281" r:id="rId6"/>
    <p:sldId id="282" r:id="rId7"/>
    <p:sldId id="280" r:id="rId8"/>
    <p:sldId id="279" r:id="rId9"/>
    <p:sldId id="296" r:id="rId10"/>
    <p:sldId id="298"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0" d="100"/>
          <a:sy n="100" d="100"/>
        </p:scale>
        <p:origin x="-12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A78C28-66BC-40CE-B7A1-2A4BAB0C1D80}"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F54F89-6968-4945-8E56-E119BAA6FCB5}"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E4B1A0-C570-461B-B0CC-2BBAD842E200}"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EFED760-56E1-492E-AD59-6A6B2727E5A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089411-8EDB-4922-866F-914B55DAF4A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622A4E-C31D-4C74-A8A2-F167A16BE4B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804DA03-0C40-45C3-B701-DB985707F10D}"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325A6DD-78CF-4A55-B2C1-1F210D33734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7B57B6-17A2-4DA8-9CCD-C687A01BF80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32D2113-26D4-4AC5-A094-79E772F29F28}"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E9BCDE-4CAB-418C-8583-05607338DE7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6446C12-0E47-47E9-B688-B39D455582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image" Target="../media/image10.gif"/><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Alloy" TargetMode="External"/><Relationship Id="rId2" Type="http://schemas.openxmlformats.org/officeDocument/2006/relationships/hyperlink" Target="http://en.wikipedia.org/wiki/Permanent_magnet" TargetMode="External"/><Relationship Id="rId1" Type="http://schemas.openxmlformats.org/officeDocument/2006/relationships/slideLayout" Target="../slideLayouts/slideLayout2.xml"/><Relationship Id="rId6" Type="http://schemas.openxmlformats.org/officeDocument/2006/relationships/hyperlink" Target="http://en.wikipedia.org/wiki/Samarium-cobalt_magnet" TargetMode="External"/><Relationship Id="rId5" Type="http://schemas.openxmlformats.org/officeDocument/2006/relationships/hyperlink" Target="http://en.wikipedia.org/wiki/Neodymium_magnet" TargetMode="External"/><Relationship Id="rId4" Type="http://schemas.openxmlformats.org/officeDocument/2006/relationships/hyperlink" Target="http://en.wikipedia.org/wiki/Rare_earth_el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1752600"/>
            <a:ext cx="4267200" cy="1143000"/>
          </a:xfrm>
        </p:spPr>
        <p:txBody>
          <a:bodyPr/>
          <a:lstStyle/>
          <a:p>
            <a:pPr eaLnBrk="1" hangingPunct="1"/>
            <a:r>
              <a:rPr lang="en-US" altLang="en-US" b="1" smtClean="0">
                <a:solidFill>
                  <a:srgbClr val="000000"/>
                </a:solidFill>
                <a:latin typeface="Verdana" pitchFamily="34" charset="0"/>
              </a:rPr>
              <a:t>21.7. Magnetic Fields Produced by Currents</a:t>
            </a:r>
            <a:r>
              <a:rPr lang="en-US" altLang="en-US" smtClean="0">
                <a:solidFill>
                  <a:srgbClr val="000000"/>
                </a:solidFill>
                <a:latin typeface="Verdana" pitchFamily="34" charset="0"/>
              </a:rPr>
              <a:t> </a:t>
            </a:r>
            <a:br>
              <a:rPr lang="en-US" altLang="en-US" smtClean="0">
                <a:solidFill>
                  <a:srgbClr val="000000"/>
                </a:solidFill>
                <a:latin typeface="Verdana" pitchFamily="34" charset="0"/>
              </a:rPr>
            </a:br>
            <a:endParaRPr lang="en-US" altLang="en-US" smtClean="0">
              <a:solidFill>
                <a:srgbClr val="000000"/>
              </a:solidFill>
              <a:latin typeface="Verdana" pitchFamily="34" charset="0"/>
            </a:endParaRPr>
          </a:p>
        </p:txBody>
      </p:sp>
      <p:pic>
        <p:nvPicPr>
          <p:cNvPr id="5123" name="Picture 3" descr="(a) A very long, straight current-carrying wire produces magnetic field lines that are circular about the wire. One such circular line is indicated by the compass needles. (b) If the thumb of the right hand (R.H.) is pointed in the direction of the current I, the curled fingers point in the direction of the magnetic field, according to RHR-2."/>
          <p:cNvPicPr>
            <a:picLocks noChangeAspect="1" noChangeArrowheads="1"/>
          </p:cNvPicPr>
          <p:nvPr/>
        </p:nvPicPr>
        <p:blipFill>
          <a:blip r:embed="rId2" cstate="print"/>
          <a:srcRect/>
          <a:stretch>
            <a:fillRect/>
          </a:stretch>
        </p:blipFill>
        <p:spPr bwMode="auto">
          <a:xfrm>
            <a:off x="6019800" y="457200"/>
            <a:ext cx="2525713" cy="5726113"/>
          </a:xfrm>
          <a:prstGeom prst="rect">
            <a:avLst/>
          </a:prstGeom>
          <a:noFill/>
          <a:ln w="9525">
            <a:noFill/>
            <a:miter lim="800000"/>
            <a:headEnd/>
            <a:tailEnd/>
          </a:ln>
        </p:spPr>
      </p:pic>
      <p:sp>
        <p:nvSpPr>
          <p:cNvPr id="5124" name="Text Box 4"/>
          <p:cNvSpPr txBox="1">
            <a:spLocks noChangeArrowheads="1"/>
          </p:cNvSpPr>
          <p:nvPr/>
        </p:nvSpPr>
        <p:spPr bwMode="auto">
          <a:xfrm>
            <a:off x="533400" y="4027488"/>
            <a:ext cx="5334000" cy="2282825"/>
          </a:xfrm>
          <a:prstGeom prst="rect">
            <a:avLst/>
          </a:prstGeom>
          <a:noFill/>
          <a:ln w="9525">
            <a:noFill/>
            <a:miter lim="800000"/>
            <a:headEnd/>
            <a:tailEnd/>
          </a:ln>
          <a:effectLst/>
        </p:spPr>
        <p:txBody>
          <a:bodyPr>
            <a:spAutoFit/>
          </a:bodyPr>
          <a:lstStyle/>
          <a:p>
            <a:pPr>
              <a:spcBef>
                <a:spcPct val="50000"/>
              </a:spcBef>
            </a:pPr>
            <a:r>
              <a:rPr lang="en-US" altLang="en-US" b="1" i="1" dirty="0">
                <a:solidFill>
                  <a:srgbClr val="000000"/>
                </a:solidFill>
                <a:cs typeface="Times New Roman" pitchFamily="18" charset="0"/>
              </a:rPr>
              <a:t>Right-Hand Rule No. 2.</a:t>
            </a:r>
            <a:r>
              <a:rPr lang="en-US" altLang="en-US" dirty="0">
                <a:solidFill>
                  <a:srgbClr val="000000"/>
                </a:solidFill>
                <a:cs typeface="Times New Roman" pitchFamily="18" charset="0"/>
              </a:rPr>
              <a:t> Curl the fingers of the right hand into the shape of a half-circle. Point the thumb in the direction of the conventional </a:t>
            </a:r>
            <a:r>
              <a:rPr lang="en-US" altLang="en-US" dirty="0">
                <a:solidFill>
                  <a:srgbClr val="008000"/>
                </a:solidFill>
                <a:cs typeface="Times New Roman" pitchFamily="18" charset="0"/>
              </a:rPr>
              <a:t>current</a:t>
            </a:r>
            <a:r>
              <a:rPr lang="en-US" altLang="en-US" dirty="0">
                <a:solidFill>
                  <a:srgbClr val="000000"/>
                </a:solidFill>
                <a:cs typeface="Times New Roman" pitchFamily="18" charset="0"/>
              </a:rPr>
              <a:t> </a:t>
            </a:r>
            <a:r>
              <a:rPr lang="en-US" altLang="en-US" i="1" dirty="0">
                <a:solidFill>
                  <a:srgbClr val="000000"/>
                </a:solidFill>
                <a:cs typeface="Times New Roman" pitchFamily="18" charset="0"/>
              </a:rPr>
              <a:t>I</a:t>
            </a:r>
            <a:r>
              <a:rPr lang="en-US" altLang="en-US" dirty="0">
                <a:solidFill>
                  <a:srgbClr val="000000"/>
                </a:solidFill>
                <a:cs typeface="Times New Roman" pitchFamily="18" charset="0"/>
              </a:rPr>
              <a:t>, and the tips of the fingers will point in the direction of the </a:t>
            </a:r>
            <a:r>
              <a:rPr lang="en-US" altLang="en-US" dirty="0">
                <a:solidFill>
                  <a:srgbClr val="008000"/>
                </a:solidFill>
                <a:cs typeface="Times New Roman" pitchFamily="18" charset="0"/>
              </a:rPr>
              <a:t>magnetic</a:t>
            </a:r>
            <a:r>
              <a:rPr lang="en-US" altLang="en-US" dirty="0">
                <a:solidFill>
                  <a:srgbClr val="000000"/>
                </a:solidFill>
                <a:cs typeface="Times New Roman" pitchFamily="18" charset="0"/>
              </a:rPr>
              <a:t> field </a:t>
            </a:r>
            <a:r>
              <a:rPr lang="en-US" altLang="en-US" b="1" dirty="0">
                <a:solidFill>
                  <a:srgbClr val="000000"/>
                </a:solidFill>
                <a:cs typeface="Times New Roman" pitchFamily="18" charset="0"/>
              </a:rPr>
              <a:t>B</a:t>
            </a:r>
            <a:r>
              <a:rPr lang="en-US" altLang="en-US" dirty="0">
                <a:solidFill>
                  <a:srgbClr val="000000"/>
                </a:solidFill>
                <a:cs typeface="Times New Roman" pitchFamily="18" charset="0"/>
              </a:rPr>
              <a: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20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Effect transition="in" filter="fade">
                                      <p:cBhvr>
                                        <p:cTn id="12" dur="2000"/>
                                        <p:tgtEl>
                                          <p:spTgt spid="51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title"/>
          </p:nvPr>
        </p:nvSpPr>
        <p:spPr/>
        <p:txBody>
          <a:bodyPr/>
          <a:lstStyle/>
          <a:p>
            <a:pPr eaLnBrk="1" hangingPunct="1"/>
            <a:r>
              <a:rPr lang="en-US" altLang="en-US" sz="4000" smtClean="0">
                <a:solidFill>
                  <a:schemeClr val="tx1"/>
                </a:solidFill>
              </a:rPr>
              <a:t>Cathode Ray Tube (CRT)</a:t>
            </a:r>
            <a:br>
              <a:rPr lang="en-US" altLang="en-US" sz="4000" smtClean="0">
                <a:solidFill>
                  <a:schemeClr val="tx1"/>
                </a:solidFill>
              </a:rPr>
            </a:br>
            <a:endParaRPr lang="en-US" altLang="en-US" sz="4000" smtClean="0">
              <a:solidFill>
                <a:schemeClr val="tx1"/>
              </a:solidFill>
            </a:endParaRPr>
          </a:p>
        </p:txBody>
      </p:sp>
      <p:pic>
        <p:nvPicPr>
          <p:cNvPr id="10243" name="Picture 5" descr="(a) A cathode-ray tube contains an electron gun, a magnetic field for deflecting the electron beam, and a phosphor-coated screen. A color TV actually uses three guns, although only one is shown here for clarity. (b) The image is formed by scanning the electron beam across the screen. (c) The red, green, and blue phosphors of a color TV."/>
          <p:cNvPicPr>
            <a:picLocks noGrp="1" noChangeAspect="1" noChangeArrowheads="1"/>
          </p:cNvPicPr>
          <p:nvPr>
            <p:ph idx="1"/>
          </p:nvPr>
        </p:nvPicPr>
        <p:blipFill>
          <a:blip r:embed="rId2" cstate="print"/>
          <a:srcRect/>
          <a:stretch>
            <a:fillRect/>
          </a:stretch>
        </p:blipFill>
        <p:spPr>
          <a:xfrm>
            <a:off x="1066800" y="2286000"/>
            <a:ext cx="7029450" cy="2714625"/>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143000"/>
          </a:xfrm>
        </p:spPr>
        <p:txBody>
          <a:bodyPr/>
          <a:lstStyle/>
          <a:p>
            <a:r>
              <a:rPr lang="en-US" altLang="en-US" b="1" dirty="0" smtClean="0">
                <a:solidFill>
                  <a:srgbClr val="003399"/>
                </a:solidFill>
                <a:latin typeface="Verdana" pitchFamily="34" charset="0"/>
              </a:rPr>
              <a:t>A LONG, STRAIGHT WIRE</a:t>
            </a:r>
            <a:r>
              <a:rPr lang="en-US" dirty="0" smtClean="0"/>
              <a:t/>
            </a:r>
            <a:br>
              <a:rPr lang="en-US" dirty="0" smtClean="0"/>
            </a:br>
            <a:endParaRPr lang="en-US" dirty="0"/>
          </a:p>
        </p:txBody>
      </p:sp>
      <p:pic>
        <p:nvPicPr>
          <p:cNvPr id="4" name="Picture 5" descr="The magnetic field becomes stronger as the radial distance r decreases, so the field lines are closer together near the wire."/>
          <p:cNvPicPr>
            <a:picLocks noChangeAspect="1" noChangeArrowheads="1"/>
          </p:cNvPicPr>
          <p:nvPr/>
        </p:nvPicPr>
        <p:blipFill>
          <a:blip r:embed="rId2" cstate="print"/>
          <a:srcRect/>
          <a:stretch>
            <a:fillRect/>
          </a:stretch>
        </p:blipFill>
        <p:spPr bwMode="auto">
          <a:xfrm>
            <a:off x="228600" y="1295400"/>
            <a:ext cx="2752725" cy="2765425"/>
          </a:xfrm>
          <a:prstGeom prst="rect">
            <a:avLst/>
          </a:prstGeom>
          <a:noFill/>
          <a:ln w="9525">
            <a:noFill/>
            <a:miter lim="800000"/>
            <a:headEnd/>
            <a:tailEnd/>
          </a:ln>
        </p:spPr>
      </p:pic>
      <p:pic>
        <p:nvPicPr>
          <p:cNvPr id="5" name="Picture 8" descr="http://edugen.wiley.com/edugen/courses/crs1650/art/images/halliday8019c29/image_t/tfg002.gif"/>
          <p:cNvPicPr>
            <a:picLocks noChangeAspect="1" noChangeArrowheads="1"/>
          </p:cNvPicPr>
          <p:nvPr/>
        </p:nvPicPr>
        <p:blipFill>
          <a:blip r:embed="rId3" cstate="print"/>
          <a:srcRect/>
          <a:stretch>
            <a:fillRect/>
          </a:stretch>
        </p:blipFill>
        <p:spPr bwMode="auto">
          <a:xfrm>
            <a:off x="6019800" y="1828800"/>
            <a:ext cx="2276475" cy="2228850"/>
          </a:xfrm>
          <a:prstGeom prst="rect">
            <a:avLst/>
          </a:prstGeom>
          <a:noFill/>
        </p:spPr>
      </p:pic>
      <p:pic>
        <p:nvPicPr>
          <p:cNvPr id="28674" name="Picture 2"/>
          <p:cNvPicPr>
            <a:picLocks noChangeAspect="1" noChangeArrowheads="1"/>
          </p:cNvPicPr>
          <p:nvPr/>
        </p:nvPicPr>
        <p:blipFill>
          <a:blip r:embed="rId4" cstate="print"/>
          <a:srcRect/>
          <a:stretch>
            <a:fillRect/>
          </a:stretch>
        </p:blipFill>
        <p:spPr bwMode="auto">
          <a:xfrm>
            <a:off x="3429000" y="1752600"/>
            <a:ext cx="1362075" cy="1781175"/>
          </a:xfrm>
          <a:prstGeom prst="rect">
            <a:avLst/>
          </a:prstGeom>
          <a:noFill/>
          <a:ln w="9525">
            <a:noFill/>
            <a:miter lim="800000"/>
            <a:headEnd/>
            <a:tailEnd/>
          </a:ln>
        </p:spPr>
      </p:pic>
      <p:pic>
        <p:nvPicPr>
          <p:cNvPr id="28675" name="Picture 3"/>
          <p:cNvPicPr>
            <a:picLocks noChangeAspect="1" noChangeArrowheads="1"/>
          </p:cNvPicPr>
          <p:nvPr/>
        </p:nvPicPr>
        <p:blipFill>
          <a:blip r:embed="rId5" cstate="print"/>
          <a:srcRect/>
          <a:stretch>
            <a:fillRect/>
          </a:stretch>
        </p:blipFill>
        <p:spPr bwMode="auto">
          <a:xfrm>
            <a:off x="2133600" y="4191000"/>
            <a:ext cx="1628775" cy="1790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fade">
                                      <p:cBhvr>
                                        <p:cTn id="12" dur="2000"/>
                                        <p:tgtEl>
                                          <p:spTgt spid="286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675"/>
                                        </p:tgtEl>
                                        <p:attrNameLst>
                                          <p:attrName>style.visibility</p:attrName>
                                        </p:attrNameLst>
                                      </p:cBhvr>
                                      <p:to>
                                        <p:strVal val="visible"/>
                                      </p:to>
                                    </p:set>
                                    <p:animEffect transition="in" filter="fade">
                                      <p:cBhvr>
                                        <p:cTn id="17" dur="2000"/>
                                        <p:tgtEl>
                                          <p:spTgt spid="2867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21.8 </a:t>
            </a:r>
            <a:r>
              <a:rPr lang="en-US" dirty="0" err="1" smtClean="0"/>
              <a:t>Ampère's</a:t>
            </a:r>
            <a:r>
              <a:rPr lang="en-US" dirty="0" smtClean="0"/>
              <a:t> Law</a:t>
            </a:r>
            <a:endParaRPr lang="en-US" dirty="0"/>
          </a:p>
        </p:txBody>
      </p:sp>
      <p:sp>
        <p:nvSpPr>
          <p:cNvPr id="1026" name="AutoShape 2"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5" name="Rectangle 11"/>
          <p:cNvSpPr>
            <a:spLocks noChangeArrowheads="1"/>
          </p:cNvSpPr>
          <p:nvPr/>
        </p:nvSpPr>
        <p:spPr bwMode="auto">
          <a:xfrm>
            <a:off x="0" y="10668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For any current geometry that produces a magnetic field that does not change in time,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900" b="0" i="0" u="none" strike="noStrike" cap="none" normalizeH="0" baseline="0" dirty="0" smtClean="0">
              <a:ln>
                <a:noFill/>
              </a:ln>
              <a:solidFill>
                <a:schemeClr val="tx1"/>
              </a:solidFill>
              <a:effectLst/>
              <a:latin typeface="Arial" charset="0"/>
              <a:cs typeface="Arial" charset="0"/>
            </a:endParaRPr>
          </a:p>
        </p:txBody>
      </p:sp>
      <p:sp>
        <p:nvSpPr>
          <p:cNvPr id="1036" name="AutoShape 12" descr="http://edugen.wileyplus.com/edugen/courses/crs6407/cutnell9780470879528/c21/math/math167.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ID1110_fg21_0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2" name="Picture 18" descr="http://hyperphysics.phy-astr.gsu.edu/hbase/magnetic/imgmag/amlaw.gif"/>
          <p:cNvPicPr>
            <a:picLocks noChangeAspect="1" noChangeArrowheads="1"/>
          </p:cNvPicPr>
          <p:nvPr/>
        </p:nvPicPr>
        <p:blipFill>
          <a:blip r:embed="rId2" cstate="print"/>
          <a:srcRect/>
          <a:stretch>
            <a:fillRect/>
          </a:stretch>
        </p:blipFill>
        <p:spPr bwMode="auto">
          <a:xfrm>
            <a:off x="1447800" y="1371600"/>
            <a:ext cx="5638800" cy="2095501"/>
          </a:xfrm>
          <a:prstGeom prst="rect">
            <a:avLst/>
          </a:prstGeom>
          <a:noFill/>
        </p:spPr>
      </p:pic>
      <p:sp>
        <p:nvSpPr>
          <p:cNvPr id="1044" name="AutoShape 20" descr="http://edugen.wileyplus.com/edugen/courses/crs6407/cutnell9780470879528/c21/math/math163.gif"/>
          <p:cNvSpPr>
            <a:spLocks noChangeAspect="1" noChangeArrowheads="1"/>
          </p:cNvSpPr>
          <p:nvPr/>
        </p:nvSpPr>
        <p:spPr bwMode="auto">
          <a:xfrm>
            <a:off x="841375" y="-288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5" name="AutoShape 21" descr="http://edugen.wileyplus.com/edugen/courses/crs6407/cutnell9780470879528/c21/math/math164.gif"/>
          <p:cNvSpPr>
            <a:spLocks noChangeAspect="1" noChangeArrowheads="1"/>
          </p:cNvSpPr>
          <p:nvPr/>
        </p:nvSpPr>
        <p:spPr bwMode="auto">
          <a:xfrm>
            <a:off x="9810750" y="-288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6" name="AutoShape 22" descr="http://edugen.wileyplus.com/edugen/courses/crs6407/cutnell9780470879528/c21/math/math163.gif"/>
          <p:cNvSpPr>
            <a:spLocks noChangeAspect="1" noChangeArrowheads="1"/>
          </p:cNvSpPr>
          <p:nvPr/>
        </p:nvSpPr>
        <p:spPr bwMode="auto">
          <a:xfrm>
            <a:off x="14970125" y="-288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7" name="AutoShape 23" descr="http://edugen.wileyplus.com/edugen/courses/crs6407/cutnell9780470879528/c21/math/math123.gif"/>
          <p:cNvSpPr>
            <a:spLocks noChangeAspect="1" noChangeArrowheads="1"/>
          </p:cNvSpPr>
          <p:nvPr/>
        </p:nvSpPr>
        <p:spPr bwMode="auto">
          <a:xfrm>
            <a:off x="484187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8" name="AutoShape 24" descr="http://edugen.wileyplus.com/edugen/courses/crs6407/cutnell9780470879528/c21/math/math168.gif"/>
          <p:cNvSpPr>
            <a:spLocks noChangeAspect="1" noChangeArrowheads="1"/>
          </p:cNvSpPr>
          <p:nvPr/>
        </p:nvSpPr>
        <p:spPr bwMode="auto">
          <a:xfrm>
            <a:off x="963295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9" name="AutoShape 25" descr="http://edugen.wileyplus.com/edugen/courses/crs6407/cutnell9780470879528/c21/math/math165.gif"/>
          <p:cNvSpPr>
            <a:spLocks noChangeAspect="1" noChangeArrowheads="1"/>
          </p:cNvSpPr>
          <p:nvPr/>
        </p:nvSpPr>
        <p:spPr bwMode="auto">
          <a:xfrm>
            <a:off x="1265872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a:off x="0" y="3429000"/>
            <a:ext cx="4580100" cy="461665"/>
          </a:xfrm>
          <a:prstGeom prst="rect">
            <a:avLst/>
          </a:prstGeom>
        </p:spPr>
        <p:txBody>
          <a:bodyPr wrap="none">
            <a:spAutoFit/>
          </a:bodyPr>
          <a:lstStyle/>
          <a:p>
            <a:r>
              <a:rPr lang="en-US" altLang="en-US" b="1" dirty="0" smtClean="0">
                <a:solidFill>
                  <a:srgbClr val="003399"/>
                </a:solidFill>
                <a:latin typeface="Verdana" pitchFamily="34" charset="0"/>
              </a:rPr>
              <a:t>A LONG, STRAIGHT WIRE</a:t>
            </a:r>
            <a:endParaRPr lang="en-US" dirty="0"/>
          </a:p>
        </p:txBody>
      </p:sp>
      <p:pic>
        <p:nvPicPr>
          <p:cNvPr id="22" name="Picture 5" descr="The magnetic field becomes stronger as the radial distance r decreases, so the field lines are closer together near the wire."/>
          <p:cNvPicPr>
            <a:picLocks noChangeAspect="1" noChangeArrowheads="1"/>
          </p:cNvPicPr>
          <p:nvPr/>
        </p:nvPicPr>
        <p:blipFill>
          <a:blip r:embed="rId3" cstate="print"/>
          <a:srcRect/>
          <a:stretch>
            <a:fillRect/>
          </a:stretch>
        </p:blipFill>
        <p:spPr bwMode="auto">
          <a:xfrm>
            <a:off x="1295400" y="3962400"/>
            <a:ext cx="2752725" cy="2765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fade">
                                      <p:cBhvr>
                                        <p:cTn id="7" dur="20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fade">
                                      <p:cBhvr>
                                        <p:cTn id="12" dur="20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2"/>
                                        </p:tgtEl>
                                        <p:attrNameLst>
                                          <p:attrName>style.visibility</p:attrName>
                                        </p:attrNameLst>
                                      </p:cBhvr>
                                      <p:to>
                                        <p:strVal val="visible"/>
                                      </p:to>
                                    </p:set>
                                    <p:animEffect transition="in" filter="fade">
                                      <p:cBhvr>
                                        <p:cTn id="17" dur="2000"/>
                                        <p:tgtEl>
                                          <p:spTgt spid="10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xEl>
                                              <p:pRg st="0" end="0"/>
                                            </p:txEl>
                                          </p:spTgt>
                                        </p:tgtEl>
                                        <p:attrNameLst>
                                          <p:attrName>style.visibility</p:attrName>
                                        </p:attrNameLst>
                                      </p:cBhvr>
                                      <p:to>
                                        <p:strVal val="visible"/>
                                      </p:to>
                                    </p:set>
                                    <p:animEffect transition="in" filter="fade">
                                      <p:cBhvr>
                                        <p:cTn id="22" dur="2000"/>
                                        <p:tgtEl>
                                          <p:spTgt spid="2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P spid="2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pPr eaLnBrk="1" hangingPunct="1"/>
            <a:r>
              <a:rPr lang="en-US" altLang="en-US" b="1" dirty="0" smtClean="0"/>
              <a:t>SOLENOID</a:t>
            </a:r>
            <a:r>
              <a:rPr lang="en-US" altLang="en-US" dirty="0" smtClean="0"/>
              <a:t> </a:t>
            </a:r>
          </a:p>
        </p:txBody>
      </p:sp>
      <p:pic>
        <p:nvPicPr>
          <p:cNvPr id="8196" name="Picture 9" descr="math030"/>
          <p:cNvPicPr>
            <a:picLocks noGrp="1" noChangeAspect="1" noChangeArrowheads="1"/>
          </p:cNvPicPr>
          <p:nvPr>
            <p:ph sz="half" idx="2"/>
          </p:nvPr>
        </p:nvPicPr>
        <p:blipFill>
          <a:blip r:embed="rId2" cstate="print"/>
          <a:srcRect/>
          <a:stretch>
            <a:fillRect/>
          </a:stretch>
        </p:blipFill>
        <p:spPr>
          <a:xfrm>
            <a:off x="0" y="3124200"/>
            <a:ext cx="4267200" cy="1193800"/>
          </a:xfrm>
          <a:noFill/>
        </p:spPr>
      </p:pic>
      <p:pic>
        <p:nvPicPr>
          <p:cNvPr id="5" name="Picture 8" descr="http://edugen.wiley.com/edugen/courses/crs1650/art/images/halliday8019c29/image_t/tfg020.gif"/>
          <p:cNvPicPr>
            <a:picLocks noChangeAspect="1" noChangeArrowheads="1"/>
          </p:cNvPicPr>
          <p:nvPr/>
        </p:nvPicPr>
        <p:blipFill>
          <a:blip r:embed="rId3" cstate="print"/>
          <a:srcRect/>
          <a:stretch>
            <a:fillRect/>
          </a:stretch>
        </p:blipFill>
        <p:spPr bwMode="auto">
          <a:xfrm>
            <a:off x="5410200" y="4267200"/>
            <a:ext cx="3276600" cy="1480641"/>
          </a:xfrm>
          <a:prstGeom prst="rect">
            <a:avLst/>
          </a:prstGeom>
          <a:noFill/>
        </p:spPr>
      </p:pic>
      <p:pic>
        <p:nvPicPr>
          <p:cNvPr id="9217" name="Picture 1"/>
          <p:cNvPicPr>
            <a:picLocks noChangeAspect="1" noChangeArrowheads="1"/>
          </p:cNvPicPr>
          <p:nvPr/>
        </p:nvPicPr>
        <p:blipFill>
          <a:blip r:embed="rId4" cstate="print"/>
          <a:srcRect/>
          <a:stretch>
            <a:fillRect/>
          </a:stretch>
        </p:blipFill>
        <p:spPr bwMode="auto">
          <a:xfrm>
            <a:off x="4572000" y="914400"/>
            <a:ext cx="3143250" cy="3143250"/>
          </a:xfrm>
          <a:prstGeom prst="rect">
            <a:avLst/>
          </a:prstGeom>
          <a:noFill/>
          <a:ln w="9525">
            <a:noFill/>
            <a:miter lim="800000"/>
            <a:headEnd/>
            <a:tailEnd/>
          </a:ln>
        </p:spPr>
      </p:pic>
      <p:pic>
        <p:nvPicPr>
          <p:cNvPr id="8" name="Picture 2" descr="http://edugen.wiley.com/edugen/courses/crs1650/art/images/halliday8019c29/image_t/tfg017.gif"/>
          <p:cNvPicPr>
            <a:picLocks noChangeAspect="1" noChangeArrowheads="1"/>
          </p:cNvPicPr>
          <p:nvPr/>
        </p:nvPicPr>
        <p:blipFill>
          <a:blip r:embed="rId5" cstate="print"/>
          <a:srcRect/>
          <a:stretch>
            <a:fillRect/>
          </a:stretch>
        </p:blipFill>
        <p:spPr bwMode="auto">
          <a:xfrm>
            <a:off x="1371600" y="1295400"/>
            <a:ext cx="1981200" cy="1375483"/>
          </a:xfrm>
          <a:prstGeom prst="rect">
            <a:avLst/>
          </a:prstGeom>
          <a:noFill/>
        </p:spPr>
      </p:pic>
      <p:pic>
        <p:nvPicPr>
          <p:cNvPr id="9" name="Picture 18" descr="http://hyperphysics.phy-astr.gsu.edu/hbase/magnetic/imgmag/amlaw.gif"/>
          <p:cNvPicPr>
            <a:picLocks noChangeAspect="1" noChangeArrowheads="1"/>
          </p:cNvPicPr>
          <p:nvPr/>
        </p:nvPicPr>
        <p:blipFill>
          <a:blip r:embed="rId6" cstate="print"/>
          <a:srcRect/>
          <a:stretch>
            <a:fillRect/>
          </a:stretch>
        </p:blipFill>
        <p:spPr bwMode="auto">
          <a:xfrm>
            <a:off x="1143000" y="5105400"/>
            <a:ext cx="4114800" cy="152914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7"/>
                                        </p:tgtEl>
                                        <p:attrNameLst>
                                          <p:attrName>style.visibility</p:attrName>
                                        </p:attrNameLst>
                                      </p:cBhvr>
                                      <p:to>
                                        <p:strVal val="visible"/>
                                      </p:to>
                                    </p:set>
                                    <p:animEffect transition="in" filter="fade">
                                      <p:cBhvr>
                                        <p:cTn id="12" dur="2000"/>
                                        <p:tgtEl>
                                          <p:spTgt spid="92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fade">
                                      <p:cBhvr>
                                        <p:cTn id="17" dur="20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09600" y="228600"/>
            <a:ext cx="7772400" cy="762000"/>
          </a:xfrm>
        </p:spPr>
        <p:txBody>
          <a:bodyPr/>
          <a:lstStyle/>
          <a:p>
            <a:pPr eaLnBrk="1" hangingPunct="1"/>
            <a:r>
              <a:rPr lang="en-US" altLang="en-US" sz="3200" b="1" smtClean="0">
                <a:solidFill>
                  <a:srgbClr val="000000"/>
                </a:solidFill>
                <a:latin typeface="Verdana" pitchFamily="34" charset="0"/>
              </a:rPr>
              <a:t>21.9. Magnetic Materials</a:t>
            </a:r>
            <a:r>
              <a:rPr lang="en-US" altLang="en-US" smtClean="0">
                <a:solidFill>
                  <a:srgbClr val="000000"/>
                </a:solidFill>
                <a:latin typeface="Verdana" pitchFamily="34" charset="0"/>
              </a:rPr>
              <a:t> </a:t>
            </a:r>
            <a:br>
              <a:rPr lang="en-US" altLang="en-US" smtClean="0">
                <a:solidFill>
                  <a:srgbClr val="000000"/>
                </a:solidFill>
                <a:latin typeface="Verdana" pitchFamily="34" charset="0"/>
              </a:rPr>
            </a:br>
            <a:endParaRPr lang="en-US" altLang="en-US" smtClean="0">
              <a:solidFill>
                <a:srgbClr val="000000"/>
              </a:solidFill>
              <a:latin typeface="Verdana" pitchFamily="34" charset="0"/>
            </a:endParaRPr>
          </a:p>
        </p:txBody>
      </p:sp>
      <p:sp>
        <p:nvSpPr>
          <p:cNvPr id="11267" name="Text Box 1028"/>
          <p:cNvSpPr txBox="1">
            <a:spLocks noChangeArrowheads="1"/>
          </p:cNvSpPr>
          <p:nvPr/>
        </p:nvSpPr>
        <p:spPr bwMode="auto">
          <a:xfrm>
            <a:off x="304800" y="762000"/>
            <a:ext cx="8839200" cy="5786199"/>
          </a:xfrm>
          <a:prstGeom prst="rect">
            <a:avLst/>
          </a:prstGeom>
          <a:noFill/>
          <a:ln w="9525">
            <a:noFill/>
            <a:miter lim="800000"/>
            <a:headEnd/>
            <a:tailEnd/>
          </a:ln>
          <a:effectLst/>
        </p:spPr>
        <p:txBody>
          <a:bodyPr>
            <a:spAutoFit/>
          </a:bodyPr>
          <a:lstStyle/>
          <a:p>
            <a:pPr>
              <a:spcBef>
                <a:spcPct val="50000"/>
              </a:spcBef>
            </a:pPr>
            <a:r>
              <a:rPr lang="en-US" altLang="en-US" sz="2000" dirty="0" smtClean="0"/>
              <a:t>Magnetic field originates from the orbital and spin motions of </a:t>
            </a:r>
            <a:r>
              <a:rPr lang="en-US" altLang="en-US" sz="2000" smtClean="0"/>
              <a:t>the electron. </a:t>
            </a:r>
            <a:endParaRPr lang="en-US" altLang="en-US" sz="2000" dirty="0" smtClean="0"/>
          </a:p>
          <a:p>
            <a:pPr>
              <a:spcBef>
                <a:spcPct val="50000"/>
              </a:spcBef>
            </a:pPr>
            <a:r>
              <a:rPr lang="en-US" altLang="en-US" sz="2000" dirty="0" smtClean="0"/>
              <a:t>Most </a:t>
            </a:r>
            <a:r>
              <a:rPr lang="en-US" altLang="en-US" sz="2000" dirty="0"/>
              <a:t>substances are nonmagnetic, the magnetism produced at the atomic level tends to cancel out. </a:t>
            </a:r>
          </a:p>
          <a:p>
            <a:pPr>
              <a:spcBef>
                <a:spcPct val="50000"/>
              </a:spcBef>
            </a:pPr>
            <a:r>
              <a:rPr lang="en-US" altLang="en-US" sz="2000" dirty="0"/>
              <a:t>However, there are some materials, known as </a:t>
            </a:r>
            <a:r>
              <a:rPr lang="en-US" altLang="en-US" sz="2000" b="1" i="1" dirty="0"/>
              <a:t>ferromagnetic materials,</a:t>
            </a:r>
            <a:r>
              <a:rPr lang="en-US" altLang="en-US" sz="2000" dirty="0"/>
              <a:t> in which the cancellation does not occur for groups of approximately 10</a:t>
            </a:r>
            <a:r>
              <a:rPr lang="en-US" altLang="en-US" sz="2000" baseline="30000" dirty="0"/>
              <a:t>16</a:t>
            </a:r>
            <a:r>
              <a:rPr lang="en-US" altLang="en-US" sz="2000" dirty="0"/>
              <a:t> – 10</a:t>
            </a:r>
            <a:r>
              <a:rPr lang="en-US" altLang="en-US" sz="2000" baseline="30000" dirty="0"/>
              <a:t>19</a:t>
            </a:r>
            <a:r>
              <a:rPr lang="en-US" altLang="en-US" sz="2000" dirty="0"/>
              <a:t> neighboring atoms, because they have electron spins that are naturally aligned parallel to each other. </a:t>
            </a:r>
          </a:p>
          <a:p>
            <a:pPr>
              <a:spcBef>
                <a:spcPct val="50000"/>
              </a:spcBef>
            </a:pPr>
            <a:r>
              <a:rPr lang="en-US" altLang="en-US" sz="2000" dirty="0"/>
              <a:t>This alignment results from a special type of quantum mechanical interaction between the spins. The result of the interaction is a small but highly magnetized region of about 0.01 to 0.1 mm in size, depending on the nature of the material; this region is called a </a:t>
            </a:r>
            <a:r>
              <a:rPr lang="en-US" altLang="en-US" sz="2000" b="1" i="1" dirty="0"/>
              <a:t>magnetic domain.</a:t>
            </a:r>
            <a:r>
              <a:rPr lang="en-US" altLang="en-US" sz="2000" dirty="0"/>
              <a:t> </a:t>
            </a:r>
          </a:p>
          <a:p>
            <a:pPr>
              <a:spcBef>
                <a:spcPct val="50000"/>
              </a:spcBef>
            </a:pPr>
            <a:r>
              <a:rPr lang="en-US" altLang="en-US" sz="2000" dirty="0"/>
              <a:t>Each domain behaves as a small magnet with its own north and south poles. Common ferromagnetic materials are iron, nickel, cobalt, chromium dioxide, and alnico (an </a:t>
            </a:r>
            <a:r>
              <a:rPr lang="en-US" altLang="en-US" sz="2000" i="1" dirty="0"/>
              <a:t>al</a:t>
            </a:r>
            <a:r>
              <a:rPr lang="en-US" altLang="en-US" sz="2000" dirty="0"/>
              <a:t>uminum-</a:t>
            </a:r>
            <a:r>
              <a:rPr lang="en-US" altLang="en-US" sz="2000" i="1" dirty="0"/>
              <a:t>ni</a:t>
            </a:r>
            <a:r>
              <a:rPr lang="en-US" altLang="en-US" sz="2000" dirty="0"/>
              <a:t>ckel-</a:t>
            </a:r>
            <a:r>
              <a:rPr lang="en-US" altLang="en-US" sz="2000" i="1" dirty="0"/>
              <a:t>co</a:t>
            </a:r>
            <a:r>
              <a:rPr lang="en-US" altLang="en-US" sz="2000" dirty="0"/>
              <a:t>balt alloy</a:t>
            </a:r>
            <a:r>
              <a:rPr lang="en-US" altLang="en-US" sz="2000" dirty="0" smtClean="0"/>
              <a:t>).</a:t>
            </a:r>
            <a:r>
              <a:rPr lang="en-US" sz="2000" b="1" dirty="0" smtClean="0"/>
              <a:t> </a:t>
            </a:r>
          </a:p>
          <a:p>
            <a:pPr>
              <a:spcBef>
                <a:spcPct val="50000"/>
              </a:spcBef>
            </a:pPr>
            <a:r>
              <a:rPr lang="en-US" sz="2000" b="1" dirty="0" smtClean="0"/>
              <a:t>Rare-earth magnets</a:t>
            </a:r>
            <a:r>
              <a:rPr lang="en-US" sz="2000" dirty="0" smtClean="0"/>
              <a:t> are strong </a:t>
            </a:r>
            <a:r>
              <a:rPr lang="en-US" sz="2000" dirty="0" smtClean="0">
                <a:hlinkClick r:id="rId2" tooltip="Permanent magnet"/>
              </a:rPr>
              <a:t>permanent magnets</a:t>
            </a:r>
            <a:r>
              <a:rPr lang="en-US" sz="2000" dirty="0" smtClean="0"/>
              <a:t> made from </a:t>
            </a:r>
            <a:r>
              <a:rPr lang="en-US" sz="2000" dirty="0" smtClean="0">
                <a:hlinkClick r:id="rId3" tooltip="Alloy"/>
              </a:rPr>
              <a:t>alloys</a:t>
            </a:r>
            <a:r>
              <a:rPr lang="en-US" sz="2000" dirty="0" smtClean="0"/>
              <a:t> of </a:t>
            </a:r>
            <a:r>
              <a:rPr lang="en-US" sz="2000" dirty="0" smtClean="0">
                <a:hlinkClick r:id="rId4" tooltip="Rare earth element"/>
              </a:rPr>
              <a:t>rare earth elements</a:t>
            </a:r>
            <a:r>
              <a:rPr lang="en-US" sz="2000" dirty="0" smtClean="0"/>
              <a:t>.  There are two types: </a:t>
            </a:r>
            <a:r>
              <a:rPr lang="en-US" sz="2000" dirty="0" smtClean="0">
                <a:hlinkClick r:id="rId5" tooltip="Neodymium magnet"/>
              </a:rPr>
              <a:t>neodymium magnets</a:t>
            </a:r>
            <a:r>
              <a:rPr lang="en-US" sz="2000" dirty="0" smtClean="0"/>
              <a:t> and </a:t>
            </a:r>
            <a:r>
              <a:rPr lang="en-US" sz="2000" dirty="0" smtClean="0">
                <a:hlinkClick r:id="rId6" tooltip="Samarium-cobalt magnet"/>
              </a:rPr>
              <a:t>samarium-cobalt magnets</a:t>
            </a:r>
            <a:r>
              <a:rPr lang="en-US" sz="2000" dirty="0" smtClean="0"/>
              <a:t>.</a:t>
            </a: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20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20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20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20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fade">
                                      <p:cBhvr>
                                        <p:cTn id="32" dur="20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smtClean="0">
                <a:solidFill>
                  <a:srgbClr val="003399"/>
                </a:solidFill>
                <a:latin typeface="Verdana" pitchFamily="34" charset="0"/>
              </a:rPr>
              <a:t>INDUCED MAGNETISM</a:t>
            </a:r>
            <a:r>
              <a:rPr lang="en-US" altLang="en-US" smtClean="0"/>
              <a:t/>
            </a:r>
            <a:br>
              <a:rPr lang="en-US" altLang="en-US" smtClean="0"/>
            </a:br>
            <a:endParaRPr lang="en-US" altLang="en-US" smtClean="0"/>
          </a:p>
        </p:txBody>
      </p:sp>
      <p:pic>
        <p:nvPicPr>
          <p:cNvPr id="12291" name="Picture 5" descr="nw0937-n"/>
          <p:cNvPicPr>
            <a:picLocks noChangeAspect="1" noChangeArrowheads="1"/>
          </p:cNvPicPr>
          <p:nvPr/>
        </p:nvPicPr>
        <p:blipFill>
          <a:blip r:embed="rId2" cstate="print"/>
          <a:srcRect/>
          <a:stretch>
            <a:fillRect/>
          </a:stretch>
        </p:blipFill>
        <p:spPr bwMode="auto">
          <a:xfrm>
            <a:off x="1447800" y="2057400"/>
            <a:ext cx="6411913" cy="1874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smtClean="0">
                <a:solidFill>
                  <a:srgbClr val="003399"/>
                </a:solidFill>
                <a:latin typeface="Verdana" pitchFamily="34" charset="0"/>
              </a:rPr>
              <a:t>MAGNETIC TAPE RECORDING</a:t>
            </a:r>
            <a:r>
              <a:rPr lang="en-US" altLang="en-US" smtClean="0"/>
              <a:t/>
            </a:r>
            <a:br>
              <a:rPr lang="en-US" altLang="en-US" smtClean="0"/>
            </a:br>
            <a:endParaRPr lang="en-US" altLang="en-US" smtClean="0"/>
          </a:p>
        </p:txBody>
      </p:sp>
      <p:pic>
        <p:nvPicPr>
          <p:cNvPr id="14339" name="Picture 5" descr="nw0938-n"/>
          <p:cNvPicPr>
            <a:picLocks noChangeAspect="1" noChangeArrowheads="1"/>
          </p:cNvPicPr>
          <p:nvPr/>
        </p:nvPicPr>
        <p:blipFill>
          <a:blip r:embed="rId2" cstate="print"/>
          <a:srcRect/>
          <a:stretch>
            <a:fillRect/>
          </a:stretch>
        </p:blipFill>
        <p:spPr bwMode="auto">
          <a:xfrm>
            <a:off x="3124200" y="1752600"/>
            <a:ext cx="2925763" cy="449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85800"/>
            <a:ext cx="7772400" cy="1143000"/>
          </a:xfrm>
        </p:spPr>
        <p:txBody>
          <a:bodyPr/>
          <a:lstStyle/>
          <a:p>
            <a:pPr eaLnBrk="1" hangingPunct="1"/>
            <a:r>
              <a:rPr lang="en-US" altLang="en-US" sz="3600" b="1" smtClean="0">
                <a:solidFill>
                  <a:srgbClr val="003399"/>
                </a:solidFill>
                <a:latin typeface="Verdana" pitchFamily="34" charset="0"/>
              </a:rPr>
              <a:t>MAGLEV TRAIN</a:t>
            </a:r>
            <a:r>
              <a:rPr lang="en-US" altLang="en-US" b="1" smtClean="0">
                <a:solidFill>
                  <a:srgbClr val="003399"/>
                </a:solidFill>
                <a:latin typeface="Verdana" pitchFamily="34" charset="0"/>
              </a:rPr>
              <a:t/>
            </a:r>
            <a:br>
              <a:rPr lang="en-US" altLang="en-US" b="1" smtClean="0">
                <a:solidFill>
                  <a:srgbClr val="003399"/>
                </a:solidFill>
                <a:latin typeface="Verdana" pitchFamily="34" charset="0"/>
              </a:rPr>
            </a:br>
            <a:r>
              <a:rPr lang="en-US" altLang="en-US" sz="4000" b="1" smtClean="0">
                <a:solidFill>
                  <a:srgbClr val="000000"/>
                </a:solidFill>
                <a:cs typeface="Times New Roman" pitchFamily="18" charset="0"/>
              </a:rPr>
              <a:t>magnetically levitated train</a:t>
            </a:r>
            <a:r>
              <a:rPr lang="en-US" altLang="en-US" b="1" smtClean="0">
                <a:solidFill>
                  <a:srgbClr val="000000"/>
                </a:solidFill>
                <a:cs typeface="Times New Roman" pitchFamily="18" charset="0"/>
              </a:rPr>
              <a:t> </a:t>
            </a:r>
            <a:br>
              <a:rPr lang="en-US" altLang="en-US" b="1" smtClean="0">
                <a:solidFill>
                  <a:srgbClr val="000000"/>
                </a:solidFill>
                <a:cs typeface="Times New Roman" pitchFamily="18" charset="0"/>
              </a:rPr>
            </a:br>
            <a:r>
              <a:rPr lang="en-US" altLang="en-US" smtClean="0"/>
              <a:t/>
            </a:r>
            <a:br>
              <a:rPr lang="en-US" altLang="en-US" smtClean="0"/>
            </a:br>
            <a:endParaRPr lang="en-US" altLang="en-US" smtClean="0"/>
          </a:p>
        </p:txBody>
      </p:sp>
      <p:pic>
        <p:nvPicPr>
          <p:cNvPr id="15363" name="Picture 6" descr="nw0939-n"/>
          <p:cNvPicPr>
            <a:picLocks noChangeAspect="1" noChangeArrowheads="1"/>
          </p:cNvPicPr>
          <p:nvPr/>
        </p:nvPicPr>
        <p:blipFill>
          <a:blip r:embed="rId2" cstate="print"/>
          <a:srcRect/>
          <a:stretch>
            <a:fillRect/>
          </a:stretch>
        </p:blipFill>
        <p:spPr bwMode="auto">
          <a:xfrm>
            <a:off x="1371600" y="1828800"/>
            <a:ext cx="649287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
          <p:cNvSpPr>
            <a:spLocks noGrp="1" noChangeArrowheads="1"/>
          </p:cNvSpPr>
          <p:nvPr>
            <p:ph type="title"/>
          </p:nvPr>
        </p:nvSpPr>
        <p:spPr/>
        <p:txBody>
          <a:bodyPr/>
          <a:lstStyle/>
          <a:p>
            <a:pPr eaLnBrk="1" hangingPunct="1"/>
            <a:r>
              <a:rPr lang="en-US" altLang="en-US" sz="4000" smtClean="0">
                <a:solidFill>
                  <a:schemeClr val="tx1"/>
                </a:solidFill>
              </a:rPr>
              <a:t>Magnetic Resonance Imaging (MRI)</a:t>
            </a:r>
            <a:br>
              <a:rPr lang="en-US" altLang="en-US" sz="4000" smtClean="0">
                <a:solidFill>
                  <a:schemeClr val="tx1"/>
                </a:solidFill>
              </a:rPr>
            </a:br>
            <a:endParaRPr lang="en-US" altLang="en-US" sz="4000" smtClean="0">
              <a:solidFill>
                <a:schemeClr val="tx1"/>
              </a:solidFill>
            </a:endParaRPr>
          </a:p>
        </p:txBody>
      </p:sp>
      <p:pic>
        <p:nvPicPr>
          <p:cNvPr id="9219" name="Picture 5" descr="A magnetic resonance imaging (MRI) machine. The patient has just been removed from the large semicircular opening in the background, which is the interior of a solenoid. MRI scans of the spinal cord and head can be seen on the monitors. ( Lester Lefkowitz/Taxi/Getty Images)"/>
          <p:cNvPicPr>
            <a:picLocks noGrp="1" noChangeAspect="1" noChangeArrowheads="1"/>
          </p:cNvPicPr>
          <p:nvPr>
            <p:ph sz="half" idx="1"/>
          </p:nvPr>
        </p:nvPicPr>
        <p:blipFill>
          <a:blip r:embed="rId2" cstate="print"/>
          <a:srcRect/>
          <a:stretch>
            <a:fillRect/>
          </a:stretch>
        </p:blipFill>
        <p:spPr>
          <a:xfrm>
            <a:off x="1371600" y="2133600"/>
            <a:ext cx="2422525" cy="2941638"/>
          </a:xfrm>
          <a:noFill/>
        </p:spPr>
      </p:pic>
      <p:pic>
        <p:nvPicPr>
          <p:cNvPr id="9220" name="Picture 9" descr="Magnetic resonance imaging provides one way to diagnose brain disorders. This three-dimensional magnetic resonance angiogram scan shows a human brain after a stroke. Major arteries are white. The central region (yellow) is an area of bleeding. ( Zephyr/Photo Researchers)"/>
          <p:cNvPicPr>
            <a:picLocks noGrp="1" noChangeAspect="1" noChangeArrowheads="1"/>
          </p:cNvPicPr>
          <p:nvPr>
            <p:ph sz="half" idx="2"/>
          </p:nvPr>
        </p:nvPicPr>
        <p:blipFill>
          <a:blip r:embed="rId3" cstate="print"/>
          <a:srcRect/>
          <a:stretch>
            <a:fillRect/>
          </a:stretch>
        </p:blipFill>
        <p:spPr>
          <a:xfrm>
            <a:off x="4800600" y="2438400"/>
            <a:ext cx="2422525" cy="2079625"/>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272</TotalTime>
  <Words>293</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21.7. Magnetic Fields Produced by Currents  </vt:lpstr>
      <vt:lpstr>A LONG, STRAIGHT WIRE </vt:lpstr>
      <vt:lpstr>21.8 Ampère's Law</vt:lpstr>
      <vt:lpstr>SOLENOID </vt:lpstr>
      <vt:lpstr>21.9. Magnetic Materials  </vt:lpstr>
      <vt:lpstr>INDUCED MAGNETISM </vt:lpstr>
      <vt:lpstr>MAGNETIC TAPE RECORDING </vt:lpstr>
      <vt:lpstr>MAGLEV TRAIN magnetically levitated train   </vt:lpstr>
      <vt:lpstr>Magnetic Resonance Imaging (MRI) </vt:lpstr>
      <vt:lpstr>Cathode Ray Tube (CRT) </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cp:lastModifiedBy>
  <cp:revision>17</cp:revision>
  <dcterms:created xsi:type="dcterms:W3CDTF">2003-02-28T01:00:24Z</dcterms:created>
  <dcterms:modified xsi:type="dcterms:W3CDTF">2015-03-24T02:22:01Z</dcterms:modified>
</cp:coreProperties>
</file>