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57" r:id="rId3"/>
    <p:sldId id="258" r:id="rId4"/>
    <p:sldId id="259" r:id="rId5"/>
    <p:sldId id="260" r:id="rId6"/>
    <p:sldId id="261" r:id="rId7"/>
    <p:sldId id="263" r:id="rId8"/>
    <p:sldId id="262" r:id="rId9"/>
    <p:sldId id="268" r:id="rId10"/>
    <p:sldId id="290" r:id="rId11"/>
    <p:sldId id="274" r:id="rId12"/>
    <p:sldId id="270" r:id="rId13"/>
    <p:sldId id="271" r:id="rId14"/>
    <p:sldId id="292" r:id="rId15"/>
    <p:sldId id="293" r:id="rId16"/>
    <p:sldId id="296" r:id="rId17"/>
    <p:sldId id="295" r:id="rId18"/>
    <p:sldId id="299" r:id="rId19"/>
    <p:sldId id="301" r:id="rId20"/>
    <p:sldId id="303" r:id="rId21"/>
    <p:sldId id="304" r:id="rId2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p:scale>
          <a:sx n="113" d="100"/>
          <a:sy n="113" d="100"/>
        </p:scale>
        <p:origin x="-1584"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80F6F68-D9DE-4E0C-B368-6F30F3934778}"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A488FF6-DE82-483E-A594-3044B76C8412}"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E33ACFD-1B6B-42EC-A0EE-75BD1FC50E76}"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AD3CA04-BBB8-45BC-90B2-7E21734205FC}"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A4AC88C-AD97-441C-BE37-B9221A9F230A}"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3C61C34-4537-4E89-9126-EC4584C42AFF}"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AEF26E17-26E7-4A20-919D-80C1EB1AB7CC}"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E0E3EAB-411F-42A4-9B89-5282AFCE5229}"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362EF1F5-1143-4EB1-B3A3-00CD25DDBD24}"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AB88F80-B48F-440D-99BF-7BC4CBBCED24}"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507ED0-150D-4EC8-AB14-77289D9EBC66}"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D7EC950C-9E92-40E5-A0AB-3ADEDDD4C77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image" Target="../media/image9.wmf"/><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3.wmf"/><Relationship Id="rId5" Type="http://schemas.openxmlformats.org/officeDocument/2006/relationships/oleObject" Target="../embeddings/oleObject4.bin"/><Relationship Id="rId4" Type="http://schemas.openxmlformats.org/officeDocument/2006/relationships/image" Target="../media/image12.wmf"/></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jjcHZuTGWX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channel.nationalgeographic.com/wild/the-incredible-dr-pol/videos/the-cow-with-animal-magnetism/" TargetMode="External"/><Relationship Id="rId4" Type="http://schemas.openxmlformats.org/officeDocument/2006/relationships/hyperlink" Target="http://www.magnetsource.com/Solutions_Pages/cowmags.html"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_EiUSs60lq4"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8.png"/><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6"/>
          <p:cNvSpPr>
            <a:spLocks noGrp="1" noChangeArrowheads="1"/>
          </p:cNvSpPr>
          <p:nvPr>
            <p:ph type="ctrTitle"/>
          </p:nvPr>
        </p:nvSpPr>
        <p:spPr>
          <a:xfrm>
            <a:off x="762000" y="152400"/>
            <a:ext cx="7772400" cy="1143000"/>
          </a:xfrm>
        </p:spPr>
        <p:txBody>
          <a:bodyPr/>
          <a:lstStyle/>
          <a:p>
            <a:pPr eaLnBrk="1" hangingPunct="1"/>
            <a:r>
              <a:rPr lang="en-US" altLang="en-US" dirty="0" smtClean="0">
                <a:solidFill>
                  <a:srgbClr val="CC3300"/>
                </a:solidFill>
                <a:latin typeface="Arial" charset="0"/>
              </a:rPr>
              <a:t/>
            </a:r>
            <a:br>
              <a:rPr lang="en-US" altLang="en-US" dirty="0" smtClean="0">
                <a:solidFill>
                  <a:srgbClr val="CC3300"/>
                </a:solidFill>
                <a:latin typeface="Arial" charset="0"/>
              </a:rPr>
            </a:br>
            <a:r>
              <a:rPr lang="en-US" altLang="en-US" dirty="0" smtClean="0">
                <a:solidFill>
                  <a:srgbClr val="CC3300"/>
                </a:solidFill>
                <a:latin typeface="Arial" charset="0"/>
              </a:rPr>
              <a:t>CH21: </a:t>
            </a:r>
            <a:r>
              <a:rPr lang="en-US" altLang="en-US" b="1" dirty="0" smtClean="0">
                <a:solidFill>
                  <a:srgbClr val="000000"/>
                </a:solidFill>
                <a:latin typeface="Arial" charset="0"/>
              </a:rPr>
              <a:t>Magnetic Forces and Magnetic Fields</a:t>
            </a:r>
            <a:br>
              <a:rPr lang="en-US" altLang="en-US" b="1" dirty="0" smtClean="0">
                <a:solidFill>
                  <a:srgbClr val="000000"/>
                </a:solidFill>
                <a:latin typeface="Arial" charset="0"/>
              </a:rPr>
            </a:br>
            <a:endParaRPr lang="en-US" altLang="en-US" b="1" dirty="0" smtClean="0">
              <a:solidFill>
                <a:srgbClr val="000000"/>
              </a:solidFill>
              <a:latin typeface="Arial" charset="0"/>
            </a:endParaRPr>
          </a:p>
        </p:txBody>
      </p:sp>
      <p:pic>
        <p:nvPicPr>
          <p:cNvPr id="2052" name="Picture 4" descr="ID1058_co21"/>
          <p:cNvPicPr>
            <a:picLocks noChangeAspect="1" noChangeArrowheads="1"/>
          </p:cNvPicPr>
          <p:nvPr/>
        </p:nvPicPr>
        <p:blipFill>
          <a:blip r:embed="rId2" cstate="print"/>
          <a:srcRect/>
          <a:stretch>
            <a:fillRect/>
          </a:stretch>
        </p:blipFill>
        <p:spPr bwMode="auto">
          <a:xfrm>
            <a:off x="152400" y="1447800"/>
            <a:ext cx="4572000" cy="3343275"/>
          </a:xfrm>
          <a:prstGeom prst="rect">
            <a:avLst/>
          </a:prstGeom>
          <a:noFill/>
        </p:spPr>
      </p:pic>
      <p:pic>
        <p:nvPicPr>
          <p:cNvPr id="4" name="Picture 4" descr="np0159-y"/>
          <p:cNvPicPr>
            <a:picLocks noChangeAspect="1" noChangeArrowheads="1"/>
          </p:cNvPicPr>
          <p:nvPr/>
        </p:nvPicPr>
        <p:blipFill>
          <a:blip r:embed="rId3" cstate="print"/>
          <a:srcRect/>
          <a:stretch>
            <a:fillRect/>
          </a:stretch>
        </p:blipFill>
        <p:spPr bwMode="auto">
          <a:xfrm>
            <a:off x="5334001" y="1447800"/>
            <a:ext cx="2819400" cy="3732321"/>
          </a:xfrm>
          <a:prstGeom prst="rect">
            <a:avLst/>
          </a:prstGeom>
          <a:noFill/>
          <a:ln w="9525">
            <a:noFill/>
            <a:miter lim="800000"/>
            <a:headEnd/>
            <a:tailEnd/>
          </a:ln>
          <a:effectLst/>
        </p:spPr>
      </p:pic>
      <p:sp>
        <p:nvSpPr>
          <p:cNvPr id="5" name="Rectangle 4"/>
          <p:cNvSpPr/>
          <p:nvPr/>
        </p:nvSpPr>
        <p:spPr>
          <a:xfrm>
            <a:off x="5029200" y="5334000"/>
            <a:ext cx="4114800" cy="1477328"/>
          </a:xfrm>
          <a:prstGeom prst="rect">
            <a:avLst/>
          </a:prstGeom>
        </p:spPr>
        <p:txBody>
          <a:bodyPr wrap="square">
            <a:spAutoFit/>
          </a:bodyPr>
          <a:lstStyle/>
          <a:p>
            <a:pPr>
              <a:spcBef>
                <a:spcPct val="50000"/>
              </a:spcBef>
            </a:pPr>
            <a:r>
              <a:rPr lang="en-US" altLang="en-US" sz="1800" dirty="0" smtClean="0"/>
              <a:t>Magnetic resonance imaging (MRI) uses magnetic field in a noninvasive way to provide physicians with a powerful diagnostic tool: three-dimensional whole-body images. </a:t>
            </a:r>
            <a:endParaRPr lang="en-US" altLang="en-US" sz="1800" dirty="0"/>
          </a:p>
        </p:txBody>
      </p:sp>
      <p:sp>
        <p:nvSpPr>
          <p:cNvPr id="6" name="Rectangle 5"/>
          <p:cNvSpPr/>
          <p:nvPr/>
        </p:nvSpPr>
        <p:spPr>
          <a:xfrm>
            <a:off x="0" y="4953000"/>
            <a:ext cx="4953000" cy="1477328"/>
          </a:xfrm>
          <a:prstGeom prst="rect">
            <a:avLst/>
          </a:prstGeom>
        </p:spPr>
        <p:txBody>
          <a:bodyPr wrap="square">
            <a:spAutoFit/>
          </a:bodyPr>
          <a:lstStyle/>
          <a:p>
            <a:r>
              <a:rPr lang="en-US" sz="1800" dirty="0" smtClean="0"/>
              <a:t>Northern lights (aurora borealis): It occurs when charged particles, streaming from the sun, become trapped by the earth's magnetic field. The particles collide with molecules in the upper atmosphere, and the result is the production of light.</a:t>
            </a: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2000"/>
                                        <p:tgtEl>
                                          <p:spTgt spid="205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Magnetic Force</a:t>
            </a:r>
          </a:p>
        </p:txBody>
      </p:sp>
      <p:pic>
        <p:nvPicPr>
          <p:cNvPr id="12291" name="Picture 5" descr="nw0900-n"/>
          <p:cNvPicPr>
            <a:picLocks noGrp="1" noChangeAspect="1" noChangeArrowheads="1"/>
          </p:cNvPicPr>
          <p:nvPr>
            <p:ph sz="half" idx="1"/>
          </p:nvPr>
        </p:nvPicPr>
        <p:blipFill>
          <a:blip r:embed="rId3" cstate="print"/>
          <a:srcRect/>
          <a:stretch>
            <a:fillRect/>
          </a:stretch>
        </p:blipFill>
        <p:spPr>
          <a:xfrm>
            <a:off x="1828800" y="2590800"/>
            <a:ext cx="4572000" cy="1743075"/>
          </a:xfrm>
          <a:noFill/>
        </p:spPr>
      </p:pic>
      <p:sp>
        <p:nvSpPr>
          <p:cNvPr id="12292" name="Text Box 4"/>
          <p:cNvSpPr txBox="1">
            <a:spLocks noChangeArrowheads="1"/>
          </p:cNvSpPr>
          <p:nvPr/>
        </p:nvSpPr>
        <p:spPr bwMode="auto">
          <a:xfrm>
            <a:off x="457200" y="1600200"/>
            <a:ext cx="7848600" cy="822325"/>
          </a:xfrm>
          <a:prstGeom prst="rect">
            <a:avLst/>
          </a:prstGeom>
          <a:noFill/>
          <a:ln w="9525">
            <a:noFill/>
            <a:miter lim="800000"/>
            <a:headEnd/>
            <a:tailEnd/>
          </a:ln>
          <a:effectLst/>
        </p:spPr>
        <p:txBody>
          <a:bodyPr>
            <a:spAutoFit/>
          </a:bodyPr>
          <a:lstStyle/>
          <a:p>
            <a:pPr>
              <a:spcBef>
                <a:spcPct val="50000"/>
              </a:spcBef>
            </a:pPr>
            <a:r>
              <a:rPr lang="en-US" altLang="en-US">
                <a:cs typeface="Times New Roman" pitchFamily="18" charset="0"/>
              </a:rPr>
              <a:t>Consider a charge </a:t>
            </a:r>
            <a:r>
              <a:rPr lang="en-US" altLang="en-US" i="1">
                <a:cs typeface="Times New Roman" pitchFamily="18" charset="0"/>
              </a:rPr>
              <a:t>q</a:t>
            </a:r>
            <a:r>
              <a:rPr lang="en-US" altLang="en-US" i="1" baseline="-25000">
                <a:cs typeface="Times New Roman" pitchFamily="18" charset="0"/>
              </a:rPr>
              <a:t>0</a:t>
            </a:r>
            <a:r>
              <a:rPr lang="en-US" altLang="en-US">
                <a:cs typeface="Times New Roman" pitchFamily="18" charset="0"/>
              </a:rPr>
              <a:t>, moving with velocity </a:t>
            </a:r>
            <a:r>
              <a:rPr lang="en-US" altLang="en-US" i="1">
                <a:cs typeface="Times New Roman" pitchFamily="18" charset="0"/>
              </a:rPr>
              <a:t>v</a:t>
            </a:r>
            <a:r>
              <a:rPr lang="en-US" altLang="en-US">
                <a:cs typeface="Times New Roman" pitchFamily="18" charset="0"/>
              </a:rPr>
              <a:t>, in a magnetic field. Magnetic field will be denoted by the symbol </a:t>
            </a:r>
            <a:r>
              <a:rPr lang="en-US" altLang="en-US" i="1">
                <a:cs typeface="Times New Roman" pitchFamily="18" charset="0"/>
              </a:rPr>
              <a:t>B</a:t>
            </a:r>
            <a:r>
              <a:rPr lang="en-US" altLang="en-US">
                <a:cs typeface="Times New Roman" pitchFamily="18" charset="0"/>
              </a:rPr>
              <a:t>.</a:t>
            </a:r>
            <a:endParaRPr lang="en-US" altLang="en-US"/>
          </a:p>
        </p:txBody>
      </p:sp>
      <p:sp>
        <p:nvSpPr>
          <p:cNvPr id="12293" name="Text Box 7"/>
          <p:cNvSpPr txBox="1">
            <a:spLocks noChangeArrowheads="1"/>
          </p:cNvSpPr>
          <p:nvPr/>
        </p:nvSpPr>
        <p:spPr bwMode="auto">
          <a:xfrm>
            <a:off x="685800" y="4800600"/>
            <a:ext cx="7543800" cy="822325"/>
          </a:xfrm>
          <a:prstGeom prst="rect">
            <a:avLst/>
          </a:prstGeom>
          <a:noFill/>
          <a:ln w="9525">
            <a:noFill/>
            <a:miter lim="800000"/>
            <a:headEnd/>
            <a:tailEnd/>
          </a:ln>
          <a:effectLst/>
        </p:spPr>
        <p:txBody>
          <a:bodyPr>
            <a:spAutoFit/>
          </a:bodyPr>
          <a:lstStyle/>
          <a:p>
            <a:pPr>
              <a:spcBef>
                <a:spcPct val="50000"/>
              </a:spcBef>
            </a:pPr>
            <a:r>
              <a:rPr lang="en-US" altLang="en-US">
                <a:cs typeface="Times New Roman" pitchFamily="18" charset="0"/>
              </a:rPr>
              <a:t>The magnetic force is given by, where θ is the angle between the magnetic field and velocity of the charge. 	</a:t>
            </a:r>
            <a:r>
              <a:rPr lang="en-US" altLang="en-US"/>
              <a:t> </a:t>
            </a:r>
          </a:p>
        </p:txBody>
      </p:sp>
      <p:graphicFrame>
        <p:nvGraphicFramePr>
          <p:cNvPr id="12294" name="Object 8"/>
          <p:cNvGraphicFramePr>
            <a:graphicFrameLocks noGrp="1" noChangeAspect="1"/>
          </p:cNvGraphicFramePr>
          <p:nvPr>
            <p:ph sz="half" idx="2"/>
          </p:nvPr>
        </p:nvGraphicFramePr>
        <p:xfrm>
          <a:off x="2743200" y="5791200"/>
          <a:ext cx="3276600" cy="719138"/>
        </p:xfrm>
        <a:graphic>
          <a:graphicData uri="http://schemas.openxmlformats.org/presentationml/2006/ole">
            <mc:AlternateContent xmlns:mc="http://schemas.openxmlformats.org/markup-compatibility/2006">
              <mc:Choice xmlns:v="urn:schemas-microsoft-com:vml" Requires="v">
                <p:oleObj spid="_x0000_s12299" name="Equation" r:id="rId4" imgW="1040948" imgH="228501" progId="Equation.3">
                  <p:embed/>
                </p:oleObj>
              </mc:Choice>
              <mc:Fallback>
                <p:oleObj name="Equation" r:id="rId4" imgW="1040948" imgH="228501"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5791200"/>
                        <a:ext cx="3276600" cy="719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p:txBody>
          <a:bodyPr/>
          <a:lstStyle/>
          <a:p>
            <a:pPr eaLnBrk="1" hangingPunct="1"/>
            <a:r>
              <a:rPr lang="en-US" altLang="en-US" b="1" smtClean="0">
                <a:solidFill>
                  <a:srgbClr val="000000"/>
                </a:solidFill>
                <a:cs typeface="Times New Roman" pitchFamily="18" charset="0"/>
              </a:rPr>
              <a:t>Right-hand Rule No. 1 </a:t>
            </a:r>
            <a:br>
              <a:rPr lang="en-US" altLang="en-US" b="1" smtClean="0">
                <a:solidFill>
                  <a:srgbClr val="000000"/>
                </a:solidFill>
                <a:cs typeface="Times New Roman" pitchFamily="18" charset="0"/>
              </a:rPr>
            </a:br>
            <a:endParaRPr lang="en-US" altLang="en-US" b="1" smtClean="0">
              <a:solidFill>
                <a:srgbClr val="000000"/>
              </a:solidFill>
              <a:cs typeface="Times New Roman" pitchFamily="18" charset="0"/>
            </a:endParaRPr>
          </a:p>
        </p:txBody>
      </p:sp>
      <p:pic>
        <p:nvPicPr>
          <p:cNvPr id="13315" name="Picture 1029" descr="fig21_08"/>
          <p:cNvPicPr>
            <a:picLocks noChangeAspect="1" noChangeArrowheads="1"/>
          </p:cNvPicPr>
          <p:nvPr/>
        </p:nvPicPr>
        <p:blipFill>
          <a:blip r:embed="rId2" cstate="print"/>
          <a:srcRect/>
          <a:stretch>
            <a:fillRect/>
          </a:stretch>
        </p:blipFill>
        <p:spPr bwMode="auto">
          <a:xfrm>
            <a:off x="2667000" y="1600200"/>
            <a:ext cx="3279775" cy="3028950"/>
          </a:xfrm>
          <a:prstGeom prst="rect">
            <a:avLst/>
          </a:prstGeom>
          <a:noFill/>
          <a:ln w="9525">
            <a:noFill/>
            <a:miter lim="800000"/>
            <a:headEnd/>
            <a:tailEnd/>
          </a:ln>
        </p:spPr>
      </p:pic>
      <p:sp>
        <p:nvSpPr>
          <p:cNvPr id="13316" name="Text Box 1030"/>
          <p:cNvSpPr txBox="1">
            <a:spLocks noChangeArrowheads="1"/>
          </p:cNvSpPr>
          <p:nvPr/>
        </p:nvSpPr>
        <p:spPr bwMode="auto">
          <a:xfrm>
            <a:off x="457200" y="5029200"/>
            <a:ext cx="8382000" cy="2465388"/>
          </a:xfrm>
          <a:prstGeom prst="rect">
            <a:avLst/>
          </a:prstGeom>
          <a:noFill/>
          <a:ln w="9525">
            <a:noFill/>
            <a:miter lim="800000"/>
            <a:headEnd/>
            <a:tailEnd/>
          </a:ln>
          <a:effectLst/>
        </p:spPr>
        <p:txBody>
          <a:bodyPr>
            <a:spAutoFit/>
          </a:bodyPr>
          <a:lstStyle/>
          <a:p>
            <a:pPr>
              <a:spcBef>
                <a:spcPct val="50000"/>
              </a:spcBef>
            </a:pPr>
            <a:r>
              <a:rPr lang="en-US" altLang="en-US">
                <a:solidFill>
                  <a:srgbClr val="000000"/>
                </a:solidFill>
                <a:cs typeface="Times New Roman" pitchFamily="18" charset="0"/>
              </a:rPr>
              <a:t>When the right hand is oriented so the fingers point along the </a:t>
            </a:r>
            <a:r>
              <a:rPr lang="en-US" altLang="en-US">
                <a:solidFill>
                  <a:srgbClr val="009900"/>
                </a:solidFill>
                <a:cs typeface="Times New Roman" pitchFamily="18" charset="0"/>
              </a:rPr>
              <a:t>magnetic</a:t>
            </a:r>
            <a:r>
              <a:rPr lang="en-US" altLang="en-US">
                <a:solidFill>
                  <a:srgbClr val="000000"/>
                </a:solidFill>
                <a:cs typeface="Times New Roman" pitchFamily="18" charset="0"/>
              </a:rPr>
              <a:t> field </a:t>
            </a:r>
            <a:r>
              <a:rPr lang="en-US" altLang="en-US" b="1">
                <a:solidFill>
                  <a:srgbClr val="000000"/>
                </a:solidFill>
                <a:cs typeface="Times New Roman" pitchFamily="18" charset="0"/>
              </a:rPr>
              <a:t>B</a:t>
            </a:r>
            <a:r>
              <a:rPr lang="en-US" altLang="en-US">
                <a:solidFill>
                  <a:srgbClr val="000000"/>
                </a:solidFill>
                <a:cs typeface="Times New Roman" pitchFamily="18" charset="0"/>
              </a:rPr>
              <a:t> and the thumb points along the </a:t>
            </a:r>
            <a:r>
              <a:rPr lang="en-US" altLang="en-US">
                <a:solidFill>
                  <a:srgbClr val="009900"/>
                </a:solidFill>
                <a:cs typeface="Times New Roman" pitchFamily="18" charset="0"/>
              </a:rPr>
              <a:t>velocity</a:t>
            </a:r>
            <a:r>
              <a:rPr lang="en-US" altLang="en-US">
                <a:solidFill>
                  <a:srgbClr val="000000"/>
                </a:solidFill>
                <a:cs typeface="Times New Roman" pitchFamily="18" charset="0"/>
              </a:rPr>
              <a:t> </a:t>
            </a:r>
            <a:r>
              <a:rPr lang="en-US" altLang="en-US" b="1">
                <a:solidFill>
                  <a:srgbClr val="000000"/>
                </a:solidFill>
                <a:cs typeface="Times New Roman" pitchFamily="18" charset="0"/>
              </a:rPr>
              <a:t>v</a:t>
            </a:r>
            <a:r>
              <a:rPr lang="en-US" altLang="en-US">
                <a:solidFill>
                  <a:srgbClr val="000000"/>
                </a:solidFill>
                <a:cs typeface="Times New Roman" pitchFamily="18" charset="0"/>
              </a:rPr>
              <a:t> of a positively charged particle, the palm faces in the direction of the magnetic </a:t>
            </a:r>
            <a:r>
              <a:rPr lang="en-US" altLang="en-US">
                <a:solidFill>
                  <a:srgbClr val="009900"/>
                </a:solidFill>
                <a:cs typeface="Times New Roman" pitchFamily="18" charset="0"/>
              </a:rPr>
              <a:t>force</a:t>
            </a:r>
            <a:r>
              <a:rPr lang="en-US" altLang="en-US">
                <a:solidFill>
                  <a:srgbClr val="000000"/>
                </a:solidFill>
                <a:cs typeface="Times New Roman" pitchFamily="18" charset="0"/>
              </a:rPr>
              <a:t> </a:t>
            </a:r>
            <a:r>
              <a:rPr lang="en-US" altLang="en-US" b="1">
                <a:solidFill>
                  <a:srgbClr val="000000"/>
                </a:solidFill>
                <a:cs typeface="Times New Roman" pitchFamily="18" charset="0"/>
              </a:rPr>
              <a:t>F</a:t>
            </a:r>
            <a:r>
              <a:rPr lang="en-US" altLang="en-US">
                <a:solidFill>
                  <a:srgbClr val="000000"/>
                </a:solidFill>
                <a:cs typeface="Times New Roman" pitchFamily="18" charset="0"/>
              </a:rPr>
              <a:t> applied to the particle.</a:t>
            </a:r>
            <a:br>
              <a:rPr lang="en-US" altLang="en-US">
                <a:solidFill>
                  <a:srgbClr val="000000"/>
                </a:solidFill>
                <a:cs typeface="Times New Roman" pitchFamily="18" charset="0"/>
              </a:rPr>
            </a:br>
            <a:endParaRPr lang="en-US" altLang="en-US">
              <a:solidFill>
                <a:srgbClr val="000000"/>
              </a:solidFill>
              <a:cs typeface="Times New Roman" pitchFamily="18" charset="0"/>
            </a:endParaRPr>
          </a:p>
          <a:p>
            <a:pPr>
              <a:spcBef>
                <a:spcPct val="50000"/>
              </a:spcBef>
            </a:pPr>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b="1" smtClean="0">
                <a:solidFill>
                  <a:srgbClr val="000000"/>
                </a:solidFill>
                <a:latin typeface="Arial" charset="0"/>
              </a:rPr>
              <a:t>Definition of the Magnetic Field</a:t>
            </a:r>
          </a:p>
        </p:txBody>
      </p:sp>
      <p:sp>
        <p:nvSpPr>
          <p:cNvPr id="14339" name="Text Box 4"/>
          <p:cNvSpPr txBox="1">
            <a:spLocks noChangeArrowheads="1"/>
          </p:cNvSpPr>
          <p:nvPr/>
        </p:nvSpPr>
        <p:spPr bwMode="auto">
          <a:xfrm>
            <a:off x="381000" y="2438400"/>
            <a:ext cx="7467600" cy="457200"/>
          </a:xfrm>
          <a:prstGeom prst="rect">
            <a:avLst/>
          </a:prstGeom>
          <a:noFill/>
          <a:ln w="9525">
            <a:noFill/>
            <a:miter lim="800000"/>
            <a:headEnd/>
            <a:tailEnd/>
          </a:ln>
          <a:effectLst/>
        </p:spPr>
        <p:txBody>
          <a:bodyPr>
            <a:spAutoFit/>
          </a:bodyPr>
          <a:lstStyle/>
          <a:p>
            <a:pPr>
              <a:spcBef>
                <a:spcPct val="50000"/>
              </a:spcBef>
            </a:pPr>
            <a:endParaRPr lang="en-US" altLang="en-US"/>
          </a:p>
        </p:txBody>
      </p:sp>
      <p:sp>
        <p:nvSpPr>
          <p:cNvPr id="14340" name="Text Box 5"/>
          <p:cNvSpPr txBox="1">
            <a:spLocks noChangeArrowheads="1"/>
          </p:cNvSpPr>
          <p:nvPr/>
        </p:nvSpPr>
        <p:spPr bwMode="auto">
          <a:xfrm>
            <a:off x="685800" y="3429000"/>
            <a:ext cx="7924800" cy="822325"/>
          </a:xfrm>
          <a:prstGeom prst="rect">
            <a:avLst/>
          </a:prstGeom>
          <a:noFill/>
          <a:ln w="9525">
            <a:noFill/>
            <a:miter lim="800000"/>
            <a:headEnd/>
            <a:tailEnd/>
          </a:ln>
          <a:effectLst/>
        </p:spPr>
        <p:txBody>
          <a:bodyPr>
            <a:spAutoFit/>
          </a:bodyPr>
          <a:lstStyle/>
          <a:p>
            <a:pPr>
              <a:spcBef>
                <a:spcPct val="50000"/>
              </a:spcBef>
            </a:pPr>
            <a:r>
              <a:rPr lang="en-US" altLang="en-US">
                <a:cs typeface="Times New Roman" pitchFamily="18" charset="0"/>
              </a:rPr>
              <a:t>Magnetic field is the force on a unit charge moving with a unit velocity perpendicular to the magnetic field. </a:t>
            </a:r>
          </a:p>
        </p:txBody>
      </p:sp>
      <p:sp>
        <p:nvSpPr>
          <p:cNvPr id="14341" name="Rectangle 7"/>
          <p:cNvSpPr>
            <a:spLocks noChangeArrowheads="1"/>
          </p:cNvSpPr>
          <p:nvPr/>
        </p:nvSpPr>
        <p:spPr bwMode="auto">
          <a:xfrm>
            <a:off x="4110038" y="3219450"/>
            <a:ext cx="9144000" cy="0"/>
          </a:xfrm>
          <a:prstGeom prst="rect">
            <a:avLst/>
          </a:prstGeom>
          <a:noFill/>
          <a:ln w="9525">
            <a:noFill/>
            <a:miter lim="800000"/>
            <a:headEnd/>
            <a:tailEnd/>
          </a:ln>
          <a:effectLst/>
        </p:spPr>
        <p:txBody>
          <a:bodyPr>
            <a:spAutoFit/>
          </a:bodyPr>
          <a:lstStyle/>
          <a:p>
            <a:endParaRPr lang="en-US"/>
          </a:p>
        </p:txBody>
      </p:sp>
      <p:graphicFrame>
        <p:nvGraphicFramePr>
          <p:cNvPr id="14342" name="Object 6"/>
          <p:cNvGraphicFramePr>
            <a:graphicFrameLocks noChangeAspect="1"/>
          </p:cNvGraphicFramePr>
          <p:nvPr/>
        </p:nvGraphicFramePr>
        <p:xfrm>
          <a:off x="5105400" y="2133600"/>
          <a:ext cx="3124200" cy="1143000"/>
        </p:xfrm>
        <a:graphic>
          <a:graphicData uri="http://schemas.openxmlformats.org/presentationml/2006/ole">
            <mc:AlternateContent xmlns:mc="http://schemas.openxmlformats.org/markup-compatibility/2006">
              <mc:Choice xmlns:v="urn:schemas-microsoft-com:vml" Requires="v">
                <p:oleObj spid="_x0000_s14359" r:id="rId3" imgW="927100" imgH="419100" progId="Equation.3">
                  <p:embed/>
                </p:oleObj>
              </mc:Choice>
              <mc:Fallback>
                <p:oleObj r:id="rId3" imgW="927100" imgH="4191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2133600"/>
                        <a:ext cx="3124200"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43" name="Text Box 8"/>
          <p:cNvSpPr txBox="1">
            <a:spLocks noChangeArrowheads="1"/>
          </p:cNvSpPr>
          <p:nvPr/>
        </p:nvSpPr>
        <p:spPr bwMode="auto">
          <a:xfrm>
            <a:off x="685800" y="4640263"/>
            <a:ext cx="7848600" cy="822325"/>
          </a:xfrm>
          <a:prstGeom prst="rect">
            <a:avLst/>
          </a:prstGeom>
          <a:noFill/>
          <a:ln w="9525">
            <a:noFill/>
            <a:miter lim="800000"/>
            <a:headEnd/>
            <a:tailEnd/>
          </a:ln>
          <a:effectLst/>
        </p:spPr>
        <p:txBody>
          <a:bodyPr>
            <a:spAutoFit/>
          </a:bodyPr>
          <a:lstStyle/>
          <a:p>
            <a:pPr>
              <a:spcBef>
                <a:spcPct val="50000"/>
              </a:spcBef>
            </a:pPr>
            <a:r>
              <a:rPr lang="en-US" altLang="en-US">
                <a:cs typeface="Times New Roman" pitchFamily="18" charset="0"/>
              </a:rPr>
              <a:t>The SI unit of the magnetic field is the tesla, T named after the Croatian-born American engineer Nikola Tesla (1856-1943).</a:t>
            </a:r>
            <a:endParaRPr lang="en-US" altLang="en-US"/>
          </a:p>
        </p:txBody>
      </p:sp>
      <p:sp>
        <p:nvSpPr>
          <p:cNvPr id="14344" name="Rectangle 10"/>
          <p:cNvSpPr>
            <a:spLocks noChangeArrowheads="1"/>
          </p:cNvSpPr>
          <p:nvPr/>
        </p:nvSpPr>
        <p:spPr bwMode="auto">
          <a:xfrm>
            <a:off x="3567113" y="3219450"/>
            <a:ext cx="9144000" cy="0"/>
          </a:xfrm>
          <a:prstGeom prst="rect">
            <a:avLst/>
          </a:prstGeom>
          <a:noFill/>
          <a:ln w="9525">
            <a:noFill/>
            <a:miter lim="800000"/>
            <a:headEnd/>
            <a:tailEnd/>
          </a:ln>
          <a:effectLst/>
        </p:spPr>
        <p:txBody>
          <a:bodyPr>
            <a:spAutoFit/>
          </a:bodyPr>
          <a:lstStyle/>
          <a:p>
            <a:endParaRPr lang="en-US"/>
          </a:p>
        </p:txBody>
      </p:sp>
      <p:graphicFrame>
        <p:nvGraphicFramePr>
          <p:cNvPr id="14345" name="Object 9"/>
          <p:cNvGraphicFramePr>
            <a:graphicFrameLocks noChangeAspect="1"/>
          </p:cNvGraphicFramePr>
          <p:nvPr/>
        </p:nvGraphicFramePr>
        <p:xfrm>
          <a:off x="2438400" y="5638800"/>
          <a:ext cx="4572000" cy="1219200"/>
        </p:xfrm>
        <a:graphic>
          <a:graphicData uri="http://schemas.openxmlformats.org/presentationml/2006/ole">
            <mc:AlternateContent xmlns:mc="http://schemas.openxmlformats.org/markup-compatibility/2006">
              <mc:Choice xmlns:v="urn:schemas-microsoft-com:vml" Requires="v">
                <p:oleObj spid="_x0000_s14360" r:id="rId5" imgW="2006600" imgH="419100" progId="Equation.3">
                  <p:embed/>
                </p:oleObj>
              </mc:Choice>
              <mc:Fallback>
                <p:oleObj r:id="rId5" imgW="2006600" imgH="41910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5638800"/>
                        <a:ext cx="4572000"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46" name="Object 11"/>
          <p:cNvGraphicFramePr>
            <a:graphicFrameLocks noChangeAspect="1"/>
          </p:cNvGraphicFramePr>
          <p:nvPr/>
        </p:nvGraphicFramePr>
        <p:xfrm>
          <a:off x="304800" y="2286000"/>
          <a:ext cx="4343400" cy="838200"/>
        </p:xfrm>
        <a:graphic>
          <a:graphicData uri="http://schemas.openxmlformats.org/presentationml/2006/ole">
            <mc:AlternateContent xmlns:mc="http://schemas.openxmlformats.org/markup-compatibility/2006">
              <mc:Choice xmlns:v="urn:schemas-microsoft-com:vml" Requires="v">
                <p:oleObj spid="_x0000_s14361" r:id="rId7" imgW="1002865" imgH="203112" progId="Equation.3">
                  <p:embed/>
                </p:oleObj>
              </mc:Choice>
              <mc:Fallback>
                <p:oleObj r:id="rId7" imgW="1002865" imgH="203112" progId="Equation.3">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800" y="2286000"/>
                        <a:ext cx="43434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b="1" smtClean="0">
                <a:solidFill>
                  <a:srgbClr val="000000"/>
                </a:solidFill>
                <a:latin typeface="Arial" charset="0"/>
              </a:rPr>
              <a:t>Units of Magnetic Field</a:t>
            </a:r>
          </a:p>
        </p:txBody>
      </p:sp>
      <p:sp>
        <p:nvSpPr>
          <p:cNvPr id="15363" name="Text Box 4"/>
          <p:cNvSpPr txBox="1">
            <a:spLocks noChangeArrowheads="1"/>
          </p:cNvSpPr>
          <p:nvPr/>
        </p:nvSpPr>
        <p:spPr bwMode="auto">
          <a:xfrm>
            <a:off x="762000" y="2133600"/>
            <a:ext cx="7772400" cy="4473575"/>
          </a:xfrm>
          <a:prstGeom prst="rect">
            <a:avLst/>
          </a:prstGeom>
          <a:noFill/>
          <a:ln w="9525">
            <a:noFill/>
            <a:miter lim="800000"/>
            <a:headEnd/>
            <a:tailEnd/>
          </a:ln>
          <a:effectLst/>
        </p:spPr>
        <p:txBody>
          <a:bodyPr>
            <a:spAutoFit/>
          </a:bodyPr>
          <a:lstStyle/>
          <a:p>
            <a:pPr>
              <a:spcBef>
                <a:spcPct val="50000"/>
              </a:spcBef>
            </a:pPr>
            <a:r>
              <a:rPr lang="en-US" altLang="en-US" dirty="0">
                <a:cs typeface="Times New Roman" pitchFamily="18" charset="0"/>
              </a:rPr>
              <a:t>The </a:t>
            </a:r>
            <a:r>
              <a:rPr lang="en-US" altLang="en-US" dirty="0" err="1">
                <a:cs typeface="Times New Roman" pitchFamily="18" charset="0"/>
              </a:rPr>
              <a:t>cgs</a:t>
            </a:r>
            <a:r>
              <a:rPr lang="en-US" altLang="en-US" dirty="0">
                <a:cs typeface="Times New Roman" pitchFamily="18" charset="0"/>
              </a:rPr>
              <a:t> unit for the magnetic field is the gauss, G. </a:t>
            </a:r>
          </a:p>
          <a:p>
            <a:pPr>
              <a:spcBef>
                <a:spcPct val="50000"/>
              </a:spcBef>
            </a:pPr>
            <a:r>
              <a:rPr lang="en-US" altLang="en-US" dirty="0">
                <a:cs typeface="Times New Roman" pitchFamily="18" charset="0"/>
              </a:rPr>
              <a:t>1 </a:t>
            </a:r>
            <a:r>
              <a:rPr lang="en-US" altLang="en-US" i="1" dirty="0">
                <a:cs typeface="Times New Roman" pitchFamily="18" charset="0"/>
              </a:rPr>
              <a:t>T</a:t>
            </a:r>
            <a:r>
              <a:rPr lang="en-US" altLang="en-US" dirty="0">
                <a:cs typeface="Times New Roman" pitchFamily="18" charset="0"/>
              </a:rPr>
              <a:t> = 10</a:t>
            </a:r>
            <a:r>
              <a:rPr lang="en-US" altLang="en-US" baseline="30000" dirty="0">
                <a:cs typeface="Times New Roman" pitchFamily="18" charset="0"/>
              </a:rPr>
              <a:t>4</a:t>
            </a:r>
            <a:r>
              <a:rPr lang="en-US" altLang="en-US" dirty="0">
                <a:cs typeface="Times New Roman" pitchFamily="18" charset="0"/>
              </a:rPr>
              <a:t> G. </a:t>
            </a:r>
          </a:p>
          <a:p>
            <a:pPr>
              <a:spcBef>
                <a:spcPct val="50000"/>
              </a:spcBef>
            </a:pPr>
            <a:r>
              <a:rPr lang="en-US" altLang="en-US" dirty="0">
                <a:cs typeface="Times New Roman" pitchFamily="18" charset="0"/>
              </a:rPr>
              <a:t>The Earth’s magnetic field near its surface is about </a:t>
            </a:r>
          </a:p>
          <a:p>
            <a:pPr>
              <a:spcBef>
                <a:spcPct val="50000"/>
              </a:spcBef>
            </a:pPr>
            <a:r>
              <a:rPr lang="en-US" altLang="en-US" dirty="0">
                <a:cs typeface="Times New Roman" pitchFamily="18" charset="0"/>
              </a:rPr>
              <a:t>0.5 G or 5 </a:t>
            </a:r>
            <a:r>
              <a:rPr lang="en-US" altLang="en-US" dirty="0">
                <a:cs typeface="Times New Roman" pitchFamily="18" charset="0"/>
                <a:sym typeface="Symbol" pitchFamily="18" charset="2"/>
              </a:rPr>
              <a:t></a:t>
            </a:r>
            <a:r>
              <a:rPr lang="en-US" altLang="en-US" dirty="0">
                <a:cs typeface="Times New Roman" pitchFamily="18" charset="0"/>
              </a:rPr>
              <a:t> 10</a:t>
            </a:r>
            <a:r>
              <a:rPr lang="en-US" altLang="en-US" baseline="30000" dirty="0">
                <a:cs typeface="Times New Roman" pitchFamily="18" charset="0"/>
              </a:rPr>
              <a:t>-5</a:t>
            </a:r>
            <a:r>
              <a:rPr lang="en-US" altLang="en-US" dirty="0">
                <a:cs typeface="Times New Roman" pitchFamily="18" charset="0"/>
              </a:rPr>
              <a:t> T.  </a:t>
            </a:r>
          </a:p>
          <a:p>
            <a:pPr>
              <a:spcBef>
                <a:spcPct val="50000"/>
              </a:spcBef>
            </a:pPr>
            <a:r>
              <a:rPr lang="en-US" altLang="en-US" dirty="0">
                <a:cs typeface="Times New Roman" pitchFamily="18" charset="0"/>
              </a:rPr>
              <a:t>Laboratory electromagnets can produce magnetic fields as high as 3 T. </a:t>
            </a:r>
          </a:p>
          <a:p>
            <a:pPr>
              <a:spcBef>
                <a:spcPct val="50000"/>
              </a:spcBef>
            </a:pPr>
            <a:r>
              <a:rPr lang="en-US" altLang="en-US" dirty="0">
                <a:cs typeface="Times New Roman" pitchFamily="18" charset="0"/>
              </a:rPr>
              <a:t>Superconducting magnets can produce magnetic fields up to 30 T. </a:t>
            </a:r>
          </a:p>
          <a:p>
            <a:pPr>
              <a:spcBef>
                <a:spcPct val="50000"/>
              </a:spcBef>
            </a:pPr>
            <a:endParaRPr lang="en-US" altLang="en-US" dirty="0"/>
          </a:p>
        </p:txBody>
      </p:sp>
      <p:sp>
        <p:nvSpPr>
          <p:cNvPr id="4" name="Rectangle 3"/>
          <p:cNvSpPr/>
          <p:nvPr/>
        </p:nvSpPr>
        <p:spPr>
          <a:xfrm>
            <a:off x="2514600" y="6248400"/>
            <a:ext cx="5105400" cy="369332"/>
          </a:xfrm>
          <a:prstGeom prst="rect">
            <a:avLst/>
          </a:prstGeom>
        </p:spPr>
        <p:txBody>
          <a:bodyPr wrap="square">
            <a:spAutoFit/>
          </a:bodyPr>
          <a:lstStyle/>
          <a:p>
            <a:r>
              <a:rPr lang="en-US" sz="1800" dirty="0" smtClean="0">
                <a:hlinkClick r:id="rId2"/>
              </a:rPr>
              <a:t>https://www.youtube.com/watch?v=jjcHZuTGWXk</a:t>
            </a:r>
            <a:endParaRPr lang="en-US"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1143000"/>
            <a:ext cx="8229600" cy="1143000"/>
          </a:xfrm>
        </p:spPr>
        <p:txBody>
          <a:bodyPr/>
          <a:lstStyle/>
          <a:p>
            <a:pPr eaLnBrk="1" hangingPunct="1"/>
            <a:r>
              <a:rPr lang="en-US" altLang="en-US" b="1" smtClean="0">
                <a:solidFill>
                  <a:srgbClr val="000000"/>
                </a:solidFill>
                <a:latin typeface="Arial" charset="0"/>
                <a:cs typeface="Arial" charset="0"/>
              </a:rPr>
              <a:t>21.3 </a:t>
            </a:r>
            <a:r>
              <a:rPr lang="en-US" altLang="en-US" b="1" smtClean="0">
                <a:solidFill>
                  <a:srgbClr val="009999"/>
                </a:solidFill>
                <a:latin typeface="Arial" charset="0"/>
                <a:cs typeface="Arial" charset="0"/>
              </a:rPr>
              <a:t>The Motion of a Charged Particle in an Electric or  Magnetic Field</a:t>
            </a:r>
            <a:r>
              <a:rPr lang="en-US" altLang="en-US" b="1" smtClean="0">
                <a:solidFill>
                  <a:srgbClr val="000000"/>
                </a:solidFill>
                <a:latin typeface="Arial" charset="0"/>
              </a:rPr>
              <a:t> </a:t>
            </a:r>
            <a:br>
              <a:rPr lang="en-US" altLang="en-US" b="1" smtClean="0">
                <a:solidFill>
                  <a:srgbClr val="000000"/>
                </a:solidFill>
                <a:latin typeface="Arial" charset="0"/>
              </a:rPr>
            </a:br>
            <a:endParaRPr lang="en-US" altLang="en-US" b="1" smtClean="0">
              <a:solidFill>
                <a:srgbClr val="000000"/>
              </a:solidFill>
              <a:latin typeface="Arial" charset="0"/>
            </a:endParaRPr>
          </a:p>
        </p:txBody>
      </p:sp>
      <p:pic>
        <p:nvPicPr>
          <p:cNvPr id="4099" name="Picture 5" descr="fig21_10"/>
          <p:cNvPicPr>
            <a:picLocks noChangeAspect="1" noChangeArrowheads="1"/>
          </p:cNvPicPr>
          <p:nvPr/>
        </p:nvPicPr>
        <p:blipFill>
          <a:blip r:embed="rId2" cstate="print"/>
          <a:srcRect/>
          <a:stretch>
            <a:fillRect/>
          </a:stretch>
        </p:blipFill>
        <p:spPr bwMode="auto">
          <a:xfrm>
            <a:off x="1752600" y="2819400"/>
            <a:ext cx="5464175" cy="2811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772400" cy="1143000"/>
          </a:xfrm>
        </p:spPr>
        <p:txBody>
          <a:bodyPr/>
          <a:lstStyle/>
          <a:p>
            <a:r>
              <a:rPr lang="en-US" altLang="en-US" b="1" dirty="0" smtClean="0">
                <a:solidFill>
                  <a:srgbClr val="000000"/>
                </a:solidFill>
                <a:latin typeface="Arial" charset="0"/>
                <a:cs typeface="Arial" charset="0"/>
              </a:rPr>
              <a:t>Velocity Selector</a:t>
            </a:r>
            <a:endParaRPr lang="en-US" dirty="0"/>
          </a:p>
        </p:txBody>
      </p:sp>
      <p:pic>
        <p:nvPicPr>
          <p:cNvPr id="27650" name="Picture 2"/>
          <p:cNvPicPr>
            <a:picLocks noChangeAspect="1" noChangeArrowheads="1"/>
          </p:cNvPicPr>
          <p:nvPr/>
        </p:nvPicPr>
        <p:blipFill>
          <a:blip r:embed="rId2" cstate="print"/>
          <a:srcRect/>
          <a:stretch>
            <a:fillRect/>
          </a:stretch>
        </p:blipFill>
        <p:spPr bwMode="auto">
          <a:xfrm>
            <a:off x="0" y="1143000"/>
            <a:ext cx="3857625" cy="2962275"/>
          </a:xfrm>
          <a:prstGeom prst="rect">
            <a:avLst/>
          </a:prstGeom>
          <a:noFill/>
          <a:ln w="9525">
            <a:noFill/>
            <a:miter lim="800000"/>
            <a:headEnd/>
            <a:tailEnd/>
          </a:ln>
        </p:spPr>
      </p:pic>
      <p:pic>
        <p:nvPicPr>
          <p:cNvPr id="27651" name="Picture 3"/>
          <p:cNvPicPr>
            <a:picLocks noChangeAspect="1" noChangeArrowheads="1"/>
          </p:cNvPicPr>
          <p:nvPr/>
        </p:nvPicPr>
        <p:blipFill>
          <a:blip r:embed="rId3" cstate="print"/>
          <a:srcRect/>
          <a:stretch>
            <a:fillRect/>
          </a:stretch>
        </p:blipFill>
        <p:spPr bwMode="auto">
          <a:xfrm>
            <a:off x="5181600" y="1219200"/>
            <a:ext cx="2638425" cy="3019425"/>
          </a:xfrm>
          <a:prstGeom prst="rect">
            <a:avLst/>
          </a:prstGeom>
          <a:noFill/>
          <a:ln w="9525">
            <a:noFill/>
            <a:miter lim="800000"/>
            <a:headEnd/>
            <a:tailEnd/>
          </a:ln>
        </p:spPr>
      </p:pic>
      <p:pic>
        <p:nvPicPr>
          <p:cNvPr id="27652" name="Picture 4"/>
          <p:cNvPicPr>
            <a:picLocks noChangeAspect="1" noChangeArrowheads="1"/>
          </p:cNvPicPr>
          <p:nvPr/>
        </p:nvPicPr>
        <p:blipFill>
          <a:blip r:embed="rId4" cstate="print"/>
          <a:srcRect/>
          <a:stretch>
            <a:fillRect/>
          </a:stretch>
        </p:blipFill>
        <p:spPr bwMode="auto">
          <a:xfrm>
            <a:off x="2895600" y="3886200"/>
            <a:ext cx="3514725" cy="2771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a:xfrm>
            <a:off x="685800" y="304800"/>
            <a:ext cx="7772400" cy="1143000"/>
          </a:xfrm>
        </p:spPr>
        <p:txBody>
          <a:bodyPr/>
          <a:lstStyle/>
          <a:p>
            <a:pPr eaLnBrk="1" hangingPunct="1"/>
            <a:r>
              <a:rPr lang="en-US" altLang="en-US" b="1" dirty="0" smtClean="0">
                <a:solidFill>
                  <a:srgbClr val="000000"/>
                </a:solidFill>
                <a:latin typeface="Arial" charset="0"/>
                <a:cs typeface="Arial" charset="0"/>
              </a:rPr>
              <a:t>The Circular Motion</a:t>
            </a:r>
            <a:br>
              <a:rPr lang="en-US" altLang="en-US" b="1" dirty="0" smtClean="0">
                <a:solidFill>
                  <a:srgbClr val="000000"/>
                </a:solidFill>
                <a:latin typeface="Arial" charset="0"/>
                <a:cs typeface="Arial" charset="0"/>
              </a:rPr>
            </a:br>
            <a:endParaRPr lang="en-US" altLang="en-US" b="1" dirty="0" smtClean="0">
              <a:solidFill>
                <a:srgbClr val="000000"/>
              </a:solidFill>
              <a:latin typeface="Arial" charset="0"/>
              <a:cs typeface="Arial" charset="0"/>
            </a:endParaRPr>
          </a:p>
        </p:txBody>
      </p:sp>
      <p:pic>
        <p:nvPicPr>
          <p:cNvPr id="4" name="Picture 1029" descr="fig21_12"/>
          <p:cNvPicPr>
            <a:picLocks noChangeAspect="1" noChangeArrowheads="1"/>
          </p:cNvPicPr>
          <p:nvPr/>
        </p:nvPicPr>
        <p:blipFill>
          <a:blip r:embed="rId2" cstate="print"/>
          <a:srcRect/>
          <a:stretch>
            <a:fillRect/>
          </a:stretch>
        </p:blipFill>
        <p:spPr bwMode="auto">
          <a:xfrm>
            <a:off x="838200" y="1828800"/>
            <a:ext cx="4114800" cy="3668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0"/>
            <a:ext cx="7772400" cy="1143000"/>
          </a:xfrm>
        </p:spPr>
        <p:txBody>
          <a:bodyPr/>
          <a:lstStyle/>
          <a:p>
            <a:pPr eaLnBrk="1" hangingPunct="1"/>
            <a:r>
              <a:rPr lang="en-US" altLang="en-US" b="1" dirty="0" smtClean="0">
                <a:solidFill>
                  <a:srgbClr val="000000"/>
                </a:solidFill>
                <a:latin typeface="Arial" charset="0"/>
              </a:rPr>
              <a:t>21.4 </a:t>
            </a:r>
            <a:r>
              <a:rPr lang="en-US" altLang="en-US" b="1" dirty="0" smtClean="0">
                <a:solidFill>
                  <a:srgbClr val="009999"/>
                </a:solidFill>
                <a:latin typeface="Arial" charset="0"/>
              </a:rPr>
              <a:t>The Mass Spectrometer</a:t>
            </a:r>
          </a:p>
        </p:txBody>
      </p:sp>
      <p:sp>
        <p:nvSpPr>
          <p:cNvPr id="8195" name="Text Box 5"/>
          <p:cNvSpPr txBox="1">
            <a:spLocks noChangeArrowheads="1"/>
          </p:cNvSpPr>
          <p:nvPr/>
        </p:nvSpPr>
        <p:spPr bwMode="auto">
          <a:xfrm>
            <a:off x="0" y="990600"/>
            <a:ext cx="9144000" cy="2246769"/>
          </a:xfrm>
          <a:prstGeom prst="rect">
            <a:avLst/>
          </a:prstGeom>
          <a:noFill/>
          <a:ln w="9525">
            <a:noFill/>
            <a:miter lim="800000"/>
            <a:headEnd/>
            <a:tailEnd/>
          </a:ln>
          <a:effectLst/>
        </p:spPr>
        <p:txBody>
          <a:bodyPr wrap="square">
            <a:spAutoFit/>
          </a:bodyPr>
          <a:lstStyle/>
          <a:p>
            <a:pPr>
              <a:spcBef>
                <a:spcPct val="50000"/>
              </a:spcBef>
            </a:pPr>
            <a:r>
              <a:rPr lang="en-US" altLang="en-US" sz="2000" dirty="0"/>
              <a:t>Physicists use mass spectrometers for determining the relative masses and abundances of isotopes. </a:t>
            </a:r>
          </a:p>
          <a:p>
            <a:pPr>
              <a:spcBef>
                <a:spcPct val="50000"/>
              </a:spcBef>
            </a:pPr>
            <a:r>
              <a:rPr lang="en-US" altLang="en-US" sz="2000" dirty="0"/>
              <a:t>Chemists use these instruments to help identify unknown molecules produced in chemical reactions. </a:t>
            </a:r>
          </a:p>
          <a:p>
            <a:pPr>
              <a:spcBef>
                <a:spcPct val="50000"/>
              </a:spcBef>
            </a:pPr>
            <a:r>
              <a:rPr lang="en-US" altLang="en-US" sz="2000" dirty="0">
                <a:solidFill>
                  <a:srgbClr val="009900"/>
                </a:solidFill>
              </a:rPr>
              <a:t>Mass</a:t>
            </a:r>
            <a:r>
              <a:rPr lang="en-US" altLang="en-US" sz="2000" dirty="0"/>
              <a:t> spectrometers are also used during surgery, where they give the anesthesiologist information on the gases, including the anesthetic, in the patient's lungs</a:t>
            </a:r>
            <a:r>
              <a:rPr lang="en-US" altLang="en-US" sz="2000" dirty="0" smtClean="0"/>
              <a:t>.</a:t>
            </a:r>
            <a:endParaRPr lang="en-US" altLang="en-US" sz="2000" dirty="0"/>
          </a:p>
        </p:txBody>
      </p:sp>
      <p:pic>
        <p:nvPicPr>
          <p:cNvPr id="4" name="Picture 4" descr="fig21_15"/>
          <p:cNvPicPr>
            <a:picLocks noChangeAspect="1" noChangeArrowheads="1"/>
          </p:cNvPicPr>
          <p:nvPr/>
        </p:nvPicPr>
        <p:blipFill>
          <a:blip r:embed="rId2" cstate="print"/>
          <a:srcRect/>
          <a:stretch>
            <a:fillRect/>
          </a:stretch>
        </p:blipFill>
        <p:spPr bwMode="auto">
          <a:xfrm>
            <a:off x="457200" y="3262598"/>
            <a:ext cx="3657600" cy="3595402"/>
          </a:xfrm>
          <a:prstGeom prst="rect">
            <a:avLst/>
          </a:prstGeom>
          <a:noFill/>
          <a:ln w="9525">
            <a:noFill/>
            <a:miter lim="800000"/>
            <a:headEnd/>
            <a:tailEnd/>
          </a:ln>
        </p:spPr>
      </p:pic>
      <p:pic>
        <p:nvPicPr>
          <p:cNvPr id="5" name="Picture 5" descr="fig21_16"/>
          <p:cNvPicPr>
            <a:picLocks noChangeAspect="1" noChangeArrowheads="1"/>
          </p:cNvPicPr>
          <p:nvPr/>
        </p:nvPicPr>
        <p:blipFill>
          <a:blip r:embed="rId3" cstate="print"/>
          <a:srcRect/>
          <a:stretch>
            <a:fillRect/>
          </a:stretch>
        </p:blipFill>
        <p:spPr bwMode="auto">
          <a:xfrm>
            <a:off x="6324600" y="3200400"/>
            <a:ext cx="2149475" cy="3017838"/>
          </a:xfrm>
          <a:prstGeom prst="rect">
            <a:avLst/>
          </a:prstGeom>
          <a:noFill/>
          <a:ln w="9525">
            <a:noFill/>
            <a:miter lim="800000"/>
            <a:headEnd/>
            <a:tailEnd/>
          </a:ln>
        </p:spPr>
      </p:pic>
      <p:sp>
        <p:nvSpPr>
          <p:cNvPr id="6" name="Rectangle 5"/>
          <p:cNvSpPr/>
          <p:nvPr/>
        </p:nvSpPr>
        <p:spPr>
          <a:xfrm>
            <a:off x="6172200" y="6273225"/>
            <a:ext cx="2971800" cy="523220"/>
          </a:xfrm>
          <a:prstGeom prst="rect">
            <a:avLst/>
          </a:prstGeom>
        </p:spPr>
        <p:txBody>
          <a:bodyPr wrap="square">
            <a:spAutoFit/>
          </a:bodyPr>
          <a:lstStyle/>
          <a:p>
            <a:r>
              <a:rPr lang="en-US" altLang="en-US" sz="1400" dirty="0">
                <a:solidFill>
                  <a:srgbClr val="000000"/>
                </a:solidFill>
                <a:cs typeface="Times New Roman" pitchFamily="18" charset="0"/>
              </a:rPr>
              <a:t>The </a:t>
            </a:r>
            <a:r>
              <a:rPr lang="en-US" altLang="en-US" sz="1400" dirty="0" smtClean="0">
                <a:solidFill>
                  <a:srgbClr val="009900"/>
                </a:solidFill>
                <a:cs typeface="Times New Roman" pitchFamily="18" charset="0"/>
              </a:rPr>
              <a:t>Mass</a:t>
            </a:r>
            <a:r>
              <a:rPr lang="en-US" altLang="en-US" sz="1400" dirty="0">
                <a:solidFill>
                  <a:srgbClr val="000000"/>
                </a:solidFill>
                <a:cs typeface="Times New Roman" pitchFamily="18" charset="0"/>
              </a:rPr>
              <a:t> Spectrum (Not to Scale) of Naturally Occurring Neon.</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20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fade">
                                      <p:cBhvr>
                                        <p:cTn id="12" dur="20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fade">
                                      <p:cBhvr>
                                        <p:cTn id="17" dur="2000"/>
                                        <p:tgtEl>
                                          <p:spTgt spid="81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2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fade">
                                      <p:cBhvr>
                                        <p:cTn id="32"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4000" b="1" smtClean="0"/>
              <a:t>21.5. The Force on a Current in a Magnetic Field</a:t>
            </a:r>
            <a:endParaRPr lang="en-US" altLang="en-US" sz="4000" smtClean="0"/>
          </a:p>
        </p:txBody>
      </p:sp>
      <p:pic>
        <p:nvPicPr>
          <p:cNvPr id="11267" name="Picture 5" descr="The wire carries a current I, and the bottom segment of the wire is oriented perpendicular to a magnetic field B. A magnetic force deflects the wire to the right."/>
          <p:cNvPicPr>
            <a:picLocks noGrp="1" noChangeAspect="1" noChangeArrowheads="1"/>
          </p:cNvPicPr>
          <p:nvPr>
            <p:ph sz="half" idx="1"/>
          </p:nvPr>
        </p:nvPicPr>
        <p:blipFill>
          <a:blip r:embed="rId2" cstate="print"/>
          <a:srcRect/>
          <a:stretch>
            <a:fillRect/>
          </a:stretch>
        </p:blipFill>
        <p:spPr>
          <a:xfrm>
            <a:off x="381000" y="2438400"/>
            <a:ext cx="3049588" cy="3362325"/>
          </a:xfrm>
          <a:noFill/>
        </p:spPr>
      </p:pic>
      <p:pic>
        <p:nvPicPr>
          <p:cNvPr id="11268" name="Picture 8" descr="math016"/>
          <p:cNvPicPr>
            <a:picLocks noGrp="1" noChangeAspect="1" noChangeArrowheads="1"/>
          </p:cNvPicPr>
          <p:nvPr>
            <p:ph sz="half" idx="2"/>
          </p:nvPr>
        </p:nvPicPr>
        <p:blipFill>
          <a:blip r:embed="rId3" cstate="print"/>
          <a:srcRect/>
          <a:stretch>
            <a:fillRect/>
          </a:stretch>
        </p:blipFill>
        <p:spPr>
          <a:xfrm>
            <a:off x="3962400" y="3429000"/>
            <a:ext cx="4419600" cy="140335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fade">
                                      <p:cBhvr>
                                        <p:cTn id="7" dur="2000"/>
                                        <p:tgtEl>
                                          <p:spTgt spid="1126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268"/>
                                        </p:tgtEl>
                                        <p:attrNameLst>
                                          <p:attrName>style.visibility</p:attrName>
                                        </p:attrNameLst>
                                      </p:cBhvr>
                                      <p:to>
                                        <p:strVal val="visible"/>
                                      </p:to>
                                    </p:set>
                                    <p:animEffect transition="in" filter="fade">
                                      <p:cBhvr>
                                        <p:cTn id="12" dur="20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Grp="1" noChangeArrowheads="1"/>
          </p:cNvSpPr>
          <p:nvPr>
            <p:ph type="title"/>
          </p:nvPr>
        </p:nvSpPr>
        <p:spPr/>
        <p:txBody>
          <a:bodyPr/>
          <a:lstStyle/>
          <a:p>
            <a:pPr eaLnBrk="1" hangingPunct="1"/>
            <a:r>
              <a:rPr lang="en-US" altLang="en-US" smtClean="0"/>
              <a:t>Loudspeaker</a:t>
            </a:r>
          </a:p>
        </p:txBody>
      </p:sp>
      <p:pic>
        <p:nvPicPr>
          <p:cNvPr id="12291" name="Picture 5" descr="(a) An exploded view of one type of speaker design, which shows a cone, a voice coil, and a permanent magnet. (b) Because of the current in the voice coil (shown as  and ), the magnetic field causes a force F to be exerted on the voice coil and cone."/>
          <p:cNvPicPr>
            <a:picLocks noGrp="1" noChangeAspect="1" noChangeArrowheads="1"/>
          </p:cNvPicPr>
          <p:nvPr>
            <p:ph idx="1"/>
          </p:nvPr>
        </p:nvPicPr>
        <p:blipFill>
          <a:blip r:embed="rId2" cstate="print"/>
          <a:srcRect/>
          <a:stretch>
            <a:fillRect/>
          </a:stretch>
        </p:blipFill>
        <p:spPr>
          <a:xfrm>
            <a:off x="1600200" y="1981200"/>
            <a:ext cx="6162675" cy="3367088"/>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609600"/>
            <a:ext cx="8305800" cy="1143000"/>
          </a:xfrm>
        </p:spPr>
        <p:txBody>
          <a:bodyPr/>
          <a:lstStyle/>
          <a:p>
            <a:pPr eaLnBrk="1" hangingPunct="1"/>
            <a:r>
              <a:rPr lang="en-US" altLang="en-US" smtClean="0">
                <a:solidFill>
                  <a:srgbClr val="CC3300"/>
                </a:solidFill>
                <a:latin typeface="Arial" charset="0"/>
              </a:rPr>
              <a:t>Outline </a:t>
            </a:r>
            <a:r>
              <a:rPr lang="en-US" altLang="en-US" b="1" smtClean="0">
                <a:solidFill>
                  <a:srgbClr val="000000"/>
                </a:solidFill>
                <a:latin typeface="Arial" charset="0"/>
              </a:rPr>
              <a:t/>
            </a:r>
            <a:br>
              <a:rPr lang="en-US" altLang="en-US" b="1" smtClean="0">
                <a:solidFill>
                  <a:srgbClr val="000000"/>
                </a:solidFill>
                <a:latin typeface="Arial" charset="0"/>
              </a:rPr>
            </a:br>
            <a:endParaRPr lang="en-US" altLang="en-US" b="1" smtClean="0">
              <a:solidFill>
                <a:srgbClr val="000000"/>
              </a:solidFill>
              <a:latin typeface="Arial" charset="0"/>
            </a:endParaRPr>
          </a:p>
        </p:txBody>
      </p:sp>
      <p:sp>
        <p:nvSpPr>
          <p:cNvPr id="4099" name="Text Box 4"/>
          <p:cNvSpPr txBox="1">
            <a:spLocks noChangeArrowheads="1"/>
          </p:cNvSpPr>
          <p:nvPr/>
        </p:nvSpPr>
        <p:spPr bwMode="auto">
          <a:xfrm>
            <a:off x="762000" y="1471613"/>
            <a:ext cx="7772400" cy="4838700"/>
          </a:xfrm>
          <a:prstGeom prst="rect">
            <a:avLst/>
          </a:prstGeom>
          <a:noFill/>
          <a:ln w="9525">
            <a:noFill/>
            <a:miter lim="800000"/>
            <a:headEnd/>
            <a:tailEnd/>
          </a:ln>
          <a:effectLst/>
        </p:spPr>
        <p:txBody>
          <a:bodyPr>
            <a:spAutoFit/>
          </a:bodyPr>
          <a:lstStyle/>
          <a:p>
            <a:pPr>
              <a:spcBef>
                <a:spcPct val="50000"/>
              </a:spcBef>
              <a:buFontTx/>
              <a:buChar char="•"/>
            </a:pPr>
            <a:r>
              <a:rPr lang="en-US" altLang="en-US" dirty="0"/>
              <a:t>Magnets, Magnetic fields, and Magnetic field of the Earth</a:t>
            </a:r>
          </a:p>
          <a:p>
            <a:pPr>
              <a:spcBef>
                <a:spcPct val="50000"/>
              </a:spcBef>
              <a:buFontTx/>
              <a:buChar char="•"/>
            </a:pPr>
            <a:r>
              <a:rPr lang="en-US" altLang="en-US" dirty="0"/>
              <a:t>Force on a moving charge in a magnetic field</a:t>
            </a:r>
          </a:p>
          <a:p>
            <a:pPr>
              <a:spcBef>
                <a:spcPct val="50000"/>
              </a:spcBef>
              <a:buFontTx/>
              <a:buChar char="•"/>
            </a:pPr>
            <a:r>
              <a:rPr lang="en-US" altLang="en-US" dirty="0"/>
              <a:t>Motion of a charge particle in a magnetic field</a:t>
            </a:r>
          </a:p>
          <a:p>
            <a:pPr>
              <a:spcBef>
                <a:spcPct val="50000"/>
              </a:spcBef>
              <a:buFontTx/>
              <a:buChar char="•"/>
            </a:pPr>
            <a:r>
              <a:rPr lang="en-US" altLang="en-US" dirty="0"/>
              <a:t>The mass spectrometer</a:t>
            </a:r>
          </a:p>
          <a:p>
            <a:pPr>
              <a:spcBef>
                <a:spcPct val="50000"/>
              </a:spcBef>
              <a:buFontTx/>
              <a:buChar char="•"/>
            </a:pPr>
            <a:r>
              <a:rPr lang="en-US" altLang="en-US" dirty="0"/>
              <a:t>Force on a current in a magnetic field</a:t>
            </a:r>
          </a:p>
          <a:p>
            <a:pPr>
              <a:spcBef>
                <a:spcPct val="50000"/>
              </a:spcBef>
              <a:buFontTx/>
              <a:buChar char="•"/>
            </a:pPr>
            <a:r>
              <a:rPr lang="en-US" altLang="en-US" dirty="0"/>
              <a:t>Magnetic fields produced by currents</a:t>
            </a:r>
          </a:p>
          <a:p>
            <a:pPr>
              <a:spcBef>
                <a:spcPct val="50000"/>
              </a:spcBef>
              <a:buFontTx/>
              <a:buChar char="•"/>
            </a:pPr>
            <a:r>
              <a:rPr lang="en-US" altLang="en-US" dirty="0"/>
              <a:t>Magnetic Resonance Imaging (MRI)</a:t>
            </a:r>
          </a:p>
          <a:p>
            <a:pPr>
              <a:spcBef>
                <a:spcPct val="50000"/>
              </a:spcBef>
              <a:buFontTx/>
              <a:buChar char="•"/>
            </a:pPr>
            <a:r>
              <a:rPr lang="en-US" altLang="en-US" dirty="0"/>
              <a:t>Cathode Ray Tube (CRT)</a:t>
            </a:r>
          </a:p>
          <a:p>
            <a:pPr>
              <a:spcBef>
                <a:spcPct val="50000"/>
              </a:spcBef>
              <a:buFontTx/>
              <a:buChar char="•"/>
            </a:pPr>
            <a:r>
              <a:rPr lang="en-US" altLang="en-US" dirty="0"/>
              <a:t>Magnetic Tape recording and Maglev Trains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20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20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fade">
                                      <p:cBhvr>
                                        <p:cTn id="17" dur="20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fade">
                                      <p:cBhvr>
                                        <p:cTn id="22" dur="20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fade">
                                      <p:cBhvr>
                                        <p:cTn id="27" dur="2000"/>
                                        <p:tgtEl>
                                          <p:spTgt spid="40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099">
                                            <p:txEl>
                                              <p:pRg st="5" end="5"/>
                                            </p:txEl>
                                          </p:spTgt>
                                        </p:tgtEl>
                                        <p:attrNameLst>
                                          <p:attrName>style.visibility</p:attrName>
                                        </p:attrNameLst>
                                      </p:cBhvr>
                                      <p:to>
                                        <p:strVal val="visible"/>
                                      </p:to>
                                    </p:set>
                                    <p:animEffect transition="in" filter="fade">
                                      <p:cBhvr>
                                        <p:cTn id="32" dur="2000"/>
                                        <p:tgtEl>
                                          <p:spTgt spid="40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099">
                                            <p:txEl>
                                              <p:pRg st="6" end="6"/>
                                            </p:txEl>
                                          </p:spTgt>
                                        </p:tgtEl>
                                        <p:attrNameLst>
                                          <p:attrName>style.visibility</p:attrName>
                                        </p:attrNameLst>
                                      </p:cBhvr>
                                      <p:to>
                                        <p:strVal val="visible"/>
                                      </p:to>
                                    </p:set>
                                    <p:animEffect transition="in" filter="fade">
                                      <p:cBhvr>
                                        <p:cTn id="37" dur="2000"/>
                                        <p:tgtEl>
                                          <p:spTgt spid="409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099">
                                            <p:txEl>
                                              <p:pRg st="7" end="7"/>
                                            </p:txEl>
                                          </p:spTgt>
                                        </p:tgtEl>
                                        <p:attrNameLst>
                                          <p:attrName>style.visibility</p:attrName>
                                        </p:attrNameLst>
                                      </p:cBhvr>
                                      <p:to>
                                        <p:strVal val="visible"/>
                                      </p:to>
                                    </p:set>
                                    <p:animEffect transition="in" filter="fade">
                                      <p:cBhvr>
                                        <p:cTn id="42" dur="2000"/>
                                        <p:tgtEl>
                                          <p:spTgt spid="409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099">
                                            <p:txEl>
                                              <p:pRg st="8" end="8"/>
                                            </p:txEl>
                                          </p:spTgt>
                                        </p:tgtEl>
                                        <p:attrNameLst>
                                          <p:attrName>style.visibility</p:attrName>
                                        </p:attrNameLst>
                                      </p:cBhvr>
                                      <p:to>
                                        <p:strVal val="visible"/>
                                      </p:to>
                                    </p:set>
                                    <p:animEffect transition="in" filter="fade">
                                      <p:cBhvr>
                                        <p:cTn id="47" dur="2000"/>
                                        <p:tgtEl>
                                          <p:spTgt spid="40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0"/>
            <a:ext cx="7772400" cy="1143000"/>
          </a:xfrm>
        </p:spPr>
        <p:txBody>
          <a:bodyPr/>
          <a:lstStyle/>
          <a:p>
            <a:pPr eaLnBrk="1" hangingPunct="1"/>
            <a:r>
              <a:rPr lang="en-US" altLang="en-US" sz="4000" b="1" dirty="0" smtClean="0"/>
              <a:t>21.6. The Torque on a Current-Carrying Coil</a:t>
            </a:r>
            <a:r>
              <a:rPr lang="en-US" altLang="en-US" sz="4000" dirty="0" smtClean="0"/>
              <a:t> </a:t>
            </a:r>
          </a:p>
        </p:txBody>
      </p:sp>
      <p:pic>
        <p:nvPicPr>
          <p:cNvPr id="14339" name="Picture 3" descr="(a) A current-carrying loop of wire, which can rotate about a vertical shaft, is situated in a magnetic field. (b) A top view of the loop. The current in side 1 is directed out of the page (), while that in side 2 is directed into the page (). The current in side 1 experiences a force F that is opposite to the force exerted on side 2. The two forces produce a clockwise torque about the shaft."/>
          <p:cNvPicPr>
            <a:picLocks noGrp="1" noChangeAspect="1" noChangeArrowheads="1"/>
          </p:cNvPicPr>
          <p:nvPr>
            <p:ph idx="1"/>
          </p:nvPr>
        </p:nvPicPr>
        <p:blipFill>
          <a:blip r:embed="rId2" cstate="print"/>
          <a:srcRect/>
          <a:stretch>
            <a:fillRect/>
          </a:stretch>
        </p:blipFill>
        <p:spPr>
          <a:xfrm>
            <a:off x="1981200" y="1981200"/>
            <a:ext cx="5457825" cy="2590800"/>
          </a:xfr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Electric Motor</a:t>
            </a:r>
            <a:endParaRPr lang="en-US" dirty="0"/>
          </a:p>
        </p:txBody>
      </p:sp>
      <p:pic>
        <p:nvPicPr>
          <p:cNvPr id="4" name="Content Placeholder 3" descr="The basic components of a dc motor. A CD platter is shown as it might be attached to the motor."/>
          <p:cNvPicPr>
            <a:picLocks noGrp="1" noChangeAspect="1" noChangeArrowheads="1"/>
          </p:cNvPicPr>
          <p:nvPr>
            <p:ph idx="1"/>
          </p:nvPr>
        </p:nvPicPr>
        <p:blipFill>
          <a:blip r:embed="rId2" cstate="print"/>
          <a:srcRect/>
          <a:stretch>
            <a:fillRect/>
          </a:stretch>
        </p:blipFill>
        <p:spPr>
          <a:xfrm>
            <a:off x="3352800" y="2209800"/>
            <a:ext cx="2390775" cy="3695700"/>
          </a:xfr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0"/>
            <a:ext cx="7772400" cy="1143000"/>
          </a:xfrm>
        </p:spPr>
        <p:txBody>
          <a:bodyPr/>
          <a:lstStyle/>
          <a:p>
            <a:pPr eaLnBrk="1" hangingPunct="1"/>
            <a:r>
              <a:rPr lang="en-US" altLang="en-US" b="1" dirty="0" smtClean="0">
                <a:solidFill>
                  <a:srgbClr val="000000"/>
                </a:solidFill>
                <a:latin typeface="Arial" charset="0"/>
              </a:rPr>
              <a:t>Magnetic Compass</a:t>
            </a:r>
          </a:p>
        </p:txBody>
      </p:sp>
      <p:pic>
        <p:nvPicPr>
          <p:cNvPr id="5123" name="Picture 5" descr="fig21_01"/>
          <p:cNvPicPr>
            <a:picLocks noChangeAspect="1" noChangeArrowheads="1"/>
          </p:cNvPicPr>
          <p:nvPr/>
        </p:nvPicPr>
        <p:blipFill>
          <a:blip r:embed="rId2" cstate="print"/>
          <a:srcRect/>
          <a:stretch>
            <a:fillRect/>
          </a:stretch>
        </p:blipFill>
        <p:spPr bwMode="auto">
          <a:xfrm>
            <a:off x="533400" y="1143000"/>
            <a:ext cx="1439863" cy="1736725"/>
          </a:xfrm>
          <a:prstGeom prst="rect">
            <a:avLst/>
          </a:prstGeom>
          <a:noFill/>
          <a:ln w="9525">
            <a:noFill/>
            <a:miter lim="800000"/>
            <a:headEnd/>
            <a:tailEnd/>
          </a:ln>
        </p:spPr>
      </p:pic>
      <p:sp>
        <p:nvSpPr>
          <p:cNvPr id="5124" name="Text Box 6"/>
          <p:cNvSpPr txBox="1">
            <a:spLocks noChangeArrowheads="1"/>
          </p:cNvSpPr>
          <p:nvPr/>
        </p:nvSpPr>
        <p:spPr bwMode="auto">
          <a:xfrm>
            <a:off x="2590800" y="1326998"/>
            <a:ext cx="5791200" cy="1569660"/>
          </a:xfrm>
          <a:prstGeom prst="rect">
            <a:avLst/>
          </a:prstGeom>
          <a:noFill/>
          <a:ln w="9525">
            <a:noFill/>
            <a:miter lim="800000"/>
            <a:headEnd/>
            <a:tailEnd/>
          </a:ln>
          <a:effectLst/>
        </p:spPr>
        <p:txBody>
          <a:bodyPr wrap="square">
            <a:spAutoFit/>
          </a:bodyPr>
          <a:lstStyle/>
          <a:p>
            <a:pPr>
              <a:spcBef>
                <a:spcPct val="50000"/>
              </a:spcBef>
            </a:pPr>
            <a:r>
              <a:rPr lang="en-US" altLang="en-US" dirty="0">
                <a:solidFill>
                  <a:srgbClr val="000000"/>
                </a:solidFill>
                <a:cs typeface="Times New Roman" pitchFamily="18" charset="0"/>
              </a:rPr>
              <a:t>The needle of a compass is a permanent magnet that has a north </a:t>
            </a:r>
            <a:r>
              <a:rPr lang="en-US" altLang="en-US" dirty="0">
                <a:solidFill>
                  <a:srgbClr val="009900"/>
                </a:solidFill>
                <a:cs typeface="Times New Roman" pitchFamily="18" charset="0"/>
              </a:rPr>
              <a:t>magnetic</a:t>
            </a:r>
            <a:r>
              <a:rPr lang="en-US" altLang="en-US" dirty="0">
                <a:solidFill>
                  <a:srgbClr val="000000"/>
                </a:solidFill>
                <a:cs typeface="Times New Roman" pitchFamily="18" charset="0"/>
              </a:rPr>
              <a:t> pole (N) at one end and a south magnetic pole (S) at the other</a:t>
            </a:r>
            <a:r>
              <a:rPr lang="en-US" altLang="en-US" dirty="0" smtClean="0">
                <a:solidFill>
                  <a:srgbClr val="000000"/>
                </a:solidFill>
                <a:cs typeface="Times New Roman" pitchFamily="18" charset="0"/>
              </a:rPr>
              <a:t>.</a:t>
            </a:r>
            <a:r>
              <a:rPr lang="en-US" dirty="0" smtClean="0"/>
              <a:t> </a:t>
            </a:r>
            <a:endParaRPr lang="en-US" altLang="en-US" dirty="0"/>
          </a:p>
        </p:txBody>
      </p:sp>
      <p:pic>
        <p:nvPicPr>
          <p:cNvPr id="5126" name="Picture 6" descr="ID1066_fg21_006"/>
          <p:cNvPicPr>
            <a:picLocks noChangeAspect="1" noChangeArrowheads="1"/>
          </p:cNvPicPr>
          <p:nvPr/>
        </p:nvPicPr>
        <p:blipFill>
          <a:blip r:embed="rId3" cstate="print"/>
          <a:srcRect/>
          <a:stretch>
            <a:fillRect/>
          </a:stretch>
        </p:blipFill>
        <p:spPr bwMode="auto">
          <a:xfrm>
            <a:off x="5520267" y="3219338"/>
            <a:ext cx="3495675" cy="2524126"/>
          </a:xfrm>
          <a:prstGeom prst="rect">
            <a:avLst/>
          </a:prstGeom>
          <a:noFill/>
        </p:spPr>
      </p:pic>
      <p:sp>
        <p:nvSpPr>
          <p:cNvPr id="6" name="Rectangle 5"/>
          <p:cNvSpPr/>
          <p:nvPr/>
        </p:nvSpPr>
        <p:spPr>
          <a:xfrm>
            <a:off x="228600" y="3253205"/>
            <a:ext cx="5181600" cy="2123658"/>
          </a:xfrm>
          <a:prstGeom prst="rect">
            <a:avLst/>
          </a:prstGeom>
        </p:spPr>
        <p:txBody>
          <a:bodyPr wrap="square">
            <a:spAutoFit/>
          </a:bodyPr>
          <a:lstStyle/>
          <a:p>
            <a:pPr>
              <a:spcBef>
                <a:spcPct val="50000"/>
              </a:spcBef>
            </a:pPr>
            <a:r>
              <a:rPr lang="en-US" b="1" dirty="0" smtClean="0"/>
              <a:t>Navigation in animals</a:t>
            </a:r>
            <a:r>
              <a:rPr lang="en-US" dirty="0" smtClean="0"/>
              <a:t>:</a:t>
            </a:r>
          </a:p>
          <a:p>
            <a:pPr>
              <a:spcBef>
                <a:spcPct val="50000"/>
              </a:spcBef>
            </a:pPr>
            <a:r>
              <a:rPr lang="en-US" dirty="0" smtClean="0"/>
              <a:t>Vertebrates (ex: migratory birds) and </a:t>
            </a:r>
            <a:r>
              <a:rPr lang="en-US" dirty="0" smtClean="0"/>
              <a:t>invertebrates </a:t>
            </a:r>
            <a:r>
              <a:rPr lang="en-US" dirty="0" smtClean="0"/>
              <a:t>(ex: Spiny </a:t>
            </a:r>
            <a:r>
              <a:rPr lang="en-US" dirty="0" smtClean="0"/>
              <a:t>lobsters) use the earth's magnetic field to navigate and determine their geographic position</a:t>
            </a:r>
            <a:r>
              <a:rPr lang="en-US" dirty="0" smtClean="0"/>
              <a:t>.</a:t>
            </a:r>
          </a:p>
        </p:txBody>
      </p:sp>
      <p:sp>
        <p:nvSpPr>
          <p:cNvPr id="2" name="Rectangle 1"/>
          <p:cNvSpPr/>
          <p:nvPr/>
        </p:nvSpPr>
        <p:spPr>
          <a:xfrm>
            <a:off x="627514" y="5867400"/>
            <a:ext cx="3550011" cy="461665"/>
          </a:xfrm>
          <a:prstGeom prst="rect">
            <a:avLst/>
          </a:prstGeom>
        </p:spPr>
        <p:txBody>
          <a:bodyPr wrap="none">
            <a:spAutoFit/>
          </a:bodyPr>
          <a:lstStyle/>
          <a:p>
            <a:pPr>
              <a:spcBef>
                <a:spcPct val="50000"/>
              </a:spcBef>
            </a:pPr>
            <a:r>
              <a:rPr lang="en-US" altLang="en-US" dirty="0">
                <a:solidFill>
                  <a:srgbClr val="000000"/>
                </a:solidFill>
                <a:cs typeface="Times New Roman" pitchFamily="18" charset="0"/>
                <a:hlinkClick r:id="rId4"/>
              </a:rPr>
              <a:t>Cow’s </a:t>
            </a:r>
            <a:r>
              <a:rPr lang="en-US" altLang="en-US" dirty="0" smtClean="0">
                <a:solidFill>
                  <a:srgbClr val="000000"/>
                </a:solidFill>
                <a:cs typeface="Times New Roman" pitchFamily="18" charset="0"/>
                <a:hlinkClick r:id="rId4"/>
              </a:rPr>
              <a:t>magnet </a:t>
            </a:r>
            <a:r>
              <a:rPr lang="en-US" altLang="en-US" dirty="0" smtClean="0">
                <a:solidFill>
                  <a:srgbClr val="000000"/>
                </a:solidFill>
                <a:cs typeface="Times New Roman" pitchFamily="18" charset="0"/>
              </a:rPr>
              <a:t>and </a:t>
            </a:r>
            <a:r>
              <a:rPr lang="en-US" altLang="en-US" dirty="0" smtClean="0">
                <a:solidFill>
                  <a:srgbClr val="000000"/>
                </a:solidFill>
                <a:cs typeface="Times New Roman" pitchFamily="18" charset="0"/>
                <a:hlinkClick r:id="rId5"/>
              </a:rPr>
              <a:t>feeding</a:t>
            </a:r>
            <a:r>
              <a:rPr lang="en-US" altLang="en-US" dirty="0" smtClean="0">
                <a:solidFill>
                  <a:srgbClr val="000000"/>
                </a:solidFill>
                <a:cs typeface="Times New Roman" pitchFamily="18" charset="0"/>
              </a:rPr>
              <a:t>.</a:t>
            </a:r>
            <a:endParaRPr lang="en-US" altLang="en-US" dirty="0">
              <a:solidFill>
                <a:srgbClr val="000000"/>
              </a:solidFill>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animEffect transition="in" filter="fade">
                                      <p:cBhvr>
                                        <p:cTn id="7" dur="2000"/>
                                        <p:tgtEl>
                                          <p:spTgt spid="51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20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6"/>
                                        </p:tgtEl>
                                        <p:attrNameLst>
                                          <p:attrName>style.visibility</p:attrName>
                                        </p:attrNameLst>
                                      </p:cBhvr>
                                      <p:to>
                                        <p:strVal val="visible"/>
                                      </p:to>
                                    </p:set>
                                    <p:animEffect transition="in" filter="fade">
                                      <p:cBhvr>
                                        <p:cTn id="22" dur="2000"/>
                                        <p:tgtEl>
                                          <p:spTgt spid="5126"/>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build="p"/>
      <p:bldP spid="6" grpId="0" build="p"/>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1066800"/>
            <a:ext cx="7772400" cy="1143000"/>
          </a:xfrm>
        </p:spPr>
        <p:txBody>
          <a:bodyPr/>
          <a:lstStyle/>
          <a:p>
            <a:pPr eaLnBrk="1" hangingPunct="1"/>
            <a:r>
              <a:rPr lang="en-US" altLang="en-US" b="1" i="1" smtClean="0">
                <a:solidFill>
                  <a:srgbClr val="000000"/>
                </a:solidFill>
                <a:latin typeface="Arial" charset="0"/>
              </a:rPr>
              <a:t>Magnetic Poles</a:t>
            </a:r>
            <a:r>
              <a:rPr lang="en-US" altLang="en-US" b="1" smtClean="0">
                <a:solidFill>
                  <a:srgbClr val="000000"/>
                </a:solidFill>
                <a:latin typeface="Arial" charset="0"/>
              </a:rPr>
              <a:t> </a:t>
            </a:r>
            <a:br>
              <a:rPr lang="en-US" altLang="en-US" b="1" smtClean="0">
                <a:solidFill>
                  <a:srgbClr val="000000"/>
                </a:solidFill>
                <a:latin typeface="Arial" charset="0"/>
              </a:rPr>
            </a:br>
            <a:endParaRPr lang="en-US" altLang="en-US" b="1" smtClean="0">
              <a:solidFill>
                <a:srgbClr val="000000"/>
              </a:solidFill>
              <a:latin typeface="Arial" charset="0"/>
            </a:endParaRPr>
          </a:p>
        </p:txBody>
      </p:sp>
      <p:pic>
        <p:nvPicPr>
          <p:cNvPr id="6147" name="Picture 5" descr="fig21_02"/>
          <p:cNvPicPr>
            <a:picLocks noChangeAspect="1" noChangeArrowheads="1"/>
          </p:cNvPicPr>
          <p:nvPr/>
        </p:nvPicPr>
        <p:blipFill>
          <a:blip r:embed="rId2" cstate="print"/>
          <a:srcRect/>
          <a:stretch>
            <a:fillRect/>
          </a:stretch>
        </p:blipFill>
        <p:spPr bwMode="auto">
          <a:xfrm>
            <a:off x="1981200" y="2133600"/>
            <a:ext cx="4822825" cy="1817688"/>
          </a:xfrm>
          <a:prstGeom prst="rect">
            <a:avLst/>
          </a:prstGeom>
          <a:noFill/>
          <a:ln w="9525">
            <a:noFill/>
            <a:miter lim="800000"/>
            <a:headEnd/>
            <a:tailEnd/>
          </a:ln>
        </p:spPr>
      </p:pic>
      <p:sp>
        <p:nvSpPr>
          <p:cNvPr id="6148" name="Text Box 6"/>
          <p:cNvSpPr txBox="1">
            <a:spLocks noChangeArrowheads="1"/>
          </p:cNvSpPr>
          <p:nvPr/>
        </p:nvSpPr>
        <p:spPr bwMode="auto">
          <a:xfrm>
            <a:off x="1600200" y="4419600"/>
            <a:ext cx="6096000" cy="1370013"/>
          </a:xfrm>
          <a:prstGeom prst="rect">
            <a:avLst/>
          </a:prstGeom>
          <a:noFill/>
          <a:ln w="9525">
            <a:noFill/>
            <a:miter lim="800000"/>
            <a:headEnd/>
            <a:tailEnd/>
          </a:ln>
          <a:effectLst/>
        </p:spPr>
        <p:txBody>
          <a:bodyPr>
            <a:spAutoFit/>
          </a:bodyPr>
          <a:lstStyle/>
          <a:p>
            <a:pPr>
              <a:spcBef>
                <a:spcPct val="50000"/>
              </a:spcBef>
            </a:pPr>
            <a:r>
              <a:rPr lang="en-US" altLang="en-US" b="1" i="1" dirty="0"/>
              <a:t>Like poles repel each other, and unlike poles attract each other.</a:t>
            </a:r>
            <a:r>
              <a:rPr lang="en-US" altLang="en-US" b="1" dirty="0"/>
              <a:t> </a:t>
            </a:r>
            <a:endParaRPr lang="en-US" altLang="en-US" dirty="0"/>
          </a:p>
          <a:p>
            <a:pPr>
              <a:spcBef>
                <a:spcPct val="50000"/>
              </a:spcBef>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Effect transition="in" filter="fade">
                                      <p:cBhvr>
                                        <p:cTn id="7" dur="2000"/>
                                        <p:tgtEl>
                                          <p:spTgt spid="614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b="1" smtClean="0">
                <a:solidFill>
                  <a:srgbClr val="000000"/>
                </a:solidFill>
                <a:latin typeface="Arial" charset="0"/>
              </a:rPr>
              <a:t>Magnetic Field of Magnets</a:t>
            </a:r>
          </a:p>
        </p:txBody>
      </p:sp>
      <p:pic>
        <p:nvPicPr>
          <p:cNvPr id="7171" name="Picture 5" descr="fig21_03"/>
          <p:cNvPicPr>
            <a:picLocks noChangeAspect="1" noChangeArrowheads="1"/>
          </p:cNvPicPr>
          <p:nvPr/>
        </p:nvPicPr>
        <p:blipFill>
          <a:blip r:embed="rId2" cstate="print"/>
          <a:srcRect/>
          <a:stretch>
            <a:fillRect/>
          </a:stretch>
        </p:blipFill>
        <p:spPr bwMode="auto">
          <a:xfrm>
            <a:off x="2895600" y="2057400"/>
            <a:ext cx="3235325" cy="2046288"/>
          </a:xfrm>
          <a:prstGeom prst="rect">
            <a:avLst/>
          </a:prstGeom>
          <a:noFill/>
          <a:ln w="9525">
            <a:noFill/>
            <a:miter lim="800000"/>
            <a:headEnd/>
            <a:tailEnd/>
          </a:ln>
        </p:spPr>
      </p:pic>
      <p:pic>
        <p:nvPicPr>
          <p:cNvPr id="7172" name="Picture 7" descr="fig21_04"/>
          <p:cNvPicPr>
            <a:picLocks noChangeAspect="1" noChangeArrowheads="1"/>
          </p:cNvPicPr>
          <p:nvPr/>
        </p:nvPicPr>
        <p:blipFill>
          <a:blip r:embed="rId3" cstate="print"/>
          <a:srcRect/>
          <a:stretch>
            <a:fillRect/>
          </a:stretch>
        </p:blipFill>
        <p:spPr bwMode="auto">
          <a:xfrm>
            <a:off x="1752600" y="4419600"/>
            <a:ext cx="5851525" cy="1965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152400"/>
            <a:ext cx="7772400" cy="609600"/>
          </a:xfrm>
        </p:spPr>
        <p:txBody>
          <a:bodyPr/>
          <a:lstStyle/>
          <a:p>
            <a:pPr eaLnBrk="1" hangingPunct="1"/>
            <a:r>
              <a:rPr lang="en-US" altLang="en-US" b="1" dirty="0" smtClean="0">
                <a:solidFill>
                  <a:srgbClr val="000000"/>
                </a:solidFill>
                <a:latin typeface="Arial" charset="0"/>
              </a:rPr>
              <a:t>Magnetic Field of the Earth</a:t>
            </a:r>
          </a:p>
        </p:txBody>
      </p:sp>
      <p:sp>
        <p:nvSpPr>
          <p:cNvPr id="8195" name="Text Box 6"/>
          <p:cNvSpPr txBox="1">
            <a:spLocks noChangeArrowheads="1"/>
          </p:cNvSpPr>
          <p:nvPr/>
        </p:nvSpPr>
        <p:spPr bwMode="auto">
          <a:xfrm>
            <a:off x="381000" y="4940300"/>
            <a:ext cx="8763000" cy="1938992"/>
          </a:xfrm>
          <a:prstGeom prst="rect">
            <a:avLst/>
          </a:prstGeom>
          <a:noFill/>
          <a:ln w="9525">
            <a:noFill/>
            <a:miter lim="800000"/>
            <a:headEnd/>
            <a:tailEnd/>
          </a:ln>
          <a:effectLst/>
        </p:spPr>
        <p:txBody>
          <a:bodyPr>
            <a:spAutoFit/>
          </a:bodyPr>
          <a:lstStyle/>
          <a:p>
            <a:pPr>
              <a:spcBef>
                <a:spcPct val="50000"/>
              </a:spcBef>
            </a:pPr>
            <a:r>
              <a:rPr lang="en-US" altLang="en-US" dirty="0">
                <a:solidFill>
                  <a:srgbClr val="000000"/>
                </a:solidFill>
                <a:cs typeface="Times New Roman" pitchFamily="18" charset="0"/>
              </a:rPr>
              <a:t>The </a:t>
            </a:r>
            <a:r>
              <a:rPr lang="en-US" altLang="en-US" dirty="0">
                <a:solidFill>
                  <a:srgbClr val="000000"/>
                </a:solidFill>
                <a:cs typeface="Times New Roman" pitchFamily="18" charset="0"/>
                <a:hlinkClick r:id="rId3"/>
              </a:rPr>
              <a:t>earth</a:t>
            </a:r>
            <a:r>
              <a:rPr lang="en-US" altLang="en-US" dirty="0">
                <a:solidFill>
                  <a:srgbClr val="000000"/>
                </a:solidFill>
                <a:cs typeface="Times New Roman" pitchFamily="18" charset="0"/>
              </a:rPr>
              <a:t> behaves magnetically almost as if a bar magnet were located near its center. The axis of this fictitious bar magnet does not coincide with the earth's </a:t>
            </a:r>
            <a:r>
              <a:rPr lang="en-US" altLang="en-US" dirty="0">
                <a:solidFill>
                  <a:srgbClr val="009900"/>
                </a:solidFill>
                <a:cs typeface="Times New Roman" pitchFamily="18" charset="0"/>
              </a:rPr>
              <a:t>rotational</a:t>
            </a:r>
            <a:r>
              <a:rPr lang="en-US" altLang="en-US" dirty="0">
                <a:solidFill>
                  <a:srgbClr val="000000"/>
                </a:solidFill>
                <a:cs typeface="Times New Roman" pitchFamily="18" charset="0"/>
              </a:rPr>
              <a:t> axis; the two axes are currently about 11.5° apart.</a:t>
            </a:r>
            <a:br>
              <a:rPr lang="en-US" altLang="en-US" dirty="0">
                <a:solidFill>
                  <a:srgbClr val="000000"/>
                </a:solidFill>
                <a:cs typeface="Times New Roman" pitchFamily="18" charset="0"/>
              </a:rPr>
            </a:br>
            <a:endParaRPr lang="en-US" altLang="en-US" dirty="0"/>
          </a:p>
        </p:txBody>
      </p:sp>
      <p:graphicFrame>
        <p:nvGraphicFramePr>
          <p:cNvPr id="8196" name="Object 7"/>
          <p:cNvGraphicFramePr>
            <a:graphicFrameLocks noChangeAspect="1"/>
          </p:cNvGraphicFramePr>
          <p:nvPr/>
        </p:nvGraphicFramePr>
        <p:xfrm>
          <a:off x="2438400" y="892438"/>
          <a:ext cx="3879850" cy="4066219"/>
        </p:xfrm>
        <a:graphic>
          <a:graphicData uri="http://schemas.openxmlformats.org/presentationml/2006/ole">
            <mc:AlternateContent xmlns:mc="http://schemas.openxmlformats.org/markup-compatibility/2006">
              <mc:Choice xmlns:v="urn:schemas-microsoft-com:vml" Requires="v">
                <p:oleObj spid="_x0000_s8201" name="Bitmap Image" r:id="rId4" imgW="2381582" imgH="2495238" progId="Paint.Picture">
                  <p:embed/>
                </p:oleObj>
              </mc:Choice>
              <mc:Fallback>
                <p:oleObj name="Bitmap Image" r:id="rId4" imgW="2381582" imgH="2495238" progId="Paint.Picture">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892438"/>
                        <a:ext cx="3879850" cy="4066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b="1" smtClean="0">
                <a:solidFill>
                  <a:srgbClr val="000000"/>
                </a:solidFill>
                <a:latin typeface="Arial" charset="0"/>
              </a:rPr>
              <a:t>Angle of Declination </a:t>
            </a:r>
          </a:p>
        </p:txBody>
      </p:sp>
      <p:sp>
        <p:nvSpPr>
          <p:cNvPr id="9219" name="Text Box 4"/>
          <p:cNvSpPr txBox="1">
            <a:spLocks noChangeArrowheads="1"/>
          </p:cNvSpPr>
          <p:nvPr/>
        </p:nvSpPr>
        <p:spPr bwMode="auto">
          <a:xfrm>
            <a:off x="685800" y="1752600"/>
            <a:ext cx="7848600" cy="3806825"/>
          </a:xfrm>
          <a:prstGeom prst="rect">
            <a:avLst/>
          </a:prstGeom>
          <a:noFill/>
          <a:ln w="9525">
            <a:noFill/>
            <a:miter lim="800000"/>
            <a:headEnd/>
            <a:tailEnd/>
          </a:ln>
          <a:effectLst/>
        </p:spPr>
        <p:txBody>
          <a:bodyPr>
            <a:spAutoFit/>
          </a:bodyPr>
          <a:lstStyle/>
          <a:p>
            <a:pPr>
              <a:spcBef>
                <a:spcPct val="50000"/>
              </a:spcBef>
            </a:pPr>
            <a:r>
              <a:rPr lang="en-US" altLang="en-US"/>
              <a:t>The south magnetic pole does not coincide with the north geographic pole but, its position is not fixed but moves over the years. For example, its </a:t>
            </a:r>
            <a:r>
              <a:rPr lang="en-US" altLang="en-US">
                <a:solidFill>
                  <a:srgbClr val="009900"/>
                </a:solidFill>
              </a:rPr>
              <a:t>current</a:t>
            </a:r>
            <a:r>
              <a:rPr lang="en-US" altLang="en-US"/>
              <a:t> location is about 770 km northwest of its position in 1904.  </a:t>
            </a:r>
          </a:p>
          <a:p>
            <a:pPr>
              <a:spcBef>
                <a:spcPct val="50000"/>
              </a:spcBef>
            </a:pPr>
            <a:r>
              <a:rPr lang="en-US" altLang="en-US" sz="3200"/>
              <a:t>The angular difference between the magnetic north and the geographical north is called the </a:t>
            </a:r>
            <a:r>
              <a:rPr lang="en-US" altLang="en-US" sz="3200" i="1"/>
              <a:t>angle of declination</a:t>
            </a:r>
            <a:r>
              <a:rPr lang="en-US" altLang="en-US" sz="3200"/>
              <a:t> .</a:t>
            </a:r>
            <a:r>
              <a:rPr lang="en-US" altLang="en-US"/>
              <a:t> </a:t>
            </a:r>
          </a:p>
          <a:p>
            <a:pPr>
              <a:spcBef>
                <a:spcPct val="50000"/>
              </a:spcBef>
            </a:pPr>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b="1" smtClean="0">
                <a:solidFill>
                  <a:srgbClr val="000000"/>
                </a:solidFill>
                <a:latin typeface="Arial" charset="0"/>
              </a:rPr>
              <a:t>Angle of Dip</a:t>
            </a:r>
          </a:p>
        </p:txBody>
      </p:sp>
      <p:sp>
        <p:nvSpPr>
          <p:cNvPr id="10243" name="Text Box 5"/>
          <p:cNvSpPr txBox="1">
            <a:spLocks noChangeArrowheads="1"/>
          </p:cNvSpPr>
          <p:nvPr/>
        </p:nvSpPr>
        <p:spPr bwMode="auto">
          <a:xfrm>
            <a:off x="609600" y="2209800"/>
            <a:ext cx="7924800" cy="4173538"/>
          </a:xfrm>
          <a:prstGeom prst="rect">
            <a:avLst/>
          </a:prstGeom>
          <a:noFill/>
          <a:ln w="9525">
            <a:noFill/>
            <a:miter lim="800000"/>
            <a:headEnd/>
            <a:tailEnd/>
          </a:ln>
          <a:effectLst/>
        </p:spPr>
        <p:txBody>
          <a:bodyPr>
            <a:spAutoFit/>
          </a:bodyPr>
          <a:lstStyle/>
          <a:p>
            <a:pPr>
              <a:spcBef>
                <a:spcPct val="50000"/>
              </a:spcBef>
            </a:pPr>
            <a:r>
              <a:rPr lang="en-US" altLang="en-US"/>
              <a:t>Earth's magnetic field lines are not parallel to the surface at all points. </a:t>
            </a:r>
          </a:p>
          <a:p>
            <a:pPr>
              <a:spcBef>
                <a:spcPct val="50000"/>
              </a:spcBef>
            </a:pPr>
            <a:r>
              <a:rPr lang="en-US" altLang="en-US"/>
              <a:t>For instance, near the north magnetic pole the field lines are almost perpendicular to the surface of the earth. </a:t>
            </a:r>
          </a:p>
          <a:p>
            <a:pPr>
              <a:spcBef>
                <a:spcPct val="50000"/>
              </a:spcBef>
            </a:pPr>
            <a:r>
              <a:rPr lang="en-US" altLang="en-US" sz="3200"/>
              <a:t>The angle that the magnetic field makes with respect to the surface at any point is known as the </a:t>
            </a:r>
            <a:r>
              <a:rPr lang="en-US" altLang="en-US" sz="3200" i="1"/>
              <a:t>angle of dip</a:t>
            </a:r>
            <a:r>
              <a:rPr lang="en-US" altLang="en-US" sz="3200"/>
              <a:t>.</a:t>
            </a:r>
          </a:p>
          <a:p>
            <a:pPr>
              <a:spcBef>
                <a:spcPct val="50000"/>
              </a:spcBef>
            </a:pPr>
            <a:endParaRPr lang="en-US" altLang="en-US" sz="32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b="1" smtClean="0">
                <a:solidFill>
                  <a:srgbClr val="000000"/>
                </a:solidFill>
                <a:latin typeface="Arial" charset="0"/>
              </a:rPr>
              <a:t>21.2 </a:t>
            </a:r>
            <a:r>
              <a:rPr lang="en-US" altLang="en-US" b="1" smtClean="0">
                <a:solidFill>
                  <a:srgbClr val="009999"/>
                </a:solidFill>
                <a:latin typeface="Arial" charset="0"/>
              </a:rPr>
              <a:t>The Force That a Magnetic Field Exerts on a Moving Charge</a:t>
            </a:r>
            <a:r>
              <a:rPr lang="en-US" altLang="en-US" b="1" smtClean="0">
                <a:solidFill>
                  <a:srgbClr val="000000"/>
                </a:solidFill>
                <a:latin typeface="Arial" charset="0"/>
              </a:rPr>
              <a:t> </a:t>
            </a:r>
          </a:p>
        </p:txBody>
      </p:sp>
      <p:sp>
        <p:nvSpPr>
          <p:cNvPr id="11267" name="Text Box 10"/>
          <p:cNvSpPr txBox="1">
            <a:spLocks noChangeArrowheads="1"/>
          </p:cNvSpPr>
          <p:nvPr/>
        </p:nvSpPr>
        <p:spPr bwMode="auto">
          <a:xfrm>
            <a:off x="838200" y="2362200"/>
            <a:ext cx="7391400" cy="3925888"/>
          </a:xfrm>
          <a:prstGeom prst="rect">
            <a:avLst/>
          </a:prstGeom>
          <a:noFill/>
          <a:ln w="9525">
            <a:noFill/>
            <a:miter lim="800000"/>
            <a:headEnd/>
            <a:tailEnd/>
          </a:ln>
          <a:effectLst/>
        </p:spPr>
        <p:txBody>
          <a:bodyPr>
            <a:spAutoFit/>
          </a:bodyPr>
          <a:lstStyle/>
          <a:p>
            <a:pPr>
              <a:spcBef>
                <a:spcPct val="50000"/>
              </a:spcBef>
            </a:pPr>
            <a:r>
              <a:rPr lang="en-US" altLang="en-US"/>
              <a:t>The following two conditions must be met for a </a:t>
            </a:r>
            <a:r>
              <a:rPr lang="en-US" altLang="en-US">
                <a:solidFill>
                  <a:srgbClr val="009900"/>
                </a:solidFill>
              </a:rPr>
              <a:t>charge</a:t>
            </a:r>
            <a:r>
              <a:rPr lang="en-US" altLang="en-US"/>
              <a:t> to experience a </a:t>
            </a:r>
            <a:r>
              <a:rPr lang="en-US" altLang="en-US">
                <a:solidFill>
                  <a:srgbClr val="009900"/>
                </a:solidFill>
              </a:rPr>
              <a:t>magnetic</a:t>
            </a:r>
            <a:r>
              <a:rPr lang="en-US" altLang="en-US"/>
              <a:t> </a:t>
            </a:r>
            <a:r>
              <a:rPr lang="en-US" altLang="en-US">
                <a:solidFill>
                  <a:srgbClr val="009900"/>
                </a:solidFill>
              </a:rPr>
              <a:t>force</a:t>
            </a:r>
            <a:r>
              <a:rPr lang="en-US" altLang="en-US"/>
              <a:t> when placed in a magnetic field:</a:t>
            </a:r>
          </a:p>
          <a:p>
            <a:pPr>
              <a:spcBef>
                <a:spcPct val="50000"/>
              </a:spcBef>
            </a:pPr>
            <a:r>
              <a:rPr lang="en-US" altLang="en-US" b="1"/>
              <a:t>1.</a:t>
            </a:r>
            <a:r>
              <a:rPr lang="en-US" altLang="en-US"/>
              <a:t>The </a:t>
            </a:r>
            <a:r>
              <a:rPr lang="en-US" altLang="en-US">
                <a:solidFill>
                  <a:srgbClr val="009900"/>
                </a:solidFill>
              </a:rPr>
              <a:t>charge</a:t>
            </a:r>
            <a:r>
              <a:rPr lang="en-US" altLang="en-US"/>
              <a:t> must be moving. No </a:t>
            </a:r>
            <a:r>
              <a:rPr lang="en-US" altLang="en-US">
                <a:solidFill>
                  <a:srgbClr val="009900"/>
                </a:solidFill>
              </a:rPr>
              <a:t>magnetic</a:t>
            </a:r>
            <a:r>
              <a:rPr lang="en-US" altLang="en-US"/>
              <a:t> </a:t>
            </a:r>
            <a:r>
              <a:rPr lang="en-US" altLang="en-US">
                <a:solidFill>
                  <a:srgbClr val="009900"/>
                </a:solidFill>
              </a:rPr>
              <a:t>force</a:t>
            </a:r>
            <a:r>
              <a:rPr lang="en-US" altLang="en-US"/>
              <a:t> acts on a stationary charge.</a:t>
            </a:r>
          </a:p>
          <a:p>
            <a:pPr>
              <a:spcBef>
                <a:spcPct val="50000"/>
              </a:spcBef>
            </a:pPr>
            <a:r>
              <a:rPr lang="en-US" altLang="en-US" b="1"/>
              <a:t>2.</a:t>
            </a:r>
            <a:r>
              <a:rPr lang="en-US" altLang="en-US"/>
              <a:t>The </a:t>
            </a:r>
            <a:r>
              <a:rPr lang="en-US" altLang="en-US">
                <a:solidFill>
                  <a:srgbClr val="009900"/>
                </a:solidFill>
              </a:rPr>
              <a:t>velocity</a:t>
            </a:r>
            <a:r>
              <a:rPr lang="en-US" altLang="en-US"/>
              <a:t> of the moving charge must have a </a:t>
            </a:r>
            <a:r>
              <a:rPr lang="en-US" altLang="en-US">
                <a:solidFill>
                  <a:srgbClr val="009900"/>
                </a:solidFill>
              </a:rPr>
              <a:t>component</a:t>
            </a:r>
            <a:r>
              <a:rPr lang="en-US" altLang="en-US"/>
              <a:t> that is perpendicular to the direction of the magnetic field.</a:t>
            </a:r>
          </a:p>
          <a:p>
            <a:pPr>
              <a:spcBef>
                <a:spcPct val="50000"/>
              </a:spcBef>
            </a:pPr>
            <a:endParaRPr lang="en-U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358</TotalTime>
  <Words>765</Words>
  <Application>Microsoft Office PowerPoint</Application>
  <PresentationFormat>On-screen Show (4:3)</PresentationFormat>
  <Paragraphs>62</Paragraphs>
  <Slides>21</Slides>
  <Notes>0</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21</vt:i4>
      </vt:variant>
    </vt:vector>
  </HeadingPairs>
  <TitlesOfParts>
    <vt:vector size="25" baseType="lpstr">
      <vt:lpstr>Default Design</vt:lpstr>
      <vt:lpstr>Bitmap Image</vt:lpstr>
      <vt:lpstr>Equation</vt:lpstr>
      <vt:lpstr>Microsoft Equation 3.0</vt:lpstr>
      <vt:lpstr> CH21: Magnetic Forces and Magnetic Fields </vt:lpstr>
      <vt:lpstr>Outline  </vt:lpstr>
      <vt:lpstr>Magnetic Compass</vt:lpstr>
      <vt:lpstr>Magnetic Poles  </vt:lpstr>
      <vt:lpstr>Magnetic Field of Magnets</vt:lpstr>
      <vt:lpstr>Magnetic Field of the Earth</vt:lpstr>
      <vt:lpstr>Angle of Declination </vt:lpstr>
      <vt:lpstr>Angle of Dip</vt:lpstr>
      <vt:lpstr>21.2 The Force That a Magnetic Field Exerts on a Moving Charge </vt:lpstr>
      <vt:lpstr>Magnetic Force</vt:lpstr>
      <vt:lpstr>Right-hand Rule No. 1  </vt:lpstr>
      <vt:lpstr>Definition of the Magnetic Field</vt:lpstr>
      <vt:lpstr>Units of Magnetic Field</vt:lpstr>
      <vt:lpstr>21.3 The Motion of a Charged Particle in an Electric or  Magnetic Field  </vt:lpstr>
      <vt:lpstr>Velocity Selector</vt:lpstr>
      <vt:lpstr>The Circular Motion </vt:lpstr>
      <vt:lpstr>21.4 The Mass Spectrometer</vt:lpstr>
      <vt:lpstr>21.5. The Force on a Current in a Magnetic Field</vt:lpstr>
      <vt:lpstr>Loudspeaker</vt:lpstr>
      <vt:lpstr>21.6. The Torque on a Current-Carrying Coil </vt:lpstr>
      <vt:lpstr>Electric Motor</vt:lpstr>
    </vt:vector>
  </TitlesOfParts>
  <Company>Winthrop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mahesp</dc:creator>
  <cp:lastModifiedBy>Maheswaranathan, Ponn</cp:lastModifiedBy>
  <cp:revision>23</cp:revision>
  <dcterms:created xsi:type="dcterms:W3CDTF">2003-02-28T01:00:24Z</dcterms:created>
  <dcterms:modified xsi:type="dcterms:W3CDTF">2015-03-12T16:04:58Z</dcterms:modified>
</cp:coreProperties>
</file>