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310" r:id="rId3"/>
    <p:sldId id="284" r:id="rId4"/>
    <p:sldId id="264" r:id="rId5"/>
    <p:sldId id="261" r:id="rId6"/>
    <p:sldId id="262" r:id="rId7"/>
    <p:sldId id="269" r:id="rId8"/>
    <p:sldId id="266" r:id="rId9"/>
    <p:sldId id="296" r:id="rId10"/>
    <p:sldId id="298" r:id="rId11"/>
    <p:sldId id="265" r:id="rId12"/>
    <p:sldId id="30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82" autoAdjust="0"/>
    <p:restoredTop sz="90929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40D6C-0616-4A81-8C4F-2F1A5383D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07439-4847-4519-9C97-8F0CB87C2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870F8-36FF-41F2-B033-9F94387A1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EAFD99-2ACB-4641-BDFB-936920E74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8373D-6D31-43FB-8AA4-5491B14AFC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4F5FE-DEB4-4DA8-8436-A9779DD8EC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0F995-376B-4B04-9A73-5FCB9F9E9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4BC72-6F90-4AAB-AD3A-11A726A570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D7966-BF16-4F88-BFE8-1DB55407E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12B14-DDA9-4A14-858E-4E70B23AB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DDA76-6E92-448F-BC09-F3C3518BE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233D4-B7DC-4450-9FB1-D8BA07FB0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84E1B0-DCCB-45EE-9B18-AAFC10C5A7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CC3300"/>
                </a:solidFill>
                <a:latin typeface="Arial" charset="0"/>
              </a:rPr>
              <a:t>CH-20: </a:t>
            </a: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Electric </a:t>
            </a: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Circuits</a:t>
            </a:r>
            <a:b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24582" name="Picture 6" descr="np0152-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4821600" cy="3608388"/>
          </a:xfrm>
          <a:prstGeom prst="rect">
            <a:avLst/>
          </a:prstGeom>
          <a:noFill/>
        </p:spPr>
      </p:pic>
      <p:pic>
        <p:nvPicPr>
          <p:cNvPr id="24584" name="Picture 8" descr="ID973_co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962400"/>
            <a:ext cx="3962400" cy="2699386"/>
          </a:xfrm>
          <a:prstGeom prst="rect">
            <a:avLst/>
          </a:prstGeom>
          <a:noFill/>
        </p:spPr>
      </p:pic>
      <p:pic>
        <p:nvPicPr>
          <p:cNvPr id="24586" name="Picture 10" descr="New York At Night Night tour. new yor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990600"/>
            <a:ext cx="4038600" cy="2692400"/>
          </a:xfrm>
          <a:prstGeom prst="rect">
            <a:avLst/>
          </a:prstGeom>
          <a:noFill/>
        </p:spPr>
      </p:pic>
      <p:pic>
        <p:nvPicPr>
          <p:cNvPr id="24590" name="Picture 14" descr="London At Night Hd Zzxhe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419600"/>
            <a:ext cx="3962400" cy="2228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cs typeface="Times New Roman" pitchFamily="18" charset="0"/>
              </a:rPr>
              <a:t>Resistivity of Materials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731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9900"/>
                </a:solidFill>
              </a:rPr>
              <a:t>Resistivity</a:t>
            </a:r>
            <a:r>
              <a:rPr lang="en-US" dirty="0"/>
              <a:t> is an inherent property of a material, inherent in the same sense that density is an inherent property.</a:t>
            </a:r>
          </a:p>
        </p:txBody>
      </p:sp>
      <p:pic>
        <p:nvPicPr>
          <p:cNvPr id="20489" name="Picture 9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12963" y="1058863"/>
            <a:ext cx="11112" cy="11112"/>
          </a:xfrm>
          <a:prstGeom prst="rect">
            <a:avLst/>
          </a:prstGeom>
          <a:noFill/>
        </p:spPr>
      </p:pic>
      <p:pic>
        <p:nvPicPr>
          <p:cNvPr id="20493" name="Picture 13" descr="pix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4238" y="1776413"/>
            <a:ext cx="11112" cy="11112"/>
          </a:xfrm>
          <a:prstGeom prst="rect">
            <a:avLst/>
          </a:prstGeom>
          <a:noFill/>
        </p:spPr>
      </p:pic>
      <p:graphicFrame>
        <p:nvGraphicFramePr>
          <p:cNvPr id="20515" name="Object 35"/>
          <p:cNvGraphicFramePr>
            <a:graphicFrameLocks noChangeAspect="1"/>
          </p:cNvGraphicFramePr>
          <p:nvPr>
            <p:ph idx="1"/>
          </p:nvPr>
        </p:nvGraphicFramePr>
        <p:xfrm>
          <a:off x="2438400" y="2438400"/>
          <a:ext cx="4143375" cy="3762375"/>
        </p:xfrm>
        <a:graphic>
          <a:graphicData uri="http://schemas.openxmlformats.org/presentationml/2006/ole">
            <p:oleObj spid="_x0000_s65538" name="Bitmap Image" r:id="rId4" imgW="4142857" imgH="3761905" progId="PBrush">
              <p:embed/>
            </p:oleObj>
          </a:graphicData>
        </a:graphic>
      </p:graphicFrame>
      <p:sp>
        <p:nvSpPr>
          <p:cNvPr id="20555" name="AutoShape 75" descr="pixel"/>
          <p:cNvSpPr>
            <a:spLocks noChangeAspect="1" noChangeArrowheads="1"/>
          </p:cNvSpPr>
          <p:nvPr/>
        </p:nvSpPr>
        <p:spPr bwMode="auto">
          <a:xfrm>
            <a:off x="5345113" y="4708525"/>
            <a:ext cx="28575" cy="95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0556" name="AutoShape 76" descr="pixel"/>
          <p:cNvSpPr>
            <a:spLocks noChangeAspect="1" noChangeArrowheads="1"/>
          </p:cNvSpPr>
          <p:nvPr/>
        </p:nvSpPr>
        <p:spPr bwMode="auto">
          <a:xfrm>
            <a:off x="5497513" y="4708525"/>
            <a:ext cx="28575" cy="95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Ohm’s Law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04800" y="838200"/>
            <a:ext cx="853440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Georg Simon Ohm (1787-1854), a German physicist, discovered Ohm’s law in 1826.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This is an experimental law, valid for both alternating current (ac) and direct current (dc) circuits.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you pass an electric current (I) through a resistance (R) there will be a potential difference or voltage (V) created across the resistance.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Ohm’s law gives a relationship between the voltage (V), current (I), and resistance (R) as follows: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		V = I R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	</a:t>
            </a:r>
            <a:endParaRPr lang="en-US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799" y="4572000"/>
            <a:ext cx="378948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</a:t>
            </a:r>
            <a:r>
              <a:rPr lang="en-US" dirty="0" smtClean="0"/>
              <a:t>and Parallel circuits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learned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Electric Force</a:t>
            </a:r>
          </a:p>
          <a:p>
            <a:r>
              <a:rPr lang="en-US" dirty="0" smtClean="0"/>
              <a:t>Electric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 19:</a:t>
            </a:r>
          </a:p>
          <a:p>
            <a:pPr>
              <a:buNone/>
            </a:pPr>
            <a:r>
              <a:rPr lang="en-US" dirty="0" smtClean="0"/>
              <a:t>Electric potential difference (or Voltage)</a:t>
            </a:r>
            <a:endParaRPr lang="en-US" dirty="0"/>
          </a:p>
        </p:txBody>
      </p:sp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029200"/>
            <a:ext cx="1457597" cy="990600"/>
          </a:xfrm>
          <a:prstGeom prst="rect">
            <a:avLst/>
          </a:prstGeom>
          <a:noFill/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811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6172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dirty="0" smtClean="0"/>
              <a:t> is a scalar. SI unit: J/C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b="1" dirty="0" smtClean="0"/>
              <a:t>Voltage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09600" y="1905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8077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		The energy needed to </a:t>
            </a:r>
            <a:r>
              <a:rPr lang="en-US" dirty="0" smtClean="0"/>
              <a:t>use a smart phone, </a:t>
            </a:r>
            <a:r>
              <a:rPr lang="en-US" dirty="0"/>
              <a:t>for 			</a:t>
            </a:r>
            <a:r>
              <a:rPr lang="en-US" dirty="0" smtClean="0"/>
              <a:t>example, comes </a:t>
            </a:r>
            <a:r>
              <a:rPr lang="en-US" dirty="0"/>
              <a:t>from batteries.</a:t>
            </a:r>
          </a:p>
          <a:p>
            <a:pPr>
              <a:spcBef>
                <a:spcPct val="50000"/>
              </a:spcBef>
            </a:pPr>
            <a:r>
              <a:rPr lang="en-US" dirty="0"/>
              <a:t>		Within a battery, a chemical reaction occurs that transfers electrons from one terminal (leaving it positively charged) to another terminal (leaving it negatively charged). </a:t>
            </a:r>
          </a:p>
          <a:p>
            <a:pPr>
              <a:spcBef>
                <a:spcPct val="50000"/>
              </a:spcBef>
            </a:pPr>
            <a:r>
              <a:rPr lang="en-US" dirty="0"/>
              <a:t>Because of the positive and negative charges on the battery terminals, an </a:t>
            </a:r>
            <a:r>
              <a:rPr lang="en-US" dirty="0">
                <a:solidFill>
                  <a:srgbClr val="009900"/>
                </a:solidFill>
              </a:rPr>
              <a:t>electric potential</a:t>
            </a:r>
            <a:r>
              <a:rPr lang="en-US" dirty="0"/>
              <a:t> difference exists between them. The maximum potential difference is called the </a:t>
            </a:r>
            <a:r>
              <a:rPr lang="en-US" b="1" i="1" dirty="0"/>
              <a:t>electromotive force</a:t>
            </a:r>
            <a:r>
              <a:rPr lang="en-US" b="1" i="1" dirty="0">
                <a:solidFill>
                  <a:srgbClr val="009999"/>
                </a:solidFill>
              </a:rPr>
              <a:t>*</a:t>
            </a:r>
            <a:r>
              <a:rPr lang="en-US" b="1" i="1" dirty="0"/>
              <a:t> (</a:t>
            </a:r>
            <a:r>
              <a:rPr lang="en-US" b="1" i="1" dirty="0" err="1"/>
              <a:t>emf</a:t>
            </a:r>
            <a:r>
              <a:rPr lang="en-US" b="1" i="1" dirty="0"/>
              <a:t>)</a:t>
            </a:r>
            <a:r>
              <a:rPr lang="en-US" dirty="0"/>
              <a:t> of the battery.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electric </a:t>
            </a:r>
            <a:r>
              <a:rPr lang="en-US" dirty="0"/>
              <a:t>potential difference is also known as the voltage, V.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SI unit for voltage is the volt, after Alessandro Volta (1745-1827) who invented the electric battery. 1 volt = 1 J/C.</a:t>
            </a:r>
            <a:r>
              <a:rPr lang="en-US" dirty="0"/>
              <a:t> </a:t>
            </a: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>
            <p:ph idx="1"/>
          </p:nvPr>
        </p:nvGraphicFramePr>
        <p:xfrm>
          <a:off x="0" y="0"/>
          <a:ext cx="1971675" cy="2581275"/>
        </p:xfrm>
        <a:graphic>
          <a:graphicData uri="http://schemas.openxmlformats.org/presentationml/2006/ole">
            <p:oleObj spid="_x0000_s34821" name="Bitmap Image" r:id="rId3" imgW="1971950" imgH="258095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 err="1">
                <a:solidFill>
                  <a:srgbClr val="000000"/>
                </a:solidFill>
                <a:cs typeface="Times New Roman" pitchFamily="18" charset="0"/>
              </a:rPr>
              <a:t>Emf’s</a:t>
            </a:r>
            <a:r>
              <a:rPr lang="en-US" sz="3600" dirty="0">
                <a:solidFill>
                  <a:srgbClr val="000000"/>
                </a:solidFill>
                <a:cs typeface="Times New Roman" pitchFamily="18" charset="0"/>
              </a:rPr>
              <a:t> or Voltages of Common Batteries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244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endParaRPr lang="en-US" sz="3200" dirty="0" smtClean="0"/>
          </a:p>
          <a:p>
            <a:pPr>
              <a:spcBef>
                <a:spcPct val="20000"/>
              </a:spcBef>
            </a:pPr>
            <a:endParaRPr lang="en-US" sz="3200" dirty="0" smtClean="0"/>
          </a:p>
          <a:p>
            <a:pPr>
              <a:spcBef>
                <a:spcPct val="20000"/>
              </a:spcBef>
            </a:pPr>
            <a:endParaRPr lang="en-US" sz="3200" dirty="0"/>
          </a:p>
          <a:p>
            <a:pPr>
              <a:spcBef>
                <a:spcPct val="20000"/>
              </a:spcBef>
            </a:pPr>
            <a:endParaRPr lang="en-US" sz="3200" dirty="0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953000"/>
            <a:ext cx="2819400" cy="16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524000"/>
            <a:ext cx="179722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371600" y="4495800"/>
            <a:ext cx="24874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/>
              <a:t>Car battery = 12 V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990600"/>
            <a:ext cx="3284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/>
              <a:t>AAA, AA, C, D = 1.5 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00600" y="2057400"/>
            <a:ext cx="26236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/>
              <a:t>9-volt battery = 9 V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962400"/>
            <a:ext cx="2952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/>
              <a:t>Lantern battery = 6 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1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Electric Current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1752600"/>
            <a:ext cx="7772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electric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is the amount of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charge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per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unit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time that passes through a surface that is perpendicular to the motion of the charges.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7174" name="Picture 6" descr="fig20_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276600"/>
            <a:ext cx="2422525" cy="1417638"/>
          </a:xfrm>
          <a:prstGeom prst="rect">
            <a:avLst/>
          </a:prstGeom>
          <a:noFill/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4953000"/>
            <a:ext cx="8915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 SI unit of electric current is the ampere (A), after </a:t>
            </a:r>
            <a:r>
              <a:rPr lang="en-US" dirty="0">
                <a:cs typeface="Times New Roman" pitchFamily="18" charset="0"/>
              </a:rPr>
              <a:t>the French mathematician André </a:t>
            </a:r>
            <a:r>
              <a:rPr lang="en-US" dirty="0" err="1">
                <a:cs typeface="Times New Roman" pitchFamily="18" charset="0"/>
              </a:rPr>
              <a:t>Ampére</a:t>
            </a:r>
            <a:r>
              <a:rPr lang="en-US" dirty="0">
                <a:cs typeface="Times New Roman" pitchFamily="18" charset="0"/>
              </a:rPr>
              <a:t> (1775-1836). 1 A = 1 C/s. Ampere is a large unit for current. In practice </a:t>
            </a:r>
            <a:r>
              <a:rPr lang="en-US" dirty="0" err="1">
                <a:cs typeface="Times New Roman" pitchFamily="18" charset="0"/>
              </a:rPr>
              <a:t>milliampere</a:t>
            </a:r>
            <a:r>
              <a:rPr lang="en-US" dirty="0">
                <a:cs typeface="Times New Roman" pitchFamily="18" charset="0"/>
              </a:rPr>
              <a:t> (</a:t>
            </a:r>
            <a:r>
              <a:rPr lang="en-US" dirty="0" err="1">
                <a:cs typeface="Times New Roman" pitchFamily="18" charset="0"/>
              </a:rPr>
              <a:t>mA</a:t>
            </a:r>
            <a:r>
              <a:rPr lang="en-US" dirty="0">
                <a:cs typeface="Times New Roman" pitchFamily="18" charset="0"/>
              </a:rPr>
              <a:t>) and microampere (</a:t>
            </a:r>
            <a:r>
              <a:rPr lang="en-US" dirty="0" err="1">
                <a:cs typeface="Times New Roman" pitchFamily="18" charset="0"/>
              </a:rPr>
              <a:t>μA</a:t>
            </a:r>
            <a:r>
              <a:rPr lang="en-US" dirty="0">
                <a:cs typeface="Times New Roman" pitchFamily="18" charset="0"/>
              </a:rPr>
              <a:t>) are used.</a:t>
            </a:r>
            <a:r>
              <a:rPr lang="en-US" dirty="0"/>
              <a:t>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29101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5029200" y="3429000"/>
          <a:ext cx="1600200" cy="1066800"/>
        </p:xfrm>
        <a:graphic>
          <a:graphicData uri="http://schemas.openxmlformats.org/presentationml/2006/ole">
            <p:oleObj spid="_x0000_s7176" r:id="rId4" imgW="558558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  <p:bldP spid="71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Direction of Current Flow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98525" y="1641475"/>
            <a:ext cx="4054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7467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Electric current is a flow of electrons. In a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circuit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, electrons actually flow through the metal wires.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Conventional electric current is defined using the flow of positive charges.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It is customary to use a conventional </a:t>
            </a:r>
            <a:r>
              <a:rPr lang="en-US" dirty="0">
                <a:solidFill>
                  <a:srgbClr val="009900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I in the opposite direction to the electron flow.</a:t>
            </a:r>
            <a:endParaRPr lang="en-US" dirty="0"/>
          </a:p>
        </p:txBody>
      </p:sp>
      <p:pic>
        <p:nvPicPr>
          <p:cNvPr id="8199" name="Picture 7" descr="fig20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560888"/>
            <a:ext cx="3257550" cy="2297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r>
              <a:rPr lang="en-US" sz="3600" dirty="0">
                <a:solidFill>
                  <a:srgbClr val="000000"/>
                </a:solidFill>
                <a:cs typeface="Times New Roman" pitchFamily="18" charset="0"/>
              </a:rPr>
              <a:t>AC and DC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4114800"/>
            <a:ext cx="64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/>
              <a:t>In </a:t>
            </a:r>
            <a:r>
              <a:rPr lang="en-US" sz="2800" dirty="0"/>
              <a:t>contrast, the current is said to be </a:t>
            </a:r>
            <a:r>
              <a:rPr lang="en-US" sz="2800" b="1" i="1" dirty="0"/>
              <a:t>alternating current (ac)</a:t>
            </a:r>
            <a:r>
              <a:rPr lang="en-US" sz="2800" b="1" dirty="0"/>
              <a:t> </a:t>
            </a:r>
            <a:r>
              <a:rPr lang="en-US" sz="2800" dirty="0"/>
              <a:t>when the charges move first one way and then the opposite way, changing direction from moment to moment. Outlets give us ac voltage. </a:t>
            </a:r>
            <a:endParaRPr lang="en-US" dirty="0"/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057400"/>
            <a:ext cx="2743200" cy="1700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8321" y="4953000"/>
            <a:ext cx="2985679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04800" y="838200"/>
            <a:ext cx="5715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dirty="0" smtClean="0"/>
              <a:t>If the charges move around a </a:t>
            </a:r>
            <a:r>
              <a:rPr lang="en-US" dirty="0" smtClean="0">
                <a:solidFill>
                  <a:srgbClr val="009900"/>
                </a:solidFill>
              </a:rPr>
              <a:t>circuit</a:t>
            </a:r>
            <a:r>
              <a:rPr lang="en-US" dirty="0" smtClean="0"/>
              <a:t> in the same direction at all times, the </a:t>
            </a:r>
            <a:r>
              <a:rPr lang="en-US" dirty="0" smtClean="0">
                <a:solidFill>
                  <a:srgbClr val="009900"/>
                </a:solidFill>
              </a:rPr>
              <a:t>current</a:t>
            </a:r>
            <a:r>
              <a:rPr lang="en-US" dirty="0" smtClean="0"/>
              <a:t> is said to be </a:t>
            </a:r>
            <a:r>
              <a:rPr lang="en-US" b="1" i="1" dirty="0" smtClean="0"/>
              <a:t>direct current (dc),</a:t>
            </a:r>
            <a:r>
              <a:rPr lang="en-US" b="1" dirty="0" smtClean="0"/>
              <a:t> </a:t>
            </a:r>
            <a:r>
              <a:rPr lang="en-US" dirty="0" smtClean="0"/>
              <a:t>which is the kind produced by batteries.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solidFill>
                  <a:srgbClr val="009999"/>
                </a:solidFill>
                <a:latin typeface="Arial" charset="0"/>
                <a:cs typeface="Arial" charset="0"/>
              </a:rPr>
              <a:t>Electrical Resistance</a:t>
            </a:r>
            <a:endParaRPr lang="en-US" sz="36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0772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When electric current flows through a metal wire there exists a hindrance to the flow, known as electrical resistance.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This is because as the electrons move through they will collide with the atoms of the conductor.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SI unit of resistance is the ohm (Ω), after Georg Simon Ohm (1787-1854), a German physicist, who discovered Ohm’s law, which will be discussed in the next section.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A resistor is a material that provides a specified resistance in an electric circuit.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600">
                <a:solidFill>
                  <a:srgbClr val="000000"/>
                </a:solidFill>
                <a:cs typeface="Times New Roman" pitchFamily="18" charset="0"/>
              </a:rPr>
              <a:t>Resistance,R and Resistivity,</a:t>
            </a:r>
            <a:r>
              <a:rPr lang="el-GR" sz="3600">
                <a:solidFill>
                  <a:srgbClr val="000000"/>
                </a:solidFill>
                <a:cs typeface="Times New Roman" pitchFamily="18" charset="0"/>
              </a:rPr>
              <a:t>ρ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0" y="1600200"/>
            <a:ext cx="58674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resistance of a conductor is directly proportional to the length since the current needs to pass through all the atoms in the length.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resistance is inversely proportional to the cross-sectional area since there is more room for the current to pass through. </a:t>
            </a:r>
          </a:p>
          <a:p>
            <a:pPr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The above observations can be combined and the resistance, R of the conductor is written as follows,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9464" name="Picture 8" descr="A heating element from an electric stove. ( David Chasey/PhotoDisc, Inc./Getty Images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76400"/>
            <a:ext cx="2643188" cy="4114800"/>
          </a:xfrm>
          <a:noFill/>
          <a:ln/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5638800"/>
            <a:ext cx="762000" cy="720436"/>
          </a:xfrm>
          <a:prstGeom prst="rect">
            <a:avLst/>
          </a:prstGeom>
          <a:noFill/>
        </p:spPr>
      </p:pic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4521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1800" y="5612258"/>
            <a:ext cx="990600" cy="7123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556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Default Design</vt:lpstr>
      <vt:lpstr>Bitmap Image</vt:lpstr>
      <vt:lpstr>Microsoft Equation 3.0</vt:lpstr>
      <vt:lpstr>CH-20: Electric Circuits </vt:lpstr>
      <vt:lpstr>What we learned so far?</vt:lpstr>
      <vt:lpstr>Voltage   </vt:lpstr>
      <vt:lpstr>Emf’s or Voltages of Common Batteries</vt:lpstr>
      <vt:lpstr>Electric Current</vt:lpstr>
      <vt:lpstr>Direction of Current Flow</vt:lpstr>
      <vt:lpstr>AC and DC</vt:lpstr>
      <vt:lpstr>Electrical Resistance</vt:lpstr>
      <vt:lpstr>Resistance,R and Resistivity,ρ</vt:lpstr>
      <vt:lpstr>Resistivity of Materials</vt:lpstr>
      <vt:lpstr>Ohm’s Law</vt:lpstr>
      <vt:lpstr>Series and Parallel circuits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mahesp</dc:creator>
  <cp:lastModifiedBy>mahes</cp:lastModifiedBy>
  <cp:revision>32</cp:revision>
  <dcterms:created xsi:type="dcterms:W3CDTF">2003-02-20T22:04:08Z</dcterms:created>
  <dcterms:modified xsi:type="dcterms:W3CDTF">2015-02-17T01:21:57Z</dcterms:modified>
</cp:coreProperties>
</file>