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85" r:id="rId3"/>
    <p:sldId id="266" r:id="rId4"/>
    <p:sldId id="268" r:id="rId5"/>
    <p:sldId id="259" r:id="rId6"/>
    <p:sldId id="276" r:id="rId7"/>
    <p:sldId id="261" r:id="rId8"/>
    <p:sldId id="283" r:id="rId9"/>
    <p:sldId id="267" r:id="rId10"/>
    <p:sldId id="279" r:id="rId11"/>
    <p:sldId id="281" r:id="rId12"/>
    <p:sldId id="282" r:id="rId13"/>
    <p:sldId id="287" r:id="rId14"/>
    <p:sldId id="289" r:id="rId15"/>
    <p:sldId id="291" r:id="rId16"/>
    <p:sldId id="293" r:id="rId17"/>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06" d="100"/>
          <a:sy n="106" d="100"/>
        </p:scale>
        <p:origin x="-17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55E77E-0E0F-47BC-BE8D-BA3CBED13B2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90F127-BA09-4ACD-AC29-060C4863F2F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D87B84-14D5-4BA8-8FAF-CC847007D3F8}"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5A45A8F4-7199-4E5E-9B7D-F8827A9CCDA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030078-4124-4960-8526-6482786CB05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953E07-FB81-4503-BCC1-4A0E0017EB8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0A28D9-2348-4C81-8D74-E7B3B510EF2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855E4CF-7B63-49E0-9E81-61CD2CC7591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7275ABB-DAA0-44B8-9B12-5B2B6ECA475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846B640-DC7C-435C-9F43-E91B651B6FC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0F2473-EBBF-4FDB-BFD9-AA44BE92736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2C1F379-36ED-4C2E-AA50-AA7BEB0E21F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390036B-DEB6-4204-884D-D3E4C0C918F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2.xml"/><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4.w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image" Target="../media/image26.gif"/><Relationship Id="rId1" Type="http://schemas.openxmlformats.org/officeDocument/2006/relationships/slideLayout" Target="../slideLayouts/slideLayout2.xml"/><Relationship Id="rId5" Type="http://schemas.openxmlformats.org/officeDocument/2006/relationships/image" Target="../media/image29.gif"/><Relationship Id="rId4" Type="http://schemas.openxmlformats.org/officeDocument/2006/relationships/image" Target="../media/image28.gif"/></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Chapter-23</a:t>
            </a:r>
            <a:br>
              <a:rPr lang="en-US" dirty="0" smtClean="0"/>
            </a:br>
            <a:r>
              <a:rPr lang="en-US" b="1" dirty="0" smtClean="0">
                <a:solidFill>
                  <a:srgbClr val="000000"/>
                </a:solidFill>
                <a:latin typeface="Arial" charset="0"/>
              </a:rPr>
              <a:t>Alternating </a:t>
            </a:r>
            <a:r>
              <a:rPr lang="en-US" b="1" dirty="0">
                <a:solidFill>
                  <a:srgbClr val="000000"/>
                </a:solidFill>
                <a:latin typeface="Arial" charset="0"/>
              </a:rPr>
              <a:t>Current Circuits</a:t>
            </a:r>
            <a:br>
              <a:rPr lang="en-US" b="1" dirty="0">
                <a:solidFill>
                  <a:srgbClr val="000000"/>
                </a:solidFill>
                <a:latin typeface="Arial" charset="0"/>
              </a:rPr>
            </a:br>
            <a:r>
              <a:rPr lang="en-US" dirty="0" smtClean="0"/>
              <a:t/>
            </a:r>
            <a:br>
              <a:rPr lang="en-US" dirty="0" smtClean="0"/>
            </a:br>
            <a:endParaRPr lang="en-US" dirty="0"/>
          </a:p>
        </p:txBody>
      </p:sp>
      <p:pic>
        <p:nvPicPr>
          <p:cNvPr id="10246" name="Picture 6"/>
          <p:cNvPicPr>
            <a:picLocks noChangeAspect="1" noChangeArrowheads="1"/>
          </p:cNvPicPr>
          <p:nvPr/>
        </p:nvPicPr>
        <p:blipFill>
          <a:blip r:embed="rId2" cstate="print"/>
          <a:srcRect/>
          <a:stretch>
            <a:fillRect/>
          </a:stretch>
        </p:blipFill>
        <p:spPr bwMode="auto">
          <a:xfrm>
            <a:off x="261938" y="1752600"/>
            <a:ext cx="8620125" cy="3352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err="1" smtClean="0">
                <a:solidFill>
                  <a:srgbClr val="000000"/>
                </a:solidFill>
                <a:latin typeface="Verdana" pitchFamily="34" charset="0"/>
              </a:rPr>
              <a:t>Impedance,z</a:t>
            </a:r>
            <a:r>
              <a:rPr lang="en-US" dirty="0" smtClean="0">
                <a:solidFill>
                  <a:srgbClr val="000000"/>
                </a:solidFill>
                <a:latin typeface="Verdana" pitchFamily="34" charset="0"/>
              </a:rPr>
              <a:t> for a Series RCL Circuit</a:t>
            </a:r>
            <a:endParaRPr lang="en-US" dirty="0">
              <a:solidFill>
                <a:srgbClr val="000000"/>
              </a:solidFill>
              <a:latin typeface="Verdana" pitchFamily="34" charset="0"/>
            </a:endParaRPr>
          </a:p>
        </p:txBody>
      </p:sp>
      <p:pic>
        <p:nvPicPr>
          <p:cNvPr id="27653" name="Picture 5" descr="math020"/>
          <p:cNvPicPr>
            <a:picLocks noChangeAspect="1" noChangeArrowheads="1"/>
          </p:cNvPicPr>
          <p:nvPr/>
        </p:nvPicPr>
        <p:blipFill>
          <a:blip r:embed="rId2" cstate="print"/>
          <a:srcRect/>
          <a:stretch>
            <a:fillRect/>
          </a:stretch>
        </p:blipFill>
        <p:spPr bwMode="auto">
          <a:xfrm>
            <a:off x="533400" y="4876800"/>
            <a:ext cx="7620000" cy="1192213"/>
          </a:xfrm>
          <a:prstGeom prst="rect">
            <a:avLst/>
          </a:prstGeom>
          <a:noFill/>
        </p:spPr>
      </p:pic>
      <p:pic>
        <p:nvPicPr>
          <p:cNvPr id="27655" name="Picture 7" descr="A series RCL circuit contains a resistor, a capacitor, and an inductor."/>
          <p:cNvPicPr>
            <a:picLocks noChangeAspect="1" noChangeArrowheads="1"/>
          </p:cNvPicPr>
          <p:nvPr/>
        </p:nvPicPr>
        <p:blipFill>
          <a:blip r:embed="rId3" cstate="print"/>
          <a:srcRect/>
          <a:stretch>
            <a:fillRect/>
          </a:stretch>
        </p:blipFill>
        <p:spPr bwMode="auto">
          <a:xfrm>
            <a:off x="2286000" y="2362200"/>
            <a:ext cx="3600450" cy="18383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solidFill>
                  <a:srgbClr val="000000"/>
                </a:solidFill>
                <a:latin typeface="Verdana" pitchFamily="34" charset="0"/>
              </a:rPr>
              <a:t>Resonant Frequency</a:t>
            </a:r>
          </a:p>
        </p:txBody>
      </p:sp>
      <p:pic>
        <p:nvPicPr>
          <p:cNvPr id="29701" name="Picture 5" descr="math042"/>
          <p:cNvPicPr>
            <a:picLocks noChangeAspect="1" noChangeArrowheads="1"/>
          </p:cNvPicPr>
          <p:nvPr/>
        </p:nvPicPr>
        <p:blipFill>
          <a:blip r:embed="rId2" cstate="print"/>
          <a:srcRect/>
          <a:stretch>
            <a:fillRect/>
          </a:stretch>
        </p:blipFill>
        <p:spPr bwMode="auto">
          <a:xfrm>
            <a:off x="2743200" y="2667000"/>
            <a:ext cx="3463925" cy="1287463"/>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solidFill>
                  <a:srgbClr val="000000"/>
                </a:solidFill>
                <a:latin typeface="Verdana" pitchFamily="34" charset="0"/>
              </a:rPr>
              <a:t>Impedance and RMS Current</a:t>
            </a:r>
          </a:p>
        </p:txBody>
      </p:sp>
      <p:pic>
        <p:nvPicPr>
          <p:cNvPr id="30725" name="Picture 5" descr="In a series RCL circuit the impedance is a minimum, and the current is a maximum, when the frequency f equals the resonant frequency f0 of the circuit."/>
          <p:cNvPicPr>
            <a:picLocks noChangeAspect="1" noChangeArrowheads="1"/>
          </p:cNvPicPr>
          <p:nvPr/>
        </p:nvPicPr>
        <p:blipFill>
          <a:blip r:embed="rId2" cstate="print"/>
          <a:srcRect/>
          <a:stretch>
            <a:fillRect/>
          </a:stretch>
        </p:blipFill>
        <p:spPr bwMode="auto">
          <a:xfrm>
            <a:off x="990600" y="2743200"/>
            <a:ext cx="2479675" cy="2320925"/>
          </a:xfrm>
          <a:prstGeom prst="rect">
            <a:avLst/>
          </a:prstGeom>
          <a:noFill/>
        </p:spPr>
      </p:pic>
      <p:pic>
        <p:nvPicPr>
          <p:cNvPr id="30727" name="Picture 7" descr="The effect of resistance on the current in a series RCL circuit."/>
          <p:cNvPicPr>
            <a:picLocks noChangeAspect="1" noChangeArrowheads="1"/>
          </p:cNvPicPr>
          <p:nvPr/>
        </p:nvPicPr>
        <p:blipFill>
          <a:blip r:embed="rId3" cstate="print"/>
          <a:srcRect/>
          <a:stretch>
            <a:fillRect/>
          </a:stretch>
        </p:blipFill>
        <p:spPr bwMode="auto">
          <a:xfrm>
            <a:off x="5181600" y="2971800"/>
            <a:ext cx="2732088" cy="19653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4" name="Rectangle 14"/>
          <p:cNvSpPr>
            <a:spLocks noGrp="1" noChangeArrowheads="1"/>
          </p:cNvSpPr>
          <p:nvPr>
            <p:ph type="title"/>
          </p:nvPr>
        </p:nvSpPr>
        <p:spPr/>
        <p:txBody>
          <a:bodyPr/>
          <a:lstStyle/>
          <a:p>
            <a:r>
              <a:rPr lang="en-US" sz="4000"/>
              <a:t>The Nature of Electromagnetic Waves </a:t>
            </a:r>
          </a:p>
        </p:txBody>
      </p:sp>
      <p:pic>
        <p:nvPicPr>
          <p:cNvPr id="10245" name="Picture 5" descr="In each part of the drawing, the red arrow represents the electric field E produced at point P by the oscillating charges on the antenna at the indicated time. The black arrows represent the electric fields created at earlier times. For simplicity, only the fields propagating to the right are shown."/>
          <p:cNvPicPr>
            <a:picLocks noGrp="1" noChangeAspect="1" noChangeArrowheads="1"/>
          </p:cNvPicPr>
          <p:nvPr>
            <p:ph sz="half" idx="1"/>
          </p:nvPr>
        </p:nvPicPr>
        <p:blipFill>
          <a:blip r:embed="rId2" cstate="print"/>
          <a:srcRect/>
          <a:stretch>
            <a:fillRect/>
          </a:stretch>
        </p:blipFill>
        <p:spPr>
          <a:xfrm>
            <a:off x="685800" y="1600200"/>
            <a:ext cx="2136775" cy="4525963"/>
          </a:xfrm>
          <a:noFill/>
          <a:ln/>
        </p:spPr>
      </p:pic>
      <p:pic>
        <p:nvPicPr>
          <p:cNvPr id="10249" name="Picture 9" descr="The oscillating current I in the antenna wires creates a magnetic field B at point P that is tangent to a circle centered on the wires. The field is directed into the page when the current is upward and out of the page when the current is downward."/>
          <p:cNvPicPr>
            <a:picLocks noGrp="1" noChangeAspect="1" noChangeArrowheads="1"/>
          </p:cNvPicPr>
          <p:nvPr>
            <p:ph sz="quarter" idx="2"/>
          </p:nvPr>
        </p:nvPicPr>
        <p:blipFill>
          <a:blip r:embed="rId3" cstate="print"/>
          <a:srcRect/>
          <a:stretch>
            <a:fillRect/>
          </a:stretch>
        </p:blipFill>
        <p:spPr>
          <a:xfrm>
            <a:off x="3124200" y="1676400"/>
            <a:ext cx="1962150" cy="1914525"/>
          </a:xfrm>
          <a:noFill/>
          <a:ln/>
        </p:spPr>
      </p:pic>
      <p:pic>
        <p:nvPicPr>
          <p:cNvPr id="10253" name="Picture 13" descr="This picture shows the wave of the radiation field far from the antenna. Observe that E and B are perpendicular to each other, and both are perpendicular to the direction of travel."/>
          <p:cNvPicPr>
            <a:picLocks noGrp="1" noChangeAspect="1" noChangeArrowheads="1"/>
          </p:cNvPicPr>
          <p:nvPr>
            <p:ph sz="quarter" idx="3"/>
          </p:nvPr>
        </p:nvPicPr>
        <p:blipFill>
          <a:blip r:embed="rId4" cstate="print"/>
          <a:srcRect/>
          <a:stretch>
            <a:fillRect/>
          </a:stretch>
        </p:blipFill>
        <p:spPr>
          <a:xfrm>
            <a:off x="3352800" y="3810000"/>
            <a:ext cx="4038600" cy="1481138"/>
          </a:xfrm>
          <a:noFill/>
          <a:ln/>
        </p:spPr>
      </p:pic>
      <p:sp>
        <p:nvSpPr>
          <p:cNvPr id="10256" name="Text Box 16"/>
          <p:cNvSpPr txBox="1">
            <a:spLocks noChangeArrowheads="1"/>
          </p:cNvSpPr>
          <p:nvPr/>
        </p:nvSpPr>
        <p:spPr bwMode="auto">
          <a:xfrm>
            <a:off x="3124200" y="5334000"/>
            <a:ext cx="5791200" cy="915988"/>
          </a:xfrm>
          <a:prstGeom prst="rect">
            <a:avLst/>
          </a:prstGeom>
          <a:noFill/>
          <a:ln w="9525">
            <a:noFill/>
            <a:miter lim="800000"/>
            <a:headEnd/>
            <a:tailEnd/>
          </a:ln>
          <a:effectLst/>
        </p:spPr>
        <p:txBody>
          <a:bodyPr>
            <a:spAutoFit/>
          </a:bodyPr>
          <a:lstStyle/>
          <a:p>
            <a:pPr>
              <a:spcBef>
                <a:spcPct val="50000"/>
              </a:spcBef>
            </a:pPr>
            <a:r>
              <a:rPr lang="en-US"/>
              <a:t>The changing magnetic field creates an electric field that fluctuates in time and the changing electric field creates the magnetic field.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62000" y="0"/>
            <a:ext cx="7772400" cy="1143000"/>
          </a:xfrm>
        </p:spPr>
        <p:txBody>
          <a:bodyPr/>
          <a:lstStyle/>
          <a:p>
            <a:r>
              <a:rPr lang="en-US" sz="4000" dirty="0"/>
              <a:t>Speed of Electromagnetic Waves</a:t>
            </a:r>
          </a:p>
        </p:txBody>
      </p:sp>
      <p:pic>
        <p:nvPicPr>
          <p:cNvPr id="15366" name="Picture 6" descr="math007"/>
          <p:cNvPicPr>
            <a:picLocks noGrp="1" noChangeAspect="1" noChangeArrowheads="1"/>
          </p:cNvPicPr>
          <p:nvPr>
            <p:ph sz="half" idx="1"/>
          </p:nvPr>
        </p:nvPicPr>
        <p:blipFill>
          <a:blip r:embed="rId2" cstate="print"/>
          <a:srcRect/>
          <a:stretch>
            <a:fillRect/>
          </a:stretch>
        </p:blipFill>
        <p:spPr>
          <a:xfrm>
            <a:off x="609600" y="4953000"/>
            <a:ext cx="2209800" cy="971550"/>
          </a:xfrm>
          <a:noFill/>
          <a:ln/>
        </p:spPr>
      </p:pic>
      <p:sp>
        <p:nvSpPr>
          <p:cNvPr id="15364" name="Text Box 4"/>
          <p:cNvSpPr txBox="1">
            <a:spLocks noChangeArrowheads="1"/>
          </p:cNvSpPr>
          <p:nvPr/>
        </p:nvSpPr>
        <p:spPr bwMode="auto">
          <a:xfrm>
            <a:off x="0" y="1066800"/>
            <a:ext cx="8839200" cy="3970318"/>
          </a:xfrm>
          <a:prstGeom prst="rect">
            <a:avLst/>
          </a:prstGeom>
          <a:noFill/>
          <a:ln w="9525">
            <a:noFill/>
            <a:miter lim="800000"/>
            <a:headEnd/>
            <a:tailEnd/>
          </a:ln>
          <a:effectLst/>
        </p:spPr>
        <p:txBody>
          <a:bodyPr wrap="square">
            <a:spAutoFit/>
          </a:bodyPr>
          <a:lstStyle/>
          <a:p>
            <a:pPr>
              <a:spcBef>
                <a:spcPct val="50000"/>
              </a:spcBef>
            </a:pPr>
            <a:r>
              <a:rPr lang="en-US" dirty="0"/>
              <a:t>All electromagnetic waves move through a vacuum at the same speed, and the symbol </a:t>
            </a:r>
            <a:r>
              <a:rPr lang="en-US" i="1" dirty="0"/>
              <a:t>c</a:t>
            </a:r>
            <a:r>
              <a:rPr lang="en-US" dirty="0"/>
              <a:t> is used to denote its value. </a:t>
            </a:r>
          </a:p>
          <a:p>
            <a:pPr>
              <a:spcBef>
                <a:spcPct val="50000"/>
              </a:spcBef>
            </a:pPr>
            <a:r>
              <a:rPr lang="en-US" dirty="0"/>
              <a:t>This speed is called the </a:t>
            </a:r>
            <a:r>
              <a:rPr lang="en-US" b="1" i="1" dirty="0"/>
              <a:t>speed of light in a vacuum</a:t>
            </a:r>
            <a:r>
              <a:rPr lang="en-US" dirty="0"/>
              <a:t> and is </a:t>
            </a:r>
            <a:r>
              <a:rPr lang="en-US" dirty="0" smtClean="0"/>
              <a:t/>
            </a:r>
            <a:br>
              <a:rPr lang="en-US" dirty="0" smtClean="0"/>
            </a:br>
            <a:r>
              <a:rPr lang="en-US" i="1" dirty="0" smtClean="0"/>
              <a:t>c</a:t>
            </a:r>
            <a:r>
              <a:rPr lang="en-US" dirty="0" smtClean="0"/>
              <a:t> </a:t>
            </a:r>
            <a:r>
              <a:rPr lang="en-US" dirty="0"/>
              <a:t>= 3.00 × 10</a:t>
            </a:r>
            <a:r>
              <a:rPr lang="en-US" baseline="30000" dirty="0"/>
              <a:t>8</a:t>
            </a:r>
            <a:r>
              <a:rPr lang="en-US" dirty="0"/>
              <a:t> m/s. </a:t>
            </a:r>
          </a:p>
          <a:p>
            <a:pPr>
              <a:spcBef>
                <a:spcPct val="50000"/>
              </a:spcBef>
            </a:pPr>
            <a:r>
              <a:rPr lang="en-US" dirty="0"/>
              <a:t>In air, electromagnetic waves travel at nearly the same speed as they do in a vacuum, but, in general, they move through a substance such as glass at a speed that is substantially less than </a:t>
            </a:r>
            <a:r>
              <a:rPr lang="en-US" i="1" dirty="0"/>
              <a:t>c</a:t>
            </a:r>
            <a:r>
              <a:rPr lang="en-US" dirty="0"/>
              <a:t>.</a:t>
            </a:r>
          </a:p>
          <a:p>
            <a:pPr algn="l">
              <a:spcBef>
                <a:spcPct val="50000"/>
              </a:spcBef>
            </a:pPr>
            <a:r>
              <a:rPr lang="en-US" dirty="0"/>
              <a:t>In 1865, Maxwell determined theoretically that electromagnetic waves propagate through a vacuum at a speed given by,</a:t>
            </a:r>
          </a:p>
        </p:txBody>
      </p:sp>
      <p:pic>
        <p:nvPicPr>
          <p:cNvPr id="15369" name="Picture 9" descr="math008"/>
          <p:cNvPicPr>
            <a:picLocks noGrp="1" noChangeAspect="1" noChangeArrowheads="1"/>
          </p:cNvPicPr>
          <p:nvPr>
            <p:ph sz="half" idx="2"/>
          </p:nvPr>
        </p:nvPicPr>
        <p:blipFill>
          <a:blip r:embed="rId3" cstate="print"/>
          <a:srcRect/>
          <a:stretch>
            <a:fillRect/>
          </a:stretch>
        </p:blipFill>
        <p:spPr>
          <a:xfrm>
            <a:off x="609600" y="5867400"/>
            <a:ext cx="7848600" cy="855662"/>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4000" b="1"/>
              <a:t>24.2. The Electromagnetic Spectrum</a:t>
            </a:r>
            <a:r>
              <a:rPr lang="en-US" sz="4000"/>
              <a:t> </a:t>
            </a:r>
          </a:p>
        </p:txBody>
      </p:sp>
      <p:pic>
        <p:nvPicPr>
          <p:cNvPr id="27653" name="Picture 5" descr="The electromagnetic spectrum."/>
          <p:cNvPicPr>
            <a:picLocks noGrp="1" noChangeAspect="1" noChangeArrowheads="1"/>
          </p:cNvPicPr>
          <p:nvPr>
            <p:ph idx="1"/>
          </p:nvPr>
        </p:nvPicPr>
        <p:blipFill>
          <a:blip r:embed="rId3" cstate="print"/>
          <a:srcRect/>
          <a:stretch>
            <a:fillRect/>
          </a:stretch>
        </p:blipFill>
        <p:spPr>
          <a:xfrm>
            <a:off x="1933575" y="1931988"/>
            <a:ext cx="5991225" cy="3449637"/>
          </a:xfrm>
          <a:noFill/>
          <a:ln/>
        </p:spPr>
      </p:pic>
      <p:sp>
        <p:nvSpPr>
          <p:cNvPr id="27657" name="Rectangle 9"/>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sp>
        <p:nvSpPr>
          <p:cNvPr id="27659" name="Rectangle 11"/>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7658" name="Object 10"/>
          <p:cNvGraphicFramePr>
            <a:graphicFrameLocks noChangeAspect="1"/>
          </p:cNvGraphicFramePr>
          <p:nvPr/>
        </p:nvGraphicFramePr>
        <p:xfrm>
          <a:off x="3581400" y="5867400"/>
          <a:ext cx="1857375" cy="660400"/>
        </p:xfrm>
        <a:graphic>
          <a:graphicData uri="http://schemas.openxmlformats.org/presentationml/2006/ole">
            <mc:AlternateContent xmlns:mc="http://schemas.openxmlformats.org/markup-compatibility/2006">
              <mc:Choice xmlns:v="urn:schemas-microsoft-com:vml" Requires="v">
                <p:oleObj spid="_x0000_s47108" name="Equation" r:id="rId4" imgW="558558" imgH="203112" progId="Equation.3">
                  <p:embed/>
                </p:oleObj>
              </mc:Choice>
              <mc:Fallback>
                <p:oleObj name="Equation" r:id="rId4" imgW="558558" imgH="203112"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5867400"/>
                        <a:ext cx="1857375"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Polarized Light</a:t>
            </a:r>
            <a:br>
              <a:rPr lang="en-US" dirty="0" smtClean="0"/>
            </a:br>
            <a:endParaRPr lang="en-US" dirty="0"/>
          </a:p>
        </p:txBody>
      </p:sp>
      <p:pic>
        <p:nvPicPr>
          <p:cNvPr id="17410" name="Picture 2" descr="http://edugen.wiley.com/edugen/courses/crs4957/halliday9118/halliday9088c33/image_n/nt0012-y.gif"/>
          <p:cNvPicPr>
            <a:picLocks noChangeAspect="1" noChangeArrowheads="1"/>
          </p:cNvPicPr>
          <p:nvPr/>
        </p:nvPicPr>
        <p:blipFill>
          <a:blip r:embed="rId2" cstate="print"/>
          <a:srcRect/>
          <a:stretch>
            <a:fillRect/>
          </a:stretch>
        </p:blipFill>
        <p:spPr bwMode="auto">
          <a:xfrm>
            <a:off x="1524000" y="2209800"/>
            <a:ext cx="5457825" cy="2228850"/>
          </a:xfrm>
          <a:prstGeom prst="rect">
            <a:avLst/>
          </a:prstGeom>
          <a:noFill/>
        </p:spPr>
      </p:pic>
      <p:sp>
        <p:nvSpPr>
          <p:cNvPr id="5" name="Rectangle 4"/>
          <p:cNvSpPr/>
          <p:nvPr/>
        </p:nvSpPr>
        <p:spPr>
          <a:xfrm>
            <a:off x="0" y="609600"/>
            <a:ext cx="9144000" cy="1692771"/>
          </a:xfrm>
          <a:prstGeom prst="rect">
            <a:avLst/>
          </a:prstGeom>
        </p:spPr>
        <p:txBody>
          <a:bodyPr wrap="square">
            <a:spAutoFit/>
          </a:bodyPr>
          <a:lstStyle/>
          <a:p>
            <a:pPr algn="l"/>
            <a:r>
              <a:rPr lang="en-US" sz="2000" dirty="0" smtClean="0"/>
              <a:t>The electromagnetic waves emitted by any common source of light (such as the Sun or a bulb) are </a:t>
            </a:r>
            <a:r>
              <a:rPr lang="en-US" sz="2000" dirty="0" err="1" smtClean="0"/>
              <a:t>unpolarized</a:t>
            </a:r>
            <a:r>
              <a:rPr lang="en-US" sz="2000" dirty="0" smtClean="0"/>
              <a:t> or polarized randomly. </a:t>
            </a:r>
            <a:br>
              <a:rPr lang="en-US" sz="2000" dirty="0" smtClean="0"/>
            </a:br>
            <a:r>
              <a:rPr lang="en-US" sz="2000" dirty="0" smtClean="0"/>
              <a:t/>
            </a:r>
            <a:br>
              <a:rPr lang="en-US" sz="2000" dirty="0" smtClean="0"/>
            </a:br>
            <a:r>
              <a:rPr lang="en-US" sz="2000" dirty="0" smtClean="0"/>
              <a:t>That is, the electric field at any given point is always perpendicular to the direction of travel of the waves but changes directions randomly</a:t>
            </a:r>
            <a:r>
              <a:rPr lang="en-US" dirty="0" smtClean="0"/>
              <a:t>.</a:t>
            </a:r>
            <a:endParaRPr lang="en-US" dirty="0"/>
          </a:p>
        </p:txBody>
      </p:sp>
      <p:pic>
        <p:nvPicPr>
          <p:cNvPr id="17412" name="Picture 4" descr="http://edugen.wiley.com/edugen/courses/crs4957/halliday9118/halliday9088c33/image_n/nt0013-y.gif"/>
          <p:cNvPicPr>
            <a:picLocks noChangeAspect="1" noChangeArrowheads="1"/>
          </p:cNvPicPr>
          <p:nvPr/>
        </p:nvPicPr>
        <p:blipFill>
          <a:blip r:embed="rId3" cstate="print"/>
          <a:srcRect/>
          <a:stretch>
            <a:fillRect/>
          </a:stretch>
        </p:blipFill>
        <p:spPr bwMode="auto">
          <a:xfrm>
            <a:off x="0" y="4657725"/>
            <a:ext cx="2333625" cy="2200275"/>
          </a:xfrm>
          <a:prstGeom prst="rect">
            <a:avLst/>
          </a:prstGeom>
          <a:noFill/>
        </p:spPr>
      </p:pic>
      <p:pic>
        <p:nvPicPr>
          <p:cNvPr id="17414" name="Picture 6" descr="http://edugen.wiley.com/edugen/courses/crs4957/halliday9118/halliday9088c33/image_n/nt0015-y.gif"/>
          <p:cNvPicPr>
            <a:picLocks noChangeAspect="1" noChangeArrowheads="1"/>
          </p:cNvPicPr>
          <p:nvPr/>
        </p:nvPicPr>
        <p:blipFill>
          <a:blip r:embed="rId4" cstate="print"/>
          <a:srcRect/>
          <a:stretch>
            <a:fillRect/>
          </a:stretch>
        </p:blipFill>
        <p:spPr bwMode="auto">
          <a:xfrm>
            <a:off x="6553200" y="4114800"/>
            <a:ext cx="2590800" cy="2581276"/>
          </a:xfrm>
          <a:prstGeom prst="rect">
            <a:avLst/>
          </a:prstGeom>
          <a:noFill/>
        </p:spPr>
      </p:pic>
      <p:pic>
        <p:nvPicPr>
          <p:cNvPr id="17416" name="Picture 8" descr="http://edugen.wiley.com/edugen/courses/crs4957/halliday9118/halliday9088c33/image_n/nt0016-y.gif"/>
          <p:cNvPicPr>
            <a:picLocks noChangeAspect="1" noChangeArrowheads="1"/>
          </p:cNvPicPr>
          <p:nvPr/>
        </p:nvPicPr>
        <p:blipFill>
          <a:blip r:embed="rId5" cstate="print"/>
          <a:srcRect/>
          <a:stretch>
            <a:fillRect/>
          </a:stretch>
        </p:blipFill>
        <p:spPr bwMode="auto">
          <a:xfrm>
            <a:off x="2667000" y="5181600"/>
            <a:ext cx="3657600" cy="148374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10"/>
                                        </p:tgtEl>
                                        <p:attrNameLst>
                                          <p:attrName>style.visibility</p:attrName>
                                        </p:attrNameLst>
                                      </p:cBhvr>
                                      <p:to>
                                        <p:strVal val="visible"/>
                                      </p:to>
                                    </p:set>
                                    <p:animEffect transition="in" filter="fade">
                                      <p:cBhvr>
                                        <p:cTn id="12" dur="2000"/>
                                        <p:tgtEl>
                                          <p:spTgt spid="174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412"/>
                                        </p:tgtEl>
                                        <p:attrNameLst>
                                          <p:attrName>style.visibility</p:attrName>
                                        </p:attrNameLst>
                                      </p:cBhvr>
                                      <p:to>
                                        <p:strVal val="visible"/>
                                      </p:to>
                                    </p:set>
                                    <p:animEffect transition="in" filter="fade">
                                      <p:cBhvr>
                                        <p:cTn id="17" dur="2000"/>
                                        <p:tgtEl>
                                          <p:spTgt spid="174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414"/>
                                        </p:tgtEl>
                                        <p:attrNameLst>
                                          <p:attrName>style.visibility</p:attrName>
                                        </p:attrNameLst>
                                      </p:cBhvr>
                                      <p:to>
                                        <p:strVal val="visible"/>
                                      </p:to>
                                    </p:set>
                                    <p:animEffect transition="in" filter="fade">
                                      <p:cBhvr>
                                        <p:cTn id="22" dur="2000"/>
                                        <p:tgtEl>
                                          <p:spTgt spid="174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416"/>
                                        </p:tgtEl>
                                        <p:attrNameLst>
                                          <p:attrName>style.visibility</p:attrName>
                                        </p:attrNameLst>
                                      </p:cBhvr>
                                      <p:to>
                                        <p:strVal val="visible"/>
                                      </p:to>
                                    </p:set>
                                    <p:animEffect transition="in" filter="fade">
                                      <p:cBhvr>
                                        <p:cTn id="27" dur="2000"/>
                                        <p:tgtEl>
                                          <p:spTgt spid="17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143000"/>
          </a:xfrm>
        </p:spPr>
        <p:txBody>
          <a:bodyPr/>
          <a:lstStyle/>
          <a:p>
            <a:r>
              <a:rPr lang="en-US" dirty="0" smtClean="0"/>
              <a:t>Alternating Signal</a:t>
            </a:r>
            <a:endParaRPr lang="en-US" dirty="0"/>
          </a:p>
        </p:txBody>
      </p:sp>
      <p:pic>
        <p:nvPicPr>
          <p:cNvPr id="34818" name="Picture 2" descr="sine wave"/>
          <p:cNvPicPr>
            <a:picLocks noChangeAspect="1" noChangeArrowheads="1"/>
          </p:cNvPicPr>
          <p:nvPr/>
        </p:nvPicPr>
        <p:blipFill>
          <a:blip r:embed="rId2" cstate="print"/>
          <a:srcRect/>
          <a:stretch>
            <a:fillRect/>
          </a:stretch>
        </p:blipFill>
        <p:spPr bwMode="auto">
          <a:xfrm>
            <a:off x="1295400" y="1371600"/>
            <a:ext cx="5924550" cy="2914650"/>
          </a:xfrm>
          <a:prstGeom prst="rect">
            <a:avLst/>
          </a:prstGeom>
          <a:noFill/>
        </p:spPr>
      </p:pic>
      <p:pic>
        <p:nvPicPr>
          <p:cNvPr id="34820" name="Picture 4" descr="http://www.doctronics.co.uk/images/Image57.gif"/>
          <p:cNvPicPr>
            <a:picLocks noChangeAspect="1" noChangeArrowheads="1"/>
          </p:cNvPicPr>
          <p:nvPr/>
        </p:nvPicPr>
        <p:blipFill>
          <a:blip r:embed="rId3" cstate="print"/>
          <a:srcRect/>
          <a:stretch>
            <a:fillRect/>
          </a:stretch>
        </p:blipFill>
        <p:spPr bwMode="auto">
          <a:xfrm>
            <a:off x="6324600" y="5181600"/>
            <a:ext cx="1680482" cy="990600"/>
          </a:xfrm>
          <a:prstGeom prst="rect">
            <a:avLst/>
          </a:prstGeom>
          <a:noFill/>
        </p:spPr>
      </p:pic>
      <p:pic>
        <p:nvPicPr>
          <p:cNvPr id="34822" name="Picture 6" descr="AC and DC compared"/>
          <p:cNvPicPr>
            <a:picLocks noChangeAspect="1" noChangeArrowheads="1"/>
          </p:cNvPicPr>
          <p:nvPr/>
        </p:nvPicPr>
        <p:blipFill>
          <a:blip r:embed="rId4" cstate="print"/>
          <a:srcRect/>
          <a:stretch>
            <a:fillRect/>
          </a:stretch>
        </p:blipFill>
        <p:spPr bwMode="auto">
          <a:xfrm>
            <a:off x="457200" y="4800600"/>
            <a:ext cx="5114925" cy="1095376"/>
          </a:xfrm>
          <a:prstGeom prst="rect">
            <a:avLst/>
          </a:prstGeom>
          <a:noFill/>
        </p:spPr>
      </p:pic>
      <p:sp>
        <p:nvSpPr>
          <p:cNvPr id="7" name="Rectangle 6"/>
          <p:cNvSpPr/>
          <p:nvPr/>
        </p:nvSpPr>
        <p:spPr>
          <a:xfrm>
            <a:off x="228600" y="6027003"/>
            <a:ext cx="5715000" cy="707886"/>
          </a:xfrm>
          <a:prstGeom prst="rect">
            <a:avLst/>
          </a:prstGeom>
        </p:spPr>
        <p:txBody>
          <a:bodyPr wrap="square">
            <a:spAutoFit/>
          </a:bodyPr>
          <a:lstStyle/>
          <a:p>
            <a:r>
              <a:rPr lang="en-US" sz="2000" dirty="0" smtClean="0"/>
              <a:t>The </a:t>
            </a:r>
            <a:r>
              <a:rPr lang="en-US" sz="2000" dirty="0" err="1" smtClean="0"/>
              <a:t>rms</a:t>
            </a:r>
            <a:r>
              <a:rPr lang="en-US" sz="2000" dirty="0" smtClean="0"/>
              <a:t> amplitude is the DC voltage which will deliver the same average power as the AC signal.</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fade">
                                      <p:cBhvr>
                                        <p:cTn id="7" dur="2000"/>
                                        <p:tgtEl>
                                          <p:spTgt spid="348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822"/>
                                        </p:tgtEl>
                                        <p:attrNameLst>
                                          <p:attrName>style.visibility</p:attrName>
                                        </p:attrNameLst>
                                      </p:cBhvr>
                                      <p:to>
                                        <p:strVal val="visible"/>
                                      </p:to>
                                    </p:set>
                                    <p:animEffect transition="in" filter="fade">
                                      <p:cBhvr>
                                        <p:cTn id="12" dur="2000"/>
                                        <p:tgtEl>
                                          <p:spTgt spid="348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820"/>
                                        </p:tgtEl>
                                        <p:attrNameLst>
                                          <p:attrName>style.visibility</p:attrName>
                                        </p:attrNameLst>
                                      </p:cBhvr>
                                      <p:to>
                                        <p:strVal val="visible"/>
                                      </p:to>
                                    </p:set>
                                    <p:animEffect transition="in" filter="fade">
                                      <p:cBhvr>
                                        <p:cTn id="22" dur="20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Resistance</a:t>
            </a:r>
          </a:p>
        </p:txBody>
      </p:sp>
      <p:pic>
        <p:nvPicPr>
          <p:cNvPr id="12293" name="Picture 5" descr="The resistance in a purely resistive circuit has the same value at all frequencies. The maximum emf of the generator is V0."/>
          <p:cNvPicPr>
            <a:picLocks noChangeAspect="1" noChangeArrowheads="1"/>
          </p:cNvPicPr>
          <p:nvPr/>
        </p:nvPicPr>
        <p:blipFill>
          <a:blip r:embed="rId2" cstate="print"/>
          <a:srcRect/>
          <a:stretch>
            <a:fillRect/>
          </a:stretch>
        </p:blipFill>
        <p:spPr bwMode="auto">
          <a:xfrm>
            <a:off x="1295400" y="2133600"/>
            <a:ext cx="2549525" cy="3178175"/>
          </a:xfrm>
          <a:prstGeom prst="rect">
            <a:avLst/>
          </a:prstGeom>
          <a:noFill/>
        </p:spPr>
      </p:pic>
      <p:pic>
        <p:nvPicPr>
          <p:cNvPr id="4" name="Picture 5" descr="fig23_03"/>
          <p:cNvPicPr>
            <a:picLocks noChangeAspect="1" noChangeArrowheads="1"/>
          </p:cNvPicPr>
          <p:nvPr/>
        </p:nvPicPr>
        <p:blipFill>
          <a:blip r:embed="rId3" cstate="print"/>
          <a:srcRect/>
          <a:stretch>
            <a:fillRect/>
          </a:stretch>
        </p:blipFill>
        <p:spPr bwMode="auto">
          <a:xfrm>
            <a:off x="5477388" y="2133600"/>
            <a:ext cx="2868612" cy="32924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Capacitive Reactance, </a:t>
            </a:r>
            <a:r>
              <a:rPr lang="en-US" i="1"/>
              <a:t>X</a:t>
            </a:r>
            <a:r>
              <a:rPr lang="en-US" i="1" baseline="-25000"/>
              <a:t>C</a:t>
            </a:r>
          </a:p>
        </p:txBody>
      </p:sp>
      <p:pic>
        <p:nvPicPr>
          <p:cNvPr id="14341" name="Picture 5" descr="The capacitive reactance X&#10;C is inversely proportional to the frequency f according to XC1/(2fC)."/>
          <p:cNvPicPr>
            <a:picLocks noChangeAspect="1" noChangeArrowheads="1"/>
          </p:cNvPicPr>
          <p:nvPr/>
        </p:nvPicPr>
        <p:blipFill>
          <a:blip r:embed="rId2" cstate="print"/>
          <a:srcRect/>
          <a:stretch>
            <a:fillRect/>
          </a:stretch>
        </p:blipFill>
        <p:spPr bwMode="auto">
          <a:xfrm>
            <a:off x="1828800" y="2133600"/>
            <a:ext cx="2720975" cy="3178175"/>
          </a:xfrm>
          <a:prstGeom prst="rect">
            <a:avLst/>
          </a:prstGeom>
          <a:noFill/>
        </p:spPr>
      </p:pic>
      <p:pic>
        <p:nvPicPr>
          <p:cNvPr id="14343" name="Picture 7" descr="math002"/>
          <p:cNvPicPr>
            <a:picLocks noChangeAspect="1" noChangeArrowheads="1"/>
          </p:cNvPicPr>
          <p:nvPr/>
        </p:nvPicPr>
        <p:blipFill>
          <a:blip r:embed="rId3" cstate="print"/>
          <a:srcRect/>
          <a:stretch>
            <a:fillRect/>
          </a:stretch>
        </p:blipFill>
        <p:spPr bwMode="auto">
          <a:xfrm>
            <a:off x="5257800" y="4876800"/>
            <a:ext cx="3200400" cy="11969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b="1">
                <a:solidFill>
                  <a:srgbClr val="009999"/>
                </a:solidFill>
                <a:latin typeface="Arial" charset="0"/>
              </a:rPr>
              <a:t>Current and Voltage in a Capacitive Circuit</a:t>
            </a:r>
          </a:p>
        </p:txBody>
      </p:sp>
      <p:pic>
        <p:nvPicPr>
          <p:cNvPr id="5125" name="Picture 5" descr="fig23_04"/>
          <p:cNvPicPr>
            <a:picLocks noChangeAspect="1" noChangeArrowheads="1"/>
          </p:cNvPicPr>
          <p:nvPr/>
        </p:nvPicPr>
        <p:blipFill>
          <a:blip r:embed="rId2" cstate="print"/>
          <a:srcRect/>
          <a:stretch>
            <a:fillRect/>
          </a:stretch>
        </p:blipFill>
        <p:spPr bwMode="auto">
          <a:xfrm>
            <a:off x="3063875" y="2097088"/>
            <a:ext cx="3017838" cy="2663825"/>
          </a:xfrm>
          <a:prstGeom prst="rect">
            <a:avLst/>
          </a:prstGeom>
          <a:noFill/>
        </p:spPr>
      </p:pic>
      <p:sp>
        <p:nvSpPr>
          <p:cNvPr id="5126" name="Text Box 6"/>
          <p:cNvSpPr txBox="1">
            <a:spLocks noChangeArrowheads="1"/>
          </p:cNvSpPr>
          <p:nvPr/>
        </p:nvSpPr>
        <p:spPr bwMode="auto">
          <a:xfrm>
            <a:off x="609600" y="5105400"/>
            <a:ext cx="7924800" cy="2465388"/>
          </a:xfrm>
          <a:prstGeom prst="rect">
            <a:avLst/>
          </a:prstGeom>
          <a:noFill/>
          <a:ln w="9525">
            <a:noFill/>
            <a:miter lim="800000"/>
            <a:headEnd/>
            <a:tailEnd/>
          </a:ln>
          <a:effectLst/>
        </p:spPr>
        <p:txBody>
          <a:bodyPr>
            <a:spAutoFit/>
          </a:bodyPr>
          <a:lstStyle/>
          <a:p>
            <a:pPr algn="l">
              <a:spcBef>
                <a:spcPct val="50000"/>
              </a:spcBef>
            </a:pPr>
            <a:r>
              <a:rPr lang="en-US">
                <a:solidFill>
                  <a:srgbClr val="000000"/>
                </a:solidFill>
              </a:rPr>
              <a:t>In a </a:t>
            </a:r>
            <a:r>
              <a:rPr lang="en-US">
                <a:solidFill>
                  <a:srgbClr val="009900"/>
                </a:solidFill>
              </a:rPr>
              <a:t>circuit</a:t>
            </a:r>
            <a:r>
              <a:rPr lang="en-US">
                <a:solidFill>
                  <a:srgbClr val="000000"/>
                </a:solidFill>
              </a:rPr>
              <a:t> containing only a </a:t>
            </a:r>
            <a:r>
              <a:rPr lang="en-US">
                <a:solidFill>
                  <a:srgbClr val="009900"/>
                </a:solidFill>
              </a:rPr>
              <a:t>capacitor</a:t>
            </a:r>
            <a:r>
              <a:rPr lang="en-US">
                <a:solidFill>
                  <a:srgbClr val="000000"/>
                </a:solidFill>
              </a:rPr>
              <a:t>, the instantaneous voltage and </a:t>
            </a:r>
            <a:r>
              <a:rPr lang="en-US">
                <a:solidFill>
                  <a:srgbClr val="009900"/>
                </a:solidFill>
              </a:rPr>
              <a:t>current</a:t>
            </a:r>
            <a:r>
              <a:rPr lang="en-US">
                <a:solidFill>
                  <a:srgbClr val="000000"/>
                </a:solidFill>
              </a:rPr>
              <a:t> are not in phase. Instead, the current </a:t>
            </a:r>
            <a:r>
              <a:rPr lang="en-US" i="1">
                <a:solidFill>
                  <a:srgbClr val="000000"/>
                </a:solidFill>
              </a:rPr>
              <a:t>leads</a:t>
            </a:r>
            <a:r>
              <a:rPr lang="en-US">
                <a:solidFill>
                  <a:srgbClr val="000000"/>
                </a:solidFill>
              </a:rPr>
              <a:t> the voltage by one-quarter of a cycle or by a phase angle of 90°.</a:t>
            </a:r>
            <a:br>
              <a:rPr lang="en-US">
                <a:solidFill>
                  <a:srgbClr val="000000"/>
                </a:solidFill>
              </a:rPr>
            </a:br>
            <a:endParaRPr lang="en-US">
              <a:solidFill>
                <a:srgbClr val="000000"/>
              </a:solidFill>
            </a:endParaRPr>
          </a:p>
          <a:p>
            <a:pPr algn="l">
              <a:spcBef>
                <a:spcPct val="50000"/>
              </a:spcBef>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Inductive Reactance, </a:t>
            </a:r>
            <a:r>
              <a:rPr lang="en-US" i="1"/>
              <a:t>X</a:t>
            </a:r>
            <a:r>
              <a:rPr lang="en-US" i="1" baseline="-25000"/>
              <a:t>L</a:t>
            </a:r>
          </a:p>
        </p:txBody>
      </p:sp>
      <p:pic>
        <p:nvPicPr>
          <p:cNvPr id="24579" name="Picture 3" descr="In an ac circuit the inductive reactance X&#10;L is directly proportional to the frequency f, according to X&#10;L&#10;&#10;&#10;2&#10;fL&#10;"/>
          <p:cNvPicPr>
            <a:picLocks noChangeAspect="1" noChangeArrowheads="1"/>
          </p:cNvPicPr>
          <p:nvPr/>
        </p:nvPicPr>
        <p:blipFill>
          <a:blip r:embed="rId2" cstate="print"/>
          <a:srcRect/>
          <a:stretch>
            <a:fillRect/>
          </a:stretch>
        </p:blipFill>
        <p:spPr bwMode="auto">
          <a:xfrm>
            <a:off x="2971800" y="1905000"/>
            <a:ext cx="2732088" cy="3143250"/>
          </a:xfrm>
          <a:prstGeom prst="rect">
            <a:avLst/>
          </a:prstGeom>
          <a:noFill/>
        </p:spPr>
      </p:pic>
      <p:pic>
        <p:nvPicPr>
          <p:cNvPr id="24581" name="Picture 5" descr="math008"/>
          <p:cNvPicPr>
            <a:picLocks noChangeAspect="1" noChangeArrowheads="1"/>
          </p:cNvPicPr>
          <p:nvPr/>
        </p:nvPicPr>
        <p:blipFill>
          <a:blip r:embed="rId3" cstate="print"/>
          <a:srcRect/>
          <a:stretch>
            <a:fillRect/>
          </a:stretch>
        </p:blipFill>
        <p:spPr bwMode="auto">
          <a:xfrm>
            <a:off x="3962400" y="5638800"/>
            <a:ext cx="3124200" cy="7064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b="1">
                <a:solidFill>
                  <a:srgbClr val="009999"/>
                </a:solidFill>
                <a:latin typeface="Arial" charset="0"/>
              </a:rPr>
              <a:t>Current and Voltage in an Inductive Circuit</a:t>
            </a:r>
          </a:p>
        </p:txBody>
      </p:sp>
      <p:pic>
        <p:nvPicPr>
          <p:cNvPr id="7173" name="Picture 5" descr="fig23_07"/>
          <p:cNvPicPr>
            <a:picLocks noChangeAspect="1" noChangeArrowheads="1"/>
          </p:cNvPicPr>
          <p:nvPr/>
        </p:nvPicPr>
        <p:blipFill>
          <a:blip r:embed="rId2" cstate="print"/>
          <a:srcRect/>
          <a:stretch>
            <a:fillRect/>
          </a:stretch>
        </p:blipFill>
        <p:spPr bwMode="auto">
          <a:xfrm>
            <a:off x="3121025" y="2063750"/>
            <a:ext cx="2903538" cy="2732088"/>
          </a:xfrm>
          <a:prstGeom prst="rect">
            <a:avLst/>
          </a:prstGeom>
          <a:noFill/>
        </p:spPr>
      </p:pic>
      <p:sp>
        <p:nvSpPr>
          <p:cNvPr id="7174" name="Text Box 6"/>
          <p:cNvSpPr txBox="1">
            <a:spLocks noChangeArrowheads="1"/>
          </p:cNvSpPr>
          <p:nvPr/>
        </p:nvSpPr>
        <p:spPr bwMode="auto">
          <a:xfrm>
            <a:off x="685800" y="5105400"/>
            <a:ext cx="7772400" cy="2100263"/>
          </a:xfrm>
          <a:prstGeom prst="rect">
            <a:avLst/>
          </a:prstGeom>
          <a:noFill/>
          <a:ln w="9525">
            <a:noFill/>
            <a:miter lim="800000"/>
            <a:headEnd/>
            <a:tailEnd/>
          </a:ln>
          <a:effectLst/>
        </p:spPr>
        <p:txBody>
          <a:bodyPr>
            <a:spAutoFit/>
          </a:bodyPr>
          <a:lstStyle/>
          <a:p>
            <a:pPr algn="l">
              <a:spcBef>
                <a:spcPct val="50000"/>
              </a:spcBef>
            </a:pPr>
            <a:r>
              <a:rPr lang="en-US">
                <a:solidFill>
                  <a:srgbClr val="000000"/>
                </a:solidFill>
              </a:rPr>
              <a:t>The instantaneous voltage and </a:t>
            </a:r>
            <a:r>
              <a:rPr lang="en-US">
                <a:solidFill>
                  <a:srgbClr val="009900"/>
                </a:solidFill>
              </a:rPr>
              <a:t>current</a:t>
            </a:r>
            <a:r>
              <a:rPr lang="en-US">
                <a:solidFill>
                  <a:srgbClr val="000000"/>
                </a:solidFill>
              </a:rPr>
              <a:t> in a </a:t>
            </a:r>
            <a:r>
              <a:rPr lang="en-US">
                <a:solidFill>
                  <a:srgbClr val="009900"/>
                </a:solidFill>
              </a:rPr>
              <a:t>circuit</a:t>
            </a:r>
            <a:r>
              <a:rPr lang="en-US">
                <a:solidFill>
                  <a:srgbClr val="000000"/>
                </a:solidFill>
              </a:rPr>
              <a:t> containing only an inductor are not in phase. The current </a:t>
            </a:r>
            <a:r>
              <a:rPr lang="en-US" i="1">
                <a:solidFill>
                  <a:srgbClr val="000000"/>
                </a:solidFill>
              </a:rPr>
              <a:t>lags behind</a:t>
            </a:r>
            <a:r>
              <a:rPr lang="en-US">
                <a:solidFill>
                  <a:srgbClr val="000000"/>
                </a:solidFill>
              </a:rPr>
              <a:t> the voltage by one-quarter of a cycle or by a phase angle of 90°.</a:t>
            </a:r>
            <a:br>
              <a:rPr lang="en-US">
                <a:solidFill>
                  <a:srgbClr val="000000"/>
                </a:solidFill>
              </a:rPr>
            </a:br>
            <a:endParaRPr lang="en-US">
              <a:solidFill>
                <a:srgbClr val="000000"/>
              </a:solidFill>
            </a:endParaRPr>
          </a:p>
          <a:p>
            <a:pPr algn="l">
              <a:spcBef>
                <a:spcPct val="50000"/>
              </a:spcBef>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z="4000"/>
              <a:t>A Comparison:</a:t>
            </a:r>
            <a:br>
              <a:rPr lang="en-US" sz="4000"/>
            </a:br>
            <a:r>
              <a:rPr lang="en-US" sz="4000"/>
              <a:t>Capacitive versus Inductive</a:t>
            </a:r>
          </a:p>
        </p:txBody>
      </p:sp>
      <p:pic>
        <p:nvPicPr>
          <p:cNvPr id="31748" name="Picture 4" descr="fig23_04"/>
          <p:cNvPicPr>
            <a:picLocks noGrp="1" noChangeAspect="1" noChangeArrowheads="1"/>
          </p:cNvPicPr>
          <p:nvPr>
            <p:ph sz="half" idx="1"/>
          </p:nvPr>
        </p:nvPicPr>
        <p:blipFill>
          <a:blip r:embed="rId2" cstate="print"/>
          <a:srcRect/>
          <a:stretch>
            <a:fillRect/>
          </a:stretch>
        </p:blipFill>
        <p:spPr>
          <a:xfrm>
            <a:off x="1219200" y="2514600"/>
            <a:ext cx="2514600" cy="2219325"/>
          </a:xfrm>
          <a:noFill/>
          <a:ln/>
        </p:spPr>
      </p:pic>
      <p:pic>
        <p:nvPicPr>
          <p:cNvPr id="31750" name="Picture 6" descr="fig23_07"/>
          <p:cNvPicPr>
            <a:picLocks noGrp="1" noChangeAspect="1" noChangeArrowheads="1"/>
          </p:cNvPicPr>
          <p:nvPr>
            <p:ph sz="half" idx="2"/>
          </p:nvPr>
        </p:nvPicPr>
        <p:blipFill>
          <a:blip r:embed="rId3" cstate="print"/>
          <a:srcRect/>
          <a:stretch>
            <a:fillRect/>
          </a:stretch>
        </p:blipFill>
        <p:spPr>
          <a:xfrm>
            <a:off x="5181600" y="2286000"/>
            <a:ext cx="2419350" cy="2276475"/>
          </a:xfrm>
          <a:noFill/>
          <a:ln/>
        </p:spPr>
      </p:pic>
      <p:sp>
        <p:nvSpPr>
          <p:cNvPr id="31752" name="Text Box 8"/>
          <p:cNvSpPr txBox="1">
            <a:spLocks noChangeArrowheads="1"/>
          </p:cNvSpPr>
          <p:nvPr/>
        </p:nvSpPr>
        <p:spPr bwMode="auto">
          <a:xfrm>
            <a:off x="4953000" y="5029200"/>
            <a:ext cx="3962400" cy="1552575"/>
          </a:xfrm>
          <a:prstGeom prst="rect">
            <a:avLst/>
          </a:prstGeom>
          <a:noFill/>
          <a:ln w="9525">
            <a:noFill/>
            <a:miter lim="800000"/>
            <a:headEnd/>
            <a:tailEnd/>
          </a:ln>
          <a:effectLst/>
        </p:spPr>
        <p:txBody>
          <a:bodyPr>
            <a:spAutoFit/>
          </a:bodyPr>
          <a:lstStyle/>
          <a:p>
            <a:pPr>
              <a:spcBef>
                <a:spcPct val="50000"/>
              </a:spcBef>
            </a:pPr>
            <a:r>
              <a:rPr lang="en-US">
                <a:solidFill>
                  <a:srgbClr val="000000"/>
                </a:solidFill>
              </a:rPr>
              <a:t>The current </a:t>
            </a:r>
            <a:r>
              <a:rPr lang="en-US" i="1">
                <a:solidFill>
                  <a:srgbClr val="000000"/>
                </a:solidFill>
              </a:rPr>
              <a:t>lags behind</a:t>
            </a:r>
            <a:r>
              <a:rPr lang="en-US">
                <a:solidFill>
                  <a:srgbClr val="000000"/>
                </a:solidFill>
              </a:rPr>
              <a:t> the voltage by one-quarter of a cycle or by a phase angle of 90°.</a:t>
            </a:r>
          </a:p>
        </p:txBody>
      </p:sp>
      <p:sp>
        <p:nvSpPr>
          <p:cNvPr id="31753" name="Text Box 9"/>
          <p:cNvSpPr txBox="1">
            <a:spLocks noChangeArrowheads="1"/>
          </p:cNvSpPr>
          <p:nvPr/>
        </p:nvSpPr>
        <p:spPr bwMode="auto">
          <a:xfrm>
            <a:off x="457200" y="5029200"/>
            <a:ext cx="42672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31754" name="Text Box 10"/>
          <p:cNvSpPr txBox="1">
            <a:spLocks noChangeArrowheads="1"/>
          </p:cNvSpPr>
          <p:nvPr/>
        </p:nvSpPr>
        <p:spPr bwMode="auto">
          <a:xfrm>
            <a:off x="533400" y="5029200"/>
            <a:ext cx="3810000" cy="1187450"/>
          </a:xfrm>
          <a:prstGeom prst="rect">
            <a:avLst/>
          </a:prstGeom>
          <a:noFill/>
          <a:ln w="9525">
            <a:noFill/>
            <a:miter lim="800000"/>
            <a:headEnd/>
            <a:tailEnd/>
          </a:ln>
          <a:effectLst/>
        </p:spPr>
        <p:txBody>
          <a:bodyPr>
            <a:spAutoFit/>
          </a:bodyPr>
          <a:lstStyle/>
          <a:p>
            <a:pPr>
              <a:spcBef>
                <a:spcPct val="50000"/>
              </a:spcBef>
            </a:pPr>
            <a:r>
              <a:rPr lang="en-US">
                <a:solidFill>
                  <a:srgbClr val="000000"/>
                </a:solidFill>
              </a:rPr>
              <a:t>The current </a:t>
            </a:r>
            <a:r>
              <a:rPr lang="en-US" i="1">
                <a:solidFill>
                  <a:srgbClr val="000000"/>
                </a:solidFill>
              </a:rPr>
              <a:t>leads</a:t>
            </a:r>
            <a:r>
              <a:rPr lang="en-US">
                <a:solidFill>
                  <a:srgbClr val="000000"/>
                </a:solidFill>
              </a:rPr>
              <a:t> the voltage by one-quarter of a cycle or by a phase angle of 90°.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3600" b="1" dirty="0">
                <a:solidFill>
                  <a:srgbClr val="000000"/>
                </a:solidFill>
                <a:latin typeface="Verdana" pitchFamily="34" charset="0"/>
              </a:rPr>
              <a:t>23.3. Circuits Containing Resistance, Capacitance, and Inductance</a:t>
            </a:r>
            <a:r>
              <a:rPr lang="en-US" dirty="0">
                <a:solidFill>
                  <a:srgbClr val="000000"/>
                </a:solidFill>
                <a:latin typeface="Verdana" pitchFamily="34" charset="0"/>
              </a:rPr>
              <a:t> </a:t>
            </a:r>
            <a:br>
              <a:rPr lang="en-US" dirty="0">
                <a:solidFill>
                  <a:srgbClr val="000000"/>
                </a:solidFill>
                <a:latin typeface="Verdana" pitchFamily="34" charset="0"/>
              </a:rPr>
            </a:br>
            <a:endParaRPr lang="en-US" dirty="0">
              <a:solidFill>
                <a:srgbClr val="000000"/>
              </a:solidFill>
              <a:latin typeface="Verdana" pitchFamily="34" charset="0"/>
            </a:endParaRPr>
          </a:p>
        </p:txBody>
      </p:sp>
      <p:pic>
        <p:nvPicPr>
          <p:cNvPr id="13317" name="Picture 5" descr="The three voltage phasors (VR, VC, and VL) and the current phasor (I0) for a series RCL circuit."/>
          <p:cNvPicPr>
            <a:picLocks noChangeAspect="1" noChangeArrowheads="1"/>
          </p:cNvPicPr>
          <p:nvPr/>
        </p:nvPicPr>
        <p:blipFill>
          <a:blip r:embed="rId2" cstate="print"/>
          <a:srcRect/>
          <a:stretch>
            <a:fillRect/>
          </a:stretch>
        </p:blipFill>
        <p:spPr bwMode="auto">
          <a:xfrm>
            <a:off x="3200400" y="2362200"/>
            <a:ext cx="2732088" cy="389731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168</TotalTime>
  <Words>280</Words>
  <Application>Microsoft Office PowerPoint</Application>
  <PresentationFormat>On-screen Show (4:3)</PresentationFormat>
  <Paragraphs>27</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Default Design</vt:lpstr>
      <vt:lpstr>Equation</vt:lpstr>
      <vt:lpstr>Chapter-23 Alternating Current Circuits  </vt:lpstr>
      <vt:lpstr>Alternating Signal</vt:lpstr>
      <vt:lpstr>Resistance</vt:lpstr>
      <vt:lpstr>Capacitive Reactance, XC</vt:lpstr>
      <vt:lpstr>Current and Voltage in a Capacitive Circuit</vt:lpstr>
      <vt:lpstr>Inductive Reactance, XL</vt:lpstr>
      <vt:lpstr>Current and Voltage in an Inductive Circuit</vt:lpstr>
      <vt:lpstr>A Comparison: Capacitive versus Inductive</vt:lpstr>
      <vt:lpstr>23.3. Circuits Containing Resistance, Capacitance, and Inductance  </vt:lpstr>
      <vt:lpstr>Impedance,z for a Series RCL Circuit</vt:lpstr>
      <vt:lpstr>Resonant Frequency</vt:lpstr>
      <vt:lpstr>Impedance and RMS Current</vt:lpstr>
      <vt:lpstr>The Nature of Electromagnetic Waves </vt:lpstr>
      <vt:lpstr>Speed of Electromagnetic Waves</vt:lpstr>
      <vt:lpstr>24.2. The Electromagnetic Spectrum </vt:lpstr>
      <vt:lpstr>Polarized Light </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mahesp</dc:creator>
  <cp:lastModifiedBy>Maheswaranathan, Ponn</cp:lastModifiedBy>
  <cp:revision>11</cp:revision>
  <dcterms:created xsi:type="dcterms:W3CDTF">2003-03-26T02:55:05Z</dcterms:created>
  <dcterms:modified xsi:type="dcterms:W3CDTF">2015-04-02T15:21:15Z</dcterms:modified>
</cp:coreProperties>
</file>