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9" r:id="rId4"/>
    <p:sldId id="267" r:id="rId5"/>
    <p:sldId id="260" r:id="rId6"/>
    <p:sldId id="263" r:id="rId7"/>
    <p:sldId id="264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0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5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8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2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1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0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3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1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4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6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4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F636C-433F-4A38-8F0B-B509203E9FB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3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12.gif"/><Relationship Id="rId7" Type="http://schemas.openxmlformats.org/officeDocument/2006/relationships/image" Target="../media/image16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10" Type="http://schemas.openxmlformats.org/officeDocument/2006/relationships/image" Target="../media/image19.gif"/><Relationship Id="rId4" Type="http://schemas.openxmlformats.org/officeDocument/2006/relationships/image" Target="../media/image13.gif"/><Relationship Id="rId9" Type="http://schemas.openxmlformats.org/officeDocument/2006/relationships/image" Target="../media/image18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The </a:t>
            </a: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Electric Field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8534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cs typeface="Times New Roman" charset="0"/>
              </a:rPr>
              <a:t>The electric field is present in any region of space if there exists electric </a:t>
            </a:r>
            <a:r>
              <a:rPr lang="en-US" altLang="en-US" dirty="0" smtClean="0">
                <a:cs typeface="Times New Roman" charset="0"/>
              </a:rPr>
              <a:t>forces on charges. </a:t>
            </a:r>
            <a:endParaRPr lang="en-US" altLang="en-US" dirty="0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altLang="en-US" dirty="0">
                <a:cs typeface="Times New Roman" charset="0"/>
              </a:rPr>
              <a:t>These electric forces can be detected using a test charge. </a:t>
            </a:r>
            <a:endParaRPr lang="en-US" altLang="en-US" dirty="0" smtClean="0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charset="0"/>
              </a:rPr>
              <a:t>Test </a:t>
            </a:r>
            <a:r>
              <a:rPr lang="en-US" altLang="en-US" dirty="0">
                <a:cs typeface="Times New Roman" charset="0"/>
              </a:rPr>
              <a:t>charges are theoretical positive charges that do not alter the electric field to be detected. 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cs typeface="Times New Roman" charset="0"/>
              </a:rPr>
              <a:t>Electric field at a point in space is defined as the </a:t>
            </a:r>
            <a:r>
              <a:rPr lang="en-US" altLang="en-US" dirty="0" smtClean="0">
                <a:cs typeface="Times New Roman" charset="0"/>
              </a:rPr>
              <a:t>electric force </a:t>
            </a:r>
            <a:r>
              <a:rPr lang="en-US" altLang="en-US" dirty="0">
                <a:cs typeface="Times New Roman" charset="0"/>
              </a:rPr>
              <a:t>per unit test charge placed at that point. </a:t>
            </a:r>
          </a:p>
          <a:p>
            <a:pPr algn="r">
              <a:spcBef>
                <a:spcPct val="50000"/>
              </a:spcBef>
            </a:pPr>
            <a:r>
              <a:rPr lang="en-US" altLang="en-US" dirty="0">
                <a:cs typeface="Times New Roman" charset="0"/>
              </a:rPr>
              <a:t>	  </a:t>
            </a:r>
          </a:p>
          <a:p>
            <a:pPr algn="r"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32435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4572000"/>
            <a:ext cx="426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SI unit for the electric field is the </a:t>
            </a:r>
            <a:r>
              <a:rPr lang="en-US" dirty="0" err="1" smtClean="0"/>
              <a:t>newton</a:t>
            </a:r>
            <a:r>
              <a:rPr lang="en-US" dirty="0" smtClean="0"/>
              <a:t> per coulomb (N/C).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Electric field is a vector.</a:t>
            </a:r>
            <a:endParaRPr lang="en-US" dirty="0"/>
          </a:p>
        </p:txBody>
      </p:sp>
      <p:pic>
        <p:nvPicPr>
          <p:cNvPr id="7" name="Picture 12" descr="http://edugen.wiley.com/edugen/courses/crs1650/art/math/halliday8019c22/math17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276600"/>
            <a:ext cx="1866897" cy="800101"/>
          </a:xfrm>
          <a:prstGeom prst="rect">
            <a:avLst/>
          </a:prstGeom>
          <a:noFill/>
        </p:spPr>
      </p:pic>
      <p:pic>
        <p:nvPicPr>
          <p:cNvPr id="8" name="Picture 4" descr="http://edugen.wiley.com/edugen/courses/crs1650/art/images/halliday8019c22/image_t/tfg0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200400"/>
            <a:ext cx="1698885" cy="365760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276600"/>
            <a:ext cx="16097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469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Electric Force</a:t>
            </a:r>
            <a:endParaRPr lang="en-US" dirty="0"/>
          </a:p>
        </p:txBody>
      </p:sp>
      <p:pic>
        <p:nvPicPr>
          <p:cNvPr id="5" name="Picture 12" descr="http://edugen.wiley.com/edugen/courses/crs1650/art/math/halliday8019c22/math17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752600"/>
            <a:ext cx="1866897" cy="800101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752600"/>
            <a:ext cx="1647825" cy="695325"/>
          </a:xfrm>
          <a:prstGeom prst="rect">
            <a:avLst/>
          </a:prstGeom>
          <a:noFill/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4214" y="3794310"/>
            <a:ext cx="2695572" cy="269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0626" y="3841663"/>
            <a:ext cx="2789846" cy="267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41921"/>
            <a:ext cx="26860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  <a:t>The Electric Field of a Point Charge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2338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5181600" y="2667000"/>
          <a:ext cx="159067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3" imgW="672808" imgH="393529" progId="Equation.3">
                  <p:embed/>
                </p:oleObj>
              </mc:Choice>
              <mc:Fallback>
                <p:oleObj r:id="rId3" imgW="672808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667000"/>
                        <a:ext cx="1590675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4110038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4800600" y="4038600"/>
          <a:ext cx="3048000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5" imgW="927100" imgH="419100" progId="Equation.3">
                  <p:embed/>
                </p:oleObj>
              </mc:Choice>
              <mc:Fallback>
                <p:oleObj r:id="rId5" imgW="927100" imgH="4191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038600"/>
                        <a:ext cx="3048000" cy="138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12"/>
          <p:cNvGraphicFramePr>
            <a:graphicFrameLocks noGrp="1" noChangeAspect="1"/>
          </p:cNvGraphicFramePr>
          <p:nvPr>
            <p:ph idx="1"/>
          </p:nvPr>
        </p:nvGraphicFramePr>
        <p:xfrm>
          <a:off x="533400" y="2209800"/>
          <a:ext cx="38671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Bitmap Image" r:id="rId7" imgW="2534004" imgH="2695951" progId="PBrush">
                  <p:embed/>
                </p:oleObj>
              </mc:Choice>
              <mc:Fallback>
                <p:oleObj name="Bitmap Image" r:id="rId7" imgW="2534004" imgH="2695951" progId="PBrush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3867150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997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9388"/>
            <a:ext cx="8229600" cy="1143000"/>
          </a:xfrm>
        </p:spPr>
        <p:txBody>
          <a:bodyPr/>
          <a:lstStyle/>
          <a:p>
            <a:r>
              <a:rPr lang="en-US" dirty="0" smtClean="0"/>
              <a:t>P 45 Chap 18</a:t>
            </a:r>
            <a:endParaRPr lang="en-US" dirty="0"/>
          </a:p>
        </p:txBody>
      </p:sp>
      <p:pic>
        <p:nvPicPr>
          <p:cNvPr id="3074" name="Picture 2" descr="http://edugen.wileyplus.com/edugen/courses/crs6407/cutnell9780470879528/c18/math/math80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275" y="-274638"/>
            <a:ext cx="9239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ttp://edugen.wileyplus.com/edugen/courses/crs6407/cutnell9780470879528/c18/math/math81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025" y="-274638"/>
            <a:ext cx="904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edugen.wileyplus.com/edugen/courses/crs6407/cutnell9780470879528/c18/math/math81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775" y="-274638"/>
            <a:ext cx="9239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ttp://edugen.wileyplus.com/edugen/courses/crs6407/cutnell9780470879528/c18/math/math812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5" y="-274638"/>
            <a:ext cx="8953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edugen.wileyplus.com/edugen/courses/crs6407/cutnell9780470879528/c18/math/math813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075" y="-274638"/>
            <a:ext cx="9239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://edugen.wileyplus.com/edugen/courses/crs6407/cutnell9780470879528/c18/math/math814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0825" y="-274638"/>
            <a:ext cx="9144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edugen.wileyplus.com/edugen/courses/crs6407/cutnell9780470879528/c18/math/math815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8688" y="-274638"/>
            <a:ext cx="914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http://edugen.wileyplus.com/edugen/courses/crs6407/cutnell9780470879528/c18/math/math816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1438" y="-274638"/>
            <a:ext cx="9144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2385" y="838200"/>
            <a:ext cx="7772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Two charges are located on the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x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axis: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+6.0 µ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at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x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+4.0 cm, and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+6.0 µ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at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x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-4.0 cm. Two other charges are located on the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axis: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+3.0 µ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at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+5.0 cm, and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-8 µ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at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+7.0 cm. Find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(a)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the magnitude and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(b)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the direction of the net electric field at the origin. </a:t>
            </a:r>
          </a:p>
        </p:txBody>
      </p:sp>
      <p:pic>
        <p:nvPicPr>
          <p:cNvPr id="3083" name="Picture 11" descr="http://edugen.wileyplus.com/edugen/courses/crs6407/art/qb/qu/c18/lower_mu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013" y="-274638"/>
            <a:ext cx="1047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edugen.wileyplus.com/edugen/courses/crs6407/art/qb/qu/c18/lower_mu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38" y="-274638"/>
            <a:ext cx="1047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http://edugen.wileyplus.com/edugen/courses/crs6407/art/qb/qu/c18/lower_mu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8313" y="-274638"/>
            <a:ext cx="1047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17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Field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point charge</a:t>
            </a:r>
          </a:p>
          <a:p>
            <a:r>
              <a:rPr lang="en-US" dirty="0" smtClean="0"/>
              <a:t>Negative point charge</a:t>
            </a:r>
          </a:p>
          <a:p>
            <a:r>
              <a:rPr lang="en-US" dirty="0" smtClean="0"/>
              <a:t>Dipole</a:t>
            </a:r>
          </a:p>
          <a:p>
            <a:r>
              <a:rPr lang="en-US" dirty="0" smtClean="0"/>
              <a:t>Two like charges</a:t>
            </a:r>
          </a:p>
          <a:p>
            <a:r>
              <a:rPr lang="en-US" dirty="0" smtClean="0"/>
              <a:t>Parallel plate Capacitor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7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Gauss' Law</a:t>
            </a:r>
            <a:endParaRPr lang="en-US" dirty="0"/>
          </a:p>
        </p:txBody>
      </p:sp>
      <p:pic>
        <p:nvPicPr>
          <p:cNvPr id="7170" name="Picture 2" descr="ID889_fg18_0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3023"/>
            <a:ext cx="274320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edugen.wileyplus.com/edugen/courses/crs6407/cutnell9780470879528/c18/math/math188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62100"/>
            <a:ext cx="5123717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edugen.wileyplus.com/edugen/courses/crs6407/cutnell9780470879528/c18/math/math203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8" y="5715000"/>
            <a:ext cx="2080843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33400" y="4371187"/>
            <a:ext cx="453140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 electric flux, </a:t>
            </a:r>
            <a:r>
              <a:rPr kumimoji="0" lang="el-GR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Φ</a:t>
            </a:r>
            <a:r>
              <a:rPr kumimoji="0" lang="en-US" altLang="en-US" sz="18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through a Gaussian surface is equal to the net charge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enclosed by the surface divided by, </a:t>
            </a:r>
            <a:r>
              <a:rPr kumimoji="0" lang="el-GR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ϵ</a:t>
            </a:r>
            <a:r>
              <a:rPr kumimoji="0" lang="en-US" altLang="en-US" sz="18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the permittivity of free space: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3832975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Gauss' Law:</a:t>
            </a:r>
            <a:endParaRPr lang="en-US" dirty="0"/>
          </a:p>
        </p:txBody>
      </p:sp>
      <p:pic>
        <p:nvPicPr>
          <p:cNvPr id="7179" name="Picture 11" descr="ID890_fg18_03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3053129"/>
            <a:ext cx="2733675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86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18.8. The Electric Field Inside a Conductor: Shielding</a:t>
            </a:r>
          </a:p>
        </p:txBody>
      </p:sp>
      <p:pic>
        <p:nvPicPr>
          <p:cNvPr id="30723" name="Picture 3" descr="nw0742-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05000"/>
            <a:ext cx="1943100" cy="469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5105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cs typeface="Times New Roman" charset="0"/>
              </a:rPr>
              <a:t>At electrostatic equilibrium: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dirty="0">
                <a:solidFill>
                  <a:srgbClr val="000000"/>
                </a:solidFill>
                <a:cs typeface="Times New Roman" charset="0"/>
              </a:rPr>
              <a:t>Any excess charge resides on the surface.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dirty="0">
                <a:solidFill>
                  <a:srgbClr val="000000"/>
                </a:solidFill>
                <a:cs typeface="Times New Roman" charset="0"/>
              </a:rPr>
              <a:t>The electric field is zero inside the conductor.   </a:t>
            </a:r>
          </a:p>
        </p:txBody>
      </p:sp>
    </p:spTree>
    <p:extLst>
      <p:ext uri="{BB962C8B-B14F-4D97-AF65-F5344CB8AC3E}">
        <p14:creationId xmlns:p14="http://schemas.microsoft.com/office/powerpoint/2010/main" val="9153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655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Conductor in Electric Field</a:t>
            </a:r>
          </a:p>
        </p:txBody>
      </p:sp>
      <p:pic>
        <p:nvPicPr>
          <p:cNvPr id="32771" name="Picture 3" descr="nw0743-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6411913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66800" y="3733800"/>
            <a:ext cx="7543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Under electrostatic equilibrium: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dirty="0"/>
              <a:t>The conductor shields the electric field.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dirty="0"/>
              <a:t>The electric field just outside the surface a conductor is perpendicular to the surface.  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1295400" y="593467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 smtClean="0"/>
              <a:t>Sensitive electronic circuits are often enclosed within metal boxes that provide shielding from external fields.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165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fig18_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25513"/>
            <a:ext cx="7337425" cy="593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5" name="Rectangle 7"/>
          <p:cNvSpPr>
            <a:spLocks noGrp="1" noChangeArrowheads="1"/>
          </p:cNvSpPr>
          <p:nvPr>
            <p:ph type="title"/>
          </p:nvPr>
        </p:nvSpPr>
        <p:spPr>
          <a:xfrm>
            <a:off x="-21364" y="0"/>
            <a:ext cx="8229600" cy="1143000"/>
          </a:xfrm>
        </p:spPr>
        <p:txBody>
          <a:bodyPr/>
          <a:lstStyle/>
          <a:p>
            <a:pPr algn="l"/>
            <a:r>
              <a:rPr lang="en-US" altLang="en-US" sz="3600" b="1" i="1" dirty="0" smtClean="0">
                <a:solidFill>
                  <a:srgbClr val="158C71"/>
                </a:solidFill>
                <a:latin typeface="verdana" pitchFamily="34" charset="0"/>
                <a:cs typeface="Times New Roman" charset="0"/>
              </a:rPr>
              <a:t>18.10 Copying </a:t>
            </a:r>
            <a:r>
              <a:rPr lang="en-US" altLang="en-US" sz="3600" b="1" i="1" dirty="0">
                <a:solidFill>
                  <a:srgbClr val="158C71"/>
                </a:solidFill>
                <a:latin typeface="verdana" pitchFamily="34" charset="0"/>
                <a:cs typeface="Times New Roman" charset="0"/>
              </a:rPr>
              <a:t>Machine</a:t>
            </a:r>
          </a:p>
        </p:txBody>
      </p:sp>
    </p:spTree>
    <p:extLst>
      <p:ext uri="{BB962C8B-B14F-4D97-AF65-F5344CB8AC3E}">
        <p14:creationId xmlns:p14="http://schemas.microsoft.com/office/powerpoint/2010/main" val="1754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324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Microsoft Equation 3.0</vt:lpstr>
      <vt:lpstr>Bitmap Image</vt:lpstr>
      <vt:lpstr>The Electric Field </vt:lpstr>
      <vt:lpstr>Electric Force</vt:lpstr>
      <vt:lpstr>The Electric Field of a Point Charge</vt:lpstr>
      <vt:lpstr>P 45 Chap 18</vt:lpstr>
      <vt:lpstr>Electric Field Lines</vt:lpstr>
      <vt:lpstr>Gauss' Law</vt:lpstr>
      <vt:lpstr>18.8. The Electric Field Inside a Conductor: Shielding</vt:lpstr>
      <vt:lpstr>Conductor in Electric Field</vt:lpstr>
      <vt:lpstr>18.10 Copying Machine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Maheswaranathan, Ponn</dc:creator>
  <cp:lastModifiedBy>Maheswaranathan, Ponn</cp:lastModifiedBy>
  <cp:revision>12</cp:revision>
  <dcterms:created xsi:type="dcterms:W3CDTF">2015-02-10T20:27:01Z</dcterms:created>
  <dcterms:modified xsi:type="dcterms:W3CDTF">2015-02-11T14:31:02Z</dcterms:modified>
</cp:coreProperties>
</file>