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01" r:id="rId3"/>
    <p:sldId id="289" r:id="rId4"/>
    <p:sldId id="298" r:id="rId5"/>
    <p:sldId id="292" r:id="rId6"/>
    <p:sldId id="299" r:id="rId7"/>
    <p:sldId id="302" r:id="rId8"/>
    <p:sldId id="30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82" autoAdjust="0"/>
    <p:restoredTop sz="90929"/>
  </p:normalViewPr>
  <p:slideViewPr>
    <p:cSldViewPr>
      <p:cViewPr>
        <p:scale>
          <a:sx n="76" d="100"/>
          <a:sy n="76" d="100"/>
        </p:scale>
        <p:origin x="-2634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8D9CE-F847-4158-8E90-A2E905356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52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2ED9C-0DAF-4593-BD16-3F1742EF6D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18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D49B1-4062-4927-8709-C8D11CEAB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10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D1E28-B6A9-4C6D-B10C-88FF8CCB2A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96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79B14-90B1-47FB-BCE1-1D130EDBAC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82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5B936-F181-4507-A491-34E8AEFB32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87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AF2ED-10CA-4FE4-A53F-A021964803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57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C1099-D481-4C96-8E66-2E96581E46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04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2E008-A8CA-4591-AC26-A492929C3D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33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FEEDB-6CA2-436B-B0AA-4C87B3B9DF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44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03826-C375-4C8D-99E7-FC5B1526F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24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37A9E3-6205-4C65-A6DD-1823ACA6D7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Kirchhoff's </a:t>
            </a:r>
            <a:r>
              <a:rPr lang="en-US" altLang="en-US" b="1" i="1" dirty="0">
                <a:solidFill>
                  <a:srgbClr val="009999"/>
                </a:solidFill>
                <a:latin typeface="Arial" charset="0"/>
                <a:cs typeface="Arial" charset="0"/>
              </a:rPr>
              <a:t>Rules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80010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CE1029"/>
                </a:solidFill>
                <a:latin typeface="Arial" charset="0"/>
                <a:cs typeface="Arial" charset="0"/>
              </a:rPr>
              <a:t>There are two KIRCHHOFF'S RULES.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1. </a:t>
            </a:r>
            <a:r>
              <a:rPr lang="en-US" altLang="en-US" b="1" dirty="0"/>
              <a:t>Junction rule 	2. Loop rule</a:t>
            </a:r>
          </a:p>
          <a:p>
            <a:pPr>
              <a:spcBef>
                <a:spcPct val="50000"/>
              </a:spcBef>
            </a:pPr>
            <a:endParaRPr lang="en-US" altLang="en-US" b="1" dirty="0"/>
          </a:p>
          <a:p>
            <a:pPr>
              <a:spcBef>
                <a:spcPct val="50000"/>
              </a:spcBef>
            </a:pPr>
            <a:r>
              <a:rPr lang="en-US" altLang="en-US" b="1" dirty="0"/>
              <a:t>These are useful in circuit analysis.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>
                <a:solidFill>
                  <a:srgbClr val="009999"/>
                </a:solidFill>
                <a:latin typeface="Arial" charset="0"/>
                <a:cs typeface="Arial" charset="0"/>
              </a:rPr>
              <a:t>Kirchhoff's Rules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8001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Junction rule.</a:t>
            </a:r>
            <a:r>
              <a:rPr lang="en-US" altLang="en-US" dirty="0"/>
              <a:t> The sum of the magnitudes of the currents directed into a junction equals the sum of the magnitudes of the currents directed out of the junction.</a:t>
            </a:r>
          </a:p>
          <a:p>
            <a:pPr>
              <a:spcBef>
                <a:spcPct val="50000"/>
              </a:spcBef>
            </a:pPr>
            <a:r>
              <a:rPr lang="en-US" altLang="en-US" b="1" dirty="0"/>
              <a:t>Loop rule.</a:t>
            </a:r>
            <a:r>
              <a:rPr lang="en-US" altLang="en-US" dirty="0"/>
              <a:t> Around any closed </a:t>
            </a:r>
            <a:r>
              <a:rPr lang="en-US" altLang="en-US" dirty="0">
                <a:solidFill>
                  <a:srgbClr val="009900"/>
                </a:solidFill>
              </a:rPr>
              <a:t>circuit</a:t>
            </a:r>
            <a:r>
              <a:rPr lang="en-US" altLang="en-US" dirty="0"/>
              <a:t> loop, the sum of the potential </a:t>
            </a:r>
            <a:r>
              <a:rPr lang="en-US" altLang="en-US" dirty="0" smtClean="0"/>
              <a:t>Rises equals </a:t>
            </a:r>
            <a:r>
              <a:rPr lang="en-US" altLang="en-US" dirty="0"/>
              <a:t>the sum of the potential </a:t>
            </a:r>
            <a:r>
              <a:rPr lang="en-US" altLang="en-US" dirty="0" smtClean="0"/>
              <a:t>drops. </a:t>
            </a: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>
                <a:solidFill>
                  <a:srgbClr val="009999"/>
                </a:solidFill>
                <a:latin typeface="Arial" charset="0"/>
                <a:cs typeface="Arial" charset="0"/>
              </a:rPr>
              <a:t>Junction Rule</a:t>
            </a:r>
            <a:r>
              <a:rPr lang="en-US" altLang="en-US" i="1">
                <a:cs typeface="Times New Roman" pitchFamily="18" charset="0"/>
              </a:rPr>
              <a:t> </a:t>
            </a:r>
          </a:p>
        </p:txBody>
      </p:sp>
      <p:pic>
        <p:nvPicPr>
          <p:cNvPr id="36869" name="Picture 5" descr="fig20_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30861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038600" y="1981200"/>
            <a:ext cx="44958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Junction rule.</a:t>
            </a:r>
            <a:r>
              <a:rPr lang="en-US" altLang="en-US"/>
              <a:t> The sum of the magnitudes of the currents directed into a junction equals the sum of the magnitudes of the currents directed out of the junction.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 of Junction Rule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191000" y="2514600"/>
            <a:ext cx="41148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Q: A galvanometer with a full-scale limit of 0.100 mA is to be used to measure a current of 60.0 mA. How much current will pass through the shunt resistance </a:t>
            </a:r>
            <a:r>
              <a:rPr lang="en-US" altLang="en-US" i="1" dirty="0"/>
              <a:t>R?</a:t>
            </a:r>
          </a:p>
          <a:p>
            <a:pPr>
              <a:spcBef>
                <a:spcPct val="50000"/>
              </a:spcBef>
            </a:pPr>
            <a:r>
              <a:rPr lang="en-US" altLang="en-US" i="1" dirty="0"/>
              <a:t>A: 60.0 – 0.1 = </a:t>
            </a:r>
            <a:r>
              <a:rPr lang="en-US" altLang="en-US" dirty="0"/>
              <a:t>59.9 mA </a:t>
            </a:r>
          </a:p>
        </p:txBody>
      </p:sp>
      <p:graphicFrame>
        <p:nvGraphicFramePr>
          <p:cNvPr id="53258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1295400" y="2438400"/>
          <a:ext cx="2162175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2" name="Bitmap Image" r:id="rId3" imgW="2161905" imgH="3095238" progId="Paint.Picture">
                  <p:embed/>
                </p:oleObj>
              </mc:Choice>
              <mc:Fallback>
                <p:oleObj name="Bitmap Image" r:id="rId3" imgW="2161905" imgH="3095238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38400"/>
                        <a:ext cx="2162175" cy="309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>
                <a:cs typeface="Times New Roman" pitchFamily="18" charset="0"/>
              </a:rPr>
              <a:t>Loop Rule</a:t>
            </a:r>
          </a:p>
        </p:txBody>
      </p:sp>
      <p:pic>
        <p:nvPicPr>
          <p:cNvPr id="39941" name="Picture 5" descr="fig20_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57812"/>
            <a:ext cx="3086100" cy="207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685800" y="4800600"/>
            <a:ext cx="7848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Loop rule.</a:t>
            </a:r>
            <a:r>
              <a:rPr lang="en-US" altLang="en-US" dirty="0"/>
              <a:t> Around any closed </a:t>
            </a:r>
            <a:r>
              <a:rPr lang="en-US" altLang="en-US" dirty="0">
                <a:solidFill>
                  <a:srgbClr val="009900"/>
                </a:solidFill>
              </a:rPr>
              <a:t>circuit</a:t>
            </a:r>
            <a:r>
              <a:rPr lang="en-US" altLang="en-US" dirty="0"/>
              <a:t> loop, the sum of the potential drops equals the sum of the potential rises. 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pic>
        <p:nvPicPr>
          <p:cNvPr id="3994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671" y="2292724"/>
            <a:ext cx="3200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 of Loop Rule</a:t>
            </a:r>
          </a:p>
        </p:txBody>
      </p:sp>
      <p:pic>
        <p:nvPicPr>
          <p:cNvPr id="55301" name="Picture 5" descr="A single-loop circuit that contains two batteries and two resistors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4953000"/>
            <a:ext cx="2200275" cy="1390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533400" y="2057400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circuit shown below contains two batteries and two resistors. Determine the current </a:t>
            </a:r>
            <a:r>
              <a:rPr lang="en-US" altLang="en-US" i="1"/>
              <a:t>I</a:t>
            </a:r>
            <a:r>
              <a:rPr lang="en-US" altLang="en-US"/>
              <a:t> in the circuit.</a:t>
            </a:r>
          </a:p>
        </p:txBody>
      </p:sp>
      <p:pic>
        <p:nvPicPr>
          <p:cNvPr id="553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0"/>
            <a:ext cx="23526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pic>
        <p:nvPicPr>
          <p:cNvPr id="71682" name="Picture 2" descr="ID1040_cyu20_0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5000"/>
            <a:ext cx="2590800" cy="182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2174901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a. Fine the </a:t>
            </a:r>
            <a:r>
              <a:rPr lang="en-US" dirty="0"/>
              <a:t>magnitude of the current in the </a:t>
            </a:r>
            <a:r>
              <a:rPr lang="en-US" dirty="0" smtClean="0"/>
              <a:t>circuit.</a:t>
            </a:r>
          </a:p>
          <a:p>
            <a:r>
              <a:rPr lang="en-US" dirty="0" smtClean="0"/>
              <a:t>b. The </a:t>
            </a:r>
            <a:r>
              <a:rPr lang="en-US" dirty="0"/>
              <a:t>magnitude of the </a:t>
            </a:r>
            <a:r>
              <a:rPr lang="en-US" dirty="0" smtClean="0"/>
              <a:t>potential difference between </a:t>
            </a:r>
            <a:r>
              <a:rPr lang="en-US" dirty="0"/>
              <a:t>the points labeled </a:t>
            </a:r>
            <a:r>
              <a:rPr lang="en-US" i="1" dirty="0"/>
              <a:t>A</a:t>
            </a:r>
            <a:r>
              <a:rPr lang="en-US" dirty="0"/>
              <a:t> and </a:t>
            </a:r>
            <a:r>
              <a:rPr lang="en-US" i="1" dirty="0"/>
              <a:t>B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c. State </a:t>
            </a:r>
            <a:r>
              <a:rPr lang="en-US" dirty="0"/>
              <a:t>which point, </a:t>
            </a:r>
            <a:r>
              <a:rPr lang="en-US" i="1" dirty="0"/>
              <a:t>A</a:t>
            </a:r>
            <a:r>
              <a:rPr lang="en-US" dirty="0"/>
              <a:t> or </a:t>
            </a:r>
            <a:r>
              <a:rPr lang="en-US" i="1" dirty="0"/>
              <a:t>B</a:t>
            </a:r>
            <a:r>
              <a:rPr lang="en-US" dirty="0"/>
              <a:t>, is at the higher </a:t>
            </a:r>
            <a:r>
              <a:rPr lang="en-US" dirty="0" smtClean="0"/>
              <a:t>potential.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72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pic>
        <p:nvPicPr>
          <p:cNvPr id="72706" name="Picture 2" descr="ID1046_cyu20_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990600"/>
            <a:ext cx="3341158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" y="1190684"/>
            <a:ext cx="670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Assign </a:t>
            </a:r>
            <a:r>
              <a:rPr lang="en-US" dirty="0" smtClean="0"/>
              <a:t>unknown currents.</a:t>
            </a:r>
            <a:endParaRPr lang="en-US" dirty="0"/>
          </a:p>
          <a:p>
            <a:r>
              <a:rPr lang="en-US" dirty="0"/>
              <a:t>2. Identify the low and high potentials for the resistors and batteries.</a:t>
            </a:r>
          </a:p>
          <a:p>
            <a:r>
              <a:rPr lang="en-US" dirty="0"/>
              <a:t>3. Write down the potential differences across the resistors in terms of the assigned currents and the given resistance values.</a:t>
            </a:r>
          </a:p>
          <a:p>
            <a:r>
              <a:rPr lang="en-US" dirty="0"/>
              <a:t>4. Write down the junction rule equation using the assigned currents.</a:t>
            </a:r>
          </a:p>
          <a:p>
            <a:r>
              <a:rPr lang="en-US" dirty="0"/>
              <a:t>5. Write down the loop rule equation, for 2 different loops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6. Solve </a:t>
            </a:r>
            <a:r>
              <a:rPr lang="en-US" dirty="0"/>
              <a:t>the simultaneous </a:t>
            </a:r>
            <a:r>
              <a:rPr lang="en-US" dirty="0" smtClean="0"/>
              <a:t>equations and find the currents.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0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295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Bitmap Image</vt:lpstr>
      <vt:lpstr>Kirchhoff's Rules</vt:lpstr>
      <vt:lpstr>Kirchhoff's Rules</vt:lpstr>
      <vt:lpstr>Junction Rule </vt:lpstr>
      <vt:lpstr>Application of Junction Rule</vt:lpstr>
      <vt:lpstr>Loop Rule</vt:lpstr>
      <vt:lpstr>Application of Loop Rule</vt:lpstr>
      <vt:lpstr>Problem</vt:lpstr>
      <vt:lpstr>Problem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mahesp</dc:creator>
  <cp:lastModifiedBy>Maheswaranathan, Ponn</cp:lastModifiedBy>
  <cp:revision>23</cp:revision>
  <dcterms:created xsi:type="dcterms:W3CDTF">2003-02-20T22:04:08Z</dcterms:created>
  <dcterms:modified xsi:type="dcterms:W3CDTF">2019-02-14T15:52:50Z</dcterms:modified>
</cp:coreProperties>
</file>